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18" r:id="rId2"/>
    <p:sldId id="257" r:id="rId3"/>
    <p:sldId id="265" r:id="rId4"/>
    <p:sldId id="260" r:id="rId5"/>
    <p:sldId id="266" r:id="rId6"/>
    <p:sldId id="267" r:id="rId7"/>
    <p:sldId id="261" r:id="rId8"/>
    <p:sldId id="258" r:id="rId9"/>
    <p:sldId id="268" r:id="rId10"/>
    <p:sldId id="269" r:id="rId11"/>
    <p:sldId id="259" r:id="rId12"/>
    <p:sldId id="262" r:id="rId13"/>
    <p:sldId id="263" r:id="rId14"/>
  </p:sldIdLst>
  <p:sldSz cx="12188825"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47" autoAdjust="0"/>
    <p:restoredTop sz="94629" autoAdjust="0"/>
  </p:normalViewPr>
  <p:slideViewPr>
    <p:cSldViewPr showGuides="1">
      <p:cViewPr varScale="1">
        <p:scale>
          <a:sx n="70" d="100"/>
          <a:sy n="70" d="100"/>
        </p:scale>
        <p:origin x="654" y="72"/>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5/19/2020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5/19/2020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5/19/2020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5/19/2020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5/19/2020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5/19/2020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5/19/2020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5/19/2020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5/19/2020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5/19/2020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5/19/2020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5/19/2020</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874520"/>
            <a:ext cx="5945188" cy="2773680"/>
          </a:xfrm>
        </p:spPr>
        <p:txBody>
          <a:bodyPr>
            <a:normAutofit/>
          </a:bodyPr>
          <a:lstStyle/>
          <a:p>
            <a:pPr algn="ctr"/>
            <a:r>
              <a:rPr lang="en-US" dirty="0">
                <a:latin typeface="Times New Roman" panose="02020603050405020304" pitchFamily="18" charset="0"/>
                <a:cs typeface="Times New Roman" panose="02020603050405020304" pitchFamily="18" charset="0"/>
              </a:rPr>
              <a:t>Purchasing Power Parity</a:t>
            </a:r>
          </a:p>
        </p:txBody>
      </p:sp>
      <p:sp>
        <p:nvSpPr>
          <p:cNvPr id="3" name="TextBox 2">
            <a:extLst>
              <a:ext uri="{FF2B5EF4-FFF2-40B4-BE49-F238E27FC236}">
                <a16:creationId xmlns:a16="http://schemas.microsoft.com/office/drawing/2014/main" id="{D6D2F15F-0A09-47C3-AD72-5EE1DEF3590D}"/>
              </a:ext>
            </a:extLst>
          </p:cNvPr>
          <p:cNvSpPr txBox="1"/>
          <p:nvPr/>
        </p:nvSpPr>
        <p:spPr>
          <a:xfrm>
            <a:off x="2208212" y="4983480"/>
            <a:ext cx="4574499" cy="461665"/>
          </a:xfrm>
          <a:prstGeom prst="rect">
            <a:avLst/>
          </a:prstGeom>
          <a:noFill/>
        </p:spPr>
        <p:txBody>
          <a:bodyPr wrap="square" rtlCol="0">
            <a:spAutoFit/>
          </a:bodyPr>
          <a:lstStyle/>
          <a:p>
            <a:r>
              <a:rPr lang="en-US" sz="2400" dirty="0"/>
              <a:t>TITO ADITYA PERDANA, S.E., M.E</a:t>
            </a:r>
            <a:r>
              <a:rPr lang="en-US" dirty="0"/>
              <a:t>.</a:t>
            </a:r>
          </a:p>
        </p:txBody>
      </p:sp>
      <p:sp>
        <p:nvSpPr>
          <p:cNvPr id="5" name="Subtitle 6">
            <a:extLst>
              <a:ext uri="{FF2B5EF4-FFF2-40B4-BE49-F238E27FC236}">
                <a16:creationId xmlns:a16="http://schemas.microsoft.com/office/drawing/2014/main" id="{DD530625-0C6C-47C5-A735-06780E526A6A}"/>
              </a:ext>
            </a:extLst>
          </p:cNvPr>
          <p:cNvSpPr txBox="1">
            <a:spLocks/>
          </p:cNvSpPr>
          <p:nvPr/>
        </p:nvSpPr>
        <p:spPr>
          <a:xfrm>
            <a:off x="1674018" y="5445145"/>
            <a:ext cx="5638800" cy="13716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Clr>
                <a:schemeClr val="tx1">
                  <a:lumMod val="90000"/>
                  <a:lumOff val="10000"/>
                </a:schemeClr>
              </a:buClr>
              <a:buSzPct val="80000"/>
              <a:buFont typeface="Arial" pitchFamily="34" charset="0"/>
              <a:buNone/>
              <a:defRPr sz="2800" kern="1200" cap="none" baseline="0">
                <a:solidFill>
                  <a:schemeClr val="accent1">
                    <a:lumMod val="50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90000"/>
                  <a:lumOff val="10000"/>
                </a:schemeClr>
              </a:buClr>
              <a:buSzPct val="80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tx1">
                  <a:lumMod val="90000"/>
                  <a:lumOff val="10000"/>
                </a:schemeClr>
              </a:buClr>
              <a:buSzPct val="80000"/>
              <a:buFont typeface="Arial" pitchFamily="34" charset="0"/>
              <a:buNone/>
              <a:defRPr sz="1600" kern="1200">
                <a:solidFill>
                  <a:schemeClr val="tx1">
                    <a:tint val="75000"/>
                  </a:schemeClr>
                </a:solidFill>
                <a:latin typeface="+mn-lt"/>
                <a:ea typeface="+mn-ea"/>
                <a:cs typeface="+mn-cs"/>
              </a:defRPr>
            </a:lvl9pPr>
          </a:lstStyle>
          <a:p>
            <a:pPr algn="ctr"/>
            <a:r>
              <a:rPr lang="en-US" altLang="en-GB" sz="2400" dirty="0">
                <a:latin typeface="Times New Roman" panose="02020603050405020304" pitchFamily="18" charset="0"/>
                <a:cs typeface="Times New Roman" panose="02020603050405020304" pitchFamily="18" charset="0"/>
              </a:rPr>
              <a:t>Program </a:t>
            </a:r>
            <a:r>
              <a:rPr lang="en-US" altLang="en-GB" sz="2400" dirty="0" err="1">
                <a:latin typeface="Times New Roman" panose="02020603050405020304" pitchFamily="18" charset="0"/>
                <a:cs typeface="Times New Roman" panose="02020603050405020304" pitchFamily="18" charset="0"/>
              </a:rPr>
              <a:t>Studi</a:t>
            </a:r>
            <a:r>
              <a:rPr lang="en-US" altLang="en-GB" sz="2400" dirty="0">
                <a:latin typeface="Times New Roman" panose="02020603050405020304" pitchFamily="18" charset="0"/>
                <a:cs typeface="Times New Roman" panose="02020603050405020304" pitchFamily="18" charset="0"/>
              </a:rPr>
              <a:t> </a:t>
            </a:r>
            <a:r>
              <a:rPr lang="en-US" altLang="en-GB" sz="2400" dirty="0" err="1">
                <a:latin typeface="Times New Roman" panose="02020603050405020304" pitchFamily="18" charset="0"/>
                <a:cs typeface="Times New Roman" panose="02020603050405020304" pitchFamily="18" charset="0"/>
              </a:rPr>
              <a:t>Manajemen</a:t>
            </a:r>
            <a:endParaRPr lang="en-US" altLang="en-GB" sz="2400" dirty="0">
              <a:latin typeface="Times New Roman" panose="02020603050405020304" pitchFamily="18" charset="0"/>
              <a:cs typeface="Times New Roman" panose="02020603050405020304" pitchFamily="18" charset="0"/>
            </a:endParaRPr>
          </a:p>
          <a:p>
            <a:pPr algn="ctr"/>
            <a:r>
              <a:rPr lang="en-US" altLang="en-GB" sz="2400" dirty="0" err="1">
                <a:latin typeface="Times New Roman" panose="02020603050405020304" pitchFamily="18" charset="0"/>
                <a:cs typeface="Times New Roman" panose="02020603050405020304" pitchFamily="18" charset="0"/>
              </a:rPr>
              <a:t>Fakultas</a:t>
            </a:r>
            <a:r>
              <a:rPr lang="en-US" altLang="en-GB" sz="2400" dirty="0">
                <a:latin typeface="Times New Roman" panose="02020603050405020304" pitchFamily="18" charset="0"/>
                <a:cs typeface="Times New Roman" panose="02020603050405020304" pitchFamily="18" charset="0"/>
              </a:rPr>
              <a:t> </a:t>
            </a:r>
            <a:r>
              <a:rPr lang="en-US" altLang="en-GB" sz="2400" dirty="0" err="1">
                <a:latin typeface="Times New Roman" panose="02020603050405020304" pitchFamily="18" charset="0"/>
                <a:cs typeface="Times New Roman" panose="02020603050405020304" pitchFamily="18" charset="0"/>
              </a:rPr>
              <a:t>Ekonomi</a:t>
            </a:r>
            <a:r>
              <a:rPr lang="en-US" altLang="en-GB" sz="2400" dirty="0">
                <a:latin typeface="Times New Roman" panose="02020603050405020304" pitchFamily="18" charset="0"/>
                <a:cs typeface="Times New Roman" panose="02020603050405020304" pitchFamily="18" charset="0"/>
              </a:rPr>
              <a:t> dan </a:t>
            </a:r>
            <a:r>
              <a:rPr lang="en-US" altLang="en-GB" sz="2400" dirty="0" err="1">
                <a:latin typeface="Times New Roman" panose="02020603050405020304" pitchFamily="18" charset="0"/>
                <a:cs typeface="Times New Roman" panose="02020603050405020304" pitchFamily="18" charset="0"/>
              </a:rPr>
              <a:t>Bisnis</a:t>
            </a:r>
            <a:endParaRPr lang="en-US" altLang="en-GB" sz="2400" dirty="0">
              <a:latin typeface="Times New Roman" panose="02020603050405020304" pitchFamily="18" charset="0"/>
              <a:cs typeface="Times New Roman" panose="02020603050405020304" pitchFamily="18" charset="0"/>
            </a:endParaRPr>
          </a:p>
          <a:p>
            <a:pPr algn="ctr"/>
            <a:r>
              <a:rPr lang="en-US" altLang="en-GB" sz="2400" dirty="0" err="1">
                <a:latin typeface="Times New Roman" panose="02020603050405020304" pitchFamily="18" charset="0"/>
                <a:cs typeface="Times New Roman" panose="02020603050405020304" pitchFamily="18" charset="0"/>
              </a:rPr>
              <a:t>Universitas</a:t>
            </a:r>
            <a:r>
              <a:rPr lang="en-US" altLang="en-GB" sz="2400" dirty="0">
                <a:latin typeface="Times New Roman" panose="02020603050405020304" pitchFamily="18" charset="0"/>
                <a:cs typeface="Times New Roman" panose="02020603050405020304" pitchFamily="18" charset="0"/>
              </a:rPr>
              <a:t> Dian </a:t>
            </a:r>
            <a:r>
              <a:rPr lang="en-US" altLang="en-GB" sz="2400" dirty="0" err="1">
                <a:latin typeface="Times New Roman" panose="02020603050405020304" pitchFamily="18" charset="0"/>
                <a:cs typeface="Times New Roman" panose="02020603050405020304" pitchFamily="18" charset="0"/>
              </a:rPr>
              <a:t>Nuswantoro</a:t>
            </a:r>
            <a:endParaRPr lang="en-US" altLang="en-GB"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a:t>
            </a:r>
          </a:p>
        </p:txBody>
      </p:sp>
      <p:sp>
        <p:nvSpPr>
          <p:cNvPr id="3" name="Content Placeholder 2"/>
          <p:cNvSpPr>
            <a:spLocks noGrp="1"/>
          </p:cNvSpPr>
          <p:nvPr>
            <p:ph idx="1"/>
          </p:nvPr>
        </p:nvSpPr>
        <p:spPr/>
        <p:txBody>
          <a:bodyPr>
            <a:normAutofit/>
          </a:bodyPr>
          <a:lstStyle/>
          <a:p>
            <a:pPr marL="114300" indent="0" algn="just">
              <a:buNone/>
            </a:pPr>
            <a:r>
              <a:rPr lang="id-ID" dirty="0"/>
              <a:t>Asumsikan bahwa suku bunga deposito bank domestik berjangka waktu satu tahun adalah 9% dan suku bunga deposito bank luar negeri untuk jangka waktu yang sama adalah 10%. Agar pengembalian aktual dari kedua investasi ini sama dari perspektif investor domestik, nilai valas asing sepanjang horizon investasi akan berubah sebesar :</a:t>
            </a:r>
          </a:p>
        </p:txBody>
      </p:sp>
      <p:sp>
        <p:nvSpPr>
          <p:cNvPr id="5" name="Slide Number Placeholder 4"/>
          <p:cNvSpPr>
            <a:spLocks noGrp="1"/>
          </p:cNvSpPr>
          <p:nvPr>
            <p:ph type="sldNum" sz="quarter" idx="12"/>
          </p:nvPr>
        </p:nvSpPr>
        <p:spPr/>
        <p:txBody>
          <a:bodyPr/>
          <a:lstStyle/>
          <a:p>
            <a:fld id="{45E5D596-90A7-4F6B-8C50-6A278873E6DA}" type="slidenum">
              <a:rPr lang="id-ID" smtClean="0"/>
              <a:t>10</a:t>
            </a:fld>
            <a:endParaRPr lang="id-ID"/>
          </a:p>
        </p:txBody>
      </p:sp>
    </p:spTree>
    <p:extLst>
      <p:ext uri="{BB962C8B-B14F-4D97-AF65-F5344CB8AC3E}">
        <p14:creationId xmlns:p14="http://schemas.microsoft.com/office/powerpoint/2010/main" val="315690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Perbandingan</a:t>
            </a:r>
            <a:r>
              <a:rPr lang="en-US" b="1" dirty="0"/>
              <a:t> </a:t>
            </a:r>
            <a:r>
              <a:rPr lang="en-US" b="1" dirty="0" err="1"/>
              <a:t>Antara</a:t>
            </a:r>
            <a:r>
              <a:rPr lang="en-US" b="1" dirty="0"/>
              <a:t> </a:t>
            </a:r>
            <a:r>
              <a:rPr lang="en-US" b="1" dirty="0" err="1"/>
              <a:t>Teori</a:t>
            </a:r>
            <a:r>
              <a:rPr lang="en-US" b="1" dirty="0"/>
              <a:t> IRP, PPP, </a:t>
            </a:r>
            <a:r>
              <a:rPr lang="en-US" b="1" dirty="0" err="1"/>
              <a:t>dan</a:t>
            </a:r>
            <a:r>
              <a:rPr lang="en-US" b="1" dirty="0"/>
              <a:t> IFE</a:t>
            </a:r>
            <a:endParaRPr lang="id-ID" b="1" dirty="0"/>
          </a:p>
        </p:txBody>
      </p:sp>
      <p:graphicFrame>
        <p:nvGraphicFramePr>
          <p:cNvPr id="6" name="Content Placeholder 5"/>
          <p:cNvGraphicFramePr>
            <a:graphicFrameLocks noGrp="1"/>
          </p:cNvGraphicFramePr>
          <p:nvPr>
            <p:ph idx="1"/>
          </p:nvPr>
        </p:nvGraphicFramePr>
        <p:xfrm>
          <a:off x="1979612" y="1752600"/>
          <a:ext cx="8229600" cy="2656840"/>
        </p:xfrm>
        <a:graphic>
          <a:graphicData uri="http://schemas.openxmlformats.org/drawingml/2006/table">
            <a:tbl>
              <a:tblPr firstRow="1" bandRow="1">
                <a:tableStyleId>{5C22544A-7EE6-4342-B048-85BDC9FD1C3A}</a:tableStyleId>
              </a:tblPr>
              <a:tblGrid>
                <a:gridCol w="1810544">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3394720">
                  <a:extLst>
                    <a:ext uri="{9D8B030D-6E8A-4147-A177-3AD203B41FA5}">
                      <a16:colId xmlns:a16="http://schemas.microsoft.com/office/drawing/2014/main" val="20002"/>
                    </a:ext>
                  </a:extLst>
                </a:gridCol>
              </a:tblGrid>
              <a:tr h="370840">
                <a:tc>
                  <a:txBody>
                    <a:bodyPr/>
                    <a:lstStyle/>
                    <a:p>
                      <a:r>
                        <a:rPr lang="id-ID" dirty="0"/>
                        <a:t>Teori</a:t>
                      </a:r>
                    </a:p>
                  </a:txBody>
                  <a:tcPr/>
                </a:tc>
                <a:tc>
                  <a:txBody>
                    <a:bodyPr/>
                    <a:lstStyle/>
                    <a:p>
                      <a:r>
                        <a:rPr lang="id-ID" dirty="0"/>
                        <a:t>Variabel-Variabel Kunci</a:t>
                      </a:r>
                    </a:p>
                  </a:txBody>
                  <a:tcPr/>
                </a:tc>
                <a:tc>
                  <a:txBody>
                    <a:bodyPr/>
                    <a:lstStyle/>
                    <a:p>
                      <a:r>
                        <a:rPr lang="id-ID" dirty="0"/>
                        <a:t>Kesimpulan Teori</a:t>
                      </a:r>
                    </a:p>
                  </a:txBody>
                  <a:tcPr/>
                </a:tc>
                <a:extLst>
                  <a:ext uri="{0D108BD9-81ED-4DB2-BD59-A6C34878D82A}">
                    <a16:rowId xmlns:a16="http://schemas.microsoft.com/office/drawing/2014/main" val="10000"/>
                  </a:ext>
                </a:extLst>
              </a:tr>
              <a:tr h="370840">
                <a:tc>
                  <a:txBody>
                    <a:bodyPr/>
                    <a:lstStyle/>
                    <a:p>
                      <a:r>
                        <a:rPr lang="id-ID" dirty="0"/>
                        <a:t>Paritas Suku Bunga</a:t>
                      </a:r>
                      <a:r>
                        <a:rPr lang="id-ID" baseline="0" dirty="0"/>
                        <a:t> (IRP)</a:t>
                      </a:r>
                      <a:endParaRPr lang="id-ID" dirty="0"/>
                    </a:p>
                  </a:txBody>
                  <a:tcPr/>
                </a:tc>
                <a:tc>
                  <a:txBody>
                    <a:bodyPr/>
                    <a:lstStyle/>
                    <a:p>
                      <a:pPr marL="342900" indent="-342900">
                        <a:buFont typeface="+mj-lt"/>
                        <a:buAutoNum type="arabicPeriod"/>
                      </a:pPr>
                      <a:r>
                        <a:rPr lang="id-ID" dirty="0"/>
                        <a:t>Premium (diskon) Kurs forward</a:t>
                      </a:r>
                    </a:p>
                    <a:p>
                      <a:pPr marL="342900" indent="-342900">
                        <a:buFont typeface="+mj-lt"/>
                        <a:buAutoNum type="arabicPeriod"/>
                      </a:pPr>
                      <a:r>
                        <a:rPr lang="id-ID" dirty="0"/>
                        <a:t>Selisih suku bunga</a:t>
                      </a:r>
                    </a:p>
                  </a:txBody>
                  <a:tcPr/>
                </a:tc>
                <a:tc>
                  <a:txBody>
                    <a:bodyPr/>
                    <a:lstStyle/>
                    <a:p>
                      <a:pPr algn="just"/>
                      <a:r>
                        <a:rPr lang="id-ID" sz="1600" dirty="0"/>
                        <a:t>Kurs forward suatu valuta hubungannya dengan valuta lain akan mengandung premium (atau diskon) sesuai selisih bunga antara dua negara. </a:t>
                      </a:r>
                    </a:p>
                    <a:p>
                      <a:pPr algn="just"/>
                      <a:r>
                        <a:rPr lang="id-ID" sz="1600" dirty="0"/>
                        <a:t>Karenanya,</a:t>
                      </a:r>
                      <a:r>
                        <a:rPr lang="id-ID" sz="1600" baseline="0" dirty="0"/>
                        <a:t> </a:t>
                      </a:r>
                      <a:r>
                        <a:rPr lang="id-ID" sz="1600" i="1" baseline="0" dirty="0"/>
                        <a:t>covered interest arbitrage </a:t>
                      </a:r>
                      <a:r>
                        <a:rPr lang="id-ID" sz="1600" i="0" baseline="0" dirty="0"/>
                        <a:t>tidak akan memberikan pengembalian yang lebih baik dari pada pengembalian domestik.</a:t>
                      </a:r>
                      <a:endParaRPr lang="id-ID" sz="1600" dirty="0"/>
                    </a:p>
                  </a:txBody>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sz="quarter" idx="12"/>
          </p:nvPr>
        </p:nvSpPr>
        <p:spPr/>
        <p:txBody>
          <a:bodyPr/>
          <a:lstStyle/>
          <a:p>
            <a:fld id="{45E5D596-90A7-4F6B-8C50-6A278873E6DA}" type="slidenum">
              <a:rPr lang="id-ID" smtClean="0"/>
              <a:t>11</a:t>
            </a:fld>
            <a:endParaRPr lang="id-ID"/>
          </a:p>
        </p:txBody>
      </p:sp>
    </p:spTree>
    <p:extLst>
      <p:ext uri="{BB962C8B-B14F-4D97-AF65-F5344CB8AC3E}">
        <p14:creationId xmlns:p14="http://schemas.microsoft.com/office/powerpoint/2010/main" val="400062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6" name="Content Placeholder 5"/>
          <p:cNvGraphicFramePr>
            <a:graphicFrameLocks noGrp="1"/>
          </p:cNvGraphicFramePr>
          <p:nvPr>
            <p:ph idx="1"/>
          </p:nvPr>
        </p:nvGraphicFramePr>
        <p:xfrm>
          <a:off x="1979612" y="1752600"/>
          <a:ext cx="8229600" cy="3017520"/>
        </p:xfrm>
        <a:graphic>
          <a:graphicData uri="http://schemas.openxmlformats.org/drawingml/2006/table">
            <a:tbl>
              <a:tblPr firstRow="1" bandRow="1">
                <a:tableStyleId>{5C22544A-7EE6-4342-B048-85BDC9FD1C3A}</a:tableStyleId>
              </a:tblPr>
              <a:tblGrid>
                <a:gridCol w="1882552">
                  <a:extLst>
                    <a:ext uri="{9D8B030D-6E8A-4147-A177-3AD203B41FA5}">
                      <a16:colId xmlns:a16="http://schemas.microsoft.com/office/drawing/2014/main" val="20000"/>
                    </a:ext>
                  </a:extLst>
                </a:gridCol>
                <a:gridCol w="3024336">
                  <a:extLst>
                    <a:ext uri="{9D8B030D-6E8A-4147-A177-3AD203B41FA5}">
                      <a16:colId xmlns:a16="http://schemas.microsoft.com/office/drawing/2014/main" val="20001"/>
                    </a:ext>
                  </a:extLst>
                </a:gridCol>
                <a:gridCol w="3322712">
                  <a:extLst>
                    <a:ext uri="{9D8B030D-6E8A-4147-A177-3AD203B41FA5}">
                      <a16:colId xmlns:a16="http://schemas.microsoft.com/office/drawing/2014/main" val="20002"/>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dirty="0"/>
                        <a:t>Paritas daya</a:t>
                      </a:r>
                      <a:r>
                        <a:rPr lang="id-ID" baseline="0" dirty="0"/>
                        <a:t> beli (PPP)</a:t>
                      </a:r>
                      <a:endParaRPr lang="id-ID" dirty="0"/>
                    </a:p>
                  </a:txBody>
                  <a:tcPr/>
                </a:tc>
                <a:tc>
                  <a:txBody>
                    <a:bodyPr/>
                    <a:lstStyle/>
                    <a:p>
                      <a:pPr marL="342900" indent="-342900">
                        <a:buFont typeface="+mj-lt"/>
                        <a:buAutoNum type="arabicPeriod"/>
                      </a:pPr>
                      <a:r>
                        <a:rPr lang="id-ID" dirty="0"/>
                        <a:t>Persentase perubahan kurs spot</a:t>
                      </a:r>
                    </a:p>
                    <a:p>
                      <a:pPr marL="342900" indent="-342900">
                        <a:buFont typeface="+mj-lt"/>
                        <a:buAutoNum type="arabicPeriod"/>
                      </a:pPr>
                      <a:r>
                        <a:rPr lang="id-ID" dirty="0"/>
                        <a:t>Selisih inflasi</a:t>
                      </a:r>
                    </a:p>
                  </a:txBody>
                  <a:tcPr/>
                </a:tc>
                <a:tc>
                  <a:txBody>
                    <a:bodyPr/>
                    <a:lstStyle/>
                    <a:p>
                      <a:pPr algn="just"/>
                      <a:r>
                        <a:rPr lang="id-ID" sz="1600" dirty="0"/>
                        <a:t>Kurs spot suatu valuta hubungannya dengan valuta lain akan berubah sebagai reaksi terhadap perbedaan</a:t>
                      </a:r>
                      <a:r>
                        <a:rPr lang="id-ID" sz="1600" baseline="0" dirty="0"/>
                        <a:t> laju inflasi antara 2 negara.</a:t>
                      </a:r>
                    </a:p>
                    <a:p>
                      <a:pPr algn="just"/>
                      <a:r>
                        <a:rPr lang="id-ID" sz="1600" baseline="0" dirty="0"/>
                        <a:t>Konsekuensinya daya beli konsumen pada saat membeli barang di dalam negerinya sendiri akan sama dengan daya beli mereka pada saat mengimpor barang dari negara lain</a:t>
                      </a:r>
                      <a:endParaRPr lang="id-ID" sz="1600" dirty="0"/>
                    </a:p>
                  </a:txBody>
                  <a:tcPr/>
                </a:tc>
                <a:extLst>
                  <a:ext uri="{0D108BD9-81ED-4DB2-BD59-A6C34878D82A}">
                    <a16:rowId xmlns:a16="http://schemas.microsoft.com/office/drawing/2014/main" val="10000"/>
                  </a:ext>
                </a:extLst>
              </a:tr>
            </a:tbl>
          </a:graphicData>
        </a:graphic>
      </p:graphicFrame>
      <p:sp>
        <p:nvSpPr>
          <p:cNvPr id="5" name="Slide Number Placeholder 4"/>
          <p:cNvSpPr>
            <a:spLocks noGrp="1"/>
          </p:cNvSpPr>
          <p:nvPr>
            <p:ph type="sldNum" sz="quarter" idx="12"/>
          </p:nvPr>
        </p:nvSpPr>
        <p:spPr/>
        <p:txBody>
          <a:bodyPr/>
          <a:lstStyle/>
          <a:p>
            <a:fld id="{45E5D596-90A7-4F6B-8C50-6A278873E6DA}" type="slidenum">
              <a:rPr lang="id-ID" smtClean="0"/>
              <a:t>12</a:t>
            </a:fld>
            <a:endParaRPr lang="id-ID"/>
          </a:p>
        </p:txBody>
      </p:sp>
    </p:spTree>
    <p:extLst>
      <p:ext uri="{BB962C8B-B14F-4D97-AF65-F5344CB8AC3E}">
        <p14:creationId xmlns:p14="http://schemas.microsoft.com/office/powerpoint/2010/main" val="845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6" name="Content Placeholder 5"/>
          <p:cNvGraphicFramePr>
            <a:graphicFrameLocks noGrp="1"/>
          </p:cNvGraphicFramePr>
          <p:nvPr>
            <p:ph idx="1"/>
          </p:nvPr>
        </p:nvGraphicFramePr>
        <p:xfrm>
          <a:off x="1979612" y="1752600"/>
          <a:ext cx="8229600" cy="3261360"/>
        </p:xfrm>
        <a:graphic>
          <a:graphicData uri="http://schemas.openxmlformats.org/drawingml/2006/table">
            <a:tbl>
              <a:tblPr firstRow="1" bandRow="1">
                <a:tableStyleId>{5C22544A-7EE6-4342-B048-85BDC9FD1C3A}</a:tableStyleId>
              </a:tblPr>
              <a:tblGrid>
                <a:gridCol w="1954560">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322712">
                  <a:extLst>
                    <a:ext uri="{9D8B030D-6E8A-4147-A177-3AD203B41FA5}">
                      <a16:colId xmlns:a16="http://schemas.microsoft.com/office/drawing/2014/main" val="20002"/>
                    </a:ext>
                  </a:extLst>
                </a:gridCol>
              </a:tblGrid>
              <a:tr h="370840">
                <a:tc>
                  <a:txBody>
                    <a:bodyPr/>
                    <a:lstStyle/>
                    <a:p>
                      <a:r>
                        <a:rPr lang="id-ID" dirty="0"/>
                        <a:t>Dampak Fisher Internasional (IFE)</a:t>
                      </a:r>
                    </a:p>
                  </a:txBody>
                  <a:tcPr/>
                </a:tc>
                <a:tc>
                  <a:txBody>
                    <a:bodyPr/>
                    <a:lstStyle/>
                    <a:p>
                      <a:r>
                        <a:rPr lang="id-ID" dirty="0"/>
                        <a:t>Persentase perubahan kurs spot</a:t>
                      </a:r>
                    </a:p>
                    <a:p>
                      <a:r>
                        <a:rPr lang="id-ID" dirty="0"/>
                        <a:t>Selisih suku bunga</a:t>
                      </a:r>
                    </a:p>
                  </a:txBody>
                  <a:tcPr/>
                </a:tc>
                <a:tc>
                  <a:txBody>
                    <a:bodyPr/>
                    <a:lstStyle/>
                    <a:p>
                      <a:pPr algn="just"/>
                      <a:r>
                        <a:rPr lang="id-ID" sz="1600" dirty="0"/>
                        <a:t>Kurs spot suatu valuta hubungannya dengan valuta lain akan berubah sesuai dengan selisih suku bunga antara</a:t>
                      </a:r>
                      <a:r>
                        <a:rPr lang="id-ID" sz="1600" baseline="0" dirty="0"/>
                        <a:t> dua negara.</a:t>
                      </a:r>
                    </a:p>
                    <a:p>
                      <a:pPr algn="just"/>
                      <a:r>
                        <a:rPr lang="id-ID" sz="1600" baseline="0" dirty="0"/>
                        <a:t>Konsekuensinya, dari perspektif investor domestik asal, pengembalian dari sekuritas-sekuritas pasar uang luar negeri secara rata-rata tidak akan lebih baik dibanding pengembalian dari sekuritas-sekuritas pasar uang domestik.</a:t>
                      </a:r>
                      <a:endParaRPr lang="id-ID" sz="1600" dirty="0"/>
                    </a:p>
                  </a:txBody>
                  <a:tcPr/>
                </a:tc>
                <a:extLst>
                  <a:ext uri="{0D108BD9-81ED-4DB2-BD59-A6C34878D82A}">
                    <a16:rowId xmlns:a16="http://schemas.microsoft.com/office/drawing/2014/main" val="10000"/>
                  </a:ext>
                </a:extLst>
              </a:tr>
            </a:tbl>
          </a:graphicData>
        </a:graphic>
      </p:graphicFrame>
      <p:sp>
        <p:nvSpPr>
          <p:cNvPr id="5" name="Slide Number Placeholder 4"/>
          <p:cNvSpPr>
            <a:spLocks noGrp="1"/>
          </p:cNvSpPr>
          <p:nvPr>
            <p:ph type="sldNum" sz="quarter" idx="12"/>
          </p:nvPr>
        </p:nvSpPr>
        <p:spPr/>
        <p:txBody>
          <a:bodyPr/>
          <a:lstStyle/>
          <a:p>
            <a:fld id="{45E5D596-90A7-4F6B-8C50-6A278873E6DA}" type="slidenum">
              <a:rPr lang="id-ID" smtClean="0"/>
              <a:t>13</a:t>
            </a:fld>
            <a:endParaRPr lang="id-ID"/>
          </a:p>
        </p:txBody>
      </p:sp>
    </p:spTree>
    <p:extLst>
      <p:ext uri="{BB962C8B-B14F-4D97-AF65-F5344CB8AC3E}">
        <p14:creationId xmlns:p14="http://schemas.microsoft.com/office/powerpoint/2010/main" val="66312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b="1" dirty="0" err="1"/>
              <a:t>Paritas</a:t>
            </a:r>
            <a:r>
              <a:rPr lang="en-US" sz="2800" b="1" dirty="0"/>
              <a:t> </a:t>
            </a:r>
            <a:r>
              <a:rPr lang="en-US" sz="2800" b="1" dirty="0" err="1"/>
              <a:t>Daya</a:t>
            </a:r>
            <a:r>
              <a:rPr lang="en-US" sz="2800" b="1" dirty="0"/>
              <a:t> </a:t>
            </a:r>
            <a:r>
              <a:rPr lang="en-US" sz="2800" b="1" dirty="0" err="1"/>
              <a:t>Beli</a:t>
            </a:r>
            <a:br>
              <a:rPr lang="id-ID" sz="2800" b="1" dirty="0"/>
            </a:br>
            <a:r>
              <a:rPr lang="id-ID" sz="2800" b="1" i="1" dirty="0"/>
              <a:t>Purchasing Power Parity (PPP)</a:t>
            </a:r>
            <a:endParaRPr lang="id-ID" sz="2800" b="1" dirty="0"/>
          </a:p>
        </p:txBody>
      </p:sp>
      <p:sp>
        <p:nvSpPr>
          <p:cNvPr id="3" name="Content Placeholder 2"/>
          <p:cNvSpPr>
            <a:spLocks noGrp="1"/>
          </p:cNvSpPr>
          <p:nvPr>
            <p:ph idx="1"/>
          </p:nvPr>
        </p:nvSpPr>
        <p:spPr/>
        <p:txBody>
          <a:bodyPr>
            <a:normAutofit/>
          </a:bodyPr>
          <a:lstStyle/>
          <a:p>
            <a:pPr algn="just"/>
            <a:r>
              <a:rPr lang="id-ID" sz="2200" dirty="0"/>
              <a:t>Teori paritas daya beli merupakan teori yang menyatakan bahwa nilai tukar akan menyesuaikan diri dari waktu ke waktu untuk mencerminkan selisih inflasi antara dua negara, akibatnya daya beli konsumen untuk membeli produk-produk domestik akan sama dengan daya beli mereka untuk membeli produk-produk luar negeri.</a:t>
            </a:r>
          </a:p>
        </p:txBody>
      </p:sp>
      <p:sp>
        <p:nvSpPr>
          <p:cNvPr id="5" name="Slide Number Placeholder 4"/>
          <p:cNvSpPr>
            <a:spLocks noGrp="1"/>
          </p:cNvSpPr>
          <p:nvPr>
            <p:ph type="sldNum" sz="quarter" idx="12"/>
          </p:nvPr>
        </p:nvSpPr>
        <p:spPr/>
        <p:txBody>
          <a:bodyPr/>
          <a:lstStyle/>
          <a:p>
            <a:fld id="{45E5D596-90A7-4F6B-8C50-6A278873E6DA}" type="slidenum">
              <a:rPr lang="id-ID" smtClean="0"/>
              <a:t>2</a:t>
            </a:fld>
            <a:endParaRPr lang="id-ID"/>
          </a:p>
        </p:txBody>
      </p:sp>
    </p:spTree>
    <p:extLst>
      <p:ext uri="{BB962C8B-B14F-4D97-AF65-F5344CB8AC3E}">
        <p14:creationId xmlns:p14="http://schemas.microsoft.com/office/powerpoint/2010/main" val="332391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Deviasi paritas daya beli</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lgn="ctr">
                  <a:buNone/>
                </a:pPr>
                <a14:m>
                  <m:oMath xmlns:m="http://schemas.openxmlformats.org/officeDocument/2006/math">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𝑒</m:t>
                        </m:r>
                      </m:e>
                      <m:sub>
                        <m:r>
                          <a:rPr lang="id-ID" sz="3600" i="1">
                            <a:solidFill>
                              <a:srgbClr val="FF0000"/>
                            </a:solidFill>
                            <a:latin typeface="Cambria Math"/>
                          </a:rPr>
                          <m:t>𝑓</m:t>
                        </m:r>
                      </m:sub>
                    </m:sSub>
                  </m:oMath>
                </a14:m>
                <a:r>
                  <a:rPr lang="id-ID" sz="3600" i="1" dirty="0">
                    <a:solidFill>
                      <a:srgbClr val="FF0000"/>
                    </a:solidFill>
                  </a:rPr>
                  <a:t> = </a:t>
                </a:r>
                <a14:m>
                  <m:oMath xmlns:m="http://schemas.openxmlformats.org/officeDocument/2006/math">
                    <m:f>
                      <m:fPr>
                        <m:ctrlPr>
                          <a:rPr lang="id-ID" sz="3600" i="1">
                            <a:solidFill>
                              <a:srgbClr val="FF0000"/>
                            </a:solidFill>
                            <a:latin typeface="Cambria Math" panose="02040503050406030204" pitchFamily="18" charset="0"/>
                          </a:rPr>
                        </m:ctrlPr>
                      </m:fPr>
                      <m:num>
                        <m:r>
                          <a:rPr lang="id-ID" sz="3600" i="1">
                            <a:solidFill>
                              <a:srgbClr val="FF0000"/>
                            </a:solidFill>
                            <a:latin typeface="Cambria Math"/>
                          </a:rPr>
                          <m:t>1+ </m:t>
                        </m:r>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𝐼</m:t>
                            </m:r>
                          </m:e>
                          <m:sub>
                            <m:r>
                              <a:rPr lang="id-ID" sz="3600" i="1">
                                <a:solidFill>
                                  <a:srgbClr val="FF0000"/>
                                </a:solidFill>
                                <a:latin typeface="Cambria Math"/>
                              </a:rPr>
                              <m:t>h</m:t>
                            </m:r>
                          </m:sub>
                        </m:sSub>
                      </m:num>
                      <m:den>
                        <m:r>
                          <a:rPr lang="id-ID" sz="3600" i="1">
                            <a:solidFill>
                              <a:srgbClr val="FF0000"/>
                            </a:solidFill>
                            <a:latin typeface="Cambria Math"/>
                          </a:rPr>
                          <m:t>1+ </m:t>
                        </m:r>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𝐼</m:t>
                            </m:r>
                          </m:e>
                          <m:sub>
                            <m:r>
                              <a:rPr lang="id-ID" sz="3600" i="1">
                                <a:solidFill>
                                  <a:srgbClr val="FF0000"/>
                                </a:solidFill>
                                <a:latin typeface="Cambria Math"/>
                              </a:rPr>
                              <m:t>𝑓</m:t>
                            </m:r>
                          </m:sub>
                        </m:sSub>
                      </m:den>
                    </m:f>
                  </m:oMath>
                </a14:m>
                <a:r>
                  <a:rPr lang="id-ID" sz="3600" dirty="0">
                    <a:solidFill>
                      <a:srgbClr val="FF0000"/>
                    </a:solidFill>
                  </a:rPr>
                  <a:t> – 1</a:t>
                </a:r>
                <a:endParaRPr lang="id-ID" dirty="0"/>
              </a:p>
              <a:p>
                <a:pPr marL="114300" indent="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𝑒</m:t>
                        </m:r>
                      </m:e>
                      <m:sub>
                        <m:r>
                          <a:rPr lang="id-ID" sz="2200" i="1">
                            <a:solidFill>
                              <a:srgbClr val="FF0000"/>
                            </a:solidFill>
                            <a:latin typeface="Cambria Math"/>
                          </a:rPr>
                          <m:t>𝑓</m:t>
                        </m:r>
                      </m:sub>
                    </m:sSub>
                  </m:oMath>
                </a14:m>
                <a:r>
                  <a:rPr lang="id-ID" sz="2200" dirty="0"/>
                  <a:t>	= persentase perubahan dalam nilai valuta asing</a:t>
                </a:r>
              </a:p>
              <a:p>
                <a:pPr marL="114300" indent="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h</m:t>
                        </m:r>
                      </m:sub>
                    </m:sSub>
                  </m:oMath>
                </a14:m>
                <a:r>
                  <a:rPr lang="id-ID" sz="2200" dirty="0"/>
                  <a:t>	= laju inflasi lokal</a:t>
                </a:r>
              </a:p>
              <a:p>
                <a:pPr marL="114300" indent="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𝑓</m:t>
                        </m:r>
                      </m:sub>
                    </m:sSub>
                  </m:oMath>
                </a14:m>
                <a:r>
                  <a:rPr lang="id-ID" sz="2200" dirty="0"/>
                  <a:t>	= laju inflasi asing</a:t>
                </a:r>
              </a:p>
              <a:p>
                <a:pPr marL="114300" indent="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h</m:t>
                        </m:r>
                      </m:sub>
                    </m:sSub>
                  </m:oMath>
                </a14:m>
                <a:r>
                  <a:rPr lang="id-ID" sz="2200" dirty="0"/>
                  <a:t> &gt; </a:t>
                </a: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𝑓</m:t>
                        </m:r>
                      </m:sub>
                    </m:sSub>
                  </m:oMath>
                </a14:m>
                <a:r>
                  <a:rPr lang="id-ID" sz="2200" dirty="0"/>
                  <a:t>, maka </a:t>
                </a: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𝑒</m:t>
                        </m:r>
                      </m:e>
                      <m:sub>
                        <m:r>
                          <a:rPr lang="id-ID" sz="2200" i="1">
                            <a:solidFill>
                              <a:srgbClr val="FF0000"/>
                            </a:solidFill>
                            <a:latin typeface="Cambria Math"/>
                          </a:rPr>
                          <m:t>𝑓</m:t>
                        </m:r>
                      </m:sub>
                    </m:sSub>
                  </m:oMath>
                </a14:m>
                <a:r>
                  <a:rPr lang="id-ID" sz="2200" dirty="0"/>
                  <a:t> akan bernilai POSITIF</a:t>
                </a:r>
              </a:p>
              <a:p>
                <a:pPr marL="114300" indent="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h</m:t>
                        </m:r>
                      </m:sub>
                    </m:sSub>
                  </m:oMath>
                </a14:m>
                <a:r>
                  <a:rPr lang="id-ID" sz="2200" dirty="0"/>
                  <a:t> &lt; </a:t>
                </a: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𝐼</m:t>
                        </m:r>
                      </m:e>
                      <m:sub>
                        <m:r>
                          <a:rPr lang="id-ID" sz="2200" i="1">
                            <a:solidFill>
                              <a:srgbClr val="FF0000"/>
                            </a:solidFill>
                            <a:latin typeface="Cambria Math"/>
                          </a:rPr>
                          <m:t>𝑓</m:t>
                        </m:r>
                      </m:sub>
                    </m:sSub>
                  </m:oMath>
                </a14:m>
                <a:r>
                  <a:rPr lang="id-ID" sz="2200" dirty="0"/>
                  <a:t>, maka </a:t>
                </a: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𝑒</m:t>
                        </m:r>
                      </m:e>
                      <m:sub>
                        <m:r>
                          <a:rPr lang="id-ID" sz="2200" i="1">
                            <a:solidFill>
                              <a:srgbClr val="FF0000"/>
                            </a:solidFill>
                            <a:latin typeface="Cambria Math"/>
                          </a:rPr>
                          <m:t>𝑓</m:t>
                        </m:r>
                      </m:sub>
                    </m:sSub>
                  </m:oMath>
                </a14:m>
                <a:r>
                  <a:rPr lang="id-ID" sz="2200" dirty="0"/>
                  <a:t> akan bernilai NEGATIF</a:t>
                </a:r>
              </a:p>
              <a:p>
                <a:pPr marL="114300" indent="0" algn="just">
                  <a:buNone/>
                </a:pPr>
                <a:endParaRPr lang="id-ID"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id-ID">
                    <a:noFill/>
                  </a:rPr>
                  <a:t> </a:t>
                </a:r>
              </a:p>
            </p:txBody>
          </p:sp>
        </mc:Fallback>
      </mc:AlternateContent>
      <p:sp>
        <p:nvSpPr>
          <p:cNvPr id="5" name="Slide Number Placeholder 4"/>
          <p:cNvSpPr>
            <a:spLocks noGrp="1"/>
          </p:cNvSpPr>
          <p:nvPr>
            <p:ph type="sldNum" sz="quarter" idx="12"/>
          </p:nvPr>
        </p:nvSpPr>
        <p:spPr/>
        <p:txBody>
          <a:bodyPr/>
          <a:lstStyle/>
          <a:p>
            <a:fld id="{45E5D596-90A7-4F6B-8C50-6A278873E6DA}" type="slidenum">
              <a:rPr lang="id-ID" smtClean="0"/>
              <a:t>3</a:t>
            </a:fld>
            <a:endParaRPr lang="id-ID"/>
          </a:p>
        </p:txBody>
      </p:sp>
    </p:spTree>
    <p:extLst>
      <p:ext uri="{BB962C8B-B14F-4D97-AF65-F5344CB8AC3E}">
        <p14:creationId xmlns:p14="http://schemas.microsoft.com/office/powerpoint/2010/main" val="315444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contoh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algn="just"/>
                <a:r>
                  <a:rPr lang="id-ID" sz="2000" dirty="0"/>
                  <a:t>Asumsikan bahwa nilai tukar awalnya berada dalam kondisi ekuilibrium. Kemudian valuta domestik mengalami inflasi 7%, sementara sebuah negara asing mengalami inflasi 5%. Menurut PPP, nilai valuta asing tersebut akan mengalami penyesuaian sbb:</a:t>
                </a:r>
              </a:p>
              <a:p>
                <a:pPr algn="just"/>
                <a14:m>
                  <m:oMath xmlns:m="http://schemas.openxmlformats.org/officeDocument/2006/math">
                    <m:sSub>
                      <m:sSubPr>
                        <m:ctrlPr>
                          <a:rPr lang="id-ID" sz="2000" i="1">
                            <a:latin typeface="Cambria Math" panose="02040503050406030204" pitchFamily="18" charset="0"/>
                          </a:rPr>
                        </m:ctrlPr>
                      </m:sSubPr>
                      <m:e>
                        <m:r>
                          <a:rPr lang="id-ID" sz="2000" i="1">
                            <a:latin typeface="Cambria Math"/>
                          </a:rPr>
                          <m:t>𝑒</m:t>
                        </m:r>
                      </m:e>
                      <m:sub>
                        <m:r>
                          <a:rPr lang="id-ID" sz="2000" i="1">
                            <a:latin typeface="Cambria Math"/>
                          </a:rPr>
                          <m:t>𝑓</m:t>
                        </m:r>
                      </m:sub>
                    </m:sSub>
                  </m:oMath>
                </a14:m>
                <a:r>
                  <a:rPr lang="id-ID" sz="2000" i="1" dirty="0"/>
                  <a:t> = </a:t>
                </a:r>
                <a14:m>
                  <m:oMath xmlns:m="http://schemas.openxmlformats.org/officeDocument/2006/math">
                    <m:f>
                      <m:fPr>
                        <m:ctrlPr>
                          <a:rPr lang="id-ID" sz="2000" i="1">
                            <a:latin typeface="Cambria Math" panose="02040503050406030204" pitchFamily="18" charset="0"/>
                          </a:rPr>
                        </m:ctrlPr>
                      </m:fPr>
                      <m:num>
                        <m:r>
                          <a:rPr lang="id-ID" sz="2000" i="1">
                            <a:latin typeface="Cambria Math"/>
                          </a:rPr>
                          <m:t>1+ </m:t>
                        </m:r>
                        <m:sSub>
                          <m:sSubPr>
                            <m:ctrlPr>
                              <a:rPr lang="id-ID" sz="2000" i="1">
                                <a:latin typeface="Cambria Math" panose="02040503050406030204" pitchFamily="18" charset="0"/>
                              </a:rPr>
                            </m:ctrlPr>
                          </m:sSubPr>
                          <m:e>
                            <m:r>
                              <a:rPr lang="id-ID" sz="2000" i="1">
                                <a:latin typeface="Cambria Math"/>
                              </a:rPr>
                              <m:t>𝐼</m:t>
                            </m:r>
                          </m:e>
                          <m:sub>
                            <m:r>
                              <a:rPr lang="id-ID" sz="2000" i="1">
                                <a:latin typeface="Cambria Math"/>
                              </a:rPr>
                              <m:t>h</m:t>
                            </m:r>
                          </m:sub>
                        </m:sSub>
                      </m:num>
                      <m:den>
                        <m:r>
                          <a:rPr lang="id-ID" sz="2000" i="1">
                            <a:latin typeface="Cambria Math"/>
                          </a:rPr>
                          <m:t>1+ </m:t>
                        </m:r>
                        <m:sSub>
                          <m:sSubPr>
                            <m:ctrlPr>
                              <a:rPr lang="id-ID" sz="2000" i="1">
                                <a:latin typeface="Cambria Math" panose="02040503050406030204" pitchFamily="18" charset="0"/>
                              </a:rPr>
                            </m:ctrlPr>
                          </m:sSubPr>
                          <m:e>
                            <m:r>
                              <a:rPr lang="id-ID" sz="2000" i="1">
                                <a:latin typeface="Cambria Math"/>
                              </a:rPr>
                              <m:t>𝐼</m:t>
                            </m:r>
                          </m:e>
                          <m:sub>
                            <m:r>
                              <a:rPr lang="id-ID" sz="2000" i="1">
                                <a:latin typeface="Cambria Math"/>
                              </a:rPr>
                              <m:t>𝑓</m:t>
                            </m:r>
                          </m:sub>
                        </m:sSub>
                      </m:den>
                    </m:f>
                  </m:oMath>
                </a14:m>
                <a:r>
                  <a:rPr lang="id-ID" sz="2000" dirty="0"/>
                  <a:t> – 1 = </a:t>
                </a:r>
                <a14:m>
                  <m:oMath xmlns:m="http://schemas.openxmlformats.org/officeDocument/2006/math">
                    <m:f>
                      <m:fPr>
                        <m:ctrlPr>
                          <a:rPr lang="id-ID" sz="2000" i="1">
                            <a:latin typeface="Cambria Math" panose="02040503050406030204" pitchFamily="18" charset="0"/>
                          </a:rPr>
                        </m:ctrlPr>
                      </m:fPr>
                      <m:num>
                        <m:r>
                          <a:rPr lang="id-ID" sz="2000" i="1">
                            <a:latin typeface="Cambria Math"/>
                          </a:rPr>
                          <m:t>1+0,0</m:t>
                        </m:r>
                        <m:r>
                          <a:rPr lang="id-ID" sz="2000" i="1">
                            <a:latin typeface="Cambria Math"/>
                          </a:rPr>
                          <m:t>7</m:t>
                        </m:r>
                      </m:num>
                      <m:den>
                        <m:r>
                          <a:rPr lang="id-ID" sz="2000" i="1">
                            <a:latin typeface="Cambria Math"/>
                          </a:rPr>
                          <m:t>1+0,0</m:t>
                        </m:r>
                        <m:r>
                          <a:rPr lang="id-ID" sz="2000" i="1">
                            <a:latin typeface="Cambria Math"/>
                          </a:rPr>
                          <m:t>5</m:t>
                        </m:r>
                      </m:den>
                    </m:f>
                  </m:oMath>
                </a14:m>
                <a:r>
                  <a:rPr lang="id-ID" sz="2000" dirty="0"/>
                  <a:t> – 1 = ? = ? %</a:t>
                </a:r>
              </a:p>
              <a:p>
                <a:pPr algn="just"/>
                <a:r>
                  <a:rPr lang="id-ID" sz="2000" dirty="0"/>
                  <a:t>Implikasinya adalah bahwa valuta asing harus mengalami apresiasi 1,94% sebagai reaksi terhadap tingginya inflasi di negara itu relatif terhadap negara asing.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697" r="-741"/>
                </a:stretch>
              </a:blipFill>
            </p:spPr>
            <p:txBody>
              <a:bodyPr/>
              <a:lstStyle/>
              <a:p>
                <a:r>
                  <a:rPr lang="id-ID">
                    <a:noFill/>
                  </a:rPr>
                  <a:t> </a:t>
                </a:r>
              </a:p>
            </p:txBody>
          </p:sp>
        </mc:Fallback>
      </mc:AlternateContent>
      <p:sp>
        <p:nvSpPr>
          <p:cNvPr id="5" name="Slide Number Placeholder 4"/>
          <p:cNvSpPr>
            <a:spLocks noGrp="1"/>
          </p:cNvSpPr>
          <p:nvPr>
            <p:ph type="sldNum" sz="quarter" idx="12"/>
          </p:nvPr>
        </p:nvSpPr>
        <p:spPr/>
        <p:txBody>
          <a:bodyPr/>
          <a:lstStyle/>
          <a:p>
            <a:fld id="{45E5D596-90A7-4F6B-8C50-6A278873E6DA}" type="slidenum">
              <a:rPr lang="id-ID" smtClean="0"/>
              <a:t>4</a:t>
            </a:fld>
            <a:endParaRPr lang="id-ID"/>
          </a:p>
        </p:txBody>
      </p:sp>
    </p:spTree>
    <p:extLst>
      <p:ext uri="{BB962C8B-B14F-4D97-AF65-F5344CB8AC3E}">
        <p14:creationId xmlns:p14="http://schemas.microsoft.com/office/powerpoint/2010/main" val="2181310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000" dirty="0"/>
              <a:t>Menggunakan PPP untuk melakukan peramalan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lgn="ctr">
                  <a:buNone/>
                </a:pPr>
                <a14:m>
                  <m:oMathPara xmlns:m="http://schemas.openxmlformats.org/officeDocument/2006/math">
                    <m:oMathParaPr>
                      <m:jc m:val="centerGroup"/>
                    </m:oMathParaPr>
                    <m:oMath xmlns:m="http://schemas.openxmlformats.org/officeDocument/2006/math">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𝑆</m:t>
                          </m:r>
                        </m:e>
                        <m:sub>
                          <m:r>
                            <a:rPr lang="id-ID" sz="3600" i="1">
                              <a:solidFill>
                                <a:srgbClr val="FF0000"/>
                              </a:solidFill>
                              <a:latin typeface="Cambria Math"/>
                            </a:rPr>
                            <m:t>𝑡</m:t>
                          </m:r>
                          <m:r>
                            <a:rPr lang="id-ID" sz="3600" i="1">
                              <a:solidFill>
                                <a:srgbClr val="FF0000"/>
                              </a:solidFill>
                              <a:latin typeface="Cambria Math"/>
                            </a:rPr>
                            <m:t>+1</m:t>
                          </m:r>
                        </m:sub>
                      </m:sSub>
                      <m:r>
                        <a:rPr lang="id-ID" sz="3600" i="1">
                          <a:solidFill>
                            <a:srgbClr val="FF0000"/>
                          </a:solidFill>
                          <a:latin typeface="Cambria Math"/>
                        </a:rPr>
                        <m:t>=</m:t>
                      </m:r>
                      <m:r>
                        <a:rPr lang="id-ID" sz="3600" i="1">
                          <a:solidFill>
                            <a:srgbClr val="FF0000"/>
                          </a:solidFill>
                          <a:latin typeface="Cambria Math"/>
                        </a:rPr>
                        <m:t>𝑆</m:t>
                      </m:r>
                      <m:r>
                        <a:rPr lang="id-ID" sz="3600" i="1">
                          <a:solidFill>
                            <a:srgbClr val="FF0000"/>
                          </a:solidFill>
                          <a:latin typeface="Cambria Math"/>
                        </a:rPr>
                        <m:t>[1+</m:t>
                      </m:r>
                      <m:d>
                        <m:dPr>
                          <m:ctrlPr>
                            <a:rPr lang="id-ID" sz="3600" i="1">
                              <a:solidFill>
                                <a:srgbClr val="FF0000"/>
                              </a:solidFill>
                              <a:latin typeface="Cambria Math" panose="02040503050406030204" pitchFamily="18" charset="0"/>
                            </a:rPr>
                          </m:ctrlPr>
                        </m:dPr>
                        <m:e>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𝐼</m:t>
                              </m:r>
                            </m:e>
                            <m:sub>
                              <m:r>
                                <a:rPr lang="id-ID" sz="3600" i="1">
                                  <a:solidFill>
                                    <a:srgbClr val="FF0000"/>
                                  </a:solidFill>
                                  <a:latin typeface="Cambria Math"/>
                                </a:rPr>
                                <m:t>h</m:t>
                              </m:r>
                            </m:sub>
                          </m:sSub>
                          <m:r>
                            <a:rPr lang="id-ID" sz="3600" i="1">
                              <a:solidFill>
                                <a:srgbClr val="FF0000"/>
                              </a:solidFill>
                              <a:latin typeface="Cambria Math"/>
                            </a:rPr>
                            <m:t>− </m:t>
                          </m:r>
                          <m:sSub>
                            <m:sSubPr>
                              <m:ctrlPr>
                                <a:rPr lang="id-ID" sz="3600" i="1">
                                  <a:solidFill>
                                    <a:srgbClr val="FF0000"/>
                                  </a:solidFill>
                                  <a:latin typeface="Cambria Math" panose="02040503050406030204" pitchFamily="18" charset="0"/>
                                </a:rPr>
                              </m:ctrlPr>
                            </m:sSubPr>
                            <m:e>
                              <m:r>
                                <a:rPr lang="id-ID" sz="3600" i="1">
                                  <a:solidFill>
                                    <a:srgbClr val="FF0000"/>
                                  </a:solidFill>
                                  <a:latin typeface="Cambria Math"/>
                                </a:rPr>
                                <m:t>𝐼</m:t>
                              </m:r>
                            </m:e>
                            <m:sub>
                              <m:r>
                                <a:rPr lang="id-ID" sz="3600" i="1">
                                  <a:solidFill>
                                    <a:srgbClr val="FF0000"/>
                                  </a:solidFill>
                                  <a:latin typeface="Cambria Math"/>
                                </a:rPr>
                                <m:t>𝑓</m:t>
                              </m:r>
                            </m:sub>
                          </m:sSub>
                        </m:e>
                      </m:d>
                      <m:r>
                        <a:rPr lang="id-ID" sz="3600" i="1">
                          <a:solidFill>
                            <a:srgbClr val="FF0000"/>
                          </a:solidFill>
                          <a:latin typeface="Cambria Math"/>
                        </a:rPr>
                        <m:t>]</m:t>
                      </m:r>
                    </m:oMath>
                  </m:oMathPara>
                </a14:m>
                <a:endParaRPr lang="id-ID" sz="3600" dirty="0">
                  <a:solidFill>
                    <a:srgbClr val="FF0000"/>
                  </a:solidFill>
                </a:endParaRPr>
              </a:p>
              <a:p>
                <a:pPr marL="901700" indent="-787400" algn="just">
                  <a:buNone/>
                </a:pPr>
                <a14:m>
                  <m:oMath xmlns:m="http://schemas.openxmlformats.org/officeDocument/2006/math">
                    <m:sSub>
                      <m:sSubPr>
                        <m:ctrlPr>
                          <a:rPr lang="id-ID" sz="2200" i="1">
                            <a:solidFill>
                              <a:srgbClr val="FF0000"/>
                            </a:solidFill>
                            <a:latin typeface="Cambria Math" panose="02040503050406030204" pitchFamily="18" charset="0"/>
                          </a:rPr>
                        </m:ctrlPr>
                      </m:sSubPr>
                      <m:e>
                        <m:r>
                          <a:rPr lang="id-ID" sz="2200" i="1">
                            <a:solidFill>
                              <a:srgbClr val="FF0000"/>
                            </a:solidFill>
                            <a:latin typeface="Cambria Math"/>
                          </a:rPr>
                          <m:t>𝑆</m:t>
                        </m:r>
                      </m:e>
                      <m:sub>
                        <m:r>
                          <a:rPr lang="id-ID" sz="2200" i="1">
                            <a:solidFill>
                              <a:srgbClr val="FF0000"/>
                            </a:solidFill>
                            <a:latin typeface="Cambria Math"/>
                          </a:rPr>
                          <m:t>𝑡</m:t>
                        </m:r>
                        <m:r>
                          <a:rPr lang="id-ID" sz="2200" i="1">
                            <a:solidFill>
                              <a:srgbClr val="FF0000"/>
                            </a:solidFill>
                            <a:latin typeface="Cambria Math"/>
                          </a:rPr>
                          <m:t>+1</m:t>
                        </m:r>
                      </m:sub>
                    </m:sSub>
                  </m:oMath>
                </a14:m>
                <a:r>
                  <a:rPr lang="id-ID" sz="2200" dirty="0"/>
                  <a:t>			= Nilai baru dari kurs </a:t>
                </a:r>
                <a:r>
                  <a:rPr lang="id-ID" sz="2200" i="1" dirty="0"/>
                  <a:t>spot </a:t>
                </a:r>
                <a:r>
                  <a:rPr lang="id-ID" sz="2200" dirty="0"/>
                  <a:t>suatu valuta</a:t>
                </a:r>
              </a:p>
              <a:p>
                <a:pPr marL="901700" indent="-787400" algn="just">
                  <a:buNone/>
                  <a:tabLst>
                    <a:tab pos="1169988" algn="l"/>
                  </a:tabLst>
                </a:pPr>
                <a14:m>
                  <m:oMath xmlns:m="http://schemas.openxmlformats.org/officeDocument/2006/math">
                    <m:r>
                      <a:rPr lang="id-ID" sz="2200" i="1">
                        <a:solidFill>
                          <a:srgbClr val="FF0000"/>
                        </a:solidFill>
                        <a:latin typeface="Cambria Math"/>
                      </a:rPr>
                      <m:t>𝑆</m:t>
                    </m:r>
                  </m:oMath>
                </a14:m>
                <a:r>
                  <a:rPr lang="id-ID" sz="2200" dirty="0"/>
                  <a:t>			= Fungsi dari kurs </a:t>
                </a:r>
                <a:r>
                  <a:rPr lang="id-ID" sz="2200" i="1" dirty="0"/>
                  <a:t>spot </a:t>
                </a:r>
                <a:r>
                  <a:rPr lang="id-ID" sz="2200" dirty="0"/>
                  <a:t>awal yang berada 		dalam kondisi ekuilibrium</a:t>
                </a:r>
              </a:p>
              <a:p>
                <a:pPr marL="93663" indent="20638" algn="just">
                  <a:buNone/>
                  <a:tabLst>
                    <a:tab pos="1169988" algn="l"/>
                  </a:tabLst>
                </a:pPr>
                <a14:m>
                  <m:oMath xmlns:m="http://schemas.openxmlformats.org/officeDocument/2006/math">
                    <m:d>
                      <m:dPr>
                        <m:ctrlPr>
                          <a:rPr lang="id-ID" sz="2000" i="1">
                            <a:solidFill>
                              <a:srgbClr val="FF0000"/>
                            </a:solidFill>
                            <a:latin typeface="Cambria Math" panose="02040503050406030204" pitchFamily="18" charset="0"/>
                          </a:rPr>
                        </m:ctrlPr>
                      </m:dPr>
                      <m:e>
                        <m:sSub>
                          <m:sSubPr>
                            <m:ctrlPr>
                              <a:rPr lang="id-ID" sz="2000" i="1">
                                <a:solidFill>
                                  <a:srgbClr val="FF0000"/>
                                </a:solidFill>
                                <a:latin typeface="Cambria Math" panose="02040503050406030204" pitchFamily="18" charset="0"/>
                              </a:rPr>
                            </m:ctrlPr>
                          </m:sSubPr>
                          <m:e>
                            <m:r>
                              <a:rPr lang="id-ID" sz="2000" i="1">
                                <a:solidFill>
                                  <a:srgbClr val="FF0000"/>
                                </a:solidFill>
                                <a:latin typeface="Cambria Math"/>
                              </a:rPr>
                              <m:t>𝐼</m:t>
                            </m:r>
                          </m:e>
                          <m:sub>
                            <m:r>
                              <a:rPr lang="id-ID" sz="2000" i="1">
                                <a:solidFill>
                                  <a:srgbClr val="FF0000"/>
                                </a:solidFill>
                                <a:latin typeface="Cambria Math"/>
                              </a:rPr>
                              <m:t>h</m:t>
                            </m:r>
                          </m:sub>
                        </m:sSub>
                        <m:r>
                          <a:rPr lang="id-ID" sz="2000" i="1">
                            <a:solidFill>
                              <a:srgbClr val="FF0000"/>
                            </a:solidFill>
                            <a:latin typeface="Cambria Math"/>
                          </a:rPr>
                          <m:t>− </m:t>
                        </m:r>
                        <m:sSub>
                          <m:sSubPr>
                            <m:ctrlPr>
                              <a:rPr lang="id-ID" sz="2000" i="1">
                                <a:solidFill>
                                  <a:srgbClr val="FF0000"/>
                                </a:solidFill>
                                <a:latin typeface="Cambria Math" panose="02040503050406030204" pitchFamily="18" charset="0"/>
                              </a:rPr>
                            </m:ctrlPr>
                          </m:sSubPr>
                          <m:e>
                            <m:r>
                              <a:rPr lang="id-ID" sz="2000" i="1">
                                <a:solidFill>
                                  <a:srgbClr val="FF0000"/>
                                </a:solidFill>
                                <a:latin typeface="Cambria Math"/>
                              </a:rPr>
                              <m:t>𝐼</m:t>
                            </m:r>
                          </m:e>
                          <m:sub>
                            <m:r>
                              <a:rPr lang="id-ID" sz="2000" i="1">
                                <a:solidFill>
                                  <a:srgbClr val="FF0000"/>
                                </a:solidFill>
                                <a:latin typeface="Cambria Math"/>
                              </a:rPr>
                              <m:t>𝑓</m:t>
                            </m:r>
                          </m:sub>
                        </m:sSub>
                      </m:e>
                    </m:d>
                    <m:r>
                      <a:rPr lang="id-ID" sz="2000" i="1">
                        <a:solidFill>
                          <a:srgbClr val="FF0000"/>
                        </a:solidFill>
                        <a:latin typeface="Cambria Math"/>
                      </a:rPr>
                      <m:t>]</m:t>
                    </m:r>
                  </m:oMath>
                </a14:m>
                <a:r>
                  <a:rPr lang="id-ID" sz="2000" dirty="0">
                    <a:solidFill>
                      <a:srgbClr val="FF0000"/>
                    </a:solidFill>
                  </a:rPr>
                  <a:t>	</a:t>
                </a:r>
                <a:r>
                  <a:rPr lang="id-ID" sz="2000" dirty="0"/>
                  <a:t>= Selisih Inflasi</a:t>
                </a:r>
              </a:p>
              <a:p>
                <a:pPr marL="901700" indent="-787400" algn="just">
                  <a:buNone/>
                  <a:tabLst>
                    <a:tab pos="1169988" algn="l"/>
                  </a:tabLst>
                </a:pPr>
                <a:endParaRPr lang="id-ID"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963"/>
                </a:stretch>
              </a:blipFill>
            </p:spPr>
            <p:txBody>
              <a:bodyPr/>
              <a:lstStyle/>
              <a:p>
                <a:r>
                  <a:rPr lang="id-ID">
                    <a:noFill/>
                  </a:rPr>
                  <a:t> </a:t>
                </a:r>
              </a:p>
            </p:txBody>
          </p:sp>
        </mc:Fallback>
      </mc:AlternateContent>
      <p:sp>
        <p:nvSpPr>
          <p:cNvPr id="5" name="Slide Number Placeholder 4"/>
          <p:cNvSpPr>
            <a:spLocks noGrp="1"/>
          </p:cNvSpPr>
          <p:nvPr>
            <p:ph type="sldNum" sz="quarter" idx="12"/>
          </p:nvPr>
        </p:nvSpPr>
        <p:spPr/>
        <p:txBody>
          <a:bodyPr/>
          <a:lstStyle/>
          <a:p>
            <a:fld id="{45E5D596-90A7-4F6B-8C50-6A278873E6DA}" type="slidenum">
              <a:rPr lang="id-ID" smtClean="0"/>
              <a:t>5</a:t>
            </a:fld>
            <a:endParaRPr lang="id-ID"/>
          </a:p>
        </p:txBody>
      </p:sp>
    </p:spTree>
    <p:extLst>
      <p:ext uri="{BB962C8B-B14F-4D97-AF65-F5344CB8AC3E}">
        <p14:creationId xmlns:p14="http://schemas.microsoft.com/office/powerpoint/2010/main" val="69755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contoh</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lgn="just">
                  <a:buNone/>
                </a:pPr>
                <a:r>
                  <a:rPr lang="id-ID" dirty="0"/>
                  <a:t>Poundsterling memiliki  nilai spot awal $5, kemudian karena selisih inflasi 4%. Maka penyesuain yang terjadi adalah :</a:t>
                </a:r>
              </a:p>
              <a:p>
                <a:pPr marL="114300" indent="0" algn="just">
                  <a:buNone/>
                </a:pPr>
                <a:endParaRPr lang="id-ID" dirty="0"/>
              </a:p>
              <a:p>
                <a:pPr marL="114300" indent="0" algn="just">
                  <a:buNone/>
                </a:pPr>
                <a14:m>
                  <m:oMathPara xmlns:m="http://schemas.openxmlformats.org/officeDocument/2006/math">
                    <m:oMathParaPr>
                      <m:jc m:val="left"/>
                    </m:oMathParaPr>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𝑆</m:t>
                          </m:r>
                        </m:e>
                        <m:sub>
                          <m:r>
                            <a:rPr lang="id-ID" i="1">
                              <a:solidFill>
                                <a:srgbClr val="FF0000"/>
                              </a:solidFill>
                              <a:latin typeface="Cambria Math"/>
                            </a:rPr>
                            <m:t>𝑡</m:t>
                          </m:r>
                          <m:r>
                            <a:rPr lang="id-ID" i="1">
                              <a:solidFill>
                                <a:srgbClr val="FF0000"/>
                              </a:solidFill>
                              <a:latin typeface="Cambria Math"/>
                            </a:rPr>
                            <m:t>+1</m:t>
                          </m:r>
                        </m:sub>
                      </m:sSub>
                      <m:r>
                        <a:rPr lang="id-ID" i="1">
                          <a:solidFill>
                            <a:srgbClr val="FF0000"/>
                          </a:solidFill>
                          <a:latin typeface="Cambria Math"/>
                        </a:rPr>
                        <m:t>=</m:t>
                      </m:r>
                      <m:r>
                        <a:rPr lang="id-ID" i="1">
                          <a:solidFill>
                            <a:srgbClr val="FF0000"/>
                          </a:solidFill>
                          <a:latin typeface="Cambria Math"/>
                        </a:rPr>
                        <m:t>𝑆</m:t>
                      </m:r>
                      <m:d>
                        <m:dPr>
                          <m:begChr m:val="["/>
                          <m:endChr m:val="]"/>
                          <m:ctrlPr>
                            <a:rPr lang="id-ID" i="1">
                              <a:solidFill>
                                <a:srgbClr val="FF0000"/>
                              </a:solidFill>
                              <a:latin typeface="Cambria Math" panose="02040503050406030204" pitchFamily="18" charset="0"/>
                            </a:rPr>
                          </m:ctrlPr>
                        </m:dPr>
                        <m:e>
                          <m:r>
                            <a:rPr lang="id-ID" i="1">
                              <a:solidFill>
                                <a:srgbClr val="FF0000"/>
                              </a:solidFill>
                              <a:latin typeface="Cambria Math"/>
                            </a:rPr>
                            <m:t>1+</m:t>
                          </m:r>
                          <m:d>
                            <m:dPr>
                              <m:ctrlPr>
                                <a:rPr lang="id-ID" i="1">
                                  <a:solidFill>
                                    <a:srgbClr val="FF0000"/>
                                  </a:solidFill>
                                  <a:latin typeface="Cambria Math" panose="02040503050406030204" pitchFamily="18" charset="0"/>
                                </a:rPr>
                              </m:ctrlPr>
                            </m:dPr>
                            <m:e>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h</m:t>
                                  </m:r>
                                </m:sub>
                              </m:sSub>
                              <m:r>
                                <a:rPr lang="id-ID" i="1">
                                  <a:solidFill>
                                    <a:srgbClr val="FF0000"/>
                                  </a:solidFill>
                                  <a:latin typeface="Cambria Math"/>
                                </a:rPr>
                                <m:t>− </m:t>
                              </m:r>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𝑓</m:t>
                                  </m:r>
                                </m:sub>
                              </m:sSub>
                            </m:e>
                          </m:d>
                        </m:e>
                      </m:d>
                      <m:r>
                        <a:rPr lang="id-ID" b="0" i="1" smtClean="0">
                          <a:solidFill>
                            <a:srgbClr val="FF0000"/>
                          </a:solidFill>
                          <a:latin typeface="Cambria Math"/>
                        </a:rPr>
                        <m:t>=$5 </m:t>
                      </m:r>
                      <m:d>
                        <m:dPr>
                          <m:begChr m:val="["/>
                          <m:endChr m:val="]"/>
                          <m:ctrlPr>
                            <a:rPr lang="id-ID" b="0" i="1" smtClean="0">
                              <a:solidFill>
                                <a:srgbClr val="FF0000"/>
                              </a:solidFill>
                              <a:latin typeface="Cambria Math" panose="02040503050406030204" pitchFamily="18" charset="0"/>
                            </a:rPr>
                          </m:ctrlPr>
                        </m:dPr>
                        <m:e>
                          <m:r>
                            <a:rPr lang="id-ID" b="0" i="1" smtClean="0">
                              <a:solidFill>
                                <a:srgbClr val="FF0000"/>
                              </a:solidFill>
                              <a:latin typeface="Cambria Math"/>
                            </a:rPr>
                            <m:t>1+0,04</m:t>
                          </m:r>
                        </m:e>
                      </m:d>
                      <m:r>
                        <a:rPr lang="id-ID" b="0" i="1" smtClean="0">
                          <a:solidFill>
                            <a:srgbClr val="FF0000"/>
                          </a:solidFill>
                          <a:latin typeface="Cambria Math"/>
                        </a:rPr>
                        <m:t>= ?</m:t>
                      </m:r>
                    </m:oMath>
                  </m:oMathPara>
                </a14:m>
                <a:endParaRPr lang="id-ID" dirty="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t="-1116" r="-1111"/>
                </a:stretch>
              </a:blipFill>
            </p:spPr>
            <p:txBody>
              <a:bodyPr/>
              <a:lstStyle/>
              <a:p>
                <a:r>
                  <a:rPr lang="id-ID">
                    <a:noFill/>
                  </a:rPr>
                  <a:t> </a:t>
                </a:r>
              </a:p>
            </p:txBody>
          </p:sp>
        </mc:Fallback>
      </mc:AlternateContent>
      <p:sp>
        <p:nvSpPr>
          <p:cNvPr id="5" name="Slide Number Placeholder 4"/>
          <p:cNvSpPr>
            <a:spLocks noGrp="1"/>
          </p:cNvSpPr>
          <p:nvPr>
            <p:ph type="sldNum" sz="quarter" idx="12"/>
          </p:nvPr>
        </p:nvSpPr>
        <p:spPr/>
        <p:txBody>
          <a:bodyPr/>
          <a:lstStyle/>
          <a:p>
            <a:fld id="{45E5D596-90A7-4F6B-8C50-6A278873E6DA}" type="slidenum">
              <a:rPr lang="id-ID" smtClean="0"/>
              <a:t>6</a:t>
            </a:fld>
            <a:endParaRPr lang="id-ID"/>
          </a:p>
        </p:txBody>
      </p:sp>
    </p:spTree>
    <p:extLst>
      <p:ext uri="{BB962C8B-B14F-4D97-AF65-F5344CB8AC3E}">
        <p14:creationId xmlns:p14="http://schemas.microsoft.com/office/powerpoint/2010/main" val="164100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b="1" dirty="0"/>
              <a:t>Mengapa paritas daya beli tidak terjadi</a:t>
            </a:r>
          </a:p>
        </p:txBody>
      </p:sp>
      <p:sp>
        <p:nvSpPr>
          <p:cNvPr id="3" name="Content Placeholder 2"/>
          <p:cNvSpPr>
            <a:spLocks noGrp="1"/>
          </p:cNvSpPr>
          <p:nvPr>
            <p:ph idx="1"/>
          </p:nvPr>
        </p:nvSpPr>
        <p:spPr/>
        <p:txBody>
          <a:bodyPr>
            <a:normAutofit/>
          </a:bodyPr>
          <a:lstStyle/>
          <a:p>
            <a:pPr algn="just"/>
            <a:r>
              <a:rPr lang="id-ID" sz="2000" dirty="0"/>
              <a:t>Dua alasan yang paling sering dikemukakan tentang mengapa PPP tidak terjadi secara terus menerus adalah karena adanya:</a:t>
            </a:r>
          </a:p>
          <a:p>
            <a:pPr marL="571500" indent="-457200" algn="just">
              <a:buFont typeface="+mj-lt"/>
              <a:buAutoNum type="arabicPeriod"/>
            </a:pPr>
            <a:r>
              <a:rPr lang="id-ID" sz="2000" dirty="0"/>
              <a:t>Faktor-faktor lain yang berpengaruh.</a:t>
            </a:r>
          </a:p>
          <a:p>
            <a:pPr marL="571500" indent="-457200" algn="just">
              <a:buFont typeface="+mj-lt"/>
              <a:buAutoNum type="arabicPeriod"/>
            </a:pPr>
            <a:r>
              <a:rPr lang="id-ID" sz="2000" dirty="0"/>
              <a:t>Tidak ada produk substitusi.</a:t>
            </a:r>
          </a:p>
        </p:txBody>
      </p:sp>
      <p:sp>
        <p:nvSpPr>
          <p:cNvPr id="5" name="Slide Number Placeholder 4"/>
          <p:cNvSpPr>
            <a:spLocks noGrp="1"/>
          </p:cNvSpPr>
          <p:nvPr>
            <p:ph type="sldNum" sz="quarter" idx="12"/>
          </p:nvPr>
        </p:nvSpPr>
        <p:spPr/>
        <p:txBody>
          <a:bodyPr/>
          <a:lstStyle/>
          <a:p>
            <a:fld id="{45E5D596-90A7-4F6B-8C50-6A278873E6DA}" type="slidenum">
              <a:rPr lang="id-ID" smtClean="0"/>
              <a:t>7</a:t>
            </a:fld>
            <a:endParaRPr lang="id-ID"/>
          </a:p>
        </p:txBody>
      </p:sp>
    </p:spTree>
    <p:extLst>
      <p:ext uri="{BB962C8B-B14F-4D97-AF65-F5344CB8AC3E}">
        <p14:creationId xmlns:p14="http://schemas.microsoft.com/office/powerpoint/2010/main" val="3581183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err="1"/>
              <a:t>Dampak</a:t>
            </a:r>
            <a:r>
              <a:rPr lang="en-US" b="1" dirty="0"/>
              <a:t> Fisher </a:t>
            </a:r>
            <a:r>
              <a:rPr lang="en-US" b="1" dirty="0" err="1"/>
              <a:t>Internasional</a:t>
            </a:r>
            <a:endParaRPr lang="id-ID" b="1" dirty="0"/>
          </a:p>
        </p:txBody>
      </p:sp>
      <p:sp>
        <p:nvSpPr>
          <p:cNvPr id="3" name="Content Placeholder 2"/>
          <p:cNvSpPr>
            <a:spLocks noGrp="1"/>
          </p:cNvSpPr>
          <p:nvPr>
            <p:ph idx="1"/>
          </p:nvPr>
        </p:nvSpPr>
        <p:spPr/>
        <p:txBody>
          <a:bodyPr/>
          <a:lstStyle/>
          <a:p>
            <a:pPr algn="just"/>
            <a:r>
              <a:rPr lang="id-ID" dirty="0"/>
              <a:t>Efek Fisher merupakan teori yang menyatakan bahwa suku bunga nominal terdiri dari suku bunga riil dan ekspektasi atas inflasi.</a:t>
            </a:r>
          </a:p>
        </p:txBody>
      </p:sp>
      <p:sp>
        <p:nvSpPr>
          <p:cNvPr id="5" name="Slide Number Placeholder 4"/>
          <p:cNvSpPr>
            <a:spLocks noGrp="1"/>
          </p:cNvSpPr>
          <p:nvPr>
            <p:ph type="sldNum" sz="quarter" idx="12"/>
          </p:nvPr>
        </p:nvSpPr>
        <p:spPr/>
        <p:txBody>
          <a:bodyPr/>
          <a:lstStyle/>
          <a:p>
            <a:fld id="{45E5D596-90A7-4F6B-8C50-6A278873E6DA}" type="slidenum">
              <a:rPr lang="id-ID" smtClean="0"/>
              <a:t>8</a:t>
            </a:fld>
            <a:endParaRPr lang="id-ID"/>
          </a:p>
        </p:txBody>
      </p:sp>
    </p:spTree>
    <p:extLst>
      <p:ext uri="{BB962C8B-B14F-4D97-AF65-F5344CB8AC3E}">
        <p14:creationId xmlns:p14="http://schemas.microsoft.com/office/powerpoint/2010/main" val="173146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2800" dirty="0"/>
              <a:t>Deviasi dampak fisher internasional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114300" indent="0" algn="ctr">
                  <a:buNone/>
                </a:pPr>
                <a14:m>
                  <m:oMath xmlns:m="http://schemas.openxmlformats.org/officeDocument/2006/math">
                    <m:sSub>
                      <m:sSubPr>
                        <m:ctrlPr>
                          <a:rPr lang="id-ID" sz="4000" i="1">
                            <a:solidFill>
                              <a:srgbClr val="FF0000"/>
                            </a:solidFill>
                            <a:latin typeface="Cambria Math" panose="02040503050406030204" pitchFamily="18" charset="0"/>
                          </a:rPr>
                        </m:ctrlPr>
                      </m:sSubPr>
                      <m:e>
                        <m:r>
                          <a:rPr lang="id-ID" sz="4000" i="1">
                            <a:solidFill>
                              <a:srgbClr val="FF0000"/>
                            </a:solidFill>
                            <a:latin typeface="Cambria Math"/>
                          </a:rPr>
                          <m:t>𝑒</m:t>
                        </m:r>
                      </m:e>
                      <m:sub>
                        <m:r>
                          <a:rPr lang="id-ID" sz="4000" i="1">
                            <a:solidFill>
                              <a:srgbClr val="FF0000"/>
                            </a:solidFill>
                            <a:latin typeface="Cambria Math"/>
                          </a:rPr>
                          <m:t>𝑓</m:t>
                        </m:r>
                      </m:sub>
                    </m:sSub>
                  </m:oMath>
                </a14:m>
                <a:r>
                  <a:rPr lang="id-ID" sz="4000" i="1" dirty="0">
                    <a:solidFill>
                      <a:srgbClr val="FF0000"/>
                    </a:solidFill>
                  </a:rPr>
                  <a:t> = </a:t>
                </a:r>
                <a14:m>
                  <m:oMath xmlns:m="http://schemas.openxmlformats.org/officeDocument/2006/math">
                    <m:f>
                      <m:fPr>
                        <m:ctrlPr>
                          <a:rPr lang="id-ID" sz="4000" i="1">
                            <a:solidFill>
                              <a:srgbClr val="FF0000"/>
                            </a:solidFill>
                            <a:latin typeface="Cambria Math" panose="02040503050406030204" pitchFamily="18" charset="0"/>
                          </a:rPr>
                        </m:ctrlPr>
                      </m:fPr>
                      <m:num>
                        <m:r>
                          <a:rPr lang="id-ID" sz="4000" i="1">
                            <a:solidFill>
                              <a:srgbClr val="FF0000"/>
                            </a:solidFill>
                            <a:latin typeface="Cambria Math"/>
                          </a:rPr>
                          <m:t>1+ </m:t>
                        </m:r>
                        <m:sSub>
                          <m:sSubPr>
                            <m:ctrlPr>
                              <a:rPr lang="id-ID" sz="4000" i="1">
                                <a:solidFill>
                                  <a:srgbClr val="FF0000"/>
                                </a:solidFill>
                                <a:latin typeface="Cambria Math" panose="02040503050406030204" pitchFamily="18" charset="0"/>
                              </a:rPr>
                            </m:ctrlPr>
                          </m:sSubPr>
                          <m:e>
                            <m:r>
                              <a:rPr lang="id-ID" sz="4000" i="1">
                                <a:solidFill>
                                  <a:srgbClr val="FF0000"/>
                                </a:solidFill>
                                <a:latin typeface="Cambria Math"/>
                              </a:rPr>
                              <m:t>𝐼</m:t>
                            </m:r>
                          </m:e>
                          <m:sub>
                            <m:r>
                              <a:rPr lang="id-ID" sz="4000" i="1">
                                <a:solidFill>
                                  <a:srgbClr val="FF0000"/>
                                </a:solidFill>
                                <a:latin typeface="Cambria Math"/>
                              </a:rPr>
                              <m:t>h</m:t>
                            </m:r>
                          </m:sub>
                        </m:sSub>
                      </m:num>
                      <m:den>
                        <m:r>
                          <a:rPr lang="id-ID" sz="4000" i="1">
                            <a:solidFill>
                              <a:srgbClr val="FF0000"/>
                            </a:solidFill>
                            <a:latin typeface="Cambria Math"/>
                          </a:rPr>
                          <m:t>1+ </m:t>
                        </m:r>
                        <m:sSub>
                          <m:sSubPr>
                            <m:ctrlPr>
                              <a:rPr lang="id-ID" sz="4000" i="1">
                                <a:solidFill>
                                  <a:srgbClr val="FF0000"/>
                                </a:solidFill>
                                <a:latin typeface="Cambria Math" panose="02040503050406030204" pitchFamily="18" charset="0"/>
                              </a:rPr>
                            </m:ctrlPr>
                          </m:sSubPr>
                          <m:e>
                            <m:r>
                              <a:rPr lang="id-ID" sz="4000" i="1">
                                <a:solidFill>
                                  <a:srgbClr val="FF0000"/>
                                </a:solidFill>
                                <a:latin typeface="Cambria Math"/>
                              </a:rPr>
                              <m:t>𝐼</m:t>
                            </m:r>
                          </m:e>
                          <m:sub>
                            <m:r>
                              <a:rPr lang="id-ID" sz="4000" i="1">
                                <a:solidFill>
                                  <a:srgbClr val="FF0000"/>
                                </a:solidFill>
                                <a:latin typeface="Cambria Math"/>
                              </a:rPr>
                              <m:t>𝑓</m:t>
                            </m:r>
                          </m:sub>
                        </m:sSub>
                      </m:den>
                    </m:f>
                  </m:oMath>
                </a14:m>
                <a:r>
                  <a:rPr lang="id-ID" sz="4000" dirty="0">
                    <a:solidFill>
                      <a:srgbClr val="FF0000"/>
                    </a:solidFill>
                  </a:rPr>
                  <a:t> – 1</a:t>
                </a:r>
                <a:endParaRPr lang="id-ID" dirty="0"/>
              </a:p>
              <a:p>
                <a:pPr marL="114300" indent="0" algn="just">
                  <a:buNone/>
                </a:pP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𝑒</m:t>
                        </m:r>
                      </m:e>
                      <m:sub>
                        <m:r>
                          <a:rPr lang="id-ID" i="1">
                            <a:solidFill>
                              <a:srgbClr val="FF0000"/>
                            </a:solidFill>
                            <a:latin typeface="Cambria Math"/>
                          </a:rPr>
                          <m:t>𝑓</m:t>
                        </m:r>
                      </m:sub>
                    </m:sSub>
                  </m:oMath>
                </a14:m>
                <a:r>
                  <a:rPr lang="id-ID" dirty="0"/>
                  <a:t>	= pengembalian efektif dari deposito luar negeri</a:t>
                </a:r>
              </a:p>
              <a:p>
                <a:pPr marL="114300" indent="0" algn="just">
                  <a:buNone/>
                </a:pP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h</m:t>
                        </m:r>
                      </m:sub>
                    </m:sSub>
                  </m:oMath>
                </a14:m>
                <a:r>
                  <a:rPr lang="id-ID" dirty="0"/>
                  <a:t>	= suku bunga lokal</a:t>
                </a:r>
              </a:p>
              <a:p>
                <a:pPr marL="114300" indent="0" algn="just">
                  <a:buNone/>
                </a:pP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𝑓</m:t>
                        </m:r>
                      </m:sub>
                    </m:sSub>
                  </m:oMath>
                </a14:m>
                <a:r>
                  <a:rPr lang="id-ID" dirty="0"/>
                  <a:t>	= suku bunga negara asing</a:t>
                </a:r>
              </a:p>
              <a:p>
                <a:pPr marL="114300" indent="0" algn="just">
                  <a:buNone/>
                </a:pP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h</m:t>
                        </m:r>
                      </m:sub>
                    </m:sSub>
                  </m:oMath>
                </a14:m>
                <a:r>
                  <a:rPr lang="id-ID" dirty="0"/>
                  <a:t> &gt; </a:t>
                </a: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𝑓</m:t>
                        </m:r>
                      </m:sub>
                    </m:sSub>
                  </m:oMath>
                </a14:m>
                <a:r>
                  <a:rPr lang="id-ID" dirty="0"/>
                  <a:t>, maka </a:t>
                </a: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𝑒</m:t>
                        </m:r>
                      </m:e>
                      <m:sub>
                        <m:r>
                          <a:rPr lang="id-ID" i="1">
                            <a:solidFill>
                              <a:srgbClr val="FF0000"/>
                            </a:solidFill>
                            <a:latin typeface="Cambria Math"/>
                          </a:rPr>
                          <m:t>𝑓</m:t>
                        </m:r>
                      </m:sub>
                    </m:sSub>
                  </m:oMath>
                </a14:m>
                <a:r>
                  <a:rPr lang="id-ID" dirty="0"/>
                  <a:t> akan bernilai POSITIF</a:t>
                </a:r>
              </a:p>
              <a:p>
                <a:pPr marL="114300" indent="0" algn="just">
                  <a:buNone/>
                </a:pP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h</m:t>
                        </m:r>
                      </m:sub>
                    </m:sSub>
                  </m:oMath>
                </a14:m>
                <a:r>
                  <a:rPr lang="id-ID" dirty="0"/>
                  <a:t> &lt; </a:t>
                </a: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𝐼</m:t>
                        </m:r>
                      </m:e>
                      <m:sub>
                        <m:r>
                          <a:rPr lang="id-ID" i="1">
                            <a:solidFill>
                              <a:srgbClr val="FF0000"/>
                            </a:solidFill>
                            <a:latin typeface="Cambria Math"/>
                          </a:rPr>
                          <m:t>𝑓</m:t>
                        </m:r>
                      </m:sub>
                    </m:sSub>
                  </m:oMath>
                </a14:m>
                <a:r>
                  <a:rPr lang="id-ID" dirty="0"/>
                  <a:t>, maka </a:t>
                </a:r>
                <a14:m>
                  <m:oMath xmlns:m="http://schemas.openxmlformats.org/officeDocument/2006/math">
                    <m:sSub>
                      <m:sSubPr>
                        <m:ctrlPr>
                          <a:rPr lang="id-ID" i="1">
                            <a:solidFill>
                              <a:srgbClr val="FF0000"/>
                            </a:solidFill>
                            <a:latin typeface="Cambria Math" panose="02040503050406030204" pitchFamily="18" charset="0"/>
                          </a:rPr>
                        </m:ctrlPr>
                      </m:sSubPr>
                      <m:e>
                        <m:r>
                          <a:rPr lang="id-ID" i="1">
                            <a:solidFill>
                              <a:srgbClr val="FF0000"/>
                            </a:solidFill>
                            <a:latin typeface="Cambria Math"/>
                          </a:rPr>
                          <m:t>𝑒</m:t>
                        </m:r>
                      </m:e>
                      <m:sub>
                        <m:r>
                          <a:rPr lang="id-ID" i="1">
                            <a:solidFill>
                              <a:srgbClr val="FF0000"/>
                            </a:solidFill>
                            <a:latin typeface="Cambria Math"/>
                          </a:rPr>
                          <m:t>𝑓</m:t>
                        </m:r>
                      </m:sub>
                    </m:sSub>
                  </m:oMath>
                </a14:m>
                <a:r>
                  <a:rPr lang="id-ID" dirty="0"/>
                  <a:t> akan bernilai NEGATIF</a:t>
                </a:r>
              </a:p>
              <a:p>
                <a:endParaRPr lang="id-ID"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r="-1111"/>
                </a:stretch>
              </a:blipFill>
            </p:spPr>
            <p:txBody>
              <a:bodyPr/>
              <a:lstStyle/>
              <a:p>
                <a:r>
                  <a:rPr lang="id-ID">
                    <a:noFill/>
                  </a:rPr>
                  <a:t> </a:t>
                </a:r>
              </a:p>
            </p:txBody>
          </p:sp>
        </mc:Fallback>
      </mc:AlternateContent>
      <p:sp>
        <p:nvSpPr>
          <p:cNvPr id="5" name="Slide Number Placeholder 4"/>
          <p:cNvSpPr>
            <a:spLocks noGrp="1"/>
          </p:cNvSpPr>
          <p:nvPr>
            <p:ph type="sldNum" sz="quarter" idx="12"/>
          </p:nvPr>
        </p:nvSpPr>
        <p:spPr/>
        <p:txBody>
          <a:bodyPr/>
          <a:lstStyle/>
          <a:p>
            <a:fld id="{45E5D596-90A7-4F6B-8C50-6A278873E6DA}" type="slidenum">
              <a:rPr lang="id-ID" smtClean="0"/>
              <a:t>9</a:t>
            </a:fld>
            <a:endParaRPr lang="id-ID"/>
          </a:p>
        </p:txBody>
      </p:sp>
    </p:spTree>
    <p:extLst>
      <p:ext uri="{BB962C8B-B14F-4D97-AF65-F5344CB8AC3E}">
        <p14:creationId xmlns:p14="http://schemas.microsoft.com/office/powerpoint/2010/main" val="9009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1658</TotalTime>
  <Words>639</Words>
  <Application>Microsoft Office PowerPoint</Application>
  <PresentationFormat>Custom</PresentationFormat>
  <Paragraphs>73</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Cambria</vt:lpstr>
      <vt:lpstr>Cambria Math</vt:lpstr>
      <vt:lpstr>Times New Roman</vt:lpstr>
      <vt:lpstr>Currency Symbols 16x9</vt:lpstr>
      <vt:lpstr>Purchasing Power Parity</vt:lpstr>
      <vt:lpstr>Paritas Daya Beli Purchasing Power Parity (PPP)</vt:lpstr>
      <vt:lpstr>Deviasi paritas daya beli</vt:lpstr>
      <vt:lpstr>contoh</vt:lpstr>
      <vt:lpstr>Menggunakan PPP untuk melakukan peramalan</vt:lpstr>
      <vt:lpstr>contoh</vt:lpstr>
      <vt:lpstr>Mengapa paritas daya beli tidak terjadi</vt:lpstr>
      <vt:lpstr>Dampak Fisher Internasional</vt:lpstr>
      <vt:lpstr>Deviasi dampak fisher internasional </vt:lpstr>
      <vt:lpstr>contoh</vt:lpstr>
      <vt:lpstr>Perbandingan Antara Teori IRP, PPP, dan IFE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 PERDAGANGAN INTERNASIONAL</dc:title>
  <dc:creator>Tito Perdana</dc:creator>
  <cp:lastModifiedBy>Tito Perdana</cp:lastModifiedBy>
  <cp:revision>123</cp:revision>
  <dcterms:created xsi:type="dcterms:W3CDTF">2020-02-17T05:48:12Z</dcterms:created>
  <dcterms:modified xsi:type="dcterms:W3CDTF">2020-05-19T06:50:07Z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