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8" r:id="rId2"/>
    <p:sldId id="329" r:id="rId3"/>
    <p:sldId id="281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29" autoAdjust="0"/>
  </p:normalViewPr>
  <p:slideViewPr>
    <p:cSldViewPr showGuides="1">
      <p:cViewPr varScale="1">
        <p:scale>
          <a:sx n="50" d="100"/>
          <a:sy n="50" d="100"/>
        </p:scale>
        <p:origin x="725" y="4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24D759-7071-497C-A7C0-349F3B8D399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F09C05-DF16-413C-9EB0-31109BFA29F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2CB1B2-4BE8-4F6D-AA23-50002716EF9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B4DC0A-B44C-4D01-A1D0-DFB71C5E506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AB6810-E7FD-42AD-BB36-AA570ECD154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D8F566-20DD-479A-9526-1CDA75BBF73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96D3CE-3DE3-4BAD-973B-54E011B66F2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24D759-7071-497C-A7C0-349F3B8D399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640C9F-94E2-421E-B657-DB86B8ABAAD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24D759-7071-497C-A7C0-349F3B8D399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D0D5D7-37E0-4EA9-9728-6680D6012D5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44346C-986C-4CE4-8DE4-A3D60E00AA7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783F64-E0FE-44C0-9016-3862D7E2C27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1BD356-365A-487E-A36C-B8D1AE0D42A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1F960A-08E6-4760-AA37-68461CEE0B8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20.detik.com/embed/20020308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874520"/>
            <a:ext cx="5945188" cy="277368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Pasar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2F15F-0A09-47C3-AD72-5EE1DEF3590D}"/>
              </a:ext>
            </a:extLst>
          </p:cNvPr>
          <p:cNvSpPr txBox="1"/>
          <p:nvPr/>
        </p:nvSpPr>
        <p:spPr>
          <a:xfrm>
            <a:off x="2208212" y="4983480"/>
            <a:ext cx="457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TITO ADITYA PERDANA, S.E., M.E</a:t>
            </a:r>
            <a:r>
              <a:rPr lang="en-US" dirty="0"/>
              <a:t>.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DD530625-0C6C-47C5-A735-06780E526A6A}"/>
              </a:ext>
            </a:extLst>
          </p:cNvPr>
          <p:cNvSpPr txBox="1">
            <a:spLocks/>
          </p:cNvSpPr>
          <p:nvPr/>
        </p:nvSpPr>
        <p:spPr>
          <a:xfrm>
            <a:off x="1674018" y="5445145"/>
            <a:ext cx="5638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2800" kern="1200" cap="none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Dian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Nuswantoro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BF947-1D75-4F6E-B467-3860F1F7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Premium Atau Diskon Dari Kurs Forward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5B6F92B2-12FE-4DFE-B167-5B7685772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1012" y="1973788"/>
            <a:ext cx="9654184" cy="396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940" y="1754504"/>
            <a:ext cx="9704071" cy="472249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Kuotasi langsung yaitu kuotasi nilai tukar yang ditunjukkan oleh jumlah dolar per unit valuta lain.</a:t>
            </a:r>
          </a:p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Kuotasi tidak langsung merupakan kuotasi nilai tukar yang ditunjukkan oleh jumlah valuta lain per unit dolar.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SDR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(Special Drawing Rights)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yaitu aset-aset cadangan  internasional yang awalnya dialokasikan IMF kepada negara-negara tertentu, dan saling diperjualbelikan oleh pemerintah untuk menutupi kewajiban-kewajiban hutang.</a:t>
            </a:r>
          </a:p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SDR didasarkan pada indeks tertimbang dari 5 valuta: dolar AS, pound Inggris, franc Prancis, mark Jerman, dan yen Jepang.</a:t>
            </a:r>
          </a:p>
          <a:p>
            <a:pPr algn="just">
              <a:lnSpc>
                <a:spcPct val="100000"/>
              </a:lnSpc>
            </a:pP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FEDC53-727B-4D33-A7A7-C5924D2C6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Menginterpretasikan Kuotasi Nilai Tukar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F7774E-1E9E-42B8-A7CA-C8793FAE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Menginterpretasikan Kuotasi Nilai Tukar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AAFB9FC-B2C0-4A00-B972-661633FDF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81200"/>
                <a:ext cx="9829799" cy="4495800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ECU (</a:t>
                </a:r>
                <a:r>
                  <a:rPr lang="id-ID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European Currency Unit) </a:t>
                </a: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merupakan suatu unit perhitungan dalam rangka menyelesaikan kewajiban-kewajiban hutang antar berbagai pemerintah Eropa.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Sekuritas-sekuritas yang didenominasi dalam ECU telah diterbitkan di Jerman, Swiss, Prancis, Belgia, Belanda, Luxemburg,  dan Inggris.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Kurs silang merupakan kurs antara valuta A dan valuta B, jika diketahui masing-masing kurs antara valuta A dan valuta B denganvaluta dengan ketiga.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Contoh: jika sebuah perusahaan Inggris membutuhkan mark untuk membeli barang Jerman, perusahaan tersebut pasti mengkhawatirkan pergerakan nilai mark terhadap pound. Jika pound bernilai $1,80 dan mark Jerman $0,60.</a:t>
                </a:r>
              </a:p>
              <a:p>
                <a:pPr algn="just"/>
                <a:r>
                  <a:rPr lang="id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 1 unit Valuta A dalam unit Valuta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2200">
                            <a:latin typeface="Cambria Math"/>
                          </a:rPr>
                          <m:t>Nilai</m:t>
                        </m:r>
                        <m:r>
                          <a:rPr lang="id-ID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200">
                            <a:latin typeface="Cambria Math"/>
                          </a:rPr>
                          <m:t>Valuta</m:t>
                        </m:r>
                        <m:r>
                          <a:rPr lang="id-ID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200">
                            <a:latin typeface="Cambria Math"/>
                          </a:rPr>
                          <m:t>A</m:t>
                        </m:r>
                        <m:r>
                          <a:rPr lang="id-ID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200">
                            <a:latin typeface="Cambria Math"/>
                          </a:rPr>
                          <m:t>dalam</m:t>
                        </m:r>
                        <m:r>
                          <a:rPr lang="id-ID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200">
                            <a:latin typeface="Cambria Math"/>
                          </a:rPr>
                          <m:t>Valuta</m:t>
                        </m:r>
                        <m:r>
                          <a:rPr lang="id-ID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200">
                            <a:latin typeface="Cambria Math"/>
                          </a:rPr>
                          <m:t>ketiga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2200">
                            <a:latin typeface="Cambria Math"/>
                          </a:rPr>
                          <m:t>Nilai</m:t>
                        </m:r>
                        <m:r>
                          <a:rPr lang="id-ID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200">
                            <a:latin typeface="Cambria Math"/>
                          </a:rPr>
                          <m:t>Valuta</m:t>
                        </m:r>
                        <m:r>
                          <a:rPr lang="id-ID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200">
                            <a:latin typeface="Cambria Math"/>
                          </a:rPr>
                          <m:t>B</m:t>
                        </m:r>
                        <m:r>
                          <a:rPr lang="id-ID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200">
                            <a:latin typeface="Cambria Math"/>
                          </a:rPr>
                          <m:t>dalam</m:t>
                        </m:r>
                        <m:r>
                          <a:rPr lang="id-ID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200">
                            <a:latin typeface="Cambria Math"/>
                          </a:rPr>
                          <m:t>Valuta</m:t>
                        </m:r>
                        <m:r>
                          <a:rPr lang="id-ID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200">
                            <a:latin typeface="Cambria Math"/>
                          </a:rPr>
                          <m:t>ketiga</m:t>
                        </m:r>
                      </m:den>
                    </m:f>
                  </m:oMath>
                </a14:m>
                <a:endParaRPr lang="id-ID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AAFB9FC-B2C0-4A00-B972-661633FDF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81200"/>
                <a:ext cx="9829799" cy="4495800"/>
              </a:xfrm>
              <a:blipFill>
                <a:blip r:embed="rId3"/>
                <a:stretch>
                  <a:fillRect l="-372" t="-949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216" y="1828800"/>
            <a:ext cx="9601200" cy="46482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 </a:t>
            </a:r>
            <a:r>
              <a:rPr lang="id-I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currency futures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menetapkan volume standar dari suatu valuta tertentu yang akan dipertukarkan pada tanggal penyelesaian </a:t>
            </a:r>
            <a:r>
              <a:rPr lang="id-I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(settlement date)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tertentu di masa depan.</a:t>
            </a:r>
          </a:p>
          <a:p>
            <a:pPr algn="just">
              <a:lnSpc>
                <a:spcPct val="100000"/>
              </a:lnSpc>
            </a:pP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 currency option diklasifikasikan sebagai </a:t>
            </a:r>
            <a:r>
              <a:rPr lang="id-I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atau </a:t>
            </a:r>
            <a:r>
              <a:rPr lang="id-I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put.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id-I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Currency Call option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 pabrik yang memberikan hak untuk membeli suatu valuta tertentu selama periode waktu tertentu dengan harga tertentu </a:t>
            </a:r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stike price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atau </a:t>
            </a:r>
            <a:r>
              <a:rPr lang="id-ID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price</a:t>
            </a:r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id-ID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price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adalah kurs yang dipakai pada saat pemilik currency call option menggunakan hak opsinya.</a:t>
            </a:r>
            <a:endParaRPr lang="id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65C60C-C32C-4F10-B14B-49CF83E4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217" y="381000"/>
            <a:ext cx="9601200" cy="1219200"/>
          </a:xfrm>
        </p:spPr>
        <p:txBody>
          <a:bodyPr>
            <a:normAutofit/>
          </a:bodyPr>
          <a:lstStyle/>
          <a:p>
            <a:pPr algn="just"/>
            <a:r>
              <a:rPr lang="id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Pasar Currency Futures Dan Pasar Currency Options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504" y="1866900"/>
            <a:ext cx="9724708" cy="38100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Pasar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Eurodolar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atau yang sekarang disebut dengan pasar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Eurocurrency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merupakan tempat bertemunya penjual dan pembeli Dolar AS yang didepositokan pada bank-bank Eropa.</a:t>
            </a:r>
          </a:p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Petrodollar merupakan deposito-deposito dolar yang ditempatkan oleh negara-negara yang menerima dolar hasil penjualan minyak ke negara-negara lain.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E80CE6-85EF-4DD7-B59D-7AE7B8DE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Eurocurrency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828800"/>
            <a:ext cx="9601200" cy="44958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Pasar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eurocredit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merupakan tempat bertemunya penjual dan pembeli kredit berjangka waktu jatuh tempo 1 tahun atau lebih yang diberikan oleh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eurobank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 interbank offer rate (libor) merupakan suku bunga yang umumnya dikenakan bagi pinjaman-pinjaman antar eurobank.</a:t>
            </a:r>
          </a:p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Syndicated eurocredit loan meruapakan kredit yang disediakan oleh kelompok bank dalam pasar eurocredit.</a:t>
            </a:r>
          </a:p>
          <a:p>
            <a:pPr marL="0" indent="0">
              <a:buNone/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783126-9814-4142-B2F3-6B42205E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Pasar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Eurocredit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905000"/>
            <a:ext cx="9601200" cy="3886200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Pasar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Eurobond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merupakan tempat bertemunya penjual dan pembeli obligasi-obligasi yang dijual di luar negara dari valuta yang mendenominasi obligasi yang dimaksud.</a:t>
            </a:r>
          </a:p>
          <a:p>
            <a:pPr marL="0" indent="0" algn="just">
              <a:buNone/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94B614-544B-4FC0-A6C7-0232B456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Eurobond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905000"/>
            <a:ext cx="9601200" cy="4419600"/>
          </a:xfrm>
        </p:spPr>
        <p:txBody>
          <a:bodyPr/>
          <a:lstStyle/>
          <a:p>
            <a:pPr marL="5715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Perdagangan luar negeri dengan mitra-mitra perusahaan.</a:t>
            </a:r>
          </a:p>
          <a:p>
            <a:pPr marL="5715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Investasi asing langsung, atau akuisisi aset di luar negeri.</a:t>
            </a:r>
          </a:p>
          <a:p>
            <a:pPr marL="5715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Investasi jangka pendek dalam sekuritas-sekuritas luar negeri.</a:t>
            </a:r>
          </a:p>
          <a:p>
            <a:pPr marL="5715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Pembiayaan jangka pendek dalam pasar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Eurocurrency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Pembiayaan jangka panjang dalam pasar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Eurocredit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Eurobond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atau pasar-pasar saham internasional.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D5E439-0E53-4806-9305-37C91102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Pemanfaatan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27212" y="914400"/>
            <a:ext cx="94488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asil gambar untuk integrasi ekonomi">
            <a:extLst>
              <a:ext uri="{FF2B5EF4-FFF2-40B4-BE49-F238E27FC236}">
                <a16:creationId xmlns:a16="http://schemas.microsoft.com/office/drawing/2014/main" id="{78383700-C7B6-4887-B6F2-4C163879B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asil gambar untuk integrasi ekonomi">
            <a:extLst>
              <a:ext uri="{FF2B5EF4-FFF2-40B4-BE49-F238E27FC236}">
                <a16:creationId xmlns:a16="http://schemas.microsoft.com/office/drawing/2014/main" id="{26FA906C-8CFA-431F-AD1B-76BEBBE03C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318277D8-04D0-46EE-8517-037936621B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5049838"/>
            <a:ext cx="609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3B3137A-C55E-4865-AF26-0E17E574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12" y="1981200"/>
            <a:ext cx="9829799" cy="4724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menyelesaikan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-Negara.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In Advance/Prepayment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Account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Of Credit. L/C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Bill of Exchange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Consignment,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Konsinyasi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Compensation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828800"/>
            <a:ext cx="9601200" cy="4648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In Advance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payment)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Sebagian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parsial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payment).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cara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mentransfer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secara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rekening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eksportir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Account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pembayaran ini biasa dilakukan juga oleh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afiliasinya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intra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multinasional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Of Credit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Nasabah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membayar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tertentu saja, sesuai dengan kesepakatan misalnya 10% atau 20% dari nilai L/C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A6BE0BC-ED41-43F3-83F6-E0C522AE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828800"/>
            <a:ext cx="9601200" cy="48006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Bill of Exchange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beresiko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eksportir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membayar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Bank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melunasi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Consignment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eksportir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pakaian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 makanan yang dipasarkan pada supermarket.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Compensation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ini menggunakan pihak ketiga untuk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meniadakan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negeri.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ADBE71-BD8E-4F3B-B6FC-D6C9912A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752600"/>
            <a:ext cx="9601200" cy="4724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id-ID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Pasar Valuta Asing </a:t>
            </a:r>
            <a:r>
              <a:rPr lang="id-ID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(Foreign Exchange Market) </a:t>
            </a:r>
            <a:r>
              <a:rPr lang="id-ID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 pasar yang memfasilitasi pertukaran valuta untuk mempermudah transaksi-transaksi perdagangan dan keuangan internasional.</a:t>
            </a:r>
          </a:p>
          <a:p>
            <a:pPr algn="just">
              <a:lnSpc>
                <a:spcPct val="110000"/>
              </a:lnSpc>
            </a:pPr>
            <a:r>
              <a:rPr lang="id-ID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Banyak pedagang menerima Dollar AS karena bisa menggunakannya untuk  membeli barang dari negara-negara lain.</a:t>
            </a:r>
          </a:p>
          <a:p>
            <a:pPr algn="just">
              <a:lnSpc>
                <a:spcPct val="110000"/>
              </a:lnSpc>
            </a:pPr>
            <a:r>
              <a:rPr lang="id-ID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Tipe transaksi valas yang paling umum adalah jual beli valas memakai </a:t>
            </a:r>
            <a:r>
              <a:rPr lang="id-ID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kurs spot </a:t>
            </a:r>
            <a:r>
              <a:rPr lang="id-ID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(nilai tukar berjalan suatu valuta)</a:t>
            </a:r>
          </a:p>
          <a:p>
            <a:pPr algn="just">
              <a:lnSpc>
                <a:spcPct val="110000"/>
              </a:lnSpc>
            </a:pPr>
            <a:r>
              <a:rPr lang="id-ID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Pasar yang memfasilitasi transaksi-transaksi nilai berjalan suatu valuta dinamakan dengan </a:t>
            </a:r>
            <a:r>
              <a:rPr lang="id-ID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pasar spot</a:t>
            </a:r>
            <a:r>
              <a:rPr lang="id-ID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C00018-AFC3-4BEB-A191-DFD6CB19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Pasar </a:t>
            </a:r>
            <a:r>
              <a:rPr lang="en-US" b="1" dirty="0" err="1"/>
              <a:t>Valuta</a:t>
            </a:r>
            <a:r>
              <a:rPr lang="en-US" b="1" dirty="0"/>
              <a:t> </a:t>
            </a:r>
            <a:r>
              <a:rPr lang="en-US" b="1" dirty="0" err="1"/>
              <a:t>Asing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828800"/>
            <a:ext cx="9601200" cy="35052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Daya saing dari kuotasi</a:t>
            </a:r>
          </a:p>
          <a:p>
            <a:pPr algn="just">
              <a:lnSpc>
                <a:spcPct val="100000"/>
              </a:lnSpc>
            </a:pP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khusus dengan bank</a:t>
            </a:r>
          </a:p>
          <a:p>
            <a:pPr algn="just">
              <a:lnSpc>
                <a:spcPct val="100000"/>
              </a:lnSpc>
            </a:pP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Kecepatan eksekusi</a:t>
            </a:r>
          </a:p>
          <a:p>
            <a:pPr algn="just">
              <a:lnSpc>
                <a:spcPct val="100000"/>
              </a:lnSpc>
            </a:pP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Nasehat mengenai kondisi pasar berjalan</a:t>
            </a:r>
          </a:p>
          <a:p>
            <a:pPr algn="just">
              <a:lnSpc>
                <a:spcPct val="100000"/>
              </a:lnSpc>
            </a:pP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Jasa peramalan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C53449-E389-44F0-B33F-2CECE2BB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10286999" cy="1219200"/>
          </a:xfrm>
        </p:spPr>
        <p:txBody>
          <a:bodyPr/>
          <a:lstStyle/>
          <a:p>
            <a:pPr algn="just"/>
            <a:r>
              <a:rPr lang="id-ID" b="1" dirty="0"/>
              <a:t>Ciri Bank-bank Yang Memberikan Valuta Asing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828799"/>
            <a:ext cx="9601200" cy="35052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Bid-Ask Spread merupakan selisih antara harga jual dengan harga beli valuta asing pada sebuah bank.</a:t>
            </a:r>
          </a:p>
          <a:p>
            <a:pPr algn="just">
              <a:lnSpc>
                <a:spcPct val="100000"/>
              </a:lnSpc>
            </a:pP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Bank-bank komersial menyediakan transaksi-transaksi valas demi medapatkan fee.</a:t>
            </a:r>
          </a:p>
          <a:p>
            <a:pPr algn="just">
              <a:lnSpc>
                <a:spcPct val="100000"/>
              </a:lnSpc>
            </a:pP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Kuotasi </a:t>
            </a:r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(beli) suatu valuta asing dari sebuah bank selalu lebih rendah dari kuotasi </a:t>
            </a:r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(jual).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CAEE80-7A67-46E6-A37A-AAE44A73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Bid-ask Spread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1012" y="1828800"/>
                <a:ext cx="9525000" cy="4648200"/>
              </a:xfrm>
            </p:spPr>
            <p:txBody>
              <a:bodyPr>
                <a:normAutofit/>
              </a:bodyPr>
              <a:lstStyle/>
              <a:p>
                <a:pPr marL="114300" indent="0" algn="just">
                  <a:buNone/>
                </a:pP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Asumsikan bahwa anda memiliki Rp10.000.000 dan berencana untuk pergi ke Eropa. Asumsikan lebih lanjut bahwa kurs </a:t>
                </a:r>
                <a:r>
                  <a:rPr lang="id-ID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bid</a:t>
                </a: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(kurs beli) Euro adalah 11.793 dan kurs </a:t>
                </a:r>
                <a:r>
                  <a:rPr lang="id-ID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ask </a:t>
                </a: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(kurs jual) 12.187. Konversi dari Rp10.000.000 menjadi Euro adalah:</a:t>
                </a:r>
              </a:p>
              <a:p>
                <a:pPr marL="11430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>
                            <a:latin typeface="Cambria Math"/>
                          </a:rPr>
                          <m:t>Jumlah</m:t>
                        </m:r>
                        <m:r>
                          <a:rPr lang="id-ID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/>
                          </a:rPr>
                          <m:t>Rupiah</m:t>
                        </m:r>
                        <m:r>
                          <a:rPr lang="id-ID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/>
                          </a:rPr>
                          <m:t>yang</m:t>
                        </m:r>
                        <m:r>
                          <a:rPr lang="id-ID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/>
                          </a:rPr>
                          <m:t>mau</m:t>
                        </m:r>
                        <m:r>
                          <a:rPr lang="id-ID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/>
                          </a:rPr>
                          <m:t>dikonversikan</m:t>
                        </m:r>
                        <m:r>
                          <a:rPr lang="id-ID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>
                            <a:latin typeface="Cambria Math"/>
                          </a:rPr>
                          <m:t>Harga</m:t>
                        </m:r>
                        <m:r>
                          <a:rPr lang="id-ID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/>
                          </a:rPr>
                          <m:t>yang</m:t>
                        </m:r>
                        <m:r>
                          <a:rPr lang="id-ID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/>
                          </a:rPr>
                          <m:t>dikenakan</m:t>
                        </m:r>
                        <m:r>
                          <a:rPr lang="id-ID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/>
                          </a:rPr>
                          <m:t>bank</m:t>
                        </m:r>
                        <m:r>
                          <a:rPr lang="id-ID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/>
                          </a:rPr>
                          <m:t>per</m:t>
                        </m:r>
                        <m:r>
                          <a:rPr lang="id-ID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/>
                          </a:rPr>
                          <m:t>Dollar</m:t>
                        </m:r>
                      </m:den>
                    </m:f>
                  </m:oMath>
                </a14:m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</a:p>
              <a:p>
                <a:pPr marL="114300" indent="0" algn="just">
                  <a:buNone/>
                </a:pP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Sekarang, anggaplah bahwa karena suatu hal, anda batal ke Singapura, Anda ingin menukar kembali Euro anda ke dalam Rupiah. Jika kursnya belum berubah, maka anda akan menerima:</a:t>
                </a:r>
              </a:p>
              <a:p>
                <a:pPr marL="114300" indent="0" algn="just">
                  <a:buNone/>
                </a:pPr>
                <a:r>
                  <a:rPr lang="id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Dollar Singapura x kurs beli bank = </a:t>
                </a:r>
              </a:p>
              <a:p>
                <a:pPr>
                  <a:defRPr/>
                </a:pPr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1012" y="1828800"/>
                <a:ext cx="9525000" cy="4648200"/>
              </a:xfrm>
              <a:blipFill>
                <a:blip r:embed="rId3"/>
                <a:stretch>
                  <a:fillRect t="-1835" r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C61F69B0-15A1-4852-9002-DB3360A1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Pengaruh Bid-ask Spread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3">
                <a:extLst>
                  <a:ext uri="{FF2B5EF4-FFF2-40B4-BE49-F238E27FC236}">
                    <a16:creationId xmlns:a16="http://schemas.microsoft.com/office/drawing/2014/main" id="{40FBC25A-07FC-4D15-9B86-CF3C380B304B}"/>
                  </a:ext>
                </a:extLst>
              </p:cNvPr>
              <p:cNvSpPr/>
              <p:nvPr/>
            </p:nvSpPr>
            <p:spPr>
              <a:xfrm>
                <a:off x="1989956" y="5796928"/>
                <a:ext cx="4104456" cy="9361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d-ID" b="1" i="1" dirty="0"/>
                  <a:t>Bid/Ask Spread </a:t>
                </a:r>
                <a:r>
                  <a:rPr lang="id-ID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0">
                            <a:latin typeface="Cambria Math"/>
                          </a:rPr>
                          <m:t>𝐊𝐮𝐫𝐬</m:t>
                        </m:r>
                        <m:r>
                          <a:rPr lang="id-ID" b="1" i="0">
                            <a:latin typeface="Cambria Math"/>
                          </a:rPr>
                          <m:t> </m:t>
                        </m:r>
                        <m:r>
                          <a:rPr lang="id-ID" b="1" i="0">
                            <a:latin typeface="Cambria Math"/>
                          </a:rPr>
                          <m:t>𝐉𝐮𝐚𝐥</m:t>
                        </m:r>
                        <m:r>
                          <a:rPr lang="id-ID" b="1" i="0">
                            <a:latin typeface="Cambria Math"/>
                          </a:rPr>
                          <m:t>−</m:t>
                        </m:r>
                        <m:r>
                          <a:rPr lang="id-ID" b="1" i="0">
                            <a:latin typeface="Cambria Math"/>
                          </a:rPr>
                          <m:t>𝐊𝐮𝐫𝐬</m:t>
                        </m:r>
                        <m:r>
                          <a:rPr lang="id-ID" b="1" i="0">
                            <a:latin typeface="Cambria Math"/>
                          </a:rPr>
                          <m:t> </m:t>
                        </m:r>
                        <m:r>
                          <a:rPr lang="id-ID" b="1" i="0">
                            <a:latin typeface="Cambria Math"/>
                          </a:rPr>
                          <m:t>𝐁𝐞𝐥𝐢</m:t>
                        </m:r>
                      </m:num>
                      <m:den>
                        <m:r>
                          <a:rPr lang="id-ID" b="1" i="0">
                            <a:latin typeface="Cambria Math"/>
                          </a:rPr>
                          <m:t>𝐊𝐮𝐫𝐬</m:t>
                        </m:r>
                        <m:r>
                          <a:rPr lang="id-ID" b="1" i="0">
                            <a:latin typeface="Cambria Math"/>
                          </a:rPr>
                          <m:t> </m:t>
                        </m:r>
                        <m:r>
                          <a:rPr lang="id-ID" b="1" i="0">
                            <a:latin typeface="Cambria Math"/>
                          </a:rPr>
                          <m:t>𝐉𝐮𝐚𝐥</m:t>
                        </m:r>
                      </m:den>
                    </m:f>
                  </m:oMath>
                </a14:m>
                <a:endParaRPr lang="id-ID" b="1" dirty="0"/>
              </a:p>
            </p:txBody>
          </p:sp>
        </mc:Choice>
        <mc:Fallback>
          <p:sp>
            <p:nvSpPr>
              <p:cNvPr id="7" name="Rounded Rectangle 3">
                <a:extLst>
                  <a:ext uri="{FF2B5EF4-FFF2-40B4-BE49-F238E27FC236}">
                    <a16:creationId xmlns:a16="http://schemas.microsoft.com/office/drawing/2014/main" id="{40FBC25A-07FC-4D15-9B86-CF3C380B3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56" y="5796928"/>
                <a:ext cx="4104456" cy="936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828800"/>
            <a:ext cx="9601200" cy="44958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 forward merupakan kesepakatan antara sebuah bank komersial dengan kliennya menyangkut pertukaran dua valuta yang akan dilakukan pada suatu waktu di masa depan pada kurs tertentu.</a:t>
            </a:r>
          </a:p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Kurs forward mewakili kurs penukaran valuta pada suatu waktu di masa mendatang.</a:t>
            </a:r>
          </a:p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Periode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paling umum adalah 30, 60, 90, 180, dan 360 hari.</a:t>
            </a:r>
          </a:p>
          <a:p>
            <a:pPr algn="just">
              <a:lnSpc>
                <a:spcPct val="100000"/>
              </a:lnSpc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Sejumlah bank menawarkan kontrak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berjangka waktu 2 tahun atau lebih bagi sejumlah perusahaan besar.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6F9D7D-EBD8-45D2-82A8-A1D9DFDF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 Forward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1448</TotalTime>
  <Words>1048</Words>
  <Application>Microsoft Office PowerPoint</Application>
  <PresentationFormat>Custom</PresentationFormat>
  <Paragraphs>99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</vt:lpstr>
      <vt:lpstr>Cambria Math</vt:lpstr>
      <vt:lpstr>Times New Roman</vt:lpstr>
      <vt:lpstr>Currency Symbols 16x9</vt:lpstr>
      <vt:lpstr>Transaksi dan Pasar Keuangan Internasional</vt:lpstr>
      <vt:lpstr>Metode Pembayaran Internasional</vt:lpstr>
      <vt:lpstr>PowerPoint Presentation</vt:lpstr>
      <vt:lpstr>PowerPoint Presentation</vt:lpstr>
      <vt:lpstr>Pasar Valuta Asing</vt:lpstr>
      <vt:lpstr>Ciri Bank-bank Yang Memberikan Valuta Asing</vt:lpstr>
      <vt:lpstr>Bid-ask Spread</vt:lpstr>
      <vt:lpstr>Pengaruh Bid-ask Spread</vt:lpstr>
      <vt:lpstr>Kontrak Forward</vt:lpstr>
      <vt:lpstr>Premium Atau Diskon Dari Kurs Forward</vt:lpstr>
      <vt:lpstr>Menginterpretasikan Kuotasi Nilai Tukar</vt:lpstr>
      <vt:lpstr>Menginterpretasikan Kuotasi Nilai Tukar</vt:lpstr>
      <vt:lpstr>Pasar Currency Futures Dan Pasar Currency Options</vt:lpstr>
      <vt:lpstr>Pasar Eurocurrency</vt:lpstr>
      <vt:lpstr>Pasar Eurocredit</vt:lpstr>
      <vt:lpstr>Pasar Eurobond</vt:lpstr>
      <vt:lpstr>Pemanfaatan Pasar Keuangan Internasional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PERDAGANGAN INTERNASIONAL</dc:title>
  <dc:creator>Tito Perdana</dc:creator>
  <cp:lastModifiedBy>Tito Perdana</cp:lastModifiedBy>
  <cp:revision>113</cp:revision>
  <dcterms:created xsi:type="dcterms:W3CDTF">2020-02-17T05:48:12Z</dcterms:created>
  <dcterms:modified xsi:type="dcterms:W3CDTF">2020-04-28T04:45:52Z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