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3"/>
  </p:notesMasterIdLst>
  <p:sldIdLst>
    <p:sldId id="256" r:id="rId4"/>
    <p:sldId id="393" r:id="rId5"/>
    <p:sldId id="395" r:id="rId6"/>
    <p:sldId id="262" r:id="rId7"/>
    <p:sldId id="377" r:id="rId8"/>
    <p:sldId id="265" r:id="rId9"/>
    <p:sldId id="264" r:id="rId10"/>
    <p:sldId id="398" r:id="rId11"/>
    <p:sldId id="399" r:id="rId12"/>
    <p:sldId id="378" r:id="rId13"/>
    <p:sldId id="379" r:id="rId14"/>
    <p:sldId id="380" r:id="rId15"/>
    <p:sldId id="381" r:id="rId16"/>
    <p:sldId id="394" r:id="rId17"/>
    <p:sldId id="266" r:id="rId18"/>
    <p:sldId id="359" r:id="rId19"/>
    <p:sldId id="364" r:id="rId20"/>
    <p:sldId id="271" r:id="rId21"/>
    <p:sldId id="363" r:id="rId22"/>
    <p:sldId id="272" r:id="rId23"/>
    <p:sldId id="357" r:id="rId24"/>
    <p:sldId id="360" r:id="rId25"/>
    <p:sldId id="390" r:id="rId26"/>
    <p:sldId id="280" r:id="rId27"/>
    <p:sldId id="402" r:id="rId28"/>
    <p:sldId id="286" r:id="rId29"/>
    <p:sldId id="275" r:id="rId30"/>
    <p:sldId id="397" r:id="rId31"/>
    <p:sldId id="260" r:id="rId3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5" autoAdjust="0"/>
    <p:restoredTop sz="96215" autoAdjust="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solidFill>
          <a:schemeClr val="accent1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solidFill>
          <a:schemeClr val="accent2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solidFill>
          <a:schemeClr val="accent3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solidFill>
          <a:schemeClr val="accent4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solidFill>
          <a:schemeClr val="accent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A456-DCBB-4CC2-B1A7-962CEDFD60A9}" type="datetimeFigureOut">
              <a:rPr lang="ko-KR" altLang="en-US" smtClean="0"/>
              <a:t>2020-04-06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989-1785-40B0-9DC7-0AF5117694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037571"/>
            <a:ext cx="4857750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9100" y="704850"/>
            <a:ext cx="4857750" cy="127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FFA8238-EDD2-47E7-9BE9-D322DA1CE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192D83-1FDA-4B06-9712-683D7F479C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29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2B7973-73CA-40B8-B836-5E0A1927C5FB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3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6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>
            <a:extLst>
              <a:ext uri="{FF2B5EF4-FFF2-40B4-BE49-F238E27FC236}">
                <a16:creationId xmlns:a16="http://schemas.microsoft.com/office/drawing/2014/main" id="{4E36E84F-E9AF-4CC5-BD83-3E187CFF78EA}"/>
              </a:ext>
            </a:extLst>
          </p:cNvPr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0F0A8563-0E2D-40B3-872C-7F2E7E0FCAD9}"/>
                </a:ext>
              </a:extLst>
            </p:cNvPr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id="{8A501324-8C9F-422E-ABC9-D55B9B521A89}"/>
                </a:ext>
              </a:extLst>
            </p:cNvPr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F4828449-45C1-4A0C-9289-31EF44B6B856}"/>
              </a:ext>
            </a:extLst>
          </p:cNvPr>
          <p:cNvGrpSpPr/>
          <p:nvPr userDrawn="1"/>
        </p:nvGrpSpPr>
        <p:grpSpPr>
          <a:xfrm>
            <a:off x="850795" y="1991644"/>
            <a:ext cx="2126862" cy="3673670"/>
            <a:chOff x="1438761" y="2033015"/>
            <a:chExt cx="1980000" cy="3420000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46E52279-5F36-44AE-9EC1-8B1C1E389C1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id="{18F6A715-94DD-45A5-B68E-0C25DB045B1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9E781B62-8904-4E20-9F76-184ED54588A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61">
                <a:extLst>
                  <a:ext uri="{FF2B5EF4-FFF2-40B4-BE49-F238E27FC236}">
                    <a16:creationId xmlns:a16="http://schemas.microsoft.com/office/drawing/2014/main" id="{5C178692-3C2F-4413-9235-90493DFB07F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62">
                <a:extLst>
                  <a:ext uri="{FF2B5EF4-FFF2-40B4-BE49-F238E27FC236}">
                    <a16:creationId xmlns:a16="http://schemas.microsoft.com/office/drawing/2014/main" id="{DE83EA3F-1F93-44BC-875A-39ED85AABF7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9C4639BE-76A9-4E73-B409-4506B808AED9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id="{47554649-9DF5-44F6-BCD7-E4757EC874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id="{63246AE1-2CFD-44EA-B80E-85FFCFE62879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54">
              <a:extLst>
                <a:ext uri="{FF2B5EF4-FFF2-40B4-BE49-F238E27FC236}">
                  <a16:creationId xmlns:a16="http://schemas.microsoft.com/office/drawing/2014/main" id="{45163D24-7C21-45DC-B265-AB026DA2C34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55">
                <a:extLst>
                  <a:ext uri="{FF2B5EF4-FFF2-40B4-BE49-F238E27FC236}">
                    <a16:creationId xmlns:a16="http://schemas.microsoft.com/office/drawing/2014/main" id="{CD8A8B08-2926-4348-95A3-13F706C6C68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56">
                <a:extLst>
                  <a:ext uri="{FF2B5EF4-FFF2-40B4-BE49-F238E27FC236}">
                    <a16:creationId xmlns:a16="http://schemas.microsoft.com/office/drawing/2014/main" id="{1B9C3434-F54D-4075-83B2-88FDBF9C90C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723F0DB9-2B7F-416A-836F-C69A71C357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6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E10EE16-2F78-4845-8B0E-4DAC431785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2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4A21D55F-CE9F-4F51-A2B5-2A4B54EEDB54}"/>
              </a:ext>
            </a:extLst>
          </p:cNvPr>
          <p:cNvGrpSpPr/>
          <p:nvPr userDrawn="1"/>
        </p:nvGrpSpPr>
        <p:grpSpPr>
          <a:xfrm>
            <a:off x="2077783" y="1819948"/>
            <a:ext cx="2304289" cy="3980137"/>
            <a:chOff x="1438761" y="2033015"/>
            <a:chExt cx="1980000" cy="3420000"/>
          </a:xfrm>
        </p:grpSpPr>
        <p:sp>
          <p:nvSpPr>
            <p:cNvPr id="25" name="Rounded Rectangle 41">
              <a:extLst>
                <a:ext uri="{FF2B5EF4-FFF2-40B4-BE49-F238E27FC236}">
                  <a16:creationId xmlns:a16="http://schemas.microsoft.com/office/drawing/2014/main" id="{6F2ED8D6-101C-428B-92B5-133C5D479F7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68203E71-F6E5-4E95-BF4C-1492469EC4E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C6AA3ED5-4568-404D-A317-C72A4CB8163C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8" name="Oval 44">
                <a:extLst>
                  <a:ext uri="{FF2B5EF4-FFF2-40B4-BE49-F238E27FC236}">
                    <a16:creationId xmlns:a16="http://schemas.microsoft.com/office/drawing/2014/main" id="{F437D6C2-0423-4F34-A0EE-00C8E06E2614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5">
                <a:extLst>
                  <a:ext uri="{FF2B5EF4-FFF2-40B4-BE49-F238E27FC236}">
                    <a16:creationId xmlns:a16="http://schemas.microsoft.com/office/drawing/2014/main" id="{F32F0B11-E517-47E6-852B-59818A0AB54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896992B1-F910-43E3-A577-8F9CF6C2C0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7447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52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B6AE5291-EEE6-473F-8A81-393200D11C79}"/>
              </a:ext>
            </a:extLst>
          </p:cNvPr>
          <p:cNvCxnSpPr>
            <a:cxnSpLocks/>
          </p:cNvCxnSpPr>
          <p:nvPr userDrawn="1"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6095562-C581-42AF-A0F4-369AD368A9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85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57B78F3-95CD-4DA8-AECF-88B14826DD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avLst/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4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719392" y="4507376"/>
            <a:ext cx="1075321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8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0894" y="3056200"/>
            <a:ext cx="804110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50894" y="3733616"/>
            <a:ext cx="80411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9437611">
            <a:off x="8758257" y="719968"/>
            <a:ext cx="3671865" cy="385010"/>
          </a:xfrm>
          <a:custGeom>
            <a:avLst/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9437611">
            <a:off x="10207067" y="829551"/>
            <a:ext cx="2320229" cy="385010"/>
          </a:xfrm>
          <a:custGeom>
            <a:avLst/>
            <a:gdLst>
              <a:gd name="connsiteX0" fmla="*/ 2320229 w 2320229"/>
              <a:gd name="connsiteY0" fmla="*/ 0 h 385010"/>
              <a:gd name="connsiteX1" fmla="*/ 2040094 w 2320229"/>
              <a:gd name="connsiteY1" fmla="*/ 385010 h 385010"/>
              <a:gd name="connsiteX2" fmla="*/ 529147 w 2320229"/>
              <a:gd name="connsiteY2" fmla="*/ 385010 h 385010"/>
              <a:gd name="connsiteX3" fmla="*/ 0 w 2320229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229" h="385010">
                <a:moveTo>
                  <a:pt x="2320229" y="0"/>
                </a:moveTo>
                <a:lnTo>
                  <a:pt x="2040094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rot="19437611" flipH="1" flipV="1">
            <a:off x="803680" y="6106990"/>
            <a:ext cx="2427702" cy="385010"/>
          </a:xfrm>
          <a:custGeom>
            <a:avLst/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9437611" flipH="1" flipV="1">
            <a:off x="-73072" y="6251006"/>
            <a:ext cx="1938140" cy="385010"/>
          </a:xfrm>
          <a:custGeom>
            <a:avLst/>
            <a:gdLst>
              <a:gd name="connsiteX0" fmla="*/ 529147 w 1938140"/>
              <a:gd name="connsiteY0" fmla="*/ 385010 h 385010"/>
              <a:gd name="connsiteX1" fmla="*/ 0 w 1938140"/>
              <a:gd name="connsiteY1" fmla="*/ 0 h 385010"/>
              <a:gd name="connsiteX2" fmla="*/ 1408993 w 1938140"/>
              <a:gd name="connsiteY2" fmla="*/ 0 h 385010"/>
              <a:gd name="connsiteX3" fmla="*/ 1938140 w 1938140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140" h="385010">
                <a:moveTo>
                  <a:pt x="529147" y="385010"/>
                </a:moveTo>
                <a:lnTo>
                  <a:pt x="0" y="0"/>
                </a:lnTo>
                <a:lnTo>
                  <a:pt x="1408993" y="0"/>
                </a:lnTo>
                <a:lnTo>
                  <a:pt x="1938140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19437611">
            <a:off x="9938204" y="20721"/>
            <a:ext cx="1253978" cy="385010"/>
          </a:xfrm>
          <a:custGeom>
            <a:avLst/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579394" y="3056200"/>
            <a:ext cx="354932" cy="965448"/>
            <a:chOff x="3194384" y="2886075"/>
            <a:chExt cx="354932" cy="96544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320716" y="2886075"/>
              <a:ext cx="228600" cy="9654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194384" y="2886075"/>
              <a:ext cx="126332" cy="96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431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312692"/>
            <a:ext cx="12192000" cy="2545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13194" y="2590860"/>
            <a:ext cx="7278806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13046" y="3314198"/>
            <a:ext cx="72788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10422928" y="0"/>
            <a:ext cx="1769073" cy="3043451"/>
          </a:xfrm>
          <a:custGeom>
            <a:avLst/>
            <a:gdLst>
              <a:gd name="connsiteX0" fmla="*/ 0 w 2491801"/>
              <a:gd name="connsiteY0" fmla="*/ 0 h 4286808"/>
              <a:gd name="connsiteX1" fmla="*/ 2491801 w 2491801"/>
              <a:gd name="connsiteY1" fmla="*/ 0 h 4286808"/>
              <a:gd name="connsiteX2" fmla="*/ 2491801 w 2491801"/>
              <a:gd name="connsiteY2" fmla="*/ 4286808 h 42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1801" h="4286808">
                <a:moveTo>
                  <a:pt x="0" y="0"/>
                </a:moveTo>
                <a:lnTo>
                  <a:pt x="2491801" y="0"/>
                </a:lnTo>
                <a:lnTo>
                  <a:pt x="2491801" y="4286808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9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 flipV="1">
            <a:off x="11464117" y="0"/>
            <a:ext cx="727881" cy="6858000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2388" y="340045"/>
            <a:ext cx="1121433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77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107" y="0"/>
            <a:ext cx="17742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11464118" y="0"/>
            <a:ext cx="727881" cy="6858000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47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8985" y="340045"/>
            <a:ext cx="875774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74961" y="0"/>
            <a:ext cx="9517039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3451" y="340045"/>
            <a:ext cx="8853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CFB5829-FB29-4FD6-9773-F18D856F67E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9399" y="3547373"/>
            <a:ext cx="5779016" cy="2807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4A3901-437E-4631-B520-2E67FA77E03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64608" y="3531471"/>
            <a:ext cx="2400000" cy="28231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174B765-312A-41E9-803E-DBDE5657BDF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64608" y="593945"/>
            <a:ext cx="2400000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241A15E-688D-4615-8A85-0B93DDA0D9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69400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3A33D83-DC72-4026-A4BD-7C733F58185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2661754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8DAD577-781B-41D9-8392-A56E540E99A3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4109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146530E-74CF-4ED1-A7FF-0416F5E35F48}"/>
              </a:ext>
            </a:extLst>
          </p:cNvPr>
          <p:cNvSpPr/>
          <p:nvPr userDrawn="1"/>
        </p:nvSpPr>
        <p:spPr>
          <a:xfrm>
            <a:off x="6642664" y="593945"/>
            <a:ext cx="2329656" cy="57606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123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2" r:id="rId3"/>
    <p:sldLayoutId id="2147483654" r:id="rId4"/>
    <p:sldLayoutId id="2147483690" r:id="rId5"/>
    <p:sldLayoutId id="2147483691" r:id="rId6"/>
    <p:sldLayoutId id="2147483702" r:id="rId7"/>
    <p:sldLayoutId id="2147483693" r:id="rId8"/>
    <p:sldLayoutId id="2147483704" r:id="rId9"/>
    <p:sldLayoutId id="2147483689" r:id="rId10"/>
    <p:sldLayoutId id="2147483706" r:id="rId11"/>
    <p:sldLayoutId id="2147483708" r:id="rId12"/>
    <p:sldLayoutId id="2147483703" r:id="rId13"/>
    <p:sldLayoutId id="2147483656" r:id="rId14"/>
    <p:sldLayoutId id="2147483687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19100" y="3415976"/>
            <a:ext cx="4857750" cy="43204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dirty="0"/>
              <a:t>Fitria Dewi Puspita Anggraini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dirty="0"/>
              <a:t>Fakultas Kesehatan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dirty="0"/>
              <a:t>Universitas Dian Nuswantoro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dirty="0"/>
              <a:t>2020</a:t>
            </a:r>
            <a:endParaRPr lang="en-US" altLang="ko-K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400" b="1" dirty="0"/>
              <a:t>Diabetes Mellitus</a:t>
            </a:r>
            <a:endParaRPr lang="en-US" sz="4400" b="1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333374" y="6334125"/>
            <a:ext cx="11858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000" dirty="0">
                <a:cs typeface="Arial" pitchFamily="34" charset="0"/>
              </a:rPr>
              <a:t>Fitriadewi@dsn.dinus.ac.id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50A00-F57B-4F8F-857C-84C035123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Epidemiologi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4EC4D-9F1E-44B1-80E2-1C9AFF355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988" y="1064292"/>
            <a:ext cx="6010275" cy="57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2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D703BB-0640-4926-A942-FC50854E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29" y="412196"/>
            <a:ext cx="9950161" cy="60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597356-D09C-433C-BBE2-23A48B16F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03" y="106038"/>
            <a:ext cx="8161193" cy="66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1239C2-CC98-4913-BD6D-BF9EF8F2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21" y="96632"/>
            <a:ext cx="7288357" cy="66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F82CC6-946E-4566-B375-5C0D851D5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FAKTOR RESIKO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F696B32-768D-4DF4-8958-9E03EBD0A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69294"/>
              </p:ext>
            </p:extLst>
          </p:nvPr>
        </p:nvGraphicFramePr>
        <p:xfrm>
          <a:off x="1505527" y="1163010"/>
          <a:ext cx="9134764" cy="52377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567382">
                  <a:extLst>
                    <a:ext uri="{9D8B030D-6E8A-4147-A177-3AD203B41FA5}">
                      <a16:colId xmlns:a16="http://schemas.microsoft.com/office/drawing/2014/main" val="1772038459"/>
                    </a:ext>
                  </a:extLst>
                </a:gridCol>
                <a:gridCol w="4567382">
                  <a:extLst>
                    <a:ext uri="{9D8B030D-6E8A-4147-A177-3AD203B41FA5}">
                      <a16:colId xmlns:a16="http://schemas.microsoft.com/office/drawing/2014/main" val="2099089086"/>
                    </a:ext>
                  </a:extLst>
                </a:gridCol>
              </a:tblGrid>
              <a:tr h="1821840">
                <a:tc>
                  <a:txBody>
                    <a:bodyPr/>
                    <a:lstStyle/>
                    <a:p>
                      <a:pPr algn="l"/>
                      <a:r>
                        <a:rPr lang="id-ID" b="1" dirty="0"/>
                        <a:t>Faktor Tetap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0" dirty="0"/>
                        <a:t>Umur</a:t>
                      </a:r>
                    </a:p>
                    <a:p>
                      <a:pPr algn="ctr"/>
                      <a:r>
                        <a:rPr lang="id-ID" b="0" dirty="0"/>
                        <a:t>Jenis Kelamin</a:t>
                      </a:r>
                    </a:p>
                    <a:p>
                      <a:pPr algn="ctr"/>
                      <a:r>
                        <a:rPr lang="id-ID" b="0" dirty="0"/>
                        <a:t>Genetik</a:t>
                      </a:r>
                    </a:p>
                    <a:p>
                      <a:pPr algn="ctr"/>
                      <a:r>
                        <a:rPr lang="id-ID" b="0" dirty="0"/>
                        <a:t>Suku</a:t>
                      </a:r>
                    </a:p>
                    <a:p>
                      <a:pPr algn="ctr"/>
                      <a:r>
                        <a:rPr lang="id-ID" b="0" dirty="0"/>
                        <a:t>Riwayat Keluarga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74184"/>
                  </a:ext>
                </a:extLst>
              </a:tr>
              <a:tr h="1138650">
                <a:tc>
                  <a:txBody>
                    <a:bodyPr/>
                    <a:lstStyle/>
                    <a:p>
                      <a:pPr algn="l"/>
                      <a:r>
                        <a:rPr lang="id-ID" b="1" dirty="0"/>
                        <a:t>Faktor Perilaku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Konsumsi Zat Gizi (karbohidrat, protein, lemak, serat)</a:t>
                      </a:r>
                    </a:p>
                    <a:p>
                      <a:pPr algn="ctr"/>
                      <a:r>
                        <a:rPr lang="id-ID" dirty="0"/>
                        <a:t>Aktifitas Fisik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887807"/>
                  </a:ext>
                </a:extLst>
              </a:tr>
              <a:tr h="797055">
                <a:tc>
                  <a:txBody>
                    <a:bodyPr/>
                    <a:lstStyle/>
                    <a:p>
                      <a:pPr algn="l"/>
                      <a:r>
                        <a:rPr lang="id-ID" b="1" dirty="0"/>
                        <a:t>Faktor Sosial-Ekonomi, Budaya dan Lingkungan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Status pekerjaan</a:t>
                      </a:r>
                    </a:p>
                    <a:p>
                      <a:pPr algn="ctr"/>
                      <a:r>
                        <a:rPr lang="id-ID" dirty="0"/>
                        <a:t>Tingkat pendidikan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54745"/>
                  </a:ext>
                </a:extLst>
              </a:tr>
              <a:tr h="1480245">
                <a:tc>
                  <a:txBody>
                    <a:bodyPr/>
                    <a:lstStyle/>
                    <a:p>
                      <a:pPr algn="l"/>
                      <a:r>
                        <a:rPr lang="id-ID" b="1" dirty="0"/>
                        <a:t>Faktor Intermediet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Obesitas</a:t>
                      </a:r>
                    </a:p>
                    <a:p>
                      <a:pPr algn="ctr"/>
                      <a:r>
                        <a:rPr lang="id-ID" dirty="0"/>
                        <a:t>Hipertensi</a:t>
                      </a:r>
                    </a:p>
                    <a:p>
                      <a:pPr algn="ctr"/>
                      <a:r>
                        <a:rPr lang="id-ID" dirty="0"/>
                        <a:t>Penyakit mental serius</a:t>
                      </a:r>
                    </a:p>
                    <a:p>
                      <a:pPr algn="ctr"/>
                      <a:r>
                        <a:rPr lang="id-ID" dirty="0"/>
                        <a:t>Kondisi psikologis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02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37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Patofisiologi</a:t>
            </a:r>
            <a:endParaRPr lang="en-US" b="1" dirty="0"/>
          </a:p>
        </p:txBody>
      </p:sp>
      <p:sp>
        <p:nvSpPr>
          <p:cNvPr id="3" name="Freeform 20">
            <a:extLst>
              <a:ext uri="{FF2B5EF4-FFF2-40B4-BE49-F238E27FC236}">
                <a16:creationId xmlns:a16="http://schemas.microsoft.com/office/drawing/2014/main" id="{DB5E538E-4BD5-49DE-8EE8-9449A2335911}"/>
              </a:ext>
            </a:extLst>
          </p:cNvPr>
          <p:cNvSpPr/>
          <p:nvPr/>
        </p:nvSpPr>
        <p:spPr>
          <a:xfrm>
            <a:off x="927456" y="2245217"/>
            <a:ext cx="10290526" cy="3372955"/>
          </a:xfrm>
          <a:custGeom>
            <a:avLst/>
            <a:gdLst>
              <a:gd name="connsiteX0" fmla="*/ 0 w 8055429"/>
              <a:gd name="connsiteY0" fmla="*/ 2351314 h 2351314"/>
              <a:gd name="connsiteX1" fmla="*/ 1687286 w 8055429"/>
              <a:gd name="connsiteY1" fmla="*/ 1872343 h 2351314"/>
              <a:gd name="connsiteX2" fmla="*/ 1687286 w 8055429"/>
              <a:gd name="connsiteY2" fmla="*/ 1611086 h 2351314"/>
              <a:gd name="connsiteX3" fmla="*/ 1981200 w 8055429"/>
              <a:gd name="connsiteY3" fmla="*/ 2133600 h 2351314"/>
              <a:gd name="connsiteX4" fmla="*/ 1981200 w 8055429"/>
              <a:gd name="connsiteY4" fmla="*/ 1328057 h 2351314"/>
              <a:gd name="connsiteX5" fmla="*/ 2198914 w 8055429"/>
              <a:gd name="connsiteY5" fmla="*/ 1752600 h 2351314"/>
              <a:gd name="connsiteX6" fmla="*/ 3744686 w 8055429"/>
              <a:gd name="connsiteY6" fmla="*/ 1295400 h 2351314"/>
              <a:gd name="connsiteX7" fmla="*/ 3744686 w 8055429"/>
              <a:gd name="connsiteY7" fmla="*/ 1132114 h 2351314"/>
              <a:gd name="connsiteX8" fmla="*/ 3984172 w 8055429"/>
              <a:gd name="connsiteY8" fmla="*/ 1534886 h 2351314"/>
              <a:gd name="connsiteX9" fmla="*/ 3984172 w 8055429"/>
              <a:gd name="connsiteY9" fmla="*/ 751114 h 2351314"/>
              <a:gd name="connsiteX10" fmla="*/ 4234543 w 8055429"/>
              <a:gd name="connsiteY10" fmla="*/ 1164771 h 2351314"/>
              <a:gd name="connsiteX11" fmla="*/ 5878286 w 8055429"/>
              <a:gd name="connsiteY11" fmla="*/ 685800 h 2351314"/>
              <a:gd name="connsiteX12" fmla="*/ 5878286 w 8055429"/>
              <a:gd name="connsiteY12" fmla="*/ 337457 h 2351314"/>
              <a:gd name="connsiteX13" fmla="*/ 6150429 w 8055429"/>
              <a:gd name="connsiteY13" fmla="*/ 1001486 h 2351314"/>
              <a:gd name="connsiteX14" fmla="*/ 6150429 w 8055429"/>
              <a:gd name="connsiteY14" fmla="*/ 0 h 2351314"/>
              <a:gd name="connsiteX15" fmla="*/ 6357257 w 8055429"/>
              <a:gd name="connsiteY15" fmla="*/ 555171 h 2351314"/>
              <a:gd name="connsiteX16" fmla="*/ 8055429 w 8055429"/>
              <a:gd name="connsiteY16" fmla="*/ 76200 h 2351314"/>
              <a:gd name="connsiteX17" fmla="*/ 8055429 w 8055429"/>
              <a:gd name="connsiteY17" fmla="*/ 7620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5429" h="2351314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ln w="1905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01998642-22CC-4F74-977A-FF6CB85F7927}"/>
              </a:ext>
            </a:extLst>
          </p:cNvPr>
          <p:cNvGrpSpPr/>
          <p:nvPr/>
        </p:nvGrpSpPr>
        <p:grpSpPr>
          <a:xfrm flipV="1">
            <a:off x="9659180" y="1915527"/>
            <a:ext cx="864096" cy="1800200"/>
            <a:chOff x="2699792" y="2837856"/>
            <a:chExt cx="864096" cy="1800200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6573480A-2D5A-4575-BE47-3EBD6D3A5B08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11B146FC-FA66-4543-BFB1-7B0ED51F3460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D3B94E0B-8561-4173-AD20-2E5F3A503063}"/>
              </a:ext>
            </a:extLst>
          </p:cNvPr>
          <p:cNvGrpSpPr/>
          <p:nvPr/>
        </p:nvGrpSpPr>
        <p:grpSpPr>
          <a:xfrm flipV="1">
            <a:off x="1646662" y="4255223"/>
            <a:ext cx="864096" cy="1800200"/>
            <a:chOff x="2699792" y="2837856"/>
            <a:chExt cx="864096" cy="18002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FF1C29D-3580-4670-9D5B-8FC482545A36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FBCC7B17-5DC7-4FE8-907C-BAE437211E87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8700EAB5-892C-4C13-B398-054AC9A1EDA8}"/>
              </a:ext>
            </a:extLst>
          </p:cNvPr>
          <p:cNvGrpSpPr/>
          <p:nvPr/>
        </p:nvGrpSpPr>
        <p:grpSpPr>
          <a:xfrm flipV="1">
            <a:off x="4317501" y="3457037"/>
            <a:ext cx="864096" cy="1800200"/>
            <a:chOff x="2699792" y="2837856"/>
            <a:chExt cx="864096" cy="1800200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CAA9294E-EEDF-4472-B848-F0375BA14780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0DACFBDC-C4B9-4B6A-AE4B-E7ADE77C97EA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2E39F3AF-561C-4204-8D2D-1F4CF93D05C4}"/>
              </a:ext>
            </a:extLst>
          </p:cNvPr>
          <p:cNvGrpSpPr/>
          <p:nvPr/>
        </p:nvGrpSpPr>
        <p:grpSpPr>
          <a:xfrm flipV="1">
            <a:off x="6988340" y="2695426"/>
            <a:ext cx="864096" cy="1800200"/>
            <a:chOff x="2699792" y="2837856"/>
            <a:chExt cx="864096" cy="180020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10CC5912-0021-48D3-82E2-4D91DEEF21FD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789A1E5A-17D7-4F65-BFE0-AC9939E71AF9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Arc 39">
            <a:extLst>
              <a:ext uri="{FF2B5EF4-FFF2-40B4-BE49-F238E27FC236}">
                <a16:creationId xmlns:a16="http://schemas.microsoft.com/office/drawing/2014/main" id="{9E7641FD-DABE-4D22-B60D-632FDBDF629B}"/>
              </a:ext>
            </a:extLst>
          </p:cNvPr>
          <p:cNvSpPr/>
          <p:nvPr/>
        </p:nvSpPr>
        <p:spPr>
          <a:xfrm rot="2700000" flipH="1">
            <a:off x="1599433" y="3980567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Arc 43">
            <a:extLst>
              <a:ext uri="{FF2B5EF4-FFF2-40B4-BE49-F238E27FC236}">
                <a16:creationId xmlns:a16="http://schemas.microsoft.com/office/drawing/2014/main" id="{66A067E7-FDCF-4E47-8237-557B90E76B8C}"/>
              </a:ext>
            </a:extLst>
          </p:cNvPr>
          <p:cNvSpPr/>
          <p:nvPr/>
        </p:nvSpPr>
        <p:spPr>
          <a:xfrm rot="2700000" flipH="1">
            <a:off x="4276368" y="3132324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Arc 51">
            <a:extLst>
              <a:ext uri="{FF2B5EF4-FFF2-40B4-BE49-F238E27FC236}">
                <a16:creationId xmlns:a16="http://schemas.microsoft.com/office/drawing/2014/main" id="{5F446C08-5237-4B73-BBA6-9817ED5CF0F2}"/>
              </a:ext>
            </a:extLst>
          </p:cNvPr>
          <p:cNvSpPr/>
          <p:nvPr/>
        </p:nvSpPr>
        <p:spPr>
          <a:xfrm rot="18900000" flipH="1" flipV="1">
            <a:off x="6953304" y="3841242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Arc 52">
            <a:extLst>
              <a:ext uri="{FF2B5EF4-FFF2-40B4-BE49-F238E27FC236}">
                <a16:creationId xmlns:a16="http://schemas.microsoft.com/office/drawing/2014/main" id="{23935E77-904A-4DEC-AECF-ADDF8BB6CC23}"/>
              </a:ext>
            </a:extLst>
          </p:cNvPr>
          <p:cNvSpPr/>
          <p:nvPr/>
        </p:nvSpPr>
        <p:spPr>
          <a:xfrm rot="18900000" flipH="1" flipV="1">
            <a:off x="9611953" y="2942626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1FAA18-CC93-41E2-B3E5-ED198D5CDA02}"/>
              </a:ext>
            </a:extLst>
          </p:cNvPr>
          <p:cNvSpPr txBox="1"/>
          <p:nvPr/>
        </p:nvSpPr>
        <p:spPr>
          <a:xfrm>
            <a:off x="1646663" y="466550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ED736-F7A4-4EA3-9A41-60E32DC72E87}"/>
              </a:ext>
            </a:extLst>
          </p:cNvPr>
          <p:cNvSpPr txBox="1"/>
          <p:nvPr/>
        </p:nvSpPr>
        <p:spPr>
          <a:xfrm>
            <a:off x="4314452" y="380456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531BC-E142-405B-800B-CA2391B41336}"/>
              </a:ext>
            </a:extLst>
          </p:cNvPr>
          <p:cNvSpPr txBox="1"/>
          <p:nvPr/>
        </p:nvSpPr>
        <p:spPr>
          <a:xfrm>
            <a:off x="7000529" y="314871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ABAD8-7920-4704-949E-760413222065}"/>
              </a:ext>
            </a:extLst>
          </p:cNvPr>
          <p:cNvSpPr txBox="1"/>
          <p:nvPr/>
        </p:nvSpPr>
        <p:spPr>
          <a:xfrm>
            <a:off x="9659174" y="231925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F50285-68FD-42A3-9F1A-46D4BCC42CA7}"/>
              </a:ext>
            </a:extLst>
          </p:cNvPr>
          <p:cNvSpPr txBox="1"/>
          <p:nvPr/>
        </p:nvSpPr>
        <p:spPr>
          <a:xfrm>
            <a:off x="912011" y="2167979"/>
            <a:ext cx="2342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enyakit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metabolisme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karbohidrat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protein dan lemak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bekerja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optimal,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memenuhi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keduanya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921C1A-1FD4-49CF-AFD0-8273DDE0B249}"/>
              </a:ext>
            </a:extLst>
          </p:cNvPr>
          <p:cNvSpPr txBox="1"/>
          <p:nvPr/>
        </p:nvSpPr>
        <p:spPr>
          <a:xfrm>
            <a:off x="3553961" y="1525721"/>
            <a:ext cx="23421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 metabolisme terjadi karena 3 hal yaitu</a:t>
            </a:r>
          </a:p>
          <a:p>
            <a:pPr algn="ctr"/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pertama, </a:t>
            </a:r>
            <a:r>
              <a:rPr lang="sv-SE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kerusakan pada sel-sel beta pankreas karena pengaruh dari luar seperti zat kimia, virus dan bakteri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7BFE74-AB2D-4E5E-B819-B883542B48BB}"/>
              </a:ext>
            </a:extLst>
          </p:cNvPr>
          <p:cNvSpPr txBox="1"/>
          <p:nvPr/>
        </p:nvSpPr>
        <p:spPr>
          <a:xfrm>
            <a:off x="6344976" y="4833830"/>
            <a:ext cx="2178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edua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penurunan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reseptor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kelenjar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pankreas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C9F0C5-801A-4DDA-AA18-98CCF12A13E5}"/>
              </a:ext>
            </a:extLst>
          </p:cNvPr>
          <p:cNvSpPr txBox="1"/>
          <p:nvPr/>
        </p:nvSpPr>
        <p:spPr>
          <a:xfrm>
            <a:off x="8951990" y="3904675"/>
            <a:ext cx="2312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etiga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kerusakan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reseptor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di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jaringan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perifer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Freeform 47">
            <a:extLst>
              <a:ext uri="{FF2B5EF4-FFF2-40B4-BE49-F238E27FC236}">
                <a16:creationId xmlns:a16="http://schemas.microsoft.com/office/drawing/2014/main" id="{46EB1AD7-C06D-43F0-8586-B9621482F07C}"/>
              </a:ext>
            </a:extLst>
          </p:cNvPr>
          <p:cNvSpPr>
            <a:spLocks noChangeAspect="1"/>
          </p:cNvSpPr>
          <p:nvPr/>
        </p:nvSpPr>
        <p:spPr>
          <a:xfrm>
            <a:off x="1882477" y="5335410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48">
            <a:extLst>
              <a:ext uri="{FF2B5EF4-FFF2-40B4-BE49-F238E27FC236}">
                <a16:creationId xmlns:a16="http://schemas.microsoft.com/office/drawing/2014/main" id="{CCA235AD-E321-4A61-A70A-35116A1B23BC}"/>
              </a:ext>
            </a:extLst>
          </p:cNvPr>
          <p:cNvSpPr>
            <a:spLocks noChangeAspect="1"/>
          </p:cNvSpPr>
          <p:nvPr/>
        </p:nvSpPr>
        <p:spPr>
          <a:xfrm>
            <a:off x="4573101" y="466272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49">
            <a:extLst>
              <a:ext uri="{FF2B5EF4-FFF2-40B4-BE49-F238E27FC236}">
                <a16:creationId xmlns:a16="http://schemas.microsoft.com/office/drawing/2014/main" id="{8AC48E65-3250-4BDD-B508-295577424D8E}"/>
              </a:ext>
            </a:extLst>
          </p:cNvPr>
          <p:cNvSpPr>
            <a:spLocks noChangeAspect="1"/>
          </p:cNvSpPr>
          <p:nvPr/>
        </p:nvSpPr>
        <p:spPr>
          <a:xfrm>
            <a:off x="9931234" y="304589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97">
            <a:extLst>
              <a:ext uri="{FF2B5EF4-FFF2-40B4-BE49-F238E27FC236}">
                <a16:creationId xmlns:a16="http://schemas.microsoft.com/office/drawing/2014/main" id="{C1EA2BBC-CCCA-4C15-857B-027B030FA187}"/>
              </a:ext>
            </a:extLst>
          </p:cNvPr>
          <p:cNvSpPr>
            <a:spLocks noChangeAspect="1"/>
          </p:cNvSpPr>
          <p:nvPr/>
        </p:nvSpPr>
        <p:spPr>
          <a:xfrm>
            <a:off x="7200631" y="387978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98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421933"/>
            <a:ext cx="11573197" cy="724247"/>
          </a:xfrm>
        </p:spPr>
        <p:txBody>
          <a:bodyPr/>
          <a:lstStyle/>
          <a:p>
            <a:r>
              <a:rPr lang="id-ID" b="1" dirty="0"/>
              <a:t>Patofisiologi</a:t>
            </a:r>
            <a:endParaRPr lang="en-US" b="1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2C1BB02-10D8-4395-814E-2729D639542E}"/>
              </a:ext>
            </a:extLst>
          </p:cNvPr>
          <p:cNvGrpSpPr/>
          <p:nvPr/>
        </p:nvGrpSpPr>
        <p:grpSpPr>
          <a:xfrm rot="5400000">
            <a:off x="7062934" y="3145779"/>
            <a:ext cx="551466" cy="322880"/>
            <a:chOff x="7978291" y="3739816"/>
            <a:chExt cx="1447811" cy="847685"/>
          </a:xfrm>
        </p:grpSpPr>
        <p:sp>
          <p:nvSpPr>
            <p:cNvPr id="11" name="사각형: 둥근 위쪽 모서리 10">
              <a:extLst>
                <a:ext uri="{FF2B5EF4-FFF2-40B4-BE49-F238E27FC236}">
                  <a16:creationId xmlns:a16="http://schemas.microsoft.com/office/drawing/2014/main" id="{E44E3B0B-2876-45BC-96C5-5BCEE9D7DE05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사각형: 둥근 위쪽 모서리 11">
              <a:extLst>
                <a:ext uri="{FF2B5EF4-FFF2-40B4-BE49-F238E27FC236}">
                  <a16:creationId xmlns:a16="http://schemas.microsoft.com/office/drawing/2014/main" id="{A7268020-E967-4044-BDB4-46297FF6B14C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B13A197-F3FD-4609-8838-9F38FCDD7C8D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위쪽 모서리 13">
              <a:extLst>
                <a:ext uri="{FF2B5EF4-FFF2-40B4-BE49-F238E27FC236}">
                  <a16:creationId xmlns:a16="http://schemas.microsoft.com/office/drawing/2014/main" id="{2E1469E5-9CC5-405C-BEA1-B05D00481E01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EA2DA8-4460-4F94-8427-F2E7158F84C8}"/>
              </a:ext>
            </a:extLst>
          </p:cNvPr>
          <p:cNvGrpSpPr/>
          <p:nvPr/>
        </p:nvGrpSpPr>
        <p:grpSpPr>
          <a:xfrm>
            <a:off x="7255149" y="2444250"/>
            <a:ext cx="494454" cy="424840"/>
            <a:chOff x="4079225" y="4910219"/>
            <a:chExt cx="1447811" cy="1243973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F03E24D9-1131-453F-96B0-A67B20982F7E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위쪽 모서리 16">
              <a:extLst>
                <a:ext uri="{FF2B5EF4-FFF2-40B4-BE49-F238E27FC236}">
                  <a16:creationId xmlns:a16="http://schemas.microsoft.com/office/drawing/2014/main" id="{BF5942A3-89ED-4F80-9673-D7D8CE9E2D37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위쪽 모서리 17">
              <a:extLst>
                <a:ext uri="{FF2B5EF4-FFF2-40B4-BE49-F238E27FC236}">
                  <a16:creationId xmlns:a16="http://schemas.microsoft.com/office/drawing/2014/main" id="{EF71B230-6D74-476D-8E05-38CB82B2B33C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현 18">
              <a:extLst>
                <a:ext uri="{FF2B5EF4-FFF2-40B4-BE49-F238E27FC236}">
                  <a16:creationId xmlns:a16="http://schemas.microsoft.com/office/drawing/2014/main" id="{BE480543-C64A-4207-8181-FC9443B4647A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87E10136-71F1-4271-8F10-C852EBEEE8A8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72C16594-720D-48C8-AF94-2BEF41E81439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FB16277-58B8-4191-AF5E-E623E8D050F5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487C384F-66F7-46ED-8C33-58ACCA2D8AA3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BDD145F-8EB1-49AF-9486-EF35374D6EBD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5753A54-B77C-4C28-8A8F-C611035824E3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B013D95-1A0C-43CB-BF96-989B01DACEFE}"/>
              </a:ext>
            </a:extLst>
          </p:cNvPr>
          <p:cNvGrpSpPr/>
          <p:nvPr/>
        </p:nvGrpSpPr>
        <p:grpSpPr>
          <a:xfrm>
            <a:off x="8954105" y="2348554"/>
            <a:ext cx="365382" cy="559016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3BEC0CAC-B7F0-4EEE-9520-F840CEE18DF6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30" name="사다리꼴 29">
                <a:extLst>
                  <a:ext uri="{FF2B5EF4-FFF2-40B4-BE49-F238E27FC236}">
                    <a16:creationId xmlns:a16="http://schemas.microsoft.com/office/drawing/2014/main" id="{B9E74B89-020F-43BB-8AC9-4EEC54169A47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사다리꼴 30">
                <a:extLst>
                  <a:ext uri="{FF2B5EF4-FFF2-40B4-BE49-F238E27FC236}">
                    <a16:creationId xmlns:a16="http://schemas.microsoft.com/office/drawing/2014/main" id="{75DBE331-0508-4D08-9F10-5FBD0BA96FF8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다리꼴 31">
                <a:extLst>
                  <a:ext uri="{FF2B5EF4-FFF2-40B4-BE49-F238E27FC236}">
                    <a16:creationId xmlns:a16="http://schemas.microsoft.com/office/drawing/2014/main" id="{5356C903-0921-423F-B721-CB3CB993D8B8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사다리꼴 32">
                <a:extLst>
                  <a:ext uri="{FF2B5EF4-FFF2-40B4-BE49-F238E27FC236}">
                    <a16:creationId xmlns:a16="http://schemas.microsoft.com/office/drawing/2014/main" id="{EA4DDA27-7D27-442F-93A3-784ED187478F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사다리꼴 33">
                <a:extLst>
                  <a:ext uri="{FF2B5EF4-FFF2-40B4-BE49-F238E27FC236}">
                    <a16:creationId xmlns:a16="http://schemas.microsoft.com/office/drawing/2014/main" id="{32A48C2C-C1F5-4B0B-8955-F6A78D4B1ADA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사다리꼴 34">
                <a:extLst>
                  <a:ext uri="{FF2B5EF4-FFF2-40B4-BE49-F238E27FC236}">
                    <a16:creationId xmlns:a16="http://schemas.microsoft.com/office/drawing/2014/main" id="{270F3719-7ADD-4546-AB41-8BD1C5A24CF1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사다리꼴 27">
              <a:extLst>
                <a:ext uri="{FF2B5EF4-FFF2-40B4-BE49-F238E27FC236}">
                  <a16:creationId xmlns:a16="http://schemas.microsoft.com/office/drawing/2014/main" id="{E489AE28-3159-4792-A293-1AF130B190E4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다리꼴 28">
              <a:extLst>
                <a:ext uri="{FF2B5EF4-FFF2-40B4-BE49-F238E27FC236}">
                  <a16:creationId xmlns:a16="http://schemas.microsoft.com/office/drawing/2014/main" id="{CCED06E7-A103-4773-B41C-9EF8E2EC074A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196863C-AF5D-4BBA-BA56-9A77B905CFD2}"/>
              </a:ext>
            </a:extLst>
          </p:cNvPr>
          <p:cNvGrpSpPr/>
          <p:nvPr/>
        </p:nvGrpSpPr>
        <p:grpSpPr>
          <a:xfrm rot="4568227">
            <a:off x="8153357" y="1952101"/>
            <a:ext cx="464700" cy="570266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9090C28-C892-45C2-AA2A-0FBAD17FB9E9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18434FF5-C195-4F7A-A3B7-8FBD75421EA7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3C2AD438-1660-4141-B09E-77B7B1EC1BD1}"/>
              </a:ext>
            </a:extLst>
          </p:cNvPr>
          <p:cNvGrpSpPr/>
          <p:nvPr/>
        </p:nvGrpSpPr>
        <p:grpSpPr>
          <a:xfrm rot="5400000">
            <a:off x="9401780" y="2904842"/>
            <a:ext cx="551466" cy="322880"/>
            <a:chOff x="7978291" y="3739816"/>
            <a:chExt cx="1447811" cy="847685"/>
          </a:xfrm>
        </p:grpSpPr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id="{F18944E4-698B-4995-B195-962EB292A423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사각형: 둥근 위쪽 모서리 40">
              <a:extLst>
                <a:ext uri="{FF2B5EF4-FFF2-40B4-BE49-F238E27FC236}">
                  <a16:creationId xmlns:a16="http://schemas.microsoft.com/office/drawing/2014/main" id="{5593F955-58A6-4665-A389-23EC5A4D1D4E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2A103AD3-18CC-431A-ABA6-3C46648362F1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사각형: 둥근 위쪽 모서리 42">
              <a:extLst>
                <a:ext uri="{FF2B5EF4-FFF2-40B4-BE49-F238E27FC236}">
                  <a16:creationId xmlns:a16="http://schemas.microsoft.com/office/drawing/2014/main" id="{02061BC6-2062-4DAD-8A5E-F1374B4CD542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FB95C00-7121-4564-A18F-4B63F2D70412}"/>
              </a:ext>
            </a:extLst>
          </p:cNvPr>
          <p:cNvGrpSpPr/>
          <p:nvPr/>
        </p:nvGrpSpPr>
        <p:grpSpPr>
          <a:xfrm>
            <a:off x="9039143" y="1649091"/>
            <a:ext cx="494454" cy="424840"/>
            <a:chOff x="4079225" y="4910219"/>
            <a:chExt cx="1447811" cy="1243973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344C8F4-1A46-4761-97E1-04EFA4F930D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위쪽 모서리 45">
              <a:extLst>
                <a:ext uri="{FF2B5EF4-FFF2-40B4-BE49-F238E27FC236}">
                  <a16:creationId xmlns:a16="http://schemas.microsoft.com/office/drawing/2014/main" id="{53B0D4C7-D427-4FBF-A787-A0A5D05EFFE2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위쪽 모서리 46">
              <a:extLst>
                <a:ext uri="{FF2B5EF4-FFF2-40B4-BE49-F238E27FC236}">
                  <a16:creationId xmlns:a16="http://schemas.microsoft.com/office/drawing/2014/main" id="{F02A96A8-D178-46C2-9915-8C4376CC7FB7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현 47">
              <a:extLst>
                <a:ext uri="{FF2B5EF4-FFF2-40B4-BE49-F238E27FC236}">
                  <a16:creationId xmlns:a16="http://schemas.microsoft.com/office/drawing/2014/main" id="{291E5C40-1842-42E7-B1B0-0632DA14F32B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A3FD7B6A-8AB3-4564-849C-1EF97E9AF829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4CCB9ABA-F153-47BA-BFD1-E12B9AC988F9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31B464F7-5C62-4084-9512-38393E31B669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E467E174-C3F4-45B5-88AB-F72A658A7014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7ECCA30D-A366-4CE1-8809-7B6102D69015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1E576721-0433-4763-98DB-2C24C7F9FC62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79C0141-01A9-4600-8C9D-3C01A778ECAC}"/>
              </a:ext>
            </a:extLst>
          </p:cNvPr>
          <p:cNvGrpSpPr/>
          <p:nvPr/>
        </p:nvGrpSpPr>
        <p:grpSpPr>
          <a:xfrm>
            <a:off x="8021234" y="2714947"/>
            <a:ext cx="365382" cy="559016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63D95B01-6722-4A66-A6CF-D305810B4A03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59" name="사다리꼴 58">
                <a:extLst>
                  <a:ext uri="{FF2B5EF4-FFF2-40B4-BE49-F238E27FC236}">
                    <a16:creationId xmlns:a16="http://schemas.microsoft.com/office/drawing/2014/main" id="{56971ED2-CDAF-4C8E-8831-BFF35AD3E48A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사다리꼴 59">
                <a:extLst>
                  <a:ext uri="{FF2B5EF4-FFF2-40B4-BE49-F238E27FC236}">
                    <a16:creationId xmlns:a16="http://schemas.microsoft.com/office/drawing/2014/main" id="{5A8C0EF4-3185-4E22-B1FB-548509AA01C0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사다리꼴 60">
                <a:extLst>
                  <a:ext uri="{FF2B5EF4-FFF2-40B4-BE49-F238E27FC236}">
                    <a16:creationId xmlns:a16="http://schemas.microsoft.com/office/drawing/2014/main" id="{EEAA8A66-A424-41A5-8B13-C130319F7E8B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사다리꼴 61">
                <a:extLst>
                  <a:ext uri="{FF2B5EF4-FFF2-40B4-BE49-F238E27FC236}">
                    <a16:creationId xmlns:a16="http://schemas.microsoft.com/office/drawing/2014/main" id="{840C97F1-60E4-45DA-8957-E111D3B57B2F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사다리꼴 62">
                <a:extLst>
                  <a:ext uri="{FF2B5EF4-FFF2-40B4-BE49-F238E27FC236}">
                    <a16:creationId xmlns:a16="http://schemas.microsoft.com/office/drawing/2014/main" id="{0AB63526-C9D4-4283-A8B1-1640281ED9C7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사다리꼴 63">
                <a:extLst>
                  <a:ext uri="{FF2B5EF4-FFF2-40B4-BE49-F238E27FC236}">
                    <a16:creationId xmlns:a16="http://schemas.microsoft.com/office/drawing/2014/main" id="{D4A59160-E96D-4137-BC5D-5C13AFD6A2C4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사다리꼴 56">
              <a:extLst>
                <a:ext uri="{FF2B5EF4-FFF2-40B4-BE49-F238E27FC236}">
                  <a16:creationId xmlns:a16="http://schemas.microsoft.com/office/drawing/2014/main" id="{B2D77E7A-493D-41BD-8332-17D09359996D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다리꼴 57">
              <a:extLst>
                <a:ext uri="{FF2B5EF4-FFF2-40B4-BE49-F238E27FC236}">
                  <a16:creationId xmlns:a16="http://schemas.microsoft.com/office/drawing/2014/main" id="{EBAE5A77-01E9-43D7-BB37-FEB57964F2EA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40CC9598-A408-48A2-89FE-FB1E3437C89D}"/>
              </a:ext>
            </a:extLst>
          </p:cNvPr>
          <p:cNvGrpSpPr/>
          <p:nvPr/>
        </p:nvGrpSpPr>
        <p:grpSpPr>
          <a:xfrm rot="4568227">
            <a:off x="9996742" y="3010450"/>
            <a:ext cx="464700" cy="570266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7E602886-8B9A-46B9-85BA-460F9B9911B2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1EA0253C-0F58-4ECC-BA84-B132AA114922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6" name="자유형: 도형 105">
            <a:extLst>
              <a:ext uri="{FF2B5EF4-FFF2-40B4-BE49-F238E27FC236}">
                <a16:creationId xmlns:a16="http://schemas.microsoft.com/office/drawing/2014/main" id="{06AA9020-D94B-4758-9449-2D09FDD832AB}"/>
              </a:ext>
            </a:extLst>
          </p:cNvPr>
          <p:cNvSpPr/>
          <p:nvPr/>
        </p:nvSpPr>
        <p:spPr>
          <a:xfrm rot="1282801">
            <a:off x="7472368" y="5307138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9DE7D838-5B71-4C65-80E6-EB5FCFDA7BE3}"/>
              </a:ext>
            </a:extLst>
          </p:cNvPr>
          <p:cNvGrpSpPr/>
          <p:nvPr/>
        </p:nvGrpSpPr>
        <p:grpSpPr>
          <a:xfrm>
            <a:off x="7063383" y="5492621"/>
            <a:ext cx="568344" cy="794994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08" name="사각형: 둥근 모서리 132">
              <a:extLst>
                <a:ext uri="{FF2B5EF4-FFF2-40B4-BE49-F238E27FC236}">
                  <a16:creationId xmlns:a16="http://schemas.microsoft.com/office/drawing/2014/main" id="{7D049EA6-F3A5-4E2F-8C50-2B8EA5FB726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막힌 원호 135">
              <a:extLst>
                <a:ext uri="{FF2B5EF4-FFF2-40B4-BE49-F238E27FC236}">
                  <a16:creationId xmlns:a16="http://schemas.microsoft.com/office/drawing/2014/main" id="{7C50CE68-8076-4B4E-AE64-2423CB443E96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C6525676-1ABA-4F2A-9AAC-E8E7CFF57A8B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F0B4FB3B-F819-466D-88E3-C0FD6D9C8A6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DAE5CA2-50CD-49BE-9B68-0017FA30E3CA}"/>
              </a:ext>
            </a:extLst>
          </p:cNvPr>
          <p:cNvGrpSpPr/>
          <p:nvPr/>
        </p:nvGrpSpPr>
        <p:grpSpPr>
          <a:xfrm rot="2348986">
            <a:off x="9780535" y="5232357"/>
            <a:ext cx="561460" cy="118972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E6C529DA-5F2A-41EC-B5D7-0AC762E1E824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7CE57C53-170F-456A-A95D-1FF0CD969241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A1A2EF66-4A80-4701-97CB-CDE3C8FCE826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F089CC90-5E51-49EA-9C09-0A4AABAEBB46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945C3AEA-D392-4C81-AD06-EF8340F82235}"/>
              </a:ext>
            </a:extLst>
          </p:cNvPr>
          <p:cNvGrpSpPr/>
          <p:nvPr/>
        </p:nvGrpSpPr>
        <p:grpSpPr>
          <a:xfrm rot="20593171">
            <a:off x="7984480" y="4694022"/>
            <a:ext cx="561460" cy="810783"/>
            <a:chOff x="8615780" y="3185232"/>
            <a:chExt cx="1026044" cy="1481671"/>
          </a:xfrm>
        </p:grpSpPr>
        <p:sp>
          <p:nvSpPr>
            <p:cNvPr id="118" name="눈물 방울 117">
              <a:extLst>
                <a:ext uri="{FF2B5EF4-FFF2-40B4-BE49-F238E27FC236}">
                  <a16:creationId xmlns:a16="http://schemas.microsoft.com/office/drawing/2014/main" id="{FAC1FF03-DBCE-48DB-910F-302943EC040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1037A883-3FF3-4D41-9455-40D14E6B437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ABCE760A-3E8A-4A39-B486-7CCAF64CAD31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E6E51517-9917-4496-A100-FDC8D9D2EB8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1F169A95-7128-4A87-80B6-37B9D5A2CB36}"/>
              </a:ext>
            </a:extLst>
          </p:cNvPr>
          <p:cNvGrpSpPr/>
          <p:nvPr/>
        </p:nvGrpSpPr>
        <p:grpSpPr>
          <a:xfrm>
            <a:off x="9240935" y="4860544"/>
            <a:ext cx="835977" cy="872803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3D8B163D-3C49-46A5-9890-B55F25766D77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70BFFEF9-A7AF-4D9F-935B-8E7E84AB5037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DE6BBB2A-35B4-4546-AB36-B3BB84DCE2E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E177AD0E-25BD-4DE8-9652-061DA53D050F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8FF81509-20F7-4131-B407-EBFAB23ACBA8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A531D8B9-8A1A-4858-B35B-A23877615CE5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사각형: 둥근 모서리 128">
              <a:extLst>
                <a:ext uri="{FF2B5EF4-FFF2-40B4-BE49-F238E27FC236}">
                  <a16:creationId xmlns:a16="http://schemas.microsoft.com/office/drawing/2014/main" id="{1E883E55-B2C2-4395-BC7D-7DFE2F3A9E1A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사각형: 둥근 모서리 129">
              <a:extLst>
                <a:ext uri="{FF2B5EF4-FFF2-40B4-BE49-F238E27FC236}">
                  <a16:creationId xmlns:a16="http://schemas.microsoft.com/office/drawing/2014/main" id="{C321DDF6-FF94-4F1A-BEB8-23A8814E48DB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1B7D6B2C-6265-49AD-B411-37AF3F7FF442}"/>
              </a:ext>
            </a:extLst>
          </p:cNvPr>
          <p:cNvGrpSpPr/>
          <p:nvPr/>
        </p:nvGrpSpPr>
        <p:grpSpPr>
          <a:xfrm>
            <a:off x="8857973" y="5561518"/>
            <a:ext cx="658585" cy="75135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28CEC83A-D988-4935-AEFA-72CE874F0DB9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36E15041-5D3D-4829-AC22-8F1275C87FE3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22E14687-47C9-40EA-8966-743C6C89AC45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FE96331D-95C0-4B47-B993-161249D181D3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Teardrop 3">
              <a:extLst>
                <a:ext uri="{FF2B5EF4-FFF2-40B4-BE49-F238E27FC236}">
                  <a16:creationId xmlns:a16="http://schemas.microsoft.com/office/drawing/2014/main" id="{663CBF7D-E2F3-4CDE-9382-3B2F8159DFC5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9D599BCC-F61D-4950-8DE4-41566B6697C6}"/>
              </a:ext>
            </a:extLst>
          </p:cNvPr>
          <p:cNvGrpSpPr/>
          <p:nvPr/>
        </p:nvGrpSpPr>
        <p:grpSpPr>
          <a:xfrm>
            <a:off x="6934642" y="2953085"/>
            <a:ext cx="3712107" cy="3320344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315D3D50-63CC-439E-A253-58725D573618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DCCEE8B6-6C3F-4498-9445-B06CDACC5A6A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31A1E8A3-C5EE-4FFD-919A-D3643C60CD6C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D63C2D94-9B52-4A69-88F8-8115F4AA5A06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33314AB8-04F6-4FA6-84A3-7FF30135660A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Trapezoid 9">
              <a:extLst>
                <a:ext uri="{FF2B5EF4-FFF2-40B4-BE49-F238E27FC236}">
                  <a16:creationId xmlns:a16="http://schemas.microsoft.com/office/drawing/2014/main" id="{4848EB4B-09CB-47B9-81D5-01896C7A772C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4446B266-67CC-49AA-9713-3E190B6B2651}"/>
              </a:ext>
            </a:extLst>
          </p:cNvPr>
          <p:cNvGrpSpPr/>
          <p:nvPr/>
        </p:nvGrpSpPr>
        <p:grpSpPr>
          <a:xfrm rot="5400000">
            <a:off x="7654623" y="1653977"/>
            <a:ext cx="551466" cy="322880"/>
            <a:chOff x="7978291" y="3739816"/>
            <a:chExt cx="1447811" cy="847685"/>
          </a:xfrm>
        </p:grpSpPr>
        <p:sp>
          <p:nvSpPr>
            <p:cNvPr id="138" name="사각형: 둥근 위쪽 모서리 137">
              <a:extLst>
                <a:ext uri="{FF2B5EF4-FFF2-40B4-BE49-F238E27FC236}">
                  <a16:creationId xmlns:a16="http://schemas.microsoft.com/office/drawing/2014/main" id="{E12760DD-B373-4EDE-86E5-416CC002BE90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" name="사각형: 둥근 위쪽 모서리 138">
              <a:extLst>
                <a:ext uri="{FF2B5EF4-FFF2-40B4-BE49-F238E27FC236}">
                  <a16:creationId xmlns:a16="http://schemas.microsoft.com/office/drawing/2014/main" id="{BF014BF8-761E-4701-A234-83C5234C0AEA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C248733A-D24F-4A6F-8244-0A9A3DE75A34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1" name="사각형: 둥근 위쪽 모서리 140">
              <a:extLst>
                <a:ext uri="{FF2B5EF4-FFF2-40B4-BE49-F238E27FC236}">
                  <a16:creationId xmlns:a16="http://schemas.microsoft.com/office/drawing/2014/main" id="{EE0BFF2F-5A68-445D-95E4-EAB7360BBE35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27D6318B-556D-49D0-8491-5C4FEF48ACA7}"/>
              </a:ext>
            </a:extLst>
          </p:cNvPr>
          <p:cNvGrpSpPr/>
          <p:nvPr/>
        </p:nvGrpSpPr>
        <p:grpSpPr>
          <a:xfrm>
            <a:off x="8413979" y="1179838"/>
            <a:ext cx="365382" cy="559016"/>
            <a:chOff x="1246297" y="4914927"/>
            <a:chExt cx="959269" cy="1467634"/>
          </a:xfrm>
          <a:solidFill>
            <a:schemeClr val="accent2"/>
          </a:solidFill>
        </p:grpSpPr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72B9C508-9E62-4A96-96AE-2325687A83B5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146" name="사다리꼴 145">
                <a:extLst>
                  <a:ext uri="{FF2B5EF4-FFF2-40B4-BE49-F238E27FC236}">
                    <a16:creationId xmlns:a16="http://schemas.microsoft.com/office/drawing/2014/main" id="{45E26600-1F3E-4497-A78B-A229C799313D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사다리꼴 146">
                <a:extLst>
                  <a:ext uri="{FF2B5EF4-FFF2-40B4-BE49-F238E27FC236}">
                    <a16:creationId xmlns:a16="http://schemas.microsoft.com/office/drawing/2014/main" id="{822164E1-EFF3-46BB-9000-8144158119E4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사다리꼴 147">
                <a:extLst>
                  <a:ext uri="{FF2B5EF4-FFF2-40B4-BE49-F238E27FC236}">
                    <a16:creationId xmlns:a16="http://schemas.microsoft.com/office/drawing/2014/main" id="{4326097B-72C6-476C-9C2C-F5DF20F2FEDB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사다리꼴 148">
                <a:extLst>
                  <a:ext uri="{FF2B5EF4-FFF2-40B4-BE49-F238E27FC236}">
                    <a16:creationId xmlns:a16="http://schemas.microsoft.com/office/drawing/2014/main" id="{9360755C-BA6C-46EB-8F72-BB9A59D26506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사다리꼴 149">
                <a:extLst>
                  <a:ext uri="{FF2B5EF4-FFF2-40B4-BE49-F238E27FC236}">
                    <a16:creationId xmlns:a16="http://schemas.microsoft.com/office/drawing/2014/main" id="{7F8B090F-3B39-4FE1-AB8B-F1C53922B3EA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사다리꼴 150">
                <a:extLst>
                  <a:ext uri="{FF2B5EF4-FFF2-40B4-BE49-F238E27FC236}">
                    <a16:creationId xmlns:a16="http://schemas.microsoft.com/office/drawing/2014/main" id="{C3C7C53D-003C-40BF-A1CB-20422E8F0604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4" name="사다리꼴 143">
              <a:extLst>
                <a:ext uri="{FF2B5EF4-FFF2-40B4-BE49-F238E27FC236}">
                  <a16:creationId xmlns:a16="http://schemas.microsoft.com/office/drawing/2014/main" id="{065D07A6-66FE-48C2-BEBB-437C610595B4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사다리꼴 144">
              <a:extLst>
                <a:ext uri="{FF2B5EF4-FFF2-40B4-BE49-F238E27FC236}">
                  <a16:creationId xmlns:a16="http://schemas.microsoft.com/office/drawing/2014/main" id="{5B62EE2C-76BD-47AB-8357-14A4BCCB30A7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39BA66BD-9106-4747-8CB8-7F0F58BA1DFC}"/>
              </a:ext>
            </a:extLst>
          </p:cNvPr>
          <p:cNvGrpSpPr/>
          <p:nvPr/>
        </p:nvGrpSpPr>
        <p:grpSpPr>
          <a:xfrm rot="4568227">
            <a:off x="9565465" y="1967755"/>
            <a:ext cx="464700" cy="570266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96FB6D8B-93A1-45B8-AE85-C5DF378A7790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30EE4FE0-A8C8-4DBA-9ED3-9539F6F3E24F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1C1E0E67-3C74-42C7-880A-C1995546F490}"/>
              </a:ext>
            </a:extLst>
          </p:cNvPr>
          <p:cNvSpPr txBox="1"/>
          <p:nvPr/>
        </p:nvSpPr>
        <p:spPr>
          <a:xfrm>
            <a:off x="938906" y="3357230"/>
            <a:ext cx="23056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 yang disekresi oleh sel beta pankreas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sv-SE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berfungsi untuk mengatur </a:t>
            </a:r>
          </a:p>
          <a:p>
            <a:pPr algn="ctr"/>
            <a:r>
              <a:rPr lang="sv-SE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 glukosa darah dalam tubuh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1" name="Oval 38">
            <a:extLst>
              <a:ext uri="{FF2B5EF4-FFF2-40B4-BE49-F238E27FC236}">
                <a16:creationId xmlns:a16="http://schemas.microsoft.com/office/drawing/2014/main" id="{20F6469D-28E1-431E-886E-B0F89BD57FF0}"/>
              </a:ext>
            </a:extLst>
          </p:cNvPr>
          <p:cNvSpPr/>
          <p:nvPr/>
        </p:nvSpPr>
        <p:spPr>
          <a:xfrm>
            <a:off x="4652170" y="2838220"/>
            <a:ext cx="509348" cy="509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Oval 39">
            <a:extLst>
              <a:ext uri="{FF2B5EF4-FFF2-40B4-BE49-F238E27FC236}">
                <a16:creationId xmlns:a16="http://schemas.microsoft.com/office/drawing/2014/main" id="{89D92946-94C4-4FD3-BB47-2CCD9055CA30}"/>
              </a:ext>
            </a:extLst>
          </p:cNvPr>
          <p:cNvSpPr/>
          <p:nvPr/>
        </p:nvSpPr>
        <p:spPr>
          <a:xfrm>
            <a:off x="1827427" y="2862330"/>
            <a:ext cx="509348" cy="5093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D243986-D507-49CF-BEA1-94A2BAA7ECE1}"/>
              </a:ext>
            </a:extLst>
          </p:cNvPr>
          <p:cNvSpPr txBox="1"/>
          <p:nvPr/>
        </p:nvSpPr>
        <p:spPr>
          <a:xfrm>
            <a:off x="3894462" y="3358156"/>
            <a:ext cx="2020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menstimulasi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beta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pankreas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mengsekresi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27065A5-AE57-4363-B16A-667DFD623B78}"/>
              </a:ext>
            </a:extLst>
          </p:cNvPr>
          <p:cNvSpPr txBox="1"/>
          <p:nvPr/>
        </p:nvSpPr>
        <p:spPr>
          <a:xfrm>
            <a:off x="720645" y="5089071"/>
            <a:ext cx="2701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beta 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pankreas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berfungsi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optimal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berakibat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kurangnya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sekresi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penyebab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9" name="Oval 49">
            <a:extLst>
              <a:ext uri="{FF2B5EF4-FFF2-40B4-BE49-F238E27FC236}">
                <a16:creationId xmlns:a16="http://schemas.microsoft.com/office/drawing/2014/main" id="{0EF059AF-35FE-4ED8-8E5B-5E9A83554E53}"/>
              </a:ext>
            </a:extLst>
          </p:cNvPr>
          <p:cNvSpPr/>
          <p:nvPr/>
        </p:nvSpPr>
        <p:spPr>
          <a:xfrm>
            <a:off x="4641957" y="4538240"/>
            <a:ext cx="509348" cy="509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Oval 50">
            <a:extLst>
              <a:ext uri="{FF2B5EF4-FFF2-40B4-BE49-F238E27FC236}">
                <a16:creationId xmlns:a16="http://schemas.microsoft.com/office/drawing/2014/main" id="{C5E6E9CB-47E2-4088-8537-3CCA648AC6AD}"/>
              </a:ext>
            </a:extLst>
          </p:cNvPr>
          <p:cNvSpPr/>
          <p:nvPr/>
        </p:nvSpPr>
        <p:spPr>
          <a:xfrm>
            <a:off x="1817214" y="4562350"/>
            <a:ext cx="509348" cy="509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B9EBC7A-E770-44B7-B7F1-9C754BAD9417}"/>
              </a:ext>
            </a:extLst>
          </p:cNvPr>
          <p:cNvSpPr txBox="1"/>
          <p:nvPr/>
        </p:nvSpPr>
        <p:spPr>
          <a:xfrm>
            <a:off x="3884249" y="5072024"/>
            <a:ext cx="2020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Penyebab dari </a:t>
            </a:r>
          </a:p>
          <a:p>
            <a:pPr algn="ctr"/>
            <a:r>
              <a:rPr lang="sv-SE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kerusakan sel beta pankreas sangat banyak seperti contoh penyakit autoimun dan </a:t>
            </a:r>
          </a:p>
          <a:p>
            <a:pPr algn="ctr"/>
            <a:r>
              <a:rPr lang="sv-SE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idiopatik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8" name="자유형: 도형 177">
            <a:extLst>
              <a:ext uri="{FF2B5EF4-FFF2-40B4-BE49-F238E27FC236}">
                <a16:creationId xmlns:a16="http://schemas.microsoft.com/office/drawing/2014/main" id="{5D19030D-405B-4866-8668-D239DA1AA154}"/>
              </a:ext>
            </a:extLst>
          </p:cNvPr>
          <p:cNvSpPr/>
          <p:nvPr/>
        </p:nvSpPr>
        <p:spPr>
          <a:xfrm rot="1282801">
            <a:off x="1951218" y="3021044"/>
            <a:ext cx="261766" cy="21101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E28A6DC6-8306-4408-8F48-8CDB221CFE7A}"/>
              </a:ext>
            </a:extLst>
          </p:cNvPr>
          <p:cNvGrpSpPr/>
          <p:nvPr/>
        </p:nvGrpSpPr>
        <p:grpSpPr>
          <a:xfrm>
            <a:off x="1960804" y="4677520"/>
            <a:ext cx="206739" cy="28918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80" name="사각형: 둥근 모서리 132">
              <a:extLst>
                <a:ext uri="{FF2B5EF4-FFF2-40B4-BE49-F238E27FC236}">
                  <a16:creationId xmlns:a16="http://schemas.microsoft.com/office/drawing/2014/main" id="{E1EBA2F1-6C44-45D2-A390-AFC0A5B2711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막힌 원호 135">
              <a:extLst>
                <a:ext uri="{FF2B5EF4-FFF2-40B4-BE49-F238E27FC236}">
                  <a16:creationId xmlns:a16="http://schemas.microsoft.com/office/drawing/2014/main" id="{94CA1B5E-C96A-4915-A14E-A3CECE272C4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694DF9A9-E069-46CF-94AD-995C30BA061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01971796-C814-42E2-8FAD-255C799A1B7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B9859860-06E4-4BCC-BA99-C546E308597B}"/>
              </a:ext>
            </a:extLst>
          </p:cNvPr>
          <p:cNvGrpSpPr/>
          <p:nvPr/>
        </p:nvGrpSpPr>
        <p:grpSpPr>
          <a:xfrm rot="20593171">
            <a:off x="4811214" y="2913487"/>
            <a:ext cx="204236" cy="294929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85" name="눈물 방울 184">
              <a:extLst>
                <a:ext uri="{FF2B5EF4-FFF2-40B4-BE49-F238E27FC236}">
                  <a16:creationId xmlns:a16="http://schemas.microsoft.com/office/drawing/2014/main" id="{6F4EE372-2938-4F5B-B54B-369F0B8AEB80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B0AC0BBB-DCBE-49F4-B96D-E62A5CEB522D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26887270-C33F-4C4E-840C-7A1422D830AF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7BE068A7-6585-4514-96FC-D9C5013FD3B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F9B78660-EDE9-481D-868E-B7CEBFCD8229}"/>
              </a:ext>
            </a:extLst>
          </p:cNvPr>
          <p:cNvGrpSpPr/>
          <p:nvPr/>
        </p:nvGrpSpPr>
        <p:grpSpPr>
          <a:xfrm>
            <a:off x="4774887" y="4675343"/>
            <a:ext cx="239565" cy="27331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0A858ACF-034C-4EB5-B9DF-8C3B38D0088C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89937AF6-2849-4E07-B66E-D29CA9196DA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63EDB337-7BA3-4F85-97BD-31CEC169338F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32B7BCB7-B886-45FF-9F4F-E0FAF37A1DC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4" name="Teardrop 3">
              <a:extLst>
                <a:ext uri="{FF2B5EF4-FFF2-40B4-BE49-F238E27FC236}">
                  <a16:creationId xmlns:a16="http://schemas.microsoft.com/office/drawing/2014/main" id="{5591DAAA-4E12-4FA7-98FE-7BA9F9E26893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971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Patofisiologi</a:t>
            </a:r>
            <a:endParaRPr lang="en-US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B1EABF-B1B3-421B-A551-9C33AB0DED1A}"/>
              </a:ext>
            </a:extLst>
          </p:cNvPr>
          <p:cNvSpPr txBox="1"/>
          <p:nvPr/>
        </p:nvSpPr>
        <p:spPr>
          <a:xfrm>
            <a:off x="9472946" y="1509631"/>
            <a:ext cx="24003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Sensitivitas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menurunkan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menstimulasi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pemakaian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jaringan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otot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lemak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produksi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oleh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hati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menurun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A6B766-43AA-4441-82CE-CCC8FEB63ACF}"/>
              </a:ext>
            </a:extLst>
          </p:cNvPr>
          <p:cNvSpPr txBox="1"/>
          <p:nvPr/>
        </p:nvSpPr>
        <p:spPr>
          <a:xfrm>
            <a:off x="1045166" y="1675897"/>
            <a:ext cx="17109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respons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metabolik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kerja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disebut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resistensi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49BA8F-3A08-473A-A65E-9B63B05FB5F9}"/>
              </a:ext>
            </a:extLst>
          </p:cNvPr>
          <p:cNvSpPr txBox="1"/>
          <p:nvPr/>
        </p:nvSpPr>
        <p:spPr>
          <a:xfrm>
            <a:off x="9457993" y="5015048"/>
            <a:ext cx="2373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Penurunan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sensitivitas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juga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menyebabkan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resistensi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913720-C09B-43C2-8DD0-4C7DFA86654B}"/>
              </a:ext>
            </a:extLst>
          </p:cNvPr>
          <p:cNvSpPr txBox="1"/>
          <p:nvPr/>
        </p:nvSpPr>
        <p:spPr>
          <a:xfrm>
            <a:off x="123858" y="4674389"/>
            <a:ext cx="2642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Keadaan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disebabkan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oleh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reseptor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dibutuhkan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banyak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biasanya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mempertahankan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agar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tetap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normal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Oval 38">
            <a:extLst>
              <a:ext uri="{FF2B5EF4-FFF2-40B4-BE49-F238E27FC236}">
                <a16:creationId xmlns:a16="http://schemas.microsoft.com/office/drawing/2014/main" id="{5A483D9D-BAB6-4BA9-89D9-35D6CA505A98}"/>
              </a:ext>
            </a:extLst>
          </p:cNvPr>
          <p:cNvSpPr/>
          <p:nvPr/>
        </p:nvSpPr>
        <p:spPr>
          <a:xfrm>
            <a:off x="88954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Oval 39">
            <a:extLst>
              <a:ext uri="{FF2B5EF4-FFF2-40B4-BE49-F238E27FC236}">
                <a16:creationId xmlns:a16="http://schemas.microsoft.com/office/drawing/2014/main" id="{CBB3A55C-CA01-484F-BFAA-4F7C3A89C0C5}"/>
              </a:ext>
            </a:extLst>
          </p:cNvPr>
          <p:cNvSpPr/>
          <p:nvPr/>
        </p:nvSpPr>
        <p:spPr>
          <a:xfrm>
            <a:off x="2770496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9D2AE812-3308-47CE-AADC-9068BD214DCE}"/>
              </a:ext>
            </a:extLst>
          </p:cNvPr>
          <p:cNvSpPr/>
          <p:nvPr/>
        </p:nvSpPr>
        <p:spPr>
          <a:xfrm>
            <a:off x="88954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D185D5-06F3-4951-8833-B654C86FD4A8}"/>
              </a:ext>
            </a:extLst>
          </p:cNvPr>
          <p:cNvSpPr/>
          <p:nvPr/>
        </p:nvSpPr>
        <p:spPr>
          <a:xfrm>
            <a:off x="2770496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40EB601E-35A4-4120-8C1C-25915D3760A5}"/>
              </a:ext>
            </a:extLst>
          </p:cNvPr>
          <p:cNvSpPr/>
          <p:nvPr/>
        </p:nvSpPr>
        <p:spPr>
          <a:xfrm rot="1282801">
            <a:off x="2907866" y="2175250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5D08099-7490-4F69-872C-23F6E890B521}"/>
              </a:ext>
            </a:extLst>
          </p:cNvPr>
          <p:cNvGrpSpPr/>
          <p:nvPr/>
        </p:nvGrpSpPr>
        <p:grpSpPr>
          <a:xfrm>
            <a:off x="2938398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2" name="사각형: 둥근 모서리 132">
              <a:extLst>
                <a:ext uri="{FF2B5EF4-FFF2-40B4-BE49-F238E27FC236}">
                  <a16:creationId xmlns:a16="http://schemas.microsoft.com/office/drawing/2014/main" id="{94E22893-4D2C-4FEC-A52F-E067588BA07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막힌 원호 135">
              <a:extLst>
                <a:ext uri="{FF2B5EF4-FFF2-40B4-BE49-F238E27FC236}">
                  <a16:creationId xmlns:a16="http://schemas.microsoft.com/office/drawing/2014/main" id="{DAD41FC7-4192-48FE-9C21-31FE0A4C106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45DEE0BB-9AE3-4045-A35A-66A12C8AAEE9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EC64D400-F253-40E6-A71F-3A329120050A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3A4B11CC-3545-41F1-815E-BE2582C994FA}"/>
              </a:ext>
            </a:extLst>
          </p:cNvPr>
          <p:cNvGrpSpPr/>
          <p:nvPr/>
        </p:nvGrpSpPr>
        <p:grpSpPr>
          <a:xfrm rot="20593171">
            <a:off x="90647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87" name="눈물 방울 86">
              <a:extLst>
                <a:ext uri="{FF2B5EF4-FFF2-40B4-BE49-F238E27FC236}">
                  <a16:creationId xmlns:a16="http://schemas.microsoft.com/office/drawing/2014/main" id="{20CEE75D-B578-4BB8-A78A-2B198113DA7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71DE01B3-EB72-439B-B871-B88F2B0AE816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B83AA454-9116-47DE-AA4A-9160F3F3C57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FB6994E7-D682-4A8E-93CA-70C7C297D3D6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37480003-12B7-40C5-8FA4-AF1B960D9400}"/>
              </a:ext>
            </a:extLst>
          </p:cNvPr>
          <p:cNvGrpSpPr/>
          <p:nvPr/>
        </p:nvGrpSpPr>
        <p:grpSpPr>
          <a:xfrm>
            <a:off x="90451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20A50F22-948B-4580-8426-FE3E25F4839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3888EC2A-9C42-4FEA-98BA-8F4CEE112593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C2C2F879-EE69-40FF-B9E1-05377D4FE253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1822F1C7-B87B-45E2-8211-1530EB92B10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Teardrop 3">
              <a:extLst>
                <a:ext uri="{FF2B5EF4-FFF2-40B4-BE49-F238E27FC236}">
                  <a16:creationId xmlns:a16="http://schemas.microsoft.com/office/drawing/2014/main" id="{EADDEEB9-D5D1-4A4A-8C4D-AE9918FEBB0A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7117" y="1784680"/>
            <a:ext cx="3383592" cy="4528418"/>
            <a:chOff x="4467117" y="1784680"/>
            <a:chExt cx="3383592" cy="4528418"/>
          </a:xfrm>
        </p:grpSpPr>
        <p:sp>
          <p:nvSpPr>
            <p:cNvPr id="55" name="막힌 원호 54">
              <a:extLst>
                <a:ext uri="{FF2B5EF4-FFF2-40B4-BE49-F238E27FC236}">
                  <a16:creationId xmlns:a16="http://schemas.microsoft.com/office/drawing/2014/main" id="{AA2AD0CB-61B5-496E-A0AE-D284ECC75229}"/>
                </a:ext>
              </a:extLst>
            </p:cNvPr>
            <p:cNvSpPr/>
            <p:nvPr/>
          </p:nvSpPr>
          <p:spPr>
            <a:xfrm>
              <a:off x="4967852" y="1784680"/>
              <a:ext cx="2377820" cy="1990725"/>
            </a:xfrm>
            <a:prstGeom prst="blockArc">
              <a:avLst>
                <a:gd name="adj1" fmla="val 10800000"/>
                <a:gd name="adj2" fmla="val 21440220"/>
                <a:gd name="adj3" fmla="val 516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이등변 삼각형 52">
              <a:extLst>
                <a:ext uri="{FF2B5EF4-FFF2-40B4-BE49-F238E27FC236}">
                  <a16:creationId xmlns:a16="http://schemas.microsoft.com/office/drawing/2014/main" id="{D4FF9189-3869-4820-81B5-4C78AC0FD6F9}"/>
                </a:ext>
              </a:extLst>
            </p:cNvPr>
            <p:cNvSpPr/>
            <p:nvPr/>
          </p:nvSpPr>
          <p:spPr>
            <a:xfrm rot="9212065">
              <a:off x="6819776" y="5398178"/>
              <a:ext cx="485872" cy="914400"/>
            </a:xfrm>
            <a:prstGeom prst="triangle">
              <a:avLst>
                <a:gd name="adj" fmla="val 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E9253153-493B-4D99-B1BB-F8AF67FD92CF}"/>
                </a:ext>
              </a:extLst>
            </p:cNvPr>
            <p:cNvSpPr/>
            <p:nvPr/>
          </p:nvSpPr>
          <p:spPr>
            <a:xfrm rot="12658089" flipH="1">
              <a:off x="4732759" y="5398698"/>
              <a:ext cx="485872" cy="914400"/>
            </a:xfrm>
            <a:prstGeom prst="triangle">
              <a:avLst>
                <a:gd name="adj" fmla="val 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C0BB06E8-6270-4CDB-BD87-2AB2A55E9934}"/>
                </a:ext>
              </a:extLst>
            </p:cNvPr>
            <p:cNvGrpSpPr/>
            <p:nvPr/>
          </p:nvGrpSpPr>
          <p:grpSpPr>
            <a:xfrm>
              <a:off x="4467117" y="2540594"/>
              <a:ext cx="1412189" cy="1512776"/>
              <a:chOff x="1518245" y="1866084"/>
              <a:chExt cx="1118680" cy="1198361"/>
            </a:xfrm>
          </p:grpSpPr>
          <p:sp>
            <p:nvSpPr>
              <p:cNvPr id="48" name="사각형: 둥근 위쪽 모서리 47">
                <a:extLst>
                  <a:ext uri="{FF2B5EF4-FFF2-40B4-BE49-F238E27FC236}">
                    <a16:creationId xmlns:a16="http://schemas.microsoft.com/office/drawing/2014/main" id="{A8A71B25-1CBA-4B1A-809F-FC599D3768B0}"/>
                  </a:ext>
                </a:extLst>
              </p:cNvPr>
              <p:cNvSpPr/>
              <p:nvPr/>
            </p:nvSpPr>
            <p:spPr>
              <a:xfrm rot="20245231">
                <a:off x="1895618" y="1866084"/>
                <a:ext cx="155642" cy="79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현 45">
                <a:extLst>
                  <a:ext uri="{FF2B5EF4-FFF2-40B4-BE49-F238E27FC236}">
                    <a16:creationId xmlns:a16="http://schemas.microsoft.com/office/drawing/2014/main" id="{571B842F-C61E-4296-B81D-39D7A74F27DC}"/>
                  </a:ext>
                </a:extLst>
              </p:cNvPr>
              <p:cNvSpPr/>
              <p:nvPr/>
            </p:nvSpPr>
            <p:spPr>
              <a:xfrm>
                <a:off x="1518245" y="1945765"/>
                <a:ext cx="1118680" cy="1118680"/>
              </a:xfrm>
              <a:prstGeom prst="chord">
                <a:avLst>
                  <a:gd name="adj1" fmla="val 10186416"/>
                  <a:gd name="adj2" fmla="val 19541171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C3316229-AEC1-4E05-BAA3-E51161B55689}"/>
                </a:ext>
              </a:extLst>
            </p:cNvPr>
            <p:cNvGrpSpPr/>
            <p:nvPr/>
          </p:nvGrpSpPr>
          <p:grpSpPr>
            <a:xfrm flipH="1">
              <a:off x="6438520" y="2540594"/>
              <a:ext cx="1412189" cy="1512776"/>
              <a:chOff x="1518245" y="1866084"/>
              <a:chExt cx="1118680" cy="1198361"/>
            </a:xfrm>
          </p:grpSpPr>
          <p:sp>
            <p:nvSpPr>
              <p:cNvPr id="51" name="사각형: 둥근 위쪽 모서리 50">
                <a:extLst>
                  <a:ext uri="{FF2B5EF4-FFF2-40B4-BE49-F238E27FC236}">
                    <a16:creationId xmlns:a16="http://schemas.microsoft.com/office/drawing/2014/main" id="{8A121DF5-07CC-436D-92C4-039DD1CFE8AE}"/>
                  </a:ext>
                </a:extLst>
              </p:cNvPr>
              <p:cNvSpPr/>
              <p:nvPr/>
            </p:nvSpPr>
            <p:spPr>
              <a:xfrm rot="20245231">
                <a:off x="1895618" y="1866084"/>
                <a:ext cx="155642" cy="79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현 51">
                <a:extLst>
                  <a:ext uri="{FF2B5EF4-FFF2-40B4-BE49-F238E27FC236}">
                    <a16:creationId xmlns:a16="http://schemas.microsoft.com/office/drawing/2014/main" id="{70841549-B514-4ABE-97C1-979E6BC66020}"/>
                  </a:ext>
                </a:extLst>
              </p:cNvPr>
              <p:cNvSpPr/>
              <p:nvPr/>
            </p:nvSpPr>
            <p:spPr>
              <a:xfrm>
                <a:off x="1518245" y="1945765"/>
                <a:ext cx="1118680" cy="1118680"/>
              </a:xfrm>
              <a:prstGeom prst="chord">
                <a:avLst>
                  <a:gd name="adj1" fmla="val 10186416"/>
                  <a:gd name="adj2" fmla="val 19541171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222" y="3151444"/>
              <a:ext cx="3063843" cy="2538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40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Patofisiologi</a:t>
            </a:r>
            <a:endParaRPr lang="en-US" b="1" dirty="0"/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190CF4EF-F5CC-463A-BE5D-4E818BB0FCBA}"/>
              </a:ext>
            </a:extLst>
          </p:cNvPr>
          <p:cNvGrpSpPr/>
          <p:nvPr/>
        </p:nvGrpSpPr>
        <p:grpSpPr>
          <a:xfrm>
            <a:off x="4170614" y="5354680"/>
            <a:ext cx="3357511" cy="841262"/>
            <a:chOff x="2833739" y="5301208"/>
            <a:chExt cx="3357511" cy="841262"/>
          </a:xfrm>
        </p:grpSpPr>
        <p:sp>
          <p:nvSpPr>
            <p:cNvPr id="4" name="Oval 20">
              <a:extLst>
                <a:ext uri="{FF2B5EF4-FFF2-40B4-BE49-F238E27FC236}">
                  <a16:creationId xmlns:a16="http://schemas.microsoft.com/office/drawing/2014/main" id="{F11B0CB2-8AEB-4AD8-8072-7795E2B9E848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5" name="Oval 122">
              <a:extLst>
                <a:ext uri="{FF2B5EF4-FFF2-40B4-BE49-F238E27FC236}">
                  <a16:creationId xmlns:a16="http://schemas.microsoft.com/office/drawing/2014/main" id="{C5490C25-F9C0-48C8-971F-738C865F96DE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4C9FA9E-937A-4C35-96EC-A31807F16A25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7ACAD-34F4-459F-A40B-C57879E962FD}"/>
              </a:ext>
            </a:extLst>
          </p:cNvPr>
          <p:cNvSpPr txBox="1"/>
          <p:nvPr/>
        </p:nvSpPr>
        <p:spPr>
          <a:xfrm>
            <a:off x="7617675" y="2375262"/>
            <a:ext cx="3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selanjutnya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berakibat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proses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filtrasi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melebihi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transpor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maksimum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D8A86-BAEE-4234-A844-14C6425EA29A}"/>
              </a:ext>
            </a:extLst>
          </p:cNvPr>
          <p:cNvSpPr txBox="1"/>
          <p:nvPr/>
        </p:nvSpPr>
        <p:spPr>
          <a:xfrm>
            <a:off x="7607723" y="2119283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54E6D086-E990-4B7A-99FD-1DA44A680E06}"/>
              </a:ext>
            </a:extLst>
          </p:cNvPr>
          <p:cNvCxnSpPr>
            <a:stCxn id="6" idx="6"/>
          </p:cNvCxnSpPr>
          <p:nvPr/>
        </p:nvCxnSpPr>
        <p:spPr>
          <a:xfrm>
            <a:off x="7525494" y="2367657"/>
            <a:ext cx="3600000" cy="2612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11">
            <a:extLst>
              <a:ext uri="{FF2B5EF4-FFF2-40B4-BE49-F238E27FC236}">
                <a16:creationId xmlns:a16="http://schemas.microsoft.com/office/drawing/2014/main" id="{15C6AB80-5B09-4421-8F7A-6290A53ED40B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AA858-15E2-4A83-9B57-447C3BE577AC}"/>
              </a:ext>
            </a:extLst>
          </p:cNvPr>
          <p:cNvSpPr txBox="1"/>
          <p:nvPr/>
        </p:nvSpPr>
        <p:spPr>
          <a:xfrm>
            <a:off x="1253047" y="3161283"/>
            <a:ext cx="338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Keadaan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mengakibatkan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urin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glukosuria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terjadi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diuresis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osmotik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ditandai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pengeluaran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urin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berlebihan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poliuria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F7777-9EB9-4CCB-ABD3-DA268C04F854}"/>
              </a:ext>
            </a:extLst>
          </p:cNvPr>
          <p:cNvSpPr txBox="1"/>
          <p:nvPr/>
        </p:nvSpPr>
        <p:spPr>
          <a:xfrm>
            <a:off x="1253047" y="2884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15">
            <a:extLst>
              <a:ext uri="{FF2B5EF4-FFF2-40B4-BE49-F238E27FC236}">
                <a16:creationId xmlns:a16="http://schemas.microsoft.com/office/drawing/2014/main" id="{24B5393E-EF12-42D5-B6D4-83D2F54D997A}"/>
              </a:ext>
            </a:extLst>
          </p:cNvPr>
          <p:cNvCxnSpPr>
            <a:cxnSpLocks/>
          </p:cNvCxnSpPr>
          <p:nvPr/>
        </p:nvCxnSpPr>
        <p:spPr>
          <a:xfrm>
            <a:off x="1109911" y="3161283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75">
            <a:extLst>
              <a:ext uri="{FF2B5EF4-FFF2-40B4-BE49-F238E27FC236}">
                <a16:creationId xmlns:a16="http://schemas.microsoft.com/office/drawing/2014/main" id="{B21CDBCA-D49F-4EF8-981C-00C1C126D659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F2B1D-B550-4F62-A7DE-38A91C761DE6}"/>
              </a:ext>
            </a:extLst>
          </p:cNvPr>
          <p:cNvSpPr txBox="1"/>
          <p:nvPr/>
        </p:nvSpPr>
        <p:spPr>
          <a:xfrm>
            <a:off x="7617675" y="3956789"/>
            <a:ext cx="338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Banyaknya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cairan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keluar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menimbulkan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sensasi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rasa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haus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polidipsia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5248F5-7C63-468C-9788-C9941EC74D47}"/>
              </a:ext>
            </a:extLst>
          </p:cNvPr>
          <p:cNvSpPr txBox="1"/>
          <p:nvPr/>
        </p:nvSpPr>
        <p:spPr>
          <a:xfrm>
            <a:off x="7607723" y="370081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79">
            <a:extLst>
              <a:ext uri="{FF2B5EF4-FFF2-40B4-BE49-F238E27FC236}">
                <a16:creationId xmlns:a16="http://schemas.microsoft.com/office/drawing/2014/main" id="{1060A4FB-5DF5-49E4-9C20-30EFD9087EB7}"/>
              </a:ext>
            </a:extLst>
          </p:cNvPr>
          <p:cNvCxnSpPr>
            <a:stCxn id="14" idx="6"/>
          </p:cNvCxnSpPr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7">
            <a:extLst>
              <a:ext uri="{FF2B5EF4-FFF2-40B4-BE49-F238E27FC236}">
                <a16:creationId xmlns:a16="http://schemas.microsoft.com/office/drawing/2014/main" id="{F23E2AF4-A937-4B85-A2E2-0BA852CA30B8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65A8BC-DBCD-4F73-9232-846DB1C77167}"/>
              </a:ext>
            </a:extLst>
          </p:cNvPr>
          <p:cNvSpPr txBox="1"/>
          <p:nvPr/>
        </p:nvSpPr>
        <p:spPr>
          <a:xfrm>
            <a:off x="1253047" y="4634245"/>
            <a:ext cx="338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hilang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melalui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urin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resistensi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menyebabkan</a:t>
            </a:r>
            <a:r>
              <a:rPr lang="id-ID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kurangnya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diubah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energi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menimbulkan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rasa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lapar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polifagia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kompensasi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energi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452B14-099F-41E2-8C6E-B616F6329938}"/>
              </a:ext>
            </a:extLst>
          </p:cNvPr>
          <p:cNvSpPr txBox="1"/>
          <p:nvPr/>
        </p:nvSpPr>
        <p:spPr>
          <a:xfrm>
            <a:off x="1253047" y="4357246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120">
            <a:extLst>
              <a:ext uri="{FF2B5EF4-FFF2-40B4-BE49-F238E27FC236}">
                <a16:creationId xmlns:a16="http://schemas.microsoft.com/office/drawing/2014/main" id="{C49957D5-86ED-4C49-B83D-581DD799D5F5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">
            <a:extLst>
              <a:ext uri="{FF2B5EF4-FFF2-40B4-BE49-F238E27FC236}">
                <a16:creationId xmlns:a16="http://schemas.microsoft.com/office/drawing/2014/main" id="{5D837A00-A1E9-4388-A7A8-7C9A2D336905}"/>
              </a:ext>
            </a:extLst>
          </p:cNvPr>
          <p:cNvGrpSpPr/>
          <p:nvPr/>
        </p:nvGrpSpPr>
        <p:grpSpPr>
          <a:xfrm>
            <a:off x="5356871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70">
              <a:extLst>
                <a:ext uri="{FF2B5EF4-FFF2-40B4-BE49-F238E27FC236}">
                  <a16:creationId xmlns:a16="http://schemas.microsoft.com/office/drawing/2014/main" id="{CC85F666-D842-4CD7-9994-D7FE4C01234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69">
              <a:extLst>
                <a:ext uri="{FF2B5EF4-FFF2-40B4-BE49-F238E27FC236}">
                  <a16:creationId xmlns:a16="http://schemas.microsoft.com/office/drawing/2014/main" id="{DF72BA01-FBDD-4622-854A-2EB2A9157E44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68">
              <a:extLst>
                <a:ext uri="{FF2B5EF4-FFF2-40B4-BE49-F238E27FC236}">
                  <a16:creationId xmlns:a16="http://schemas.microsoft.com/office/drawing/2014/main" id="{1034552D-78CC-43FC-8473-2D5D6F67503A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48A5DFE1-6FE0-489C-9EEA-E1B49F3575F3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FA57CE91-469D-4BA9-BE86-C4A5CB045F07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Oval 95">
            <a:extLst>
              <a:ext uri="{FF2B5EF4-FFF2-40B4-BE49-F238E27FC236}">
                <a16:creationId xmlns:a16="http://schemas.microsoft.com/office/drawing/2014/main" id="{C49D4CF2-D562-42F9-B4DB-6200A4FF046B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B894A8-603C-4C22-A100-38FD34CE582F}"/>
              </a:ext>
            </a:extLst>
          </p:cNvPr>
          <p:cNvSpPr txBox="1"/>
          <p:nvPr/>
        </p:nvSpPr>
        <p:spPr>
          <a:xfrm>
            <a:off x="7617675" y="5354657"/>
            <a:ext cx="338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Penderita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merasa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mudah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kompensasi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energi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BB7325-F8B3-49FA-8FC5-56EF20CCBC95}"/>
              </a:ext>
            </a:extLst>
          </p:cNvPr>
          <p:cNvSpPr txBox="1"/>
          <p:nvPr/>
        </p:nvSpPr>
        <p:spPr>
          <a:xfrm>
            <a:off x="7607723" y="5098678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98">
            <a:extLst>
              <a:ext uri="{FF2B5EF4-FFF2-40B4-BE49-F238E27FC236}">
                <a16:creationId xmlns:a16="http://schemas.microsoft.com/office/drawing/2014/main" id="{99179FD7-E9C1-4DD5-86F2-DADB3B41B0DA}"/>
              </a:ext>
            </a:extLst>
          </p:cNvPr>
          <p:cNvCxnSpPr>
            <a:stCxn id="28" idx="6"/>
          </p:cNvCxnSpPr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4BF5DF5E-8301-4C3D-91B6-36AE102237C5}"/>
              </a:ext>
            </a:extLst>
          </p:cNvPr>
          <p:cNvSpPr/>
          <p:nvPr/>
        </p:nvSpPr>
        <p:spPr>
          <a:xfrm rot="2700000">
            <a:off x="6243153" y="28660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BD5EECB-1438-4885-9A86-C1E01DFD7F9E}"/>
              </a:ext>
            </a:extLst>
          </p:cNvPr>
          <p:cNvSpPr/>
          <p:nvPr/>
        </p:nvSpPr>
        <p:spPr>
          <a:xfrm>
            <a:off x="5583878" y="221286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29BB5A74-A324-4940-9F66-452AA9AB1E3F}"/>
              </a:ext>
            </a:extLst>
          </p:cNvPr>
          <p:cNvSpPr/>
          <p:nvPr/>
        </p:nvSpPr>
        <p:spPr>
          <a:xfrm>
            <a:off x="5523971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067A75C1-CB8D-4CE3-ADA2-C7654F05A1D8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322174B6-B8C1-45CF-AD75-655862BB23E6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9A82E869-EA63-43DA-BF5C-2FD519CC9F0D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44A8A18B-D101-4B64-8495-6933F5BB12FA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700176F9-185F-4FCD-A574-DDA142EF16BE}"/>
              </a:ext>
            </a:extLst>
          </p:cNvPr>
          <p:cNvSpPr/>
          <p:nvPr/>
        </p:nvSpPr>
        <p:spPr>
          <a:xfrm>
            <a:off x="7180241" y="3843092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9CEF3F7B-2872-44E5-B3D1-D12ED05BBCA8}"/>
              </a:ext>
            </a:extLst>
          </p:cNvPr>
          <p:cNvSpPr>
            <a:spLocks noChangeAspect="1"/>
          </p:cNvSpPr>
          <p:nvPr/>
        </p:nvSpPr>
        <p:spPr>
          <a:xfrm>
            <a:off x="7187122" y="5256295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9528D43E-9271-4E7C-B2D2-9CB857B95C7B}"/>
              </a:ext>
            </a:extLst>
          </p:cNvPr>
          <p:cNvSpPr>
            <a:spLocks noChangeAspect="1"/>
          </p:cNvSpPr>
          <p:nvPr/>
        </p:nvSpPr>
        <p:spPr>
          <a:xfrm>
            <a:off x="4801607" y="4529376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804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BCE09D-103E-4A41-951F-7F1C3BA25305}"/>
              </a:ext>
            </a:extLst>
          </p:cNvPr>
          <p:cNvSpPr txBox="1">
            <a:spLocks/>
          </p:cNvSpPr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ko-KR" sz="4800" b="1" dirty="0">
                <a:solidFill>
                  <a:schemeClr val="accent4"/>
                </a:solidFill>
              </a:rPr>
              <a:t>Gejala Klinis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1C3837A-296A-45B8-BA82-FEAD97025189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7C3F4FD-5F9E-40D9-8288-3F129B0F59D8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68585-65B2-4593-86C7-391D25BD5C74}"/>
              </a:ext>
            </a:extLst>
          </p:cNvPr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E40F2-F32C-4665-8778-A30F6B9C9F02}"/>
              </a:ext>
            </a:extLst>
          </p:cNvPr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1E6B325B-6BAE-4D9A-8DB9-B7100AA0595D}"/>
              </a:ext>
            </a:extLst>
          </p:cNvPr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5E36F917-ED4F-4C31-9D7D-EE751A22FB32}"/>
              </a:ext>
            </a:extLst>
          </p:cNvPr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7D2D6-FD03-41C7-8F47-42FF896EAABB}"/>
              </a:ext>
            </a:extLst>
          </p:cNvPr>
          <p:cNvSpPr txBox="1"/>
          <p:nvPr/>
        </p:nvSpPr>
        <p:spPr>
          <a:xfrm>
            <a:off x="8794318" y="2703201"/>
            <a:ext cx="3033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akut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DM pada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permulaan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makan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poliphagia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minum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polidipsia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) dan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id-ID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kencing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poliuria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). </a:t>
            </a:r>
            <a:endParaRPr lang="id-ID" altLang="ko-KR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id-ID" altLang="ko-KR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kronik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DM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d-ID" altLang="ko-KR" sz="1600" dirty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ulit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terasa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panas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kebas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tertusuk-tusuk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jarum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rasa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tebal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kram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kele</a:t>
            </a:r>
            <a:r>
              <a:rPr lang="id-ID" altLang="ko-KR" sz="1600" dirty="0"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ahan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mengantuk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id-ID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penglihatan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memburuk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buram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goyah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lepas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keguguran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ibu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hamil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ibu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melahirkan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bayi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 4 kilogram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F9CD9-575F-4A1D-A9C6-47CD6824CB12}"/>
              </a:ext>
            </a:extLst>
          </p:cNvPr>
          <p:cNvSpPr txBox="1"/>
          <p:nvPr/>
        </p:nvSpPr>
        <p:spPr>
          <a:xfrm>
            <a:off x="364540" y="2723748"/>
            <a:ext cx="3029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DM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menimbulkan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id-ID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gejala</a:t>
            </a:r>
            <a:r>
              <a:rPr lang="id-ID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id-ID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penderita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Gejala-gejala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muncul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penderita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DM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bervariasi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penderita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id-ID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penderita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id-ID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B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ahkan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penderita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DM yang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menunjukkan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gejala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khas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DM.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Gejala-gejala</a:t>
            </a:r>
            <a:r>
              <a:rPr lang="id-ID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DM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akhirnya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dikategorikan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gejala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akut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gejala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kronis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000C251-1C55-4814-816E-9AC4DC78FCE2}"/>
              </a:ext>
            </a:extLst>
          </p:cNvPr>
          <p:cNvGrpSpPr/>
          <p:nvPr/>
        </p:nvGrpSpPr>
        <p:grpSpPr>
          <a:xfrm>
            <a:off x="10079515" y="1561805"/>
            <a:ext cx="408970" cy="466577"/>
            <a:chOff x="3434152" y="428041"/>
            <a:chExt cx="4718078" cy="5382655"/>
          </a:xfrm>
          <a:solidFill>
            <a:schemeClr val="accent4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E48FF46-7E58-4F55-85DC-F496280049B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3A0B6AF2-CF79-410A-9B5A-12540A7C540E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302EF04-6F73-4A1E-B8E4-4C3E90B411DC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41A9833-D9F3-4D93-A8DB-BDE11183B96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ardrop 3">
              <a:extLst>
                <a:ext uri="{FF2B5EF4-FFF2-40B4-BE49-F238E27FC236}">
                  <a16:creationId xmlns:a16="http://schemas.microsoft.com/office/drawing/2014/main" id="{00816DDA-E5EC-4138-B220-E4ED73219526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BFCC284-E5DD-46B4-8B80-9BC334996AE4}"/>
              </a:ext>
            </a:extLst>
          </p:cNvPr>
          <p:cNvGrpSpPr/>
          <p:nvPr/>
        </p:nvGrpSpPr>
        <p:grpSpPr>
          <a:xfrm>
            <a:off x="1721539" y="1666974"/>
            <a:ext cx="372050" cy="319670"/>
            <a:chOff x="4079225" y="4910219"/>
            <a:chExt cx="1447811" cy="1243973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10F7162-13D9-4E60-8662-51C3D0DB6F7D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위쪽 모서리 24">
              <a:extLst>
                <a:ext uri="{FF2B5EF4-FFF2-40B4-BE49-F238E27FC236}">
                  <a16:creationId xmlns:a16="http://schemas.microsoft.com/office/drawing/2014/main" id="{FCA6A0C7-D61A-49FB-BA69-6CFBF80F0835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id="{FB125DC6-E2B1-4C06-9B2E-D36B8520B0E5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현 26">
              <a:extLst>
                <a:ext uri="{FF2B5EF4-FFF2-40B4-BE49-F238E27FC236}">
                  <a16:creationId xmlns:a16="http://schemas.microsoft.com/office/drawing/2014/main" id="{F1730B77-279F-4946-A7F1-FF2044FC9A84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A2E8DE44-2D62-4B18-A031-22176FD73E91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F7D22D0-5817-4ADE-8015-06DB7DD1DFFD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E88997B5-7D4D-412B-B93F-612BE6F132AD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F10F0AF-0BD4-4BFF-A74B-AC1323C45CF2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42AEED0-47B1-4290-8F0A-076538FEA80C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FAFAA978-03AF-4EEA-BE53-C61554A205A0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50" y="3407338"/>
            <a:ext cx="2686050" cy="27631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35" y="1564361"/>
            <a:ext cx="3104369" cy="2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023AB7-E899-41ED-A06A-F599D4D8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50" y="156297"/>
            <a:ext cx="9004157" cy="656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0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Diagnosis</a:t>
            </a:r>
            <a:endParaRPr lang="en-US" b="1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FD8AC83-05B2-47D3-9F6E-05933B983C8D}"/>
              </a:ext>
            </a:extLst>
          </p:cNvPr>
          <p:cNvGrpSpPr/>
          <p:nvPr/>
        </p:nvGrpSpPr>
        <p:grpSpPr>
          <a:xfrm>
            <a:off x="5622957" y="1782628"/>
            <a:ext cx="593022" cy="1165662"/>
            <a:chOff x="4136752" y="1733231"/>
            <a:chExt cx="723792" cy="1422710"/>
          </a:xfrm>
          <a:solidFill>
            <a:schemeClr val="accent4"/>
          </a:solidFill>
        </p:grpSpPr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E68EDA36-8728-4BF0-B0B8-F133C68239DF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72E6874-8650-421A-B1DB-D3D654E23E22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E2654BA-2AB2-44D5-9E8D-E007D5F74C89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BE06ABA-6FEA-4F46-8705-747F27674A12}"/>
              </a:ext>
            </a:extLst>
          </p:cNvPr>
          <p:cNvGrpSpPr/>
          <p:nvPr/>
        </p:nvGrpSpPr>
        <p:grpSpPr>
          <a:xfrm rot="10800000">
            <a:off x="5969610" y="2843183"/>
            <a:ext cx="593022" cy="1165662"/>
            <a:chOff x="4136752" y="1733231"/>
            <a:chExt cx="723792" cy="1422710"/>
          </a:xfrm>
          <a:solidFill>
            <a:schemeClr val="accent3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356A1A23-8CE2-40C2-84B5-DF7D333FA641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4127F624-07C5-4DBB-908E-A4C343B41F22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571D9AC2-A7F9-4428-AAC8-DE21CAECB870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175ECB7-1C0B-4C24-B521-937211E2E415}"/>
              </a:ext>
            </a:extLst>
          </p:cNvPr>
          <p:cNvGrpSpPr/>
          <p:nvPr/>
        </p:nvGrpSpPr>
        <p:grpSpPr>
          <a:xfrm>
            <a:off x="5622957" y="3903738"/>
            <a:ext cx="593022" cy="1165662"/>
            <a:chOff x="4136752" y="1733231"/>
            <a:chExt cx="723792" cy="1422710"/>
          </a:xfrm>
          <a:solidFill>
            <a:schemeClr val="accent2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E12E5765-0599-42FF-AEC0-F428C90F487E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889E357-0739-43A9-B6B1-059816FD57D7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C40699AB-F073-4E43-A331-507812C5BF4B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1B46C9B-8B3A-4B41-90B3-C63F884A3CA8}"/>
              </a:ext>
            </a:extLst>
          </p:cNvPr>
          <p:cNvGrpSpPr/>
          <p:nvPr/>
        </p:nvGrpSpPr>
        <p:grpSpPr>
          <a:xfrm rot="10800000">
            <a:off x="5969610" y="4964293"/>
            <a:ext cx="593022" cy="1165662"/>
            <a:chOff x="4136752" y="1733231"/>
            <a:chExt cx="723792" cy="1422710"/>
          </a:xfrm>
          <a:solidFill>
            <a:schemeClr val="accent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id="{4BD3BB7C-BF4F-4420-B959-15A3D51F7207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F7BA7629-9663-4903-8E90-D5F83D4D8F16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A7752468-94CD-4107-A910-CD5AA43C2165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A92C50-376B-4534-A9A1-0915DCD83DE9}"/>
              </a:ext>
            </a:extLst>
          </p:cNvPr>
          <p:cNvSpPr txBox="1"/>
          <p:nvPr/>
        </p:nvSpPr>
        <p:spPr>
          <a:xfrm>
            <a:off x="4447243" y="1813321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9BC296-B707-482B-A22B-99486F9B60EB}"/>
              </a:ext>
            </a:extLst>
          </p:cNvPr>
          <p:cNvSpPr txBox="1"/>
          <p:nvPr/>
        </p:nvSpPr>
        <p:spPr>
          <a:xfrm>
            <a:off x="6721273" y="2935931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324926-6743-4750-96DB-12B9C13C672B}"/>
              </a:ext>
            </a:extLst>
          </p:cNvPr>
          <p:cNvSpPr txBox="1"/>
          <p:nvPr/>
        </p:nvSpPr>
        <p:spPr>
          <a:xfrm>
            <a:off x="6721273" y="5055022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3E1D79-91D2-436F-A63D-1B950DCBC742}"/>
              </a:ext>
            </a:extLst>
          </p:cNvPr>
          <p:cNvSpPr txBox="1"/>
          <p:nvPr/>
        </p:nvSpPr>
        <p:spPr>
          <a:xfrm>
            <a:off x="4447243" y="3974902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BC038A-2F78-43F9-B55B-D80F40D8B880}"/>
              </a:ext>
            </a:extLst>
          </p:cNvPr>
          <p:cNvSpPr txBox="1"/>
          <p:nvPr/>
        </p:nvSpPr>
        <p:spPr>
          <a:xfrm>
            <a:off x="6930859" y="1900950"/>
            <a:ext cx="431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Diagnosis dini penyakit DM sangat menentukan</a:t>
            </a:r>
            <a:r>
              <a:rPr lang="id-ID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sv-SE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perkembangan penyakit DM pada penderita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4D15C9-3C19-406D-B5E5-6B66D54BF7F0}"/>
              </a:ext>
            </a:extLst>
          </p:cNvPr>
          <p:cNvSpPr txBox="1"/>
          <p:nvPr/>
        </p:nvSpPr>
        <p:spPr>
          <a:xfrm>
            <a:off x="6930859" y="4218697"/>
            <a:ext cx="43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Diagnosis DM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ditegakkan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berdasarkan</a:t>
            </a:r>
            <a:r>
              <a:rPr lang="id-ID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pemeriks</a:t>
            </a:r>
            <a:r>
              <a:rPr lang="id-ID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darah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208D9F-1E85-488B-B766-37AB5C39ED73}"/>
              </a:ext>
            </a:extLst>
          </p:cNvPr>
          <p:cNvSpPr txBox="1"/>
          <p:nvPr/>
        </p:nvSpPr>
        <p:spPr>
          <a:xfrm>
            <a:off x="941475" y="2865861"/>
            <a:ext cx="43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Penderita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DM </a:t>
            </a:r>
            <a:r>
              <a:rPr lang="id-ID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yang tidak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terdiagnosis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cepat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mempunyai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resiko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besar</a:t>
            </a:r>
            <a:r>
              <a:rPr lang="id-ID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menderita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komplikasi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kesehatan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memburuk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108CAA-2E1D-488B-97A0-7F88F26599FA}"/>
              </a:ext>
            </a:extLst>
          </p:cNvPr>
          <p:cNvSpPr txBox="1"/>
          <p:nvPr/>
        </p:nvSpPr>
        <p:spPr>
          <a:xfrm>
            <a:off x="941475" y="5072762"/>
            <a:ext cx="43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Metode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paling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dianjurkan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mengetahui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kadar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metode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enzimatik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bahan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plasma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serum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vena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5B1862E5-5F89-40C0-AE6E-318DC973458D}"/>
              </a:ext>
            </a:extLst>
          </p:cNvPr>
          <p:cNvCxnSpPr/>
          <p:nvPr/>
        </p:nvCxnSpPr>
        <p:spPr>
          <a:xfrm>
            <a:off x="6930859" y="1789629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70E7FC0D-6FAD-48C0-97E7-3044E282282E}"/>
              </a:ext>
            </a:extLst>
          </p:cNvPr>
          <p:cNvCxnSpPr/>
          <p:nvPr/>
        </p:nvCxnSpPr>
        <p:spPr>
          <a:xfrm>
            <a:off x="6930859" y="2828983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7">
            <a:extLst>
              <a:ext uri="{FF2B5EF4-FFF2-40B4-BE49-F238E27FC236}">
                <a16:creationId xmlns:a16="http://schemas.microsoft.com/office/drawing/2014/main" id="{36D956B4-77B8-4F0E-96C6-4306F36838E3}"/>
              </a:ext>
            </a:extLst>
          </p:cNvPr>
          <p:cNvCxnSpPr/>
          <p:nvPr/>
        </p:nvCxnSpPr>
        <p:spPr>
          <a:xfrm>
            <a:off x="6930859" y="3961843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8">
            <a:extLst>
              <a:ext uri="{FF2B5EF4-FFF2-40B4-BE49-F238E27FC236}">
                <a16:creationId xmlns:a16="http://schemas.microsoft.com/office/drawing/2014/main" id="{C7CBEBED-F8C9-4166-9B93-21D6E97F45C2}"/>
              </a:ext>
            </a:extLst>
          </p:cNvPr>
          <p:cNvCxnSpPr/>
          <p:nvPr/>
        </p:nvCxnSpPr>
        <p:spPr>
          <a:xfrm>
            <a:off x="6930859" y="5001197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9">
            <a:extLst>
              <a:ext uri="{FF2B5EF4-FFF2-40B4-BE49-F238E27FC236}">
                <a16:creationId xmlns:a16="http://schemas.microsoft.com/office/drawing/2014/main" id="{5F92B46A-2648-47BA-AF8D-CD1CC057E0AC}"/>
              </a:ext>
            </a:extLst>
          </p:cNvPr>
          <p:cNvCxnSpPr/>
          <p:nvPr/>
        </p:nvCxnSpPr>
        <p:spPr>
          <a:xfrm>
            <a:off x="941475" y="2891699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0">
            <a:extLst>
              <a:ext uri="{FF2B5EF4-FFF2-40B4-BE49-F238E27FC236}">
                <a16:creationId xmlns:a16="http://schemas.microsoft.com/office/drawing/2014/main" id="{FA136864-8741-4DC8-A666-EA0CAAA1F22A}"/>
              </a:ext>
            </a:extLst>
          </p:cNvPr>
          <p:cNvCxnSpPr/>
          <p:nvPr/>
        </p:nvCxnSpPr>
        <p:spPr>
          <a:xfrm>
            <a:off x="941475" y="3931053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1">
            <a:extLst>
              <a:ext uri="{FF2B5EF4-FFF2-40B4-BE49-F238E27FC236}">
                <a16:creationId xmlns:a16="http://schemas.microsoft.com/office/drawing/2014/main" id="{950504FE-F08E-4DF1-B02B-9D5A6B943AAF}"/>
              </a:ext>
            </a:extLst>
          </p:cNvPr>
          <p:cNvCxnSpPr/>
          <p:nvPr/>
        </p:nvCxnSpPr>
        <p:spPr>
          <a:xfrm>
            <a:off x="941475" y="5077768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>
            <a:extLst>
              <a:ext uri="{FF2B5EF4-FFF2-40B4-BE49-F238E27FC236}">
                <a16:creationId xmlns:a16="http://schemas.microsoft.com/office/drawing/2014/main" id="{A9FC76BF-5449-4DC6-9FE8-179696E0B366}"/>
              </a:ext>
            </a:extLst>
          </p:cNvPr>
          <p:cNvCxnSpPr/>
          <p:nvPr/>
        </p:nvCxnSpPr>
        <p:spPr>
          <a:xfrm>
            <a:off x="941475" y="6103267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8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Diagnosis</a:t>
            </a:r>
            <a:endParaRPr lang="en-US" b="1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FE9D16F-D8D6-4946-992C-7D050E3855EC}"/>
              </a:ext>
            </a:extLst>
          </p:cNvPr>
          <p:cNvGrpSpPr/>
          <p:nvPr/>
        </p:nvGrpSpPr>
        <p:grpSpPr>
          <a:xfrm>
            <a:off x="961808" y="2969071"/>
            <a:ext cx="4784705" cy="3284262"/>
            <a:chOff x="962952" y="1762609"/>
            <a:chExt cx="5831868" cy="4003044"/>
          </a:xfrm>
        </p:grpSpPr>
        <p:pic>
          <p:nvPicPr>
            <p:cNvPr id="16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id="{3C0ABA6A-E051-4E47-9CFF-DE618216D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2952" y="1762609"/>
              <a:ext cx="4221574" cy="40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그림 개체 틀 2">
              <a:extLst>
                <a:ext uri="{FF2B5EF4-FFF2-40B4-BE49-F238E27FC236}">
                  <a16:creationId xmlns:a16="http://schemas.microsoft.com/office/drawing/2014/main" id="{8CE12C33-5122-49B1-81DA-10C5D6915CE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1946734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52B0E960-1DDF-4C9C-A142-797115A066DC}"/>
                </a:ext>
              </a:extLst>
            </p:cNvPr>
            <p:cNvSpPr/>
            <p:nvPr/>
          </p:nvSpPr>
          <p:spPr>
            <a:xfrm>
              <a:off x="1150504" y="1945773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D2AF1AB4-6118-4CAC-AA57-D63F21FFC2ED}"/>
                </a:ext>
              </a:extLst>
            </p:cNvPr>
            <p:cNvSpPr/>
            <p:nvPr/>
          </p:nvSpPr>
          <p:spPr>
            <a:xfrm>
              <a:off x="2600696" y="1961896"/>
              <a:ext cx="4194124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FA26FC6-E2A9-4366-AE96-4BBD30113C12}"/>
              </a:ext>
            </a:extLst>
          </p:cNvPr>
          <p:cNvGrpSpPr/>
          <p:nvPr/>
        </p:nvGrpSpPr>
        <p:grpSpPr>
          <a:xfrm>
            <a:off x="4308575" y="1668564"/>
            <a:ext cx="2024361" cy="1450782"/>
            <a:chOff x="7197682" y="1988023"/>
            <a:chExt cx="3348000" cy="2399383"/>
          </a:xfrm>
          <a:solidFill>
            <a:schemeClr val="accent1"/>
          </a:solidFill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68C24017-1EAB-45DC-958E-706B8F1BD7DC}"/>
                </a:ext>
              </a:extLst>
            </p:cNvPr>
            <p:cNvSpPr/>
            <p:nvPr/>
          </p:nvSpPr>
          <p:spPr>
            <a:xfrm>
              <a:off x="7197682" y="4232483"/>
              <a:ext cx="3348000" cy="1549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7BCAF884-8C8D-4D00-8DD1-FFD1CEA27156}"/>
                </a:ext>
              </a:extLst>
            </p:cNvPr>
            <p:cNvGrpSpPr/>
            <p:nvPr/>
          </p:nvGrpSpPr>
          <p:grpSpPr>
            <a:xfrm>
              <a:off x="7222056" y="1988023"/>
              <a:ext cx="3299252" cy="2176495"/>
              <a:chOff x="6345690" y="2428150"/>
              <a:chExt cx="3299252" cy="2176495"/>
            </a:xfrm>
            <a:grpFill/>
          </p:grpSpPr>
          <p:sp>
            <p:nvSpPr>
              <p:cNvPr id="23" name="현 34">
                <a:extLst>
                  <a:ext uri="{FF2B5EF4-FFF2-40B4-BE49-F238E27FC236}">
                    <a16:creationId xmlns:a16="http://schemas.microsoft.com/office/drawing/2014/main" id="{8C0AD34E-9745-426B-82F6-C5B30B159B9A}"/>
                  </a:ext>
                </a:extLst>
              </p:cNvPr>
              <p:cNvSpPr/>
              <p:nvPr/>
            </p:nvSpPr>
            <p:spPr>
              <a:xfrm>
                <a:off x="6345690" y="2796201"/>
                <a:ext cx="3299252" cy="1808444"/>
              </a:xfrm>
              <a:custGeom>
                <a:avLst/>
                <a:gdLst>
                  <a:gd name="connsiteX0" fmla="*/ 10326 w 3301582"/>
                  <a:gd name="connsiteY0" fmla="*/ 1835145 h 3301582"/>
                  <a:gd name="connsiteX1" fmla="*/ 772665 w 3301582"/>
                  <a:gd name="connsiteY1" fmla="*/ 252933 h 3301582"/>
                  <a:gd name="connsiteX2" fmla="*/ 2528955 w 3301582"/>
                  <a:gd name="connsiteY2" fmla="*/ 252957 h 3301582"/>
                  <a:gd name="connsiteX3" fmla="*/ 3291251 w 3301582"/>
                  <a:gd name="connsiteY3" fmla="*/ 1835189 h 3301582"/>
                  <a:gd name="connsiteX4" fmla="*/ 10326 w 3301582"/>
                  <a:gd name="connsiteY4" fmla="*/ 1835145 h 3301582"/>
                  <a:gd name="connsiteX0" fmla="*/ 7964 w 3299252"/>
                  <a:gd name="connsiteY0" fmla="*/ 1808400 h 1808444"/>
                  <a:gd name="connsiteX1" fmla="*/ 770303 w 3299252"/>
                  <a:gd name="connsiteY1" fmla="*/ 226188 h 1808444"/>
                  <a:gd name="connsiteX2" fmla="*/ 2526593 w 3299252"/>
                  <a:gd name="connsiteY2" fmla="*/ 226212 h 1808444"/>
                  <a:gd name="connsiteX3" fmla="*/ 3288889 w 3299252"/>
                  <a:gd name="connsiteY3" fmla="*/ 1808444 h 1808444"/>
                  <a:gd name="connsiteX4" fmla="*/ 7964 w 3299252"/>
                  <a:gd name="connsiteY4" fmla="*/ 1808400 h 180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9252" h="1808444">
                    <a:moveTo>
                      <a:pt x="7964" y="1808400"/>
                    </a:moveTo>
                    <a:cubicBezTo>
                      <a:pt x="-62839" y="1178363"/>
                      <a:pt x="350532" y="489886"/>
                      <a:pt x="770303" y="226188"/>
                    </a:cubicBezTo>
                    <a:cubicBezTo>
                      <a:pt x="1190074" y="-37510"/>
                      <a:pt x="1989741" y="-111056"/>
                      <a:pt x="2526593" y="226212"/>
                    </a:cubicBezTo>
                    <a:cubicBezTo>
                      <a:pt x="3063445" y="563480"/>
                      <a:pt x="3359709" y="1178409"/>
                      <a:pt x="3288889" y="1808444"/>
                    </a:cubicBezTo>
                    <a:lnTo>
                      <a:pt x="7964" y="180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5E690303-0868-4EAF-95D5-5DEE35EF0081}"/>
                  </a:ext>
                </a:extLst>
              </p:cNvPr>
              <p:cNvSpPr/>
              <p:nvPr/>
            </p:nvSpPr>
            <p:spPr>
              <a:xfrm>
                <a:off x="7714357" y="2428150"/>
                <a:ext cx="559524" cy="256125"/>
              </a:xfrm>
              <a:prstGeom prst="roundRect">
                <a:avLst>
                  <a:gd name="adj" fmla="val 433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3783D9C6-E8B8-4518-A9A1-2674E6A3F325}"/>
                  </a:ext>
                </a:extLst>
              </p:cNvPr>
              <p:cNvSpPr/>
              <p:nvPr/>
            </p:nvSpPr>
            <p:spPr>
              <a:xfrm>
                <a:off x="7848477" y="2593707"/>
                <a:ext cx="291285" cy="3333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DB0EA61-5955-41DB-ADDB-29B9934A6BAF}"/>
              </a:ext>
            </a:extLst>
          </p:cNvPr>
          <p:cNvSpPr txBox="1"/>
          <p:nvPr/>
        </p:nvSpPr>
        <p:spPr>
          <a:xfrm>
            <a:off x="4490766" y="2011329"/>
            <a:ext cx="165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FAST</a:t>
            </a: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FOOD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20056F-5583-487D-B20B-409C4D4DD142}"/>
              </a:ext>
            </a:extLst>
          </p:cNvPr>
          <p:cNvSpPr txBox="1"/>
          <p:nvPr/>
        </p:nvSpPr>
        <p:spPr>
          <a:xfrm>
            <a:off x="6712261" y="2043287"/>
            <a:ext cx="462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DM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didiagnosis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urin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glukosuria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06CE1C-2BE8-4515-BBF4-2A05EFAFE0AA}"/>
              </a:ext>
            </a:extLst>
          </p:cNvPr>
          <p:cNvSpPr txBox="1"/>
          <p:nvPr/>
        </p:nvSpPr>
        <p:spPr>
          <a:xfrm>
            <a:off x="6712261" y="2630361"/>
            <a:ext cx="462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Keluhan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gejala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DM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muncul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seseorang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membantu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mendiagnosis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2AE466-E595-4EC5-9F88-A0A924A5D8CC}"/>
              </a:ext>
            </a:extLst>
          </p:cNvPr>
          <p:cNvSpPr txBox="1"/>
          <p:nvPr/>
        </p:nvSpPr>
        <p:spPr>
          <a:xfrm>
            <a:off x="6712261" y="3411411"/>
            <a:ext cx="462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Seseorang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keluhan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klasik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DM (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poliuria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polidipsia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poliphagia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keluhan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lain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seperti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lemas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kesemutan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gatal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pandangan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kabur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disfungsi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ereksi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dicurigai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menderita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DM</a:t>
            </a:r>
          </a:p>
        </p:txBody>
      </p:sp>
    </p:spTree>
    <p:extLst>
      <p:ext uri="{BB962C8B-B14F-4D97-AF65-F5344CB8AC3E}">
        <p14:creationId xmlns:p14="http://schemas.microsoft.com/office/powerpoint/2010/main" val="2173100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Diagnosis</a:t>
            </a:r>
            <a:endParaRPr lang="en-US" b="1" dirty="0"/>
          </a:p>
        </p:txBody>
      </p:sp>
      <p:sp>
        <p:nvSpPr>
          <p:cNvPr id="14" name="Round Same Side Corner Rectangle 40">
            <a:extLst>
              <a:ext uri="{FF2B5EF4-FFF2-40B4-BE49-F238E27FC236}">
                <a16:creationId xmlns:a16="http://schemas.microsoft.com/office/drawing/2014/main" id="{2E553CB1-8219-469A-A923-00A475F450E9}"/>
              </a:ext>
            </a:extLst>
          </p:cNvPr>
          <p:cNvSpPr/>
          <p:nvPr/>
        </p:nvSpPr>
        <p:spPr>
          <a:xfrm rot="5400000">
            <a:off x="7018258" y="2541056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41">
            <a:extLst>
              <a:ext uri="{FF2B5EF4-FFF2-40B4-BE49-F238E27FC236}">
                <a16:creationId xmlns:a16="http://schemas.microsoft.com/office/drawing/2014/main" id="{6816A2A6-918F-470A-B158-FA86E73241A1}"/>
              </a:ext>
            </a:extLst>
          </p:cNvPr>
          <p:cNvSpPr/>
          <p:nvPr/>
        </p:nvSpPr>
        <p:spPr>
          <a:xfrm>
            <a:off x="7815372" y="3346982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 Same Side Corner Rectangle 35">
            <a:extLst>
              <a:ext uri="{FF2B5EF4-FFF2-40B4-BE49-F238E27FC236}">
                <a16:creationId xmlns:a16="http://schemas.microsoft.com/office/drawing/2014/main" id="{EF98E846-9A5E-4D32-856F-60B2D5BF04C6}"/>
              </a:ext>
            </a:extLst>
          </p:cNvPr>
          <p:cNvSpPr/>
          <p:nvPr/>
        </p:nvSpPr>
        <p:spPr>
          <a:xfrm rot="16200000">
            <a:off x="4589355" y="3529344"/>
            <a:ext cx="720000" cy="1644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36">
            <a:extLst>
              <a:ext uri="{FF2B5EF4-FFF2-40B4-BE49-F238E27FC236}">
                <a16:creationId xmlns:a16="http://schemas.microsoft.com/office/drawing/2014/main" id="{87CD179A-751B-4209-A22E-8D8623763894}"/>
              </a:ext>
            </a:extLst>
          </p:cNvPr>
          <p:cNvSpPr/>
          <p:nvPr/>
        </p:nvSpPr>
        <p:spPr>
          <a:xfrm>
            <a:off x="4196136" y="4045435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33">
            <a:extLst>
              <a:ext uri="{FF2B5EF4-FFF2-40B4-BE49-F238E27FC236}">
                <a16:creationId xmlns:a16="http://schemas.microsoft.com/office/drawing/2014/main" id="{E6F75E6A-782B-478A-8B50-753C210F6B98}"/>
              </a:ext>
            </a:extLst>
          </p:cNvPr>
          <p:cNvSpPr/>
          <p:nvPr/>
        </p:nvSpPr>
        <p:spPr>
          <a:xfrm rot="5400000">
            <a:off x="6919454" y="3879000"/>
            <a:ext cx="720000" cy="19894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 Same Side Corner Rectangle 30">
            <a:extLst>
              <a:ext uri="{FF2B5EF4-FFF2-40B4-BE49-F238E27FC236}">
                <a16:creationId xmlns:a16="http://schemas.microsoft.com/office/drawing/2014/main" id="{8BDC03BD-DC9F-408B-9868-450B614B45B9}"/>
              </a:ext>
            </a:extLst>
          </p:cNvPr>
          <p:cNvSpPr/>
          <p:nvPr/>
        </p:nvSpPr>
        <p:spPr>
          <a:xfrm rot="16200000">
            <a:off x="4509894" y="2138096"/>
            <a:ext cx="720000" cy="2382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31">
            <a:extLst>
              <a:ext uri="{FF2B5EF4-FFF2-40B4-BE49-F238E27FC236}">
                <a16:creationId xmlns:a16="http://schemas.microsoft.com/office/drawing/2014/main" id="{A58FA225-483A-45C8-A946-DE3775682446}"/>
              </a:ext>
            </a:extLst>
          </p:cNvPr>
          <p:cNvSpPr/>
          <p:nvPr/>
        </p:nvSpPr>
        <p:spPr>
          <a:xfrm>
            <a:off x="3747704" y="3023160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ound Same Side Corner Rectangle 32">
            <a:extLst>
              <a:ext uri="{FF2B5EF4-FFF2-40B4-BE49-F238E27FC236}">
                <a16:creationId xmlns:a16="http://schemas.microsoft.com/office/drawing/2014/main" id="{1D591B82-29A1-4A97-8868-84C3A25648EF}"/>
              </a:ext>
            </a:extLst>
          </p:cNvPr>
          <p:cNvSpPr/>
          <p:nvPr/>
        </p:nvSpPr>
        <p:spPr>
          <a:xfrm rot="5400000">
            <a:off x="6828747" y="1353677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 Same Side Corner Rectangle 23">
            <a:extLst>
              <a:ext uri="{FF2B5EF4-FFF2-40B4-BE49-F238E27FC236}">
                <a16:creationId xmlns:a16="http://schemas.microsoft.com/office/drawing/2014/main" id="{14FE2F09-5C3D-483E-8BFF-D4265B88E358}"/>
              </a:ext>
            </a:extLst>
          </p:cNvPr>
          <p:cNvSpPr/>
          <p:nvPr/>
        </p:nvSpPr>
        <p:spPr>
          <a:xfrm rot="16200000">
            <a:off x="4630896" y="1236822"/>
            <a:ext cx="720000" cy="21401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4FEF83AA-CDED-41A4-B98E-EC2A39568BEF}"/>
              </a:ext>
            </a:extLst>
          </p:cNvPr>
          <p:cNvGrpSpPr/>
          <p:nvPr/>
        </p:nvGrpSpPr>
        <p:grpSpPr>
          <a:xfrm>
            <a:off x="5446030" y="1946884"/>
            <a:ext cx="1229858" cy="4277398"/>
            <a:chOff x="4350768" y="1800313"/>
            <a:chExt cx="1229858" cy="4277398"/>
          </a:xfrm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0421F1D-996D-4AB2-A4B3-637AA4868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DF44706-8FD4-4903-86AA-6B6F6F6FCFD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26" name="Oval 27">
            <a:extLst>
              <a:ext uri="{FF2B5EF4-FFF2-40B4-BE49-F238E27FC236}">
                <a16:creationId xmlns:a16="http://schemas.microsoft.com/office/drawing/2014/main" id="{16A492FE-91BC-4F6E-890F-F9C88221841B}"/>
              </a:ext>
            </a:extLst>
          </p:cNvPr>
          <p:cNvSpPr/>
          <p:nvPr/>
        </p:nvSpPr>
        <p:spPr>
          <a:xfrm>
            <a:off x="7625861" y="2159603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C802CA5C-116D-4592-B20A-468918B1CC10}"/>
              </a:ext>
            </a:extLst>
          </p:cNvPr>
          <p:cNvSpPr/>
          <p:nvPr/>
        </p:nvSpPr>
        <p:spPr>
          <a:xfrm>
            <a:off x="3989709" y="2000884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301F49C7-921C-471B-BEC8-D356C2944089}"/>
              </a:ext>
            </a:extLst>
          </p:cNvPr>
          <p:cNvSpPr/>
          <p:nvPr/>
        </p:nvSpPr>
        <p:spPr>
          <a:xfrm>
            <a:off x="7599348" y="4567707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8728CF84-1CE2-4957-ABED-6DA24B1B160E}"/>
              </a:ext>
            </a:extLst>
          </p:cNvPr>
          <p:cNvSpPr>
            <a:spLocks/>
          </p:cNvSpPr>
          <p:nvPr/>
        </p:nvSpPr>
        <p:spPr bwMode="auto">
          <a:xfrm>
            <a:off x="4156492" y="2148165"/>
            <a:ext cx="278434" cy="317438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BE667E08-43AA-424D-8CC5-8A9CDA62EFA7}"/>
              </a:ext>
            </a:extLst>
          </p:cNvPr>
          <p:cNvSpPr>
            <a:spLocks/>
          </p:cNvSpPr>
          <p:nvPr/>
        </p:nvSpPr>
        <p:spPr bwMode="auto">
          <a:xfrm>
            <a:off x="7816934" y="2316443"/>
            <a:ext cx="229854" cy="298321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108749C8-B4C9-4D1D-A7B1-B41795514AAB}"/>
              </a:ext>
            </a:extLst>
          </p:cNvPr>
          <p:cNvSpPr>
            <a:spLocks/>
          </p:cNvSpPr>
          <p:nvPr/>
        </p:nvSpPr>
        <p:spPr bwMode="auto">
          <a:xfrm>
            <a:off x="3891922" y="3164279"/>
            <a:ext cx="323564" cy="329762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AB985CEF-2581-4B4F-A852-A5640C45FE04}"/>
              </a:ext>
            </a:extLst>
          </p:cNvPr>
          <p:cNvSpPr>
            <a:spLocks/>
          </p:cNvSpPr>
          <p:nvPr/>
        </p:nvSpPr>
        <p:spPr bwMode="auto">
          <a:xfrm>
            <a:off x="7970266" y="3462502"/>
            <a:ext cx="361676" cy="37037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12B529B6-1618-40C8-BE48-92B904B5B493}"/>
              </a:ext>
            </a:extLst>
          </p:cNvPr>
          <p:cNvSpPr>
            <a:spLocks noEditPoints="1"/>
          </p:cNvSpPr>
          <p:nvPr/>
        </p:nvSpPr>
        <p:spPr bwMode="auto">
          <a:xfrm>
            <a:off x="4376956" y="4200615"/>
            <a:ext cx="248076" cy="301641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69C51375-E346-4EB9-BE41-8F87D1ED4668}"/>
              </a:ext>
            </a:extLst>
          </p:cNvPr>
          <p:cNvSpPr>
            <a:spLocks noEditPoints="1"/>
          </p:cNvSpPr>
          <p:nvPr/>
        </p:nvSpPr>
        <p:spPr bwMode="auto">
          <a:xfrm>
            <a:off x="7754242" y="4711437"/>
            <a:ext cx="308546" cy="332675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FC8443-FDE9-4DA2-8479-3D07A78C6F34}"/>
              </a:ext>
            </a:extLst>
          </p:cNvPr>
          <p:cNvSpPr txBox="1"/>
          <p:nvPr/>
        </p:nvSpPr>
        <p:spPr>
          <a:xfrm>
            <a:off x="8273205" y="4295143"/>
            <a:ext cx="2939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Pemeriksaan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penyaring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menderita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DM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yaitu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Indeks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Massa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Tubuh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(IMT)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besar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faktor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risiko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usia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&gt;45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00E157-9C1F-480E-BA1E-196F3CD53E8A}"/>
              </a:ext>
            </a:extLst>
          </p:cNvPr>
          <p:cNvSpPr txBox="1"/>
          <p:nvPr/>
        </p:nvSpPr>
        <p:spPr>
          <a:xfrm>
            <a:off x="8485920" y="3181985"/>
            <a:ext cx="293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Pemeriksaan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penyaring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perlu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seseorang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mungkin</a:t>
            </a:r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menderita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tetapi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menunjukkan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gejala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keluhan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D4DFB6-E9A4-4DCF-8096-30268C9A0C3E}"/>
              </a:ext>
            </a:extLst>
          </p:cNvPr>
          <p:cNvSpPr txBox="1"/>
          <p:nvPr/>
        </p:nvSpPr>
        <p:spPr>
          <a:xfrm>
            <a:off x="8316535" y="1890371"/>
            <a:ext cx="2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Prediabetes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menghasilkan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diabetes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perubahan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hidup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dijalani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hidup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sehat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00D73C-C68D-4FA9-98E7-D09071979469}"/>
              </a:ext>
            </a:extLst>
          </p:cNvPr>
          <p:cNvSpPr txBox="1"/>
          <p:nvPr/>
        </p:nvSpPr>
        <p:spPr>
          <a:xfrm>
            <a:off x="1331974" y="4080825"/>
            <a:ext cx="2792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Perbedaan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antara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prediabetes dan diabetes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bagaimana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gula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Pradiabetes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ketika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gula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normal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tetapi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cukup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didiagnosis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diabetes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9F6F47-73E6-4CBB-B16C-13BE87DFE673}"/>
              </a:ext>
            </a:extLst>
          </p:cNvPr>
          <p:cNvSpPr txBox="1"/>
          <p:nvPr/>
        </p:nvSpPr>
        <p:spPr>
          <a:xfrm>
            <a:off x="1121845" y="1784452"/>
            <a:ext cx="2792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Kadar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memenuhi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kriteria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normal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memenuhi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kriteria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diagnosis DM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dikategorikan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kategori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prediabetes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18BF53-0D1F-4CC8-AE99-10F9533A858D}"/>
              </a:ext>
            </a:extLst>
          </p:cNvPr>
          <p:cNvSpPr txBox="1"/>
          <p:nvPr/>
        </p:nvSpPr>
        <p:spPr>
          <a:xfrm>
            <a:off x="893150" y="2727650"/>
            <a:ext cx="2792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Kriteria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prediabetes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menurut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(2015)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Darah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Puasa</a:t>
            </a:r>
            <a:r>
              <a:rPr lang="id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Terganggu (GDPT), toleransi Glukosa Terganggu (TGT) dan hasil pemeriksaan  HbA1c yang menunjukkan angka 5,7 – 6,4 % berdasarkan standar NGSP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03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934A1-0CF8-4D8E-9FEA-554188F18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5" y="364547"/>
            <a:ext cx="10691869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44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Komplikasi</a:t>
            </a:r>
            <a:endParaRPr lang="en-US" b="1" dirty="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39476CA-C37C-4CB1-A8C1-0013A37C02A9}"/>
              </a:ext>
            </a:extLst>
          </p:cNvPr>
          <p:cNvGrpSpPr/>
          <p:nvPr/>
        </p:nvGrpSpPr>
        <p:grpSpPr>
          <a:xfrm rot="19999134">
            <a:off x="2982539" y="2335645"/>
            <a:ext cx="3889925" cy="2242950"/>
            <a:chOff x="1548974" y="3079480"/>
            <a:chExt cx="2704457" cy="1559403"/>
          </a:xfrm>
        </p:grpSpPr>
        <p:sp>
          <p:nvSpPr>
            <p:cNvPr id="4" name="Donut 1">
              <a:extLst>
                <a:ext uri="{FF2B5EF4-FFF2-40B4-BE49-F238E27FC236}">
                  <a16:creationId xmlns:a16="http://schemas.microsoft.com/office/drawing/2014/main" id="{A3E0D4B4-766F-4527-B54F-9E631DDDB8B3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Donut 18">
              <a:extLst>
                <a:ext uri="{FF2B5EF4-FFF2-40B4-BE49-F238E27FC236}">
                  <a16:creationId xmlns:a16="http://schemas.microsoft.com/office/drawing/2014/main" id="{65DA159E-766D-4ACD-9E84-61456669DD36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F94E84FD-D8CC-40EE-BCED-F6954A37F810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3144973D-7C37-4A1A-868F-40A5119946E0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Block Arc 10">
              <a:extLst>
                <a:ext uri="{FF2B5EF4-FFF2-40B4-BE49-F238E27FC236}">
                  <a16:creationId xmlns:a16="http://schemas.microsoft.com/office/drawing/2014/main" id="{049CCA8E-7FFC-4368-B222-AE162C22009D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283E164D-6060-4F73-8C65-DF27E4A78548}"/>
                </a:ext>
              </a:extLst>
            </p:cNvPr>
            <p:cNvSpPr/>
            <p:nvPr/>
          </p:nvSpPr>
          <p:spPr>
            <a:xfrm rot="6066222">
              <a:off x="2406037" y="308941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60538BA1-82D0-41E4-93C2-075AC34B5A00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1E8D889-C5E4-4857-8B8F-A3F1765E3E62}"/>
              </a:ext>
            </a:extLst>
          </p:cNvPr>
          <p:cNvGrpSpPr/>
          <p:nvPr/>
        </p:nvGrpSpPr>
        <p:grpSpPr>
          <a:xfrm rot="19999134" flipH="1" flipV="1">
            <a:off x="5337709" y="3316579"/>
            <a:ext cx="3889925" cy="2242949"/>
            <a:chOff x="1548974" y="3079481"/>
            <a:chExt cx="2704457" cy="1559402"/>
          </a:xfrm>
          <a:solidFill>
            <a:schemeClr val="bg1">
              <a:lumMod val="75000"/>
            </a:schemeClr>
          </a:solidFill>
        </p:grpSpPr>
        <p:sp>
          <p:nvSpPr>
            <p:cNvPr id="12" name="Donut 1">
              <a:extLst>
                <a:ext uri="{FF2B5EF4-FFF2-40B4-BE49-F238E27FC236}">
                  <a16:creationId xmlns:a16="http://schemas.microsoft.com/office/drawing/2014/main" id="{FA60604D-FC7C-49CC-8BF3-9BD95619C22B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8">
              <a:extLst>
                <a:ext uri="{FF2B5EF4-FFF2-40B4-BE49-F238E27FC236}">
                  <a16:creationId xmlns:a16="http://schemas.microsoft.com/office/drawing/2014/main" id="{A612D846-E25C-45EE-87D9-AA9AD3024FBF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245D6B50-CAC4-465C-A714-66CCD5A25F22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A461811-BE9D-41B4-98F8-49F6B5BB5A8E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Block Arc 18">
              <a:extLst>
                <a:ext uri="{FF2B5EF4-FFF2-40B4-BE49-F238E27FC236}">
                  <a16:creationId xmlns:a16="http://schemas.microsoft.com/office/drawing/2014/main" id="{8CE70A6C-9366-45A4-B031-58EC86D62EC4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9">
              <a:extLst>
                <a:ext uri="{FF2B5EF4-FFF2-40B4-BE49-F238E27FC236}">
                  <a16:creationId xmlns:a16="http://schemas.microsoft.com/office/drawing/2014/main" id="{9D6A2D24-9FB1-4D97-A44F-086A598B2827}"/>
                </a:ext>
              </a:extLst>
            </p:cNvPr>
            <p:cNvSpPr/>
            <p:nvPr/>
          </p:nvSpPr>
          <p:spPr>
            <a:xfrm rot="6066222">
              <a:off x="2406038" y="3089413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Isosceles Triangle 20">
              <a:extLst>
                <a:ext uri="{FF2B5EF4-FFF2-40B4-BE49-F238E27FC236}">
                  <a16:creationId xmlns:a16="http://schemas.microsoft.com/office/drawing/2014/main" id="{9BB4ADF6-723D-46BD-BD4B-B7358B8C8065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4B47675-F3C4-4ABD-AD0D-FE5C5874775F}"/>
              </a:ext>
            </a:extLst>
          </p:cNvPr>
          <p:cNvSpPr txBox="1"/>
          <p:nvPr/>
        </p:nvSpPr>
        <p:spPr>
          <a:xfrm>
            <a:off x="701030" y="4687416"/>
            <a:ext cx="3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Komplikasi akut menunjukan perubahan relatif glukosa darah yang akut dan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sv-SE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diabetik ketoasidosis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5C956E-5C97-4311-A922-9FAEA96FC7F6}"/>
              </a:ext>
            </a:extLst>
          </p:cNvPr>
          <p:cNvSpPr txBox="1"/>
          <p:nvPr/>
        </p:nvSpPr>
        <p:spPr>
          <a:xfrm>
            <a:off x="8512206" y="915985"/>
            <a:ext cx="311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DM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terjadi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begitu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lama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menyebabkan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penyumbatan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pembuluh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menimbulkan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komplikasi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kronik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Retinopati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neuropati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nefropati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arteri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koroner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infeksi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katarak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glaukoma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contoh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komplikasi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kronik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DM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9D1E7-6346-45C8-A3FF-262B01B14A44}"/>
              </a:ext>
            </a:extLst>
          </p:cNvPr>
          <p:cNvSpPr txBox="1"/>
          <p:nvPr/>
        </p:nvSpPr>
        <p:spPr>
          <a:xfrm>
            <a:off x="6190660" y="2966285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F86FDD-E7B8-4305-893C-6A77CEF0FC6A}"/>
              </a:ext>
            </a:extLst>
          </p:cNvPr>
          <p:cNvSpPr txBox="1"/>
          <p:nvPr/>
        </p:nvSpPr>
        <p:spPr>
          <a:xfrm>
            <a:off x="5662219" y="4284487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ABA66D4D-7910-4275-9885-7563E01E23C3}"/>
              </a:ext>
            </a:extLst>
          </p:cNvPr>
          <p:cNvSpPr/>
          <p:nvPr/>
        </p:nvSpPr>
        <p:spPr>
          <a:xfrm>
            <a:off x="3865071" y="3600663"/>
            <a:ext cx="510443" cy="510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CDA70B0-2E22-4154-85B9-F83E8812C84B}"/>
              </a:ext>
            </a:extLst>
          </p:cNvPr>
          <p:cNvSpPr/>
          <p:nvPr/>
        </p:nvSpPr>
        <p:spPr>
          <a:xfrm>
            <a:off x="7847327" y="3772786"/>
            <a:ext cx="521243" cy="487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2607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BCE09D-103E-4A41-951F-7F1C3BA25305}"/>
              </a:ext>
            </a:extLst>
          </p:cNvPr>
          <p:cNvSpPr txBox="1">
            <a:spLocks/>
          </p:cNvSpPr>
          <p:nvPr/>
        </p:nvSpPr>
        <p:spPr>
          <a:xfrm>
            <a:off x="3839493" y="269875"/>
            <a:ext cx="4307007" cy="150336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ko-KR" sz="5400" b="1" dirty="0">
                <a:solidFill>
                  <a:schemeClr val="accent3"/>
                </a:solidFill>
              </a:rPr>
              <a:t>Pengobatan</a:t>
            </a:r>
            <a:endParaRPr lang="ko-KR" altLang="en-US" sz="5400" b="1" dirty="0">
              <a:solidFill>
                <a:schemeClr val="accent3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1C3837A-296A-45B8-BA82-FEAD97025189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7C3F4FD-5F9E-40D9-8288-3F129B0F59D8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68585-65B2-4593-86C7-391D25BD5C74}"/>
              </a:ext>
            </a:extLst>
          </p:cNvPr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 Medikamentosa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E40F2-F32C-4665-8778-A30F6B9C9F02}"/>
              </a:ext>
            </a:extLst>
          </p:cNvPr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 Non Medikamentosa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1E6B325B-6BAE-4D9A-8DB9-B7100AA0595D}"/>
              </a:ext>
            </a:extLst>
          </p:cNvPr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5E36F917-ED4F-4C31-9D7D-EE751A22FB32}"/>
              </a:ext>
            </a:extLst>
          </p:cNvPr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000C251-1C55-4814-816E-9AC4DC78FCE2}"/>
              </a:ext>
            </a:extLst>
          </p:cNvPr>
          <p:cNvGrpSpPr/>
          <p:nvPr/>
        </p:nvGrpSpPr>
        <p:grpSpPr>
          <a:xfrm>
            <a:off x="10079515" y="1561805"/>
            <a:ext cx="408970" cy="466577"/>
            <a:chOff x="3434152" y="428041"/>
            <a:chExt cx="4718078" cy="5382655"/>
          </a:xfrm>
          <a:solidFill>
            <a:schemeClr val="accent4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E48FF46-7E58-4F55-85DC-F496280049B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3A0B6AF2-CF79-410A-9B5A-12540A7C540E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302EF04-6F73-4A1E-B8E4-4C3E90B411DC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41A9833-D9F3-4D93-A8DB-BDE11183B96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ardrop 3">
              <a:extLst>
                <a:ext uri="{FF2B5EF4-FFF2-40B4-BE49-F238E27FC236}">
                  <a16:creationId xmlns:a16="http://schemas.microsoft.com/office/drawing/2014/main" id="{00816DDA-E5EC-4138-B220-E4ED73219526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BFCC284-E5DD-46B4-8B80-9BC334996AE4}"/>
              </a:ext>
            </a:extLst>
          </p:cNvPr>
          <p:cNvGrpSpPr/>
          <p:nvPr/>
        </p:nvGrpSpPr>
        <p:grpSpPr>
          <a:xfrm>
            <a:off x="1721539" y="1666974"/>
            <a:ext cx="372050" cy="319670"/>
            <a:chOff x="4079225" y="4910219"/>
            <a:chExt cx="1447811" cy="1243973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10F7162-13D9-4E60-8662-51C3D0DB6F7D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위쪽 모서리 24">
              <a:extLst>
                <a:ext uri="{FF2B5EF4-FFF2-40B4-BE49-F238E27FC236}">
                  <a16:creationId xmlns:a16="http://schemas.microsoft.com/office/drawing/2014/main" id="{FCA6A0C7-D61A-49FB-BA69-6CFBF80F0835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id="{FB125DC6-E2B1-4C06-9B2E-D36B8520B0E5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현 26">
              <a:extLst>
                <a:ext uri="{FF2B5EF4-FFF2-40B4-BE49-F238E27FC236}">
                  <a16:creationId xmlns:a16="http://schemas.microsoft.com/office/drawing/2014/main" id="{F1730B77-279F-4946-A7F1-FF2044FC9A84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A2E8DE44-2D62-4B18-A031-22176FD73E91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F7D22D0-5817-4ADE-8015-06DB7DD1DFFD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E88997B5-7D4D-412B-B93F-612BE6F132AD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F10F0AF-0BD4-4BFF-A74B-AC1323C45CF2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42AEED0-47B1-4290-8F0A-076538FEA80C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FAFAA978-03AF-4EEA-BE53-C61554A205A0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50" y="3407338"/>
            <a:ext cx="2686050" cy="27631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35" y="1564361"/>
            <a:ext cx="3104369" cy="2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Terapi Medikamentosa</a:t>
            </a:r>
            <a:endParaRPr lang="en-US" b="1" dirty="0"/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6BA62A72-40F8-4FA5-B08B-2ADD8019D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4417"/>
              </p:ext>
            </p:extLst>
          </p:nvPr>
        </p:nvGraphicFramePr>
        <p:xfrm>
          <a:off x="894927" y="1742478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860CC4D5-0674-4218-91F1-1F27AD09D9A5}"/>
              </a:ext>
            </a:extLst>
          </p:cNvPr>
          <p:cNvCxnSpPr/>
          <p:nvPr/>
        </p:nvCxnSpPr>
        <p:spPr>
          <a:xfrm>
            <a:off x="4347495" y="2347813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711D4C4C-E05E-45F1-AA50-ECEE19E6395E}"/>
              </a:ext>
            </a:extLst>
          </p:cNvPr>
          <p:cNvCxnSpPr/>
          <p:nvPr/>
        </p:nvCxnSpPr>
        <p:spPr>
          <a:xfrm>
            <a:off x="5067575" y="4030935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1B25388F-9FAE-45AD-8F1F-90331F0DB259}"/>
              </a:ext>
            </a:extLst>
          </p:cNvPr>
          <p:cNvCxnSpPr/>
          <p:nvPr/>
        </p:nvCxnSpPr>
        <p:spPr>
          <a:xfrm>
            <a:off x="5715647" y="5714059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2">
            <a:extLst>
              <a:ext uri="{FF2B5EF4-FFF2-40B4-BE49-F238E27FC236}">
                <a16:creationId xmlns:a16="http://schemas.microsoft.com/office/drawing/2014/main" id="{5ECB1936-56C3-4765-87F0-B1F942838FEA}"/>
              </a:ext>
            </a:extLst>
          </p:cNvPr>
          <p:cNvGrpSpPr/>
          <p:nvPr/>
        </p:nvGrpSpPr>
        <p:grpSpPr>
          <a:xfrm>
            <a:off x="6510944" y="3452240"/>
            <a:ext cx="4945507" cy="1658169"/>
            <a:chOff x="395534" y="3722056"/>
            <a:chExt cx="4205930" cy="16581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18BD85-E2E6-47A8-AED1-D0C98CE1D189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Terapi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id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bat </a:t>
              </a:r>
              <a:r>
                <a:rPr lang="id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ipoglikemik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id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ral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220DE5-2520-4FD9-8DF5-D412CAF0E768}"/>
                </a:ext>
              </a:extLst>
            </p:cNvPr>
            <p:cNvSpPr txBox="1"/>
            <p:nvPr/>
          </p:nvSpPr>
          <p:spPr>
            <a:xfrm>
              <a:off x="395536" y="3995230"/>
              <a:ext cx="42059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Obat-obat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hipoglikemik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oral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terutama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ditujukan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membantu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penanganan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pasien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DM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Tipe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II.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Pemilihan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hipoglikemik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oral 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ergantung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pada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tingkat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keparahan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penyakit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kondisi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pasien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menggunakan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jenis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kombinasi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jenis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8D57780F-02D4-4040-A72C-9E86FF4D94E9}"/>
              </a:ext>
            </a:extLst>
          </p:cNvPr>
          <p:cNvGrpSpPr/>
          <p:nvPr/>
        </p:nvGrpSpPr>
        <p:grpSpPr>
          <a:xfrm>
            <a:off x="6476351" y="5074449"/>
            <a:ext cx="4820722" cy="1442725"/>
            <a:chOff x="395534" y="3722056"/>
            <a:chExt cx="4099806" cy="14427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E6E98D-5654-407C-A2FF-A1B1C402142A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Terapi Insulin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B0CF40-5963-4C28-B01C-F240D777239C}"/>
                </a:ext>
              </a:extLst>
            </p:cNvPr>
            <p:cNvSpPr txBox="1"/>
            <p:nvPr/>
          </p:nvSpPr>
          <p:spPr>
            <a:xfrm>
              <a:off x="395536" y="3995230"/>
              <a:ext cx="409980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Terapi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insulin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merupakan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keharusan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penderita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DM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Tipe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Walaupun sebagian besar penderita DM Tipe 2 tidak memerlukan terapi insulin, namun hampir 30%ternyata memerlukan terapi insulin disamping terapi hipoglikemik oral. 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30811128-E831-4ADE-B7CE-764E5415D8C6}"/>
              </a:ext>
            </a:extLst>
          </p:cNvPr>
          <p:cNvGrpSpPr/>
          <p:nvPr/>
        </p:nvGrpSpPr>
        <p:grpSpPr>
          <a:xfrm>
            <a:off x="6550904" y="1990987"/>
            <a:ext cx="4671617" cy="1442725"/>
            <a:chOff x="395534" y="3722056"/>
            <a:chExt cx="3972999" cy="14427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068AB9-985B-4D34-A26A-DB0523FE3E1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Terapi Kombinasi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2E01ED-03B6-4A6A-A78C-F1DC1B0290B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erapi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kombinasi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umum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adalah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antara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golongan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sulfonilurea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biguanida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Sulfonilurea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mengawali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denganmerangsang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sekresi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pankreas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memberikan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kesempatan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senyawa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biguanida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bekerja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efektif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587E1BC5-FC72-41BC-9B5A-18975B54DA17}"/>
              </a:ext>
            </a:extLst>
          </p:cNvPr>
          <p:cNvSpPr/>
          <p:nvPr/>
        </p:nvSpPr>
        <p:spPr>
          <a:xfrm rot="16200000">
            <a:off x="3142107" y="5549498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63D08B2B-6E60-4FA1-AD2C-BD108AF0D7DE}"/>
              </a:ext>
            </a:extLst>
          </p:cNvPr>
          <p:cNvSpPr>
            <a:spLocks noChangeAspect="1"/>
          </p:cNvSpPr>
          <p:nvPr/>
        </p:nvSpPr>
        <p:spPr>
          <a:xfrm rot="9900000">
            <a:off x="3114430" y="31245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2D10D3B5-6123-4BED-8A1C-F81700242034}"/>
              </a:ext>
            </a:extLst>
          </p:cNvPr>
          <p:cNvSpPr/>
          <p:nvPr/>
        </p:nvSpPr>
        <p:spPr>
          <a:xfrm>
            <a:off x="3139232" y="236610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B11F0EC-D277-4BEE-9C6C-77CB4F336677}"/>
              </a:ext>
            </a:extLst>
          </p:cNvPr>
          <p:cNvSpPr/>
          <p:nvPr/>
        </p:nvSpPr>
        <p:spPr>
          <a:xfrm>
            <a:off x="3115371" y="48308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8EA1125-17A5-4EEF-8B51-4C3E2E4F4046}"/>
              </a:ext>
            </a:extLst>
          </p:cNvPr>
          <p:cNvSpPr>
            <a:spLocks noChangeAspect="1"/>
          </p:cNvSpPr>
          <p:nvPr/>
        </p:nvSpPr>
        <p:spPr>
          <a:xfrm>
            <a:off x="3121478" y="395331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39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Pencegahan</a:t>
            </a:r>
            <a:endParaRPr lang="en-US" b="1" dirty="0"/>
          </a:p>
        </p:txBody>
      </p:sp>
      <p:cxnSp>
        <p:nvCxnSpPr>
          <p:cNvPr id="75" name="Straight Connector 10">
            <a:extLst>
              <a:ext uri="{FF2B5EF4-FFF2-40B4-BE49-F238E27FC236}">
                <a16:creationId xmlns:a16="http://schemas.microsoft.com/office/drawing/2014/main" id="{6098AEE5-C627-4A5A-A916-A6FC7589A3E4}"/>
              </a:ext>
            </a:extLst>
          </p:cNvPr>
          <p:cNvCxnSpPr>
            <a:cxnSpLocks/>
          </p:cNvCxnSpPr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6">
            <a:extLst>
              <a:ext uri="{FF2B5EF4-FFF2-40B4-BE49-F238E27FC236}">
                <a16:creationId xmlns:a16="http://schemas.microsoft.com/office/drawing/2014/main" id="{C618A9E2-518A-4469-A97A-ACEF9FEB4AF6}"/>
              </a:ext>
            </a:extLst>
          </p:cNvPr>
          <p:cNvCxnSpPr>
            <a:cxnSpLocks/>
          </p:cNvCxnSpPr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8">
            <a:extLst>
              <a:ext uri="{FF2B5EF4-FFF2-40B4-BE49-F238E27FC236}">
                <a16:creationId xmlns:a16="http://schemas.microsoft.com/office/drawing/2014/main" id="{AB9AD4CF-DCA7-447B-BF8C-7615F1AE212D}"/>
              </a:ext>
            </a:extLst>
          </p:cNvPr>
          <p:cNvCxnSpPr>
            <a:cxnSpLocks/>
          </p:cNvCxnSpPr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0">
            <a:extLst>
              <a:ext uri="{FF2B5EF4-FFF2-40B4-BE49-F238E27FC236}">
                <a16:creationId xmlns:a16="http://schemas.microsoft.com/office/drawing/2014/main" id="{97A05DA8-9FF1-45C9-AC9A-4A9A4DD94B65}"/>
              </a:ext>
            </a:extLst>
          </p:cNvPr>
          <p:cNvCxnSpPr>
            <a:cxnSpLocks/>
          </p:cNvCxnSpPr>
          <p:nvPr/>
        </p:nvCxnSpPr>
        <p:spPr>
          <a:xfrm>
            <a:off x="5773876" y="3836850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2">
            <a:extLst>
              <a:ext uri="{FF2B5EF4-FFF2-40B4-BE49-F238E27FC236}">
                <a16:creationId xmlns:a16="http://schemas.microsoft.com/office/drawing/2014/main" id="{08B02342-13F2-4C8C-9D68-E61C4FEDC4FD}"/>
              </a:ext>
            </a:extLst>
          </p:cNvPr>
          <p:cNvCxnSpPr>
            <a:cxnSpLocks/>
          </p:cNvCxnSpPr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3">
            <a:extLst>
              <a:ext uri="{FF2B5EF4-FFF2-40B4-BE49-F238E27FC236}">
                <a16:creationId xmlns:a16="http://schemas.microsoft.com/office/drawing/2014/main" id="{48937ABE-BA92-453F-94EA-645410A84F6E}"/>
              </a:ext>
            </a:extLst>
          </p:cNvPr>
          <p:cNvCxnSpPr/>
          <p:nvPr/>
        </p:nvCxnSpPr>
        <p:spPr>
          <a:xfrm>
            <a:off x="2521820" y="5241498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7">
            <a:extLst>
              <a:ext uri="{FF2B5EF4-FFF2-40B4-BE49-F238E27FC236}">
                <a16:creationId xmlns:a16="http://schemas.microsoft.com/office/drawing/2014/main" id="{D9472E71-AB83-44E2-B0C1-DF9FBE70D84F}"/>
              </a:ext>
            </a:extLst>
          </p:cNvPr>
          <p:cNvCxnSpPr/>
          <p:nvPr/>
        </p:nvCxnSpPr>
        <p:spPr>
          <a:xfrm>
            <a:off x="4147848" y="4540490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9">
            <a:extLst>
              <a:ext uri="{FF2B5EF4-FFF2-40B4-BE49-F238E27FC236}">
                <a16:creationId xmlns:a16="http://schemas.microsoft.com/office/drawing/2014/main" id="{B5F4AA4B-1E6C-4F60-9F41-DBF225A8A21A}"/>
              </a:ext>
            </a:extLst>
          </p:cNvPr>
          <p:cNvCxnSpPr/>
          <p:nvPr/>
        </p:nvCxnSpPr>
        <p:spPr>
          <a:xfrm>
            <a:off x="5773876" y="3839482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21">
            <a:extLst>
              <a:ext uri="{FF2B5EF4-FFF2-40B4-BE49-F238E27FC236}">
                <a16:creationId xmlns:a16="http://schemas.microsoft.com/office/drawing/2014/main" id="{C8ED031D-2F66-48A9-BF9A-F5ABD694B71C}"/>
              </a:ext>
            </a:extLst>
          </p:cNvPr>
          <p:cNvCxnSpPr/>
          <p:nvPr/>
        </p:nvCxnSpPr>
        <p:spPr>
          <a:xfrm>
            <a:off x="7399904" y="3138474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23">
            <a:extLst>
              <a:ext uri="{FF2B5EF4-FFF2-40B4-BE49-F238E27FC236}">
                <a16:creationId xmlns:a16="http://schemas.microsoft.com/office/drawing/2014/main" id="{5E2DB79E-4552-49F5-9520-0B3E00D075CC}"/>
              </a:ext>
            </a:extLst>
          </p:cNvPr>
          <p:cNvGrpSpPr/>
          <p:nvPr/>
        </p:nvGrpSpPr>
        <p:grpSpPr>
          <a:xfrm>
            <a:off x="1254596" y="4846816"/>
            <a:ext cx="908420" cy="908420"/>
            <a:chOff x="1359324" y="4352166"/>
            <a:chExt cx="908420" cy="908420"/>
          </a:xfrm>
        </p:grpSpPr>
        <p:sp>
          <p:nvSpPr>
            <p:cNvPr id="85" name="Oval 24">
              <a:extLst>
                <a:ext uri="{FF2B5EF4-FFF2-40B4-BE49-F238E27FC236}">
                  <a16:creationId xmlns:a16="http://schemas.microsoft.com/office/drawing/2014/main" id="{CAF2E205-1D91-4059-A35E-EA8D181A0955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6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25">
              <a:extLst>
                <a:ext uri="{FF2B5EF4-FFF2-40B4-BE49-F238E27FC236}">
                  <a16:creationId xmlns:a16="http://schemas.microsoft.com/office/drawing/2014/main" id="{894A01A8-B334-43E5-A297-E3D3C7770C6D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27">
            <a:extLst>
              <a:ext uri="{FF2B5EF4-FFF2-40B4-BE49-F238E27FC236}">
                <a16:creationId xmlns:a16="http://schemas.microsoft.com/office/drawing/2014/main" id="{46E39140-7E53-49C9-8BA3-1D9B27494AE7}"/>
              </a:ext>
            </a:extLst>
          </p:cNvPr>
          <p:cNvGrpSpPr/>
          <p:nvPr/>
        </p:nvGrpSpPr>
        <p:grpSpPr>
          <a:xfrm>
            <a:off x="2880624" y="4158120"/>
            <a:ext cx="908420" cy="908420"/>
            <a:chOff x="1359324" y="4352166"/>
            <a:chExt cx="908420" cy="908420"/>
          </a:xfrm>
        </p:grpSpPr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661B53D9-F2E1-4126-9847-0FF0E1710B58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1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80F39768-45B3-4E03-995F-CA7A00BEB9F8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30">
            <a:extLst>
              <a:ext uri="{FF2B5EF4-FFF2-40B4-BE49-F238E27FC236}">
                <a16:creationId xmlns:a16="http://schemas.microsoft.com/office/drawing/2014/main" id="{6FFAC0F6-8B7C-412D-A247-E4D4F167B3E9}"/>
              </a:ext>
            </a:extLst>
          </p:cNvPr>
          <p:cNvGrpSpPr/>
          <p:nvPr/>
        </p:nvGrpSpPr>
        <p:grpSpPr>
          <a:xfrm>
            <a:off x="4506652" y="3469424"/>
            <a:ext cx="908420" cy="908420"/>
            <a:chOff x="1359324" y="4352166"/>
            <a:chExt cx="908420" cy="908420"/>
          </a:xfrm>
        </p:grpSpPr>
        <p:sp>
          <p:nvSpPr>
            <p:cNvPr id="91" name="Oval 31">
              <a:extLst>
                <a:ext uri="{FF2B5EF4-FFF2-40B4-BE49-F238E27FC236}">
                  <a16:creationId xmlns:a16="http://schemas.microsoft.com/office/drawing/2014/main" id="{0610379C-AC2B-4F63-BBD9-8A556B85152E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2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E33C791E-6B65-470F-BED6-8DEA32D6DBDE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id="{E42055AC-D21C-4506-ADD1-C69926C74CA0}"/>
              </a:ext>
            </a:extLst>
          </p:cNvPr>
          <p:cNvGrpSpPr/>
          <p:nvPr/>
        </p:nvGrpSpPr>
        <p:grpSpPr>
          <a:xfrm>
            <a:off x="6132680" y="2814648"/>
            <a:ext cx="908420" cy="908420"/>
            <a:chOff x="1359324" y="4352166"/>
            <a:chExt cx="908420" cy="908420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DB55057C-67E9-4EC5-9ACD-CCD44C8806BA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3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D799A184-6D12-4B86-853F-9028B450DFE2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EA61FEB-A8FF-48FA-A9BB-9ECD8898A25E}"/>
              </a:ext>
            </a:extLst>
          </p:cNvPr>
          <p:cNvGrpSpPr/>
          <p:nvPr/>
        </p:nvGrpSpPr>
        <p:grpSpPr>
          <a:xfrm>
            <a:off x="7758709" y="2125952"/>
            <a:ext cx="908420" cy="908420"/>
            <a:chOff x="1359324" y="4352166"/>
            <a:chExt cx="908420" cy="908420"/>
          </a:xfrm>
        </p:grpSpPr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B9A3A068-B435-4E75-97A8-079220198DA2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4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2E1E440B-AFCB-4DF0-958C-2F19D80DF086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49B1383-FEB6-49E3-B4EA-37F3B543024B}"/>
              </a:ext>
            </a:extLst>
          </p:cNvPr>
          <p:cNvSpPr txBox="1"/>
          <p:nvPr/>
        </p:nvSpPr>
        <p:spPr>
          <a:xfrm>
            <a:off x="2743181" y="5587539"/>
            <a:ext cx="27959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Mengetahui penyebab diabetes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81FF512-9A57-4E6B-85A3-E16CE3223490}"/>
              </a:ext>
            </a:extLst>
          </p:cNvPr>
          <p:cNvSpPr txBox="1"/>
          <p:nvPr/>
        </p:nvSpPr>
        <p:spPr>
          <a:xfrm>
            <a:off x="7625505" y="3479760"/>
            <a:ext cx="279925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Idealkan porsi makanan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585A657-A403-47F1-BEBD-850CD10CFADF}"/>
              </a:ext>
            </a:extLst>
          </p:cNvPr>
          <p:cNvSpPr txBox="1"/>
          <p:nvPr/>
        </p:nvSpPr>
        <p:spPr>
          <a:xfrm>
            <a:off x="5999158" y="4182353"/>
            <a:ext cx="27959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Kurangi makanan/minuman manis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0C341F9-0FA9-42D0-BF27-2FDB1F2135C1}"/>
              </a:ext>
            </a:extLst>
          </p:cNvPr>
          <p:cNvSpPr txBox="1"/>
          <p:nvPr/>
        </p:nvSpPr>
        <p:spPr>
          <a:xfrm>
            <a:off x="4369529" y="4884946"/>
            <a:ext cx="279925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Kurangi makanan berlemak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4DAFD67-6873-4D9D-B8A8-FB866B6A5D4B}"/>
              </a:ext>
            </a:extLst>
          </p:cNvPr>
          <p:cNvSpPr txBox="1"/>
          <p:nvPr/>
        </p:nvSpPr>
        <p:spPr>
          <a:xfrm>
            <a:off x="9209772" y="2391019"/>
            <a:ext cx="225539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Rajin berolahraga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078CC1A-8824-422D-A9EA-A4D2A2D197F3}"/>
              </a:ext>
            </a:extLst>
          </p:cNvPr>
          <p:cNvSpPr txBox="1"/>
          <p:nvPr/>
        </p:nvSpPr>
        <p:spPr>
          <a:xfrm>
            <a:off x="481488" y="1288077"/>
            <a:ext cx="4857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Upaya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preventif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agar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terhindar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DM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yakni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memperhatikan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gaya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hidup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dan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kebiasaan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berolahraga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fungsi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tubuh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berjalan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optimal. </a:t>
            </a:r>
            <a:endParaRPr lang="id-ID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Selain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pantau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juga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gula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rutin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deteksi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awal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upaya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kuratif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dini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Oval 7">
            <a:extLst>
              <a:ext uri="{FF2B5EF4-FFF2-40B4-BE49-F238E27FC236}">
                <a16:creationId xmlns:a16="http://schemas.microsoft.com/office/drawing/2014/main" id="{9E3FF327-E56B-4062-AB67-96400F672382}"/>
              </a:ext>
            </a:extLst>
          </p:cNvPr>
          <p:cNvSpPr/>
          <p:nvPr/>
        </p:nvSpPr>
        <p:spPr>
          <a:xfrm>
            <a:off x="1528167" y="514183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Round Same Side Corner Rectangle 11">
            <a:extLst>
              <a:ext uri="{FF2B5EF4-FFF2-40B4-BE49-F238E27FC236}">
                <a16:creationId xmlns:a16="http://schemas.microsoft.com/office/drawing/2014/main" id="{DB4F3CD0-BEC2-4659-957F-633CEB54FAAE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8" name="Rounded Rectangle 27">
            <a:extLst>
              <a:ext uri="{FF2B5EF4-FFF2-40B4-BE49-F238E27FC236}">
                <a16:creationId xmlns:a16="http://schemas.microsoft.com/office/drawing/2014/main" id="{15C040C5-4EBB-466F-8923-4E0C4F59EAB8}"/>
              </a:ext>
            </a:extLst>
          </p:cNvPr>
          <p:cNvSpPr/>
          <p:nvPr/>
        </p:nvSpPr>
        <p:spPr>
          <a:xfrm>
            <a:off x="8049181" y="243372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9FA606C0-9C63-482D-95BD-D80905C50BC8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0" name="Oval 21">
            <a:extLst>
              <a:ext uri="{FF2B5EF4-FFF2-40B4-BE49-F238E27FC236}">
                <a16:creationId xmlns:a16="http://schemas.microsoft.com/office/drawing/2014/main" id="{00F651A2-E71F-4FCB-9017-449AA8237C21}"/>
              </a:ext>
            </a:extLst>
          </p:cNvPr>
          <p:cNvSpPr>
            <a:spLocks noChangeAspect="1"/>
          </p:cNvSpPr>
          <p:nvPr/>
        </p:nvSpPr>
        <p:spPr>
          <a:xfrm>
            <a:off x="4783052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52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Pencegahan</a:t>
            </a:r>
            <a:endParaRPr lang="en-US" b="1" dirty="0"/>
          </a:p>
        </p:txBody>
      </p:sp>
      <p:cxnSp>
        <p:nvCxnSpPr>
          <p:cNvPr id="75" name="Straight Connector 10">
            <a:extLst>
              <a:ext uri="{FF2B5EF4-FFF2-40B4-BE49-F238E27FC236}">
                <a16:creationId xmlns:a16="http://schemas.microsoft.com/office/drawing/2014/main" id="{6098AEE5-C627-4A5A-A916-A6FC7589A3E4}"/>
              </a:ext>
            </a:extLst>
          </p:cNvPr>
          <p:cNvCxnSpPr>
            <a:cxnSpLocks/>
          </p:cNvCxnSpPr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6">
            <a:extLst>
              <a:ext uri="{FF2B5EF4-FFF2-40B4-BE49-F238E27FC236}">
                <a16:creationId xmlns:a16="http://schemas.microsoft.com/office/drawing/2014/main" id="{C618A9E2-518A-4469-A97A-ACEF9FEB4AF6}"/>
              </a:ext>
            </a:extLst>
          </p:cNvPr>
          <p:cNvCxnSpPr>
            <a:cxnSpLocks/>
          </p:cNvCxnSpPr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8">
            <a:extLst>
              <a:ext uri="{FF2B5EF4-FFF2-40B4-BE49-F238E27FC236}">
                <a16:creationId xmlns:a16="http://schemas.microsoft.com/office/drawing/2014/main" id="{AB9AD4CF-DCA7-447B-BF8C-7615F1AE212D}"/>
              </a:ext>
            </a:extLst>
          </p:cNvPr>
          <p:cNvCxnSpPr>
            <a:cxnSpLocks/>
          </p:cNvCxnSpPr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0">
            <a:extLst>
              <a:ext uri="{FF2B5EF4-FFF2-40B4-BE49-F238E27FC236}">
                <a16:creationId xmlns:a16="http://schemas.microsoft.com/office/drawing/2014/main" id="{97A05DA8-9FF1-45C9-AC9A-4A9A4DD94B65}"/>
              </a:ext>
            </a:extLst>
          </p:cNvPr>
          <p:cNvCxnSpPr>
            <a:cxnSpLocks/>
          </p:cNvCxnSpPr>
          <p:nvPr/>
        </p:nvCxnSpPr>
        <p:spPr>
          <a:xfrm>
            <a:off x="5773876" y="3836850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2">
            <a:extLst>
              <a:ext uri="{FF2B5EF4-FFF2-40B4-BE49-F238E27FC236}">
                <a16:creationId xmlns:a16="http://schemas.microsoft.com/office/drawing/2014/main" id="{08B02342-13F2-4C8C-9D68-E61C4FEDC4FD}"/>
              </a:ext>
            </a:extLst>
          </p:cNvPr>
          <p:cNvCxnSpPr>
            <a:cxnSpLocks/>
          </p:cNvCxnSpPr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3">
            <a:extLst>
              <a:ext uri="{FF2B5EF4-FFF2-40B4-BE49-F238E27FC236}">
                <a16:creationId xmlns:a16="http://schemas.microsoft.com/office/drawing/2014/main" id="{48937ABE-BA92-453F-94EA-645410A84F6E}"/>
              </a:ext>
            </a:extLst>
          </p:cNvPr>
          <p:cNvCxnSpPr/>
          <p:nvPr/>
        </p:nvCxnSpPr>
        <p:spPr>
          <a:xfrm>
            <a:off x="2521820" y="5241498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7">
            <a:extLst>
              <a:ext uri="{FF2B5EF4-FFF2-40B4-BE49-F238E27FC236}">
                <a16:creationId xmlns:a16="http://schemas.microsoft.com/office/drawing/2014/main" id="{D9472E71-AB83-44E2-B0C1-DF9FBE70D84F}"/>
              </a:ext>
            </a:extLst>
          </p:cNvPr>
          <p:cNvCxnSpPr/>
          <p:nvPr/>
        </p:nvCxnSpPr>
        <p:spPr>
          <a:xfrm>
            <a:off x="4147848" y="4540490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9">
            <a:extLst>
              <a:ext uri="{FF2B5EF4-FFF2-40B4-BE49-F238E27FC236}">
                <a16:creationId xmlns:a16="http://schemas.microsoft.com/office/drawing/2014/main" id="{B5F4AA4B-1E6C-4F60-9F41-DBF225A8A21A}"/>
              </a:ext>
            </a:extLst>
          </p:cNvPr>
          <p:cNvCxnSpPr/>
          <p:nvPr/>
        </p:nvCxnSpPr>
        <p:spPr>
          <a:xfrm>
            <a:off x="5773876" y="3839482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21">
            <a:extLst>
              <a:ext uri="{FF2B5EF4-FFF2-40B4-BE49-F238E27FC236}">
                <a16:creationId xmlns:a16="http://schemas.microsoft.com/office/drawing/2014/main" id="{C8ED031D-2F66-48A9-BF9A-F5ABD694B71C}"/>
              </a:ext>
            </a:extLst>
          </p:cNvPr>
          <p:cNvCxnSpPr/>
          <p:nvPr/>
        </p:nvCxnSpPr>
        <p:spPr>
          <a:xfrm>
            <a:off x="7399904" y="3138474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23">
            <a:extLst>
              <a:ext uri="{FF2B5EF4-FFF2-40B4-BE49-F238E27FC236}">
                <a16:creationId xmlns:a16="http://schemas.microsoft.com/office/drawing/2014/main" id="{5E2DB79E-4552-49F5-9520-0B3E00D075CC}"/>
              </a:ext>
            </a:extLst>
          </p:cNvPr>
          <p:cNvGrpSpPr/>
          <p:nvPr/>
        </p:nvGrpSpPr>
        <p:grpSpPr>
          <a:xfrm>
            <a:off x="1254596" y="4846816"/>
            <a:ext cx="908420" cy="908420"/>
            <a:chOff x="1359324" y="4352166"/>
            <a:chExt cx="908420" cy="908420"/>
          </a:xfrm>
        </p:grpSpPr>
        <p:sp>
          <p:nvSpPr>
            <p:cNvPr id="85" name="Oval 24">
              <a:extLst>
                <a:ext uri="{FF2B5EF4-FFF2-40B4-BE49-F238E27FC236}">
                  <a16:creationId xmlns:a16="http://schemas.microsoft.com/office/drawing/2014/main" id="{CAF2E205-1D91-4059-A35E-EA8D181A0955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6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25">
              <a:extLst>
                <a:ext uri="{FF2B5EF4-FFF2-40B4-BE49-F238E27FC236}">
                  <a16:creationId xmlns:a16="http://schemas.microsoft.com/office/drawing/2014/main" id="{894A01A8-B334-43E5-A297-E3D3C7770C6D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27">
            <a:extLst>
              <a:ext uri="{FF2B5EF4-FFF2-40B4-BE49-F238E27FC236}">
                <a16:creationId xmlns:a16="http://schemas.microsoft.com/office/drawing/2014/main" id="{46E39140-7E53-49C9-8BA3-1D9B27494AE7}"/>
              </a:ext>
            </a:extLst>
          </p:cNvPr>
          <p:cNvGrpSpPr/>
          <p:nvPr/>
        </p:nvGrpSpPr>
        <p:grpSpPr>
          <a:xfrm>
            <a:off x="2880624" y="4158120"/>
            <a:ext cx="908420" cy="908420"/>
            <a:chOff x="1359324" y="4352166"/>
            <a:chExt cx="908420" cy="908420"/>
          </a:xfrm>
        </p:grpSpPr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661B53D9-F2E1-4126-9847-0FF0E1710B58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1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80F39768-45B3-4E03-995F-CA7A00BEB9F8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30">
            <a:extLst>
              <a:ext uri="{FF2B5EF4-FFF2-40B4-BE49-F238E27FC236}">
                <a16:creationId xmlns:a16="http://schemas.microsoft.com/office/drawing/2014/main" id="{6FFAC0F6-8B7C-412D-A247-E4D4F167B3E9}"/>
              </a:ext>
            </a:extLst>
          </p:cNvPr>
          <p:cNvGrpSpPr/>
          <p:nvPr/>
        </p:nvGrpSpPr>
        <p:grpSpPr>
          <a:xfrm>
            <a:off x="4506652" y="3469424"/>
            <a:ext cx="908420" cy="908420"/>
            <a:chOff x="1359324" y="4352166"/>
            <a:chExt cx="908420" cy="908420"/>
          </a:xfrm>
        </p:grpSpPr>
        <p:sp>
          <p:nvSpPr>
            <p:cNvPr id="91" name="Oval 31">
              <a:extLst>
                <a:ext uri="{FF2B5EF4-FFF2-40B4-BE49-F238E27FC236}">
                  <a16:creationId xmlns:a16="http://schemas.microsoft.com/office/drawing/2014/main" id="{0610379C-AC2B-4F63-BBD9-8A556B85152E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2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E33C791E-6B65-470F-BED6-8DEA32D6DBDE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id="{E42055AC-D21C-4506-ADD1-C69926C74CA0}"/>
              </a:ext>
            </a:extLst>
          </p:cNvPr>
          <p:cNvGrpSpPr/>
          <p:nvPr/>
        </p:nvGrpSpPr>
        <p:grpSpPr>
          <a:xfrm>
            <a:off x="6132680" y="2814648"/>
            <a:ext cx="908420" cy="908420"/>
            <a:chOff x="1359324" y="4352166"/>
            <a:chExt cx="908420" cy="908420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DB55057C-67E9-4EC5-9ACD-CCD44C8806BA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3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D799A184-6D12-4B86-853F-9028B450DFE2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EA61FEB-A8FF-48FA-A9BB-9ECD8898A25E}"/>
              </a:ext>
            </a:extLst>
          </p:cNvPr>
          <p:cNvGrpSpPr/>
          <p:nvPr/>
        </p:nvGrpSpPr>
        <p:grpSpPr>
          <a:xfrm>
            <a:off x="7758709" y="2125952"/>
            <a:ext cx="908420" cy="908420"/>
            <a:chOff x="1359324" y="4352166"/>
            <a:chExt cx="908420" cy="908420"/>
          </a:xfrm>
        </p:grpSpPr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B9A3A068-B435-4E75-97A8-079220198DA2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4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2E1E440B-AFCB-4DF0-958C-2F19D80DF086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49B1383-FEB6-49E3-B4EA-37F3B543024B}"/>
              </a:ext>
            </a:extLst>
          </p:cNvPr>
          <p:cNvSpPr txBox="1"/>
          <p:nvPr/>
        </p:nvSpPr>
        <p:spPr>
          <a:xfrm>
            <a:off x="2743181" y="5587539"/>
            <a:ext cx="279597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Utamakan konsumsi sayur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81FF512-9A57-4E6B-85A3-E16CE3223490}"/>
              </a:ext>
            </a:extLst>
          </p:cNvPr>
          <p:cNvSpPr txBox="1"/>
          <p:nvPr/>
        </p:nvSpPr>
        <p:spPr>
          <a:xfrm>
            <a:off x="7625505" y="3479760"/>
            <a:ext cx="279925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Idealkan berat badan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585A657-A403-47F1-BEBD-850CD10CFADF}"/>
              </a:ext>
            </a:extLst>
          </p:cNvPr>
          <p:cNvSpPr txBox="1"/>
          <p:nvPr/>
        </p:nvSpPr>
        <p:spPr>
          <a:xfrm>
            <a:off x="5999158" y="4182353"/>
            <a:ext cx="27959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Istirahat yang cukup dan teratur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0C341F9-0FA9-42D0-BF27-2FDB1F2135C1}"/>
              </a:ext>
            </a:extLst>
          </p:cNvPr>
          <p:cNvSpPr txBox="1"/>
          <p:nvPr/>
        </p:nvSpPr>
        <p:spPr>
          <a:xfrm>
            <a:off x="4369529" y="4884946"/>
            <a:ext cx="279925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Hindari stress berlebihan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4DAFD67-6873-4D9D-B8A8-FB866B6A5D4B}"/>
              </a:ext>
            </a:extLst>
          </p:cNvPr>
          <p:cNvSpPr txBox="1"/>
          <p:nvPr/>
        </p:nvSpPr>
        <p:spPr>
          <a:xfrm>
            <a:off x="9209772" y="2391019"/>
            <a:ext cx="22553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Biasakan sarapan pagi setiap hari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Oval 7">
            <a:extLst>
              <a:ext uri="{FF2B5EF4-FFF2-40B4-BE49-F238E27FC236}">
                <a16:creationId xmlns:a16="http://schemas.microsoft.com/office/drawing/2014/main" id="{9E3FF327-E56B-4062-AB67-96400F672382}"/>
              </a:ext>
            </a:extLst>
          </p:cNvPr>
          <p:cNvSpPr/>
          <p:nvPr/>
        </p:nvSpPr>
        <p:spPr>
          <a:xfrm>
            <a:off x="1528167" y="514183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Round Same Side Corner Rectangle 11">
            <a:extLst>
              <a:ext uri="{FF2B5EF4-FFF2-40B4-BE49-F238E27FC236}">
                <a16:creationId xmlns:a16="http://schemas.microsoft.com/office/drawing/2014/main" id="{DB4F3CD0-BEC2-4659-957F-633CEB54FAAE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8" name="Rounded Rectangle 27">
            <a:extLst>
              <a:ext uri="{FF2B5EF4-FFF2-40B4-BE49-F238E27FC236}">
                <a16:creationId xmlns:a16="http://schemas.microsoft.com/office/drawing/2014/main" id="{15C040C5-4EBB-466F-8923-4E0C4F59EAB8}"/>
              </a:ext>
            </a:extLst>
          </p:cNvPr>
          <p:cNvSpPr/>
          <p:nvPr/>
        </p:nvSpPr>
        <p:spPr>
          <a:xfrm>
            <a:off x="8049181" y="243372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9FA606C0-9C63-482D-95BD-D80905C50BC8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0" name="Oval 21">
            <a:extLst>
              <a:ext uri="{FF2B5EF4-FFF2-40B4-BE49-F238E27FC236}">
                <a16:creationId xmlns:a16="http://schemas.microsoft.com/office/drawing/2014/main" id="{00F651A2-E71F-4FCB-9017-449AA8237C21}"/>
              </a:ext>
            </a:extLst>
          </p:cNvPr>
          <p:cNvSpPr>
            <a:spLocks noChangeAspect="1"/>
          </p:cNvSpPr>
          <p:nvPr/>
        </p:nvSpPr>
        <p:spPr>
          <a:xfrm>
            <a:off x="4783052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4923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74E08-0D4A-4B35-8EB9-32CA3248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28" y="109537"/>
            <a:ext cx="7419108" cy="67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2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235966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445" y="2963084"/>
            <a:ext cx="32149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Topik Bahasan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5445" y="547165"/>
            <a:ext cx="3225644" cy="1928172"/>
            <a:chOff x="871228" y="650416"/>
            <a:chExt cx="3225644" cy="19281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 flipV="1">
            <a:off x="409074" y="2743200"/>
            <a:ext cx="3671802" cy="1"/>
          </a:xfrm>
          <a:prstGeom prst="line">
            <a:avLst/>
          </a:prstGeom>
          <a:ln w="57150">
            <a:solidFill>
              <a:schemeClr val="accent2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812" y="2743201"/>
            <a:ext cx="24064" cy="394635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542946" y="559197"/>
            <a:ext cx="2293" cy="6130361"/>
          </a:xfrm>
          <a:prstGeom prst="line">
            <a:avLst/>
          </a:prstGeom>
          <a:ln w="57150">
            <a:solidFill>
              <a:schemeClr val="accent2"/>
            </a:solidFill>
            <a:headEnd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52058" y="6653463"/>
            <a:ext cx="502920" cy="802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9327" y="686968"/>
            <a:ext cx="5721809" cy="790507"/>
            <a:chOff x="4745820" y="1482096"/>
            <a:chExt cx="5721809" cy="790507"/>
          </a:xfrm>
        </p:grpSpPr>
        <p:sp>
          <p:nvSpPr>
            <p:cNvPr id="9" name="TextBox 8"/>
            <p:cNvSpPr txBox="1"/>
            <p:nvPr/>
          </p:nvSpPr>
          <p:spPr>
            <a:xfrm>
              <a:off x="5959937" y="1482096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Definisi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359327" y="1871076"/>
            <a:ext cx="5721809" cy="790507"/>
            <a:chOff x="4745820" y="1482096"/>
            <a:chExt cx="5721809" cy="790507"/>
          </a:xfrm>
        </p:grpSpPr>
        <p:sp>
          <p:nvSpPr>
            <p:cNvPr id="42" name="TextBox 41"/>
            <p:cNvSpPr txBox="1"/>
            <p:nvPr/>
          </p:nvSpPr>
          <p:spPr>
            <a:xfrm>
              <a:off x="5959937" y="1482096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Sebaran Kasus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359327" y="3055184"/>
            <a:ext cx="5721809" cy="790507"/>
            <a:chOff x="4745820" y="1482096"/>
            <a:chExt cx="5721809" cy="790507"/>
          </a:xfrm>
        </p:grpSpPr>
        <p:sp>
          <p:nvSpPr>
            <p:cNvPr id="49" name="TextBox 48"/>
            <p:cNvSpPr txBox="1"/>
            <p:nvPr/>
          </p:nvSpPr>
          <p:spPr>
            <a:xfrm>
              <a:off x="5959937" y="1482096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Faktor Resiko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359327" y="4239292"/>
            <a:ext cx="5721809" cy="790507"/>
            <a:chOff x="4745820" y="1482096"/>
            <a:chExt cx="5721809" cy="790507"/>
          </a:xfrm>
        </p:grpSpPr>
        <p:sp>
          <p:nvSpPr>
            <p:cNvPr id="56" name="TextBox 55"/>
            <p:cNvSpPr txBox="1"/>
            <p:nvPr/>
          </p:nvSpPr>
          <p:spPr>
            <a:xfrm>
              <a:off x="5959937" y="1482096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Patofisiologi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235966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445" y="2963084"/>
            <a:ext cx="32149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Topik Bahasan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5445" y="547165"/>
            <a:ext cx="3225644" cy="1928172"/>
            <a:chOff x="871228" y="650416"/>
            <a:chExt cx="3225644" cy="19281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 flipV="1">
            <a:off x="409074" y="2743200"/>
            <a:ext cx="3671802" cy="1"/>
          </a:xfrm>
          <a:prstGeom prst="line">
            <a:avLst/>
          </a:prstGeom>
          <a:ln w="57150">
            <a:solidFill>
              <a:schemeClr val="accent2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812" y="2743201"/>
            <a:ext cx="24064" cy="394635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542946" y="559197"/>
            <a:ext cx="2293" cy="6130361"/>
          </a:xfrm>
          <a:prstGeom prst="line">
            <a:avLst/>
          </a:prstGeom>
          <a:ln w="57150">
            <a:solidFill>
              <a:schemeClr val="accent2"/>
            </a:solidFill>
            <a:headEnd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52058" y="6653463"/>
            <a:ext cx="502920" cy="802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9327" y="686968"/>
            <a:ext cx="5721809" cy="790507"/>
            <a:chOff x="4745820" y="1482096"/>
            <a:chExt cx="5721809" cy="790507"/>
          </a:xfrm>
        </p:grpSpPr>
        <p:sp>
          <p:nvSpPr>
            <p:cNvPr id="9" name="TextBox 8"/>
            <p:cNvSpPr txBox="1"/>
            <p:nvPr/>
          </p:nvSpPr>
          <p:spPr>
            <a:xfrm>
              <a:off x="5959937" y="1482096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Gejala Klinis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</a:t>
                </a:r>
                <a:r>
                  <a:rPr lang="id-ID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5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359327" y="1871076"/>
            <a:ext cx="5721809" cy="790507"/>
            <a:chOff x="4745820" y="1482096"/>
            <a:chExt cx="5721809" cy="790507"/>
          </a:xfrm>
        </p:grpSpPr>
        <p:sp>
          <p:nvSpPr>
            <p:cNvPr id="42" name="TextBox 41"/>
            <p:cNvSpPr txBox="1"/>
            <p:nvPr/>
          </p:nvSpPr>
          <p:spPr>
            <a:xfrm>
              <a:off x="5959937" y="1482096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Diagnosis Klinis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</a:t>
                </a:r>
                <a:r>
                  <a:rPr lang="id-ID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6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359327" y="3055184"/>
            <a:ext cx="5721809" cy="790507"/>
            <a:chOff x="4745820" y="1482096"/>
            <a:chExt cx="5721809" cy="790507"/>
          </a:xfrm>
        </p:grpSpPr>
        <p:sp>
          <p:nvSpPr>
            <p:cNvPr id="49" name="TextBox 48"/>
            <p:cNvSpPr txBox="1"/>
            <p:nvPr/>
          </p:nvSpPr>
          <p:spPr>
            <a:xfrm>
              <a:off x="5959937" y="1482096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Pengobatan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</a:t>
                </a:r>
                <a:r>
                  <a:rPr lang="id-ID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7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9E707B-78CC-4B9B-9E37-407521A22985}"/>
              </a:ext>
            </a:extLst>
          </p:cNvPr>
          <p:cNvGrpSpPr/>
          <p:nvPr/>
        </p:nvGrpSpPr>
        <p:grpSpPr>
          <a:xfrm>
            <a:off x="5359322" y="4440641"/>
            <a:ext cx="5721809" cy="790507"/>
            <a:chOff x="4745820" y="1482096"/>
            <a:chExt cx="5721809" cy="79050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1636E6-E529-40CB-BD13-57906271ADBD}"/>
                </a:ext>
              </a:extLst>
            </p:cNvPr>
            <p:cNvSpPr txBox="1"/>
            <p:nvPr/>
          </p:nvSpPr>
          <p:spPr>
            <a:xfrm>
              <a:off x="5959937" y="1482096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Pencegahan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BAC476B-39DF-48FB-9DAF-7C971F0CEDDF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A9536C2-CCFA-46FE-927A-58647B358330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A14B0F4-A85C-4624-AFD2-1D598F2624E0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</a:t>
                </a:r>
                <a:r>
                  <a:rPr lang="id-ID" altLang="ko-KR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7</a:t>
                </a:r>
                <a:endParaRPr lang="ko-KR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52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05832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8227" y="341292"/>
            <a:ext cx="11573197" cy="724247"/>
          </a:xfrm>
        </p:spPr>
        <p:txBody>
          <a:bodyPr/>
          <a:lstStyle/>
          <a:p>
            <a:r>
              <a:rPr lang="id-ID" b="1" dirty="0"/>
              <a:t>Definisi</a:t>
            </a:r>
            <a:endParaRPr lang="en-US" b="1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E1792DF2-A68D-4F26-80DB-9103FFD84DCA}"/>
              </a:ext>
            </a:extLst>
          </p:cNvPr>
          <p:cNvCxnSpPr/>
          <p:nvPr/>
        </p:nvCxnSpPr>
        <p:spPr>
          <a:xfrm>
            <a:off x="2440997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3ECC27B1-FB50-419A-97B9-BB180FD9014E}"/>
              </a:ext>
            </a:extLst>
          </p:cNvPr>
          <p:cNvCxnSpPr/>
          <p:nvPr/>
        </p:nvCxnSpPr>
        <p:spPr>
          <a:xfrm>
            <a:off x="4584970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D5C971A3-0F15-4ACC-AAD5-0E777CEE9601}"/>
              </a:ext>
            </a:extLst>
          </p:cNvPr>
          <p:cNvCxnSpPr/>
          <p:nvPr/>
        </p:nvCxnSpPr>
        <p:spPr>
          <a:xfrm>
            <a:off x="6728943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A7247EC9-12DA-459C-8078-89755CBCA942}"/>
              </a:ext>
            </a:extLst>
          </p:cNvPr>
          <p:cNvCxnSpPr/>
          <p:nvPr/>
        </p:nvCxnSpPr>
        <p:spPr>
          <a:xfrm>
            <a:off x="8872915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">
            <a:extLst>
              <a:ext uri="{FF2B5EF4-FFF2-40B4-BE49-F238E27FC236}">
                <a16:creationId xmlns:a16="http://schemas.microsoft.com/office/drawing/2014/main" id="{25BAAAB0-A966-45B3-94D9-2988170A46B2}"/>
              </a:ext>
            </a:extLst>
          </p:cNvPr>
          <p:cNvSpPr/>
          <p:nvPr/>
        </p:nvSpPr>
        <p:spPr>
          <a:xfrm>
            <a:off x="1386963" y="3503753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ADFB5-F161-404C-B7C2-4C87DB86F59A}"/>
              </a:ext>
            </a:extLst>
          </p:cNvPr>
          <p:cNvSpPr txBox="1"/>
          <p:nvPr/>
        </p:nvSpPr>
        <p:spPr>
          <a:xfrm>
            <a:off x="734505" y="4386043"/>
            <a:ext cx="2164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Diabetes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Melitus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(DM)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merupakan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salah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 menular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</a:p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dikenal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kencing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manis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205E3FF5-85B9-402D-8762-A48F934D701C}"/>
              </a:ext>
            </a:extLst>
          </p:cNvPr>
          <p:cNvSpPr/>
          <p:nvPr/>
        </p:nvSpPr>
        <p:spPr>
          <a:xfrm>
            <a:off x="3530936" y="3503753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F67DF5-9827-4F05-A9A4-8C404276AA09}"/>
              </a:ext>
            </a:extLst>
          </p:cNvPr>
          <p:cNvSpPr txBox="1"/>
          <p:nvPr/>
        </p:nvSpPr>
        <p:spPr>
          <a:xfrm>
            <a:off x="2346781" y="1449139"/>
            <a:ext cx="3235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metabolik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terjadi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kronis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menahun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tubuh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mempunyai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hormon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cukup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akibat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sekresi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hormon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insulin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bekerja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sebagaimana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mestinya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keduanya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236551AE-9EC9-4F82-B15D-4BBB22AD3046}"/>
              </a:ext>
            </a:extLst>
          </p:cNvPr>
          <p:cNvSpPr/>
          <p:nvPr/>
        </p:nvSpPr>
        <p:spPr>
          <a:xfrm>
            <a:off x="5674909" y="3503753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FC6CA-9835-4207-820E-384EB0B9410B}"/>
              </a:ext>
            </a:extLst>
          </p:cNvPr>
          <p:cNvSpPr txBox="1"/>
          <p:nvPr/>
        </p:nvSpPr>
        <p:spPr>
          <a:xfrm>
            <a:off x="5022450" y="4397078"/>
            <a:ext cx="2164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 DM adalah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ditemukan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konsentrasi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hiperglikemia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390F8E2-7F0C-4166-89EA-7077E5EA3759}"/>
              </a:ext>
            </a:extLst>
          </p:cNvPr>
          <p:cNvSpPr/>
          <p:nvPr/>
        </p:nvSpPr>
        <p:spPr>
          <a:xfrm>
            <a:off x="7818882" y="3503753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6FA046-6587-47E9-9ACD-15A85218380C}"/>
              </a:ext>
            </a:extLst>
          </p:cNvPr>
          <p:cNvSpPr txBox="1"/>
          <p:nvPr/>
        </p:nvSpPr>
        <p:spPr>
          <a:xfrm>
            <a:off x="6930890" y="1907298"/>
            <a:ext cx="2606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ditandai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munculnya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gejala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khas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yaitu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poliphagia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polidipsia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poliuria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sebagian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mengalami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kehilangan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badan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760B463C-3F7A-4C55-9447-B3A700ABEB1B}"/>
              </a:ext>
            </a:extLst>
          </p:cNvPr>
          <p:cNvSpPr/>
          <p:nvPr/>
        </p:nvSpPr>
        <p:spPr>
          <a:xfrm>
            <a:off x="9962853" y="3503753"/>
            <a:ext cx="864096" cy="8640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CBA02D-325A-43D4-A007-19D680F25236}"/>
              </a:ext>
            </a:extLst>
          </p:cNvPr>
          <p:cNvSpPr txBox="1"/>
          <p:nvPr/>
        </p:nvSpPr>
        <p:spPr>
          <a:xfrm>
            <a:off x="8896252" y="4386043"/>
            <a:ext cx="2968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DM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terkontrol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menyebabkan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komplikasi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seperti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kerusakan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ginjal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pembuluh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saraf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jantung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DCE8808-2E94-439E-9E08-5347EA833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15" y="3503753"/>
            <a:ext cx="903132" cy="9130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63C844-E464-45DF-9BBE-7525B3485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21" y="3497632"/>
            <a:ext cx="903132" cy="9130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96003EF-E21E-4B15-9C06-8206C5D60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52" y="3482616"/>
            <a:ext cx="903132" cy="91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E7B61-9259-4A42-9AC2-62AEA2FF5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55" y="969542"/>
            <a:ext cx="4740471" cy="5888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315A0F-184B-450F-BDB3-C4A164A36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557" y="2234476"/>
            <a:ext cx="5452988" cy="271159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7C48B1-3A74-4064-9E5A-5B75F253C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2691" y="340045"/>
            <a:ext cx="8724034" cy="724247"/>
          </a:xfrm>
        </p:spPr>
        <p:txBody>
          <a:bodyPr/>
          <a:lstStyle/>
          <a:p>
            <a:r>
              <a:rPr lang="id-ID" b="1" dirty="0"/>
              <a:t>KLASIFIKASI</a:t>
            </a:r>
          </a:p>
        </p:txBody>
      </p:sp>
    </p:spTree>
    <p:extLst>
      <p:ext uri="{BB962C8B-B14F-4D97-AF65-F5344CB8AC3E}">
        <p14:creationId xmlns:p14="http://schemas.microsoft.com/office/powerpoint/2010/main" val="141686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94047A-FA82-4D94-BEEB-F2B6ECF701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b="1" dirty="0"/>
              <a:t>Perbedaan DM Tipe-1 dan Tipe-2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E16FF-1A95-4A60-A37C-6165199C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73" y="1417582"/>
            <a:ext cx="9097425" cy="49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51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1202</Words>
  <Application>Microsoft Office PowerPoint</Application>
  <PresentationFormat>Widescreen</PresentationFormat>
  <Paragraphs>161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Cover and End Slide Master</vt:lpstr>
      <vt:lpstr>Contents Slide Master</vt:lpstr>
      <vt:lpstr>Section Break Slide Master</vt:lpstr>
      <vt:lpstr>Diabetes Mellitus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ASUS</cp:lastModifiedBy>
  <cp:revision>115</cp:revision>
  <dcterms:created xsi:type="dcterms:W3CDTF">2018-04-24T17:14:44Z</dcterms:created>
  <dcterms:modified xsi:type="dcterms:W3CDTF">2020-04-06T15:49:23Z</dcterms:modified>
</cp:coreProperties>
</file>