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8" r:id="rId3"/>
    <p:sldId id="339" r:id="rId4"/>
    <p:sldId id="340" r:id="rId5"/>
    <p:sldId id="343" r:id="rId6"/>
    <p:sldId id="341" r:id="rId7"/>
    <p:sldId id="342" r:id="rId8"/>
    <p:sldId id="337" r:id="rId9"/>
    <p:sldId id="333" r:id="rId10"/>
    <p:sldId id="335" r:id="rId11"/>
    <p:sldId id="334" r:id="rId12"/>
    <p:sldId id="344" r:id="rId13"/>
    <p:sldId id="345" r:id="rId14"/>
    <p:sldId id="346" r:id="rId15"/>
    <p:sldId id="347" r:id="rId16"/>
    <p:sldId id="353" r:id="rId17"/>
    <p:sldId id="354" r:id="rId18"/>
    <p:sldId id="356" r:id="rId19"/>
    <p:sldId id="348" r:id="rId20"/>
    <p:sldId id="349" r:id="rId21"/>
    <p:sldId id="350" r:id="rId22"/>
    <p:sldId id="351" r:id="rId23"/>
    <p:sldId id="352" r:id="rId24"/>
    <p:sldId id="336" r:id="rId25"/>
    <p:sldId id="258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8C33-B5B8-4C43-8DBF-414E696FE99D}" type="datetimeFigureOut">
              <a:rPr lang="id-ID" smtClean="0"/>
              <a:t>12/05/2015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C935-93FD-43A7-98B1-FD3CF3777FD1}" type="slidenum">
              <a:rPr lang="id-ID" smtClean="0"/>
              <a:t>‹#›</a:t>
            </a:fld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8C33-B5B8-4C43-8DBF-414E696FE99D}" type="datetimeFigureOut">
              <a:rPr lang="id-ID" smtClean="0"/>
              <a:t>12/05/2015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C935-93FD-43A7-98B1-FD3CF3777FD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8C33-B5B8-4C43-8DBF-414E696FE99D}" type="datetimeFigureOut">
              <a:rPr lang="id-ID" smtClean="0"/>
              <a:t>12/05/2015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C935-93FD-43A7-98B1-FD3CF3777FD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8C33-B5B8-4C43-8DBF-414E696FE99D}" type="datetimeFigureOut">
              <a:rPr lang="id-ID" smtClean="0"/>
              <a:t>12/05/2015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C935-93FD-43A7-98B1-FD3CF3777FD1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8C33-B5B8-4C43-8DBF-414E696FE99D}" type="datetimeFigureOut">
              <a:rPr lang="id-ID" smtClean="0"/>
              <a:t>12/05/2015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C935-93FD-43A7-98B1-FD3CF3777FD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8C33-B5B8-4C43-8DBF-414E696FE99D}" type="datetimeFigureOut">
              <a:rPr lang="id-ID" smtClean="0"/>
              <a:t>12/05/2015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C935-93FD-43A7-98B1-FD3CF3777FD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8C33-B5B8-4C43-8DBF-414E696FE99D}" type="datetimeFigureOut">
              <a:rPr lang="id-ID" smtClean="0"/>
              <a:t>12/05/2015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C935-93FD-43A7-98B1-FD3CF3777FD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8C33-B5B8-4C43-8DBF-414E696FE99D}" type="datetimeFigureOut">
              <a:rPr lang="id-ID" smtClean="0"/>
              <a:t>12/05/2015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C935-93FD-43A7-98B1-FD3CF3777FD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8C33-B5B8-4C43-8DBF-414E696FE99D}" type="datetimeFigureOut">
              <a:rPr lang="id-ID" smtClean="0"/>
              <a:t>12/05/2015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C935-93FD-43A7-98B1-FD3CF3777FD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8C33-B5B8-4C43-8DBF-414E696FE99D}" type="datetimeFigureOut">
              <a:rPr lang="id-ID" smtClean="0"/>
              <a:t>12/05/2015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C935-93FD-43A7-98B1-FD3CF3777FD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8C33-B5B8-4C43-8DBF-414E696FE99D}" type="datetimeFigureOut">
              <a:rPr lang="id-ID" smtClean="0"/>
              <a:t>12/05/2015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C935-93FD-43A7-98B1-FD3CF3777FD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A508C33-B5B8-4C43-8DBF-414E696FE99D}" type="datetimeFigureOut">
              <a:rPr lang="id-ID" smtClean="0"/>
              <a:t>12/05/2015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258C935-93FD-43A7-98B1-FD3CF3777FD1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560840" cy="2351112"/>
          </a:xfrm>
        </p:spPr>
        <p:txBody>
          <a:bodyPr>
            <a:noAutofit/>
          </a:bodyPr>
          <a:lstStyle/>
          <a:p>
            <a:pPr algn="r"/>
            <a:r>
              <a:rPr lang="id-ID" sz="4400" b="1" i="1" dirty="0" smtClean="0"/>
              <a:t>ENTERPRISE RESOURCE PLANNING</a:t>
            </a:r>
            <a:endParaRPr lang="id-ID" sz="4400" b="1" i="1" dirty="0"/>
          </a:p>
        </p:txBody>
      </p:sp>
      <p:sp>
        <p:nvSpPr>
          <p:cNvPr id="4" name="Rectangle 3"/>
          <p:cNvSpPr/>
          <p:nvPr/>
        </p:nvSpPr>
        <p:spPr>
          <a:xfrm rot="10800000">
            <a:off x="413048" y="4681954"/>
            <a:ext cx="1981200" cy="14478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ircle">
              <a:avLst>
                <a:gd name="adj" fmla="val 189212"/>
              </a:avLst>
            </a:prstTxWarp>
            <a:spAutoFit/>
          </a:bodyPr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obo Std" pitchFamily="50" charset="0"/>
              </a:rPr>
              <a:t>Asih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obo Std" pitchFamily="50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obo Std" pitchFamily="50" charset="0"/>
              </a:rPr>
              <a:t>Rohmani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obo Std" pitchFamily="50" charset="0"/>
              </a:rPr>
              <a:t>,</a:t>
            </a:r>
            <a:r>
              <a:rPr lang="id-ID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obo Std" pitchFamily="50" charset="0"/>
              </a:rPr>
              <a:t>M.Kom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858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27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>
                <a:solidFill>
                  <a:schemeClr val="tx2"/>
                </a:solidFill>
              </a:rPr>
              <a:t>KEUNTUNGAN 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8568952" cy="4302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dirty="0"/>
              <a:t>Keuntungan </a:t>
            </a:r>
            <a:r>
              <a:rPr lang="id-ID" sz="3200" dirty="0" smtClean="0"/>
              <a:t>..............</a:t>
            </a:r>
            <a:endParaRPr lang="id-ID" sz="3200" dirty="0"/>
          </a:p>
          <a:p>
            <a:pPr marL="627063" indent="-354013"/>
            <a:r>
              <a:rPr lang="id-ID" sz="2800" dirty="0" smtClean="0">
                <a:solidFill>
                  <a:srgbClr val="92D050"/>
                </a:solidFill>
              </a:rPr>
              <a:t>Standarisasi </a:t>
            </a:r>
            <a:r>
              <a:rPr lang="id-ID" sz="2800" dirty="0">
                <a:solidFill>
                  <a:srgbClr val="92D050"/>
                </a:solidFill>
              </a:rPr>
              <a:t>Data dan </a:t>
            </a:r>
            <a:r>
              <a:rPr lang="id-ID" sz="2800" dirty="0" smtClean="0">
                <a:solidFill>
                  <a:srgbClr val="92D050"/>
                </a:solidFill>
              </a:rPr>
              <a:t>Informasi</a:t>
            </a:r>
          </a:p>
          <a:p>
            <a:pPr marL="900113" lvl="1" indent="-273050"/>
            <a:r>
              <a:rPr lang="id-ID" sz="2400" dirty="0" smtClean="0"/>
              <a:t>Menstandarkan data dan informasi melalui keseragaman pelaporan, terutama untuk perusahaan besar yang biasanya terdiri dari banyak unit bisnis dengan jumlah dan jenis bisnis yg berbeda-beda.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2767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>
                <a:solidFill>
                  <a:schemeClr val="tx2"/>
                </a:solidFill>
              </a:rPr>
              <a:t>KEUNTUNGAN 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568952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dirty="0" smtClean="0"/>
              <a:t>Keuntungan </a:t>
            </a:r>
            <a:r>
              <a:rPr lang="id-ID" sz="3200" dirty="0"/>
              <a:t>yg bisa </a:t>
            </a:r>
            <a:r>
              <a:rPr lang="id-ID" sz="3200" dirty="0" smtClean="0"/>
              <a:t>diukur</a:t>
            </a:r>
            <a:endParaRPr lang="id-ID" sz="3200" dirty="0"/>
          </a:p>
          <a:p>
            <a:pPr lvl="1"/>
            <a:r>
              <a:rPr lang="id-ID" sz="2800" dirty="0"/>
              <a:t>Penurunan inventori</a:t>
            </a:r>
          </a:p>
          <a:p>
            <a:pPr lvl="1"/>
            <a:r>
              <a:rPr lang="id-ID" sz="2800" dirty="0"/>
              <a:t>Penurunan tenaga kerja secara total</a:t>
            </a:r>
          </a:p>
          <a:p>
            <a:pPr lvl="1"/>
            <a:r>
              <a:rPr lang="id-ID" sz="2800" dirty="0"/>
              <a:t>Peningkatan service level</a:t>
            </a:r>
          </a:p>
          <a:p>
            <a:pPr lvl="1"/>
            <a:r>
              <a:rPr lang="id-ID" sz="2800" dirty="0"/>
              <a:t>Peningkatan kontrol keuangan</a:t>
            </a:r>
          </a:p>
          <a:p>
            <a:pPr lvl="1"/>
            <a:r>
              <a:rPr lang="id-ID" sz="2800" dirty="0"/>
              <a:t>Penurunan waktu yang di butuhkan untuk mendapatkan informasi</a:t>
            </a:r>
          </a:p>
        </p:txBody>
      </p:sp>
    </p:spTree>
    <p:extLst>
      <p:ext uri="{BB962C8B-B14F-4D97-AF65-F5344CB8AC3E}">
        <p14:creationId xmlns:p14="http://schemas.microsoft.com/office/powerpoint/2010/main" val="6081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KElemahan </a:t>
            </a:r>
            <a:r>
              <a:rPr lang="id-ID" sz="3600" dirty="0">
                <a:solidFill>
                  <a:schemeClr val="tx2"/>
                </a:solidFill>
              </a:rPr>
              <a:t>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568952" cy="4114800"/>
          </a:xfrm>
        </p:spPr>
        <p:txBody>
          <a:bodyPr>
            <a:noAutofit/>
          </a:bodyPr>
          <a:lstStyle/>
          <a:p>
            <a:r>
              <a:rPr lang="id-ID" sz="3200" dirty="0"/>
              <a:t>Terbatasnya kustomisasi dari </a:t>
            </a:r>
            <a:r>
              <a:rPr lang="id-ID" sz="3200" dirty="0" smtClean="0"/>
              <a:t>software ERP</a:t>
            </a:r>
            <a:endParaRPr lang="id-ID" sz="3200" dirty="0"/>
          </a:p>
          <a:p>
            <a:r>
              <a:rPr lang="id-ID" sz="3200" dirty="0" smtClean="0"/>
              <a:t>Sistem </a:t>
            </a:r>
            <a:r>
              <a:rPr lang="id-ID" sz="3200" dirty="0"/>
              <a:t>ERP sangat mahal</a:t>
            </a:r>
          </a:p>
          <a:p>
            <a:r>
              <a:rPr lang="id-ID" sz="3200" dirty="0" smtClean="0"/>
              <a:t>Perekayasaan </a:t>
            </a:r>
            <a:r>
              <a:rPr lang="id-ID" sz="3200" dirty="0"/>
              <a:t>kembali proses bisnis untuk </a:t>
            </a:r>
            <a:r>
              <a:rPr lang="id-ID" sz="3200" dirty="0" smtClean="0"/>
              <a:t>menyesuaikan </a:t>
            </a:r>
            <a:r>
              <a:rPr lang="id-ID" sz="3200" dirty="0"/>
              <a:t>dengan standar industri yang telah </a:t>
            </a:r>
            <a:r>
              <a:rPr lang="id-ID" sz="3200" dirty="0" smtClean="0"/>
              <a:t>dideskripsikan </a:t>
            </a:r>
            <a:r>
              <a:rPr lang="id-ID" sz="3200" dirty="0"/>
              <a:t>oleh sistem ERP dapat </a:t>
            </a:r>
            <a:r>
              <a:rPr lang="id-ID" sz="3200" dirty="0" smtClean="0"/>
              <a:t>menyebabkan </a:t>
            </a:r>
            <a:r>
              <a:rPr lang="id-ID" sz="3200" dirty="0"/>
              <a:t>hilangnya keuntungan </a:t>
            </a:r>
            <a:r>
              <a:rPr lang="id-ID" sz="3200" dirty="0" smtClean="0"/>
              <a:t>kompetitif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7737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KElemahan </a:t>
            </a:r>
            <a:r>
              <a:rPr lang="id-ID" sz="3600" dirty="0">
                <a:solidFill>
                  <a:schemeClr val="tx2"/>
                </a:solidFill>
              </a:rPr>
              <a:t>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568952" cy="4114800"/>
          </a:xfrm>
        </p:spPr>
        <p:txBody>
          <a:bodyPr>
            <a:noAutofit/>
          </a:bodyPr>
          <a:lstStyle/>
          <a:p>
            <a:r>
              <a:rPr lang="id-ID" sz="3200" dirty="0"/>
              <a:t>ERP sering </a:t>
            </a:r>
            <a:r>
              <a:rPr lang="id-ID" sz="3200" dirty="0" smtClean="0"/>
              <a:t>sulit beradaptasi </a:t>
            </a:r>
            <a:r>
              <a:rPr lang="id-ID" sz="3200" dirty="0"/>
              <a:t>dengan alur kerja dan proses bisnis tertentu dalam beberapa organisasi</a:t>
            </a:r>
          </a:p>
          <a:p>
            <a:r>
              <a:rPr lang="id-ID" sz="3200" dirty="0" smtClean="0"/>
              <a:t>Sistem </a:t>
            </a:r>
            <a:r>
              <a:rPr lang="id-ID" sz="3200" dirty="0"/>
              <a:t>dapat terlalu kompleks jika </a:t>
            </a:r>
            <a:r>
              <a:rPr lang="id-ID" sz="3200" dirty="0" smtClean="0"/>
              <a:t>dibandingkan </a:t>
            </a:r>
            <a:r>
              <a:rPr lang="id-ID" sz="3200" dirty="0"/>
              <a:t>dengan kebutuhan </a:t>
            </a:r>
            <a:r>
              <a:rPr lang="id-ID" sz="3200" dirty="0" smtClean="0"/>
              <a:t>pelanggan</a:t>
            </a:r>
            <a:endParaRPr lang="id-ID" sz="3200" dirty="0"/>
          </a:p>
          <a:p>
            <a:r>
              <a:rPr lang="id-ID" sz="3200" dirty="0" smtClean="0"/>
              <a:t>Data </a:t>
            </a:r>
            <a:r>
              <a:rPr lang="id-ID" sz="3200" dirty="0"/>
              <a:t>dalam sistem ERP berada dalam satu </a:t>
            </a:r>
            <a:r>
              <a:rPr lang="id-ID" sz="3200" dirty="0" smtClean="0"/>
              <a:t>tempat</a:t>
            </a:r>
            <a:r>
              <a:rPr lang="id-ID" sz="3200" dirty="0"/>
              <a:t>, </a:t>
            </a:r>
            <a:r>
              <a:rPr lang="id-ID" sz="3200" dirty="0" smtClean="0"/>
              <a:t>sehingga meningkatkan resiko </a:t>
            </a:r>
            <a:r>
              <a:rPr lang="id-ID" sz="3200" dirty="0"/>
              <a:t>kehilangan informasi sensitif, jika </a:t>
            </a:r>
            <a:r>
              <a:rPr lang="id-ID" sz="3200" dirty="0" smtClean="0"/>
              <a:t>terjadi </a:t>
            </a:r>
            <a:r>
              <a:rPr lang="id-ID" sz="3200" dirty="0"/>
              <a:t>pembobolan sistem keamanan</a:t>
            </a:r>
          </a:p>
        </p:txBody>
      </p:sp>
    </p:spTree>
    <p:extLst>
      <p:ext uri="{BB962C8B-B14F-4D97-AF65-F5344CB8AC3E}">
        <p14:creationId xmlns:p14="http://schemas.microsoft.com/office/powerpoint/2010/main" val="8004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implementasi </a:t>
            </a:r>
            <a:r>
              <a:rPr lang="id-ID" sz="3600" dirty="0">
                <a:solidFill>
                  <a:schemeClr val="tx2"/>
                </a:solidFill>
              </a:rPr>
              <a:t>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568952" cy="4374232"/>
          </a:xfrm>
        </p:spPr>
        <p:txBody>
          <a:bodyPr>
            <a:noAutofit/>
          </a:bodyPr>
          <a:lstStyle/>
          <a:p>
            <a:r>
              <a:rPr lang="id-ID" sz="3200" dirty="0"/>
              <a:t>Implementasi sistem ERP tergantung pada </a:t>
            </a:r>
            <a:r>
              <a:rPr lang="id-ID" sz="3200" dirty="0" smtClean="0"/>
              <a:t>ukuran bisnis</a:t>
            </a:r>
            <a:r>
              <a:rPr lang="id-ID" sz="3200" dirty="0"/>
              <a:t>, ruang lingkup dari perubahan dan peran </a:t>
            </a:r>
            <a:r>
              <a:rPr lang="id-ID" sz="3200" dirty="0" smtClean="0"/>
              <a:t>serta </a:t>
            </a:r>
            <a:r>
              <a:rPr lang="id-ID" sz="3200" dirty="0"/>
              <a:t>pelanggan.</a:t>
            </a:r>
          </a:p>
          <a:p>
            <a:r>
              <a:rPr lang="id-ID" sz="3200" dirty="0" smtClean="0"/>
              <a:t>Perusahaan </a:t>
            </a:r>
            <a:r>
              <a:rPr lang="id-ID" sz="3200" dirty="0"/>
              <a:t>membutuhkan jasa konsultasi, </a:t>
            </a:r>
            <a:r>
              <a:rPr lang="id-ID" sz="3200" dirty="0" smtClean="0"/>
              <a:t>kustomisasi </a:t>
            </a:r>
            <a:r>
              <a:rPr lang="id-ID" sz="3200" dirty="0"/>
              <a:t>dan jasa pendukung</a:t>
            </a:r>
          </a:p>
          <a:p>
            <a:r>
              <a:rPr lang="id-ID" sz="3200" dirty="0" smtClean="0"/>
              <a:t>Migrasi </a:t>
            </a:r>
            <a:r>
              <a:rPr lang="id-ID" sz="3200" dirty="0"/>
              <a:t>data </a:t>
            </a:r>
            <a:r>
              <a:rPr lang="id-ID" sz="3200" dirty="0" smtClean="0"/>
              <a:t>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34866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implementasi </a:t>
            </a:r>
            <a:r>
              <a:rPr lang="id-ID" sz="3600" dirty="0">
                <a:solidFill>
                  <a:schemeClr val="tx2"/>
                </a:solidFill>
              </a:rPr>
              <a:t>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568952" cy="423021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id-ID" sz="3200" dirty="0"/>
              <a:t>Langkah strategi migrasi data yang </a:t>
            </a:r>
            <a:r>
              <a:rPr lang="id-ID" sz="3200" dirty="0" smtClean="0"/>
              <a:t>dapat menentukan </a:t>
            </a:r>
            <a:r>
              <a:rPr lang="id-ID" sz="3200" dirty="0"/>
              <a:t>kesuksesan implementasi </a:t>
            </a:r>
            <a:r>
              <a:rPr lang="id-ID" sz="3200" dirty="0" smtClean="0"/>
              <a:t>ERP :</a:t>
            </a:r>
            <a:endParaRPr lang="id-ID" sz="3200" dirty="0"/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id-ID" sz="2800" dirty="0" smtClean="0"/>
              <a:t>Mengidentifikasi </a:t>
            </a:r>
            <a:r>
              <a:rPr lang="id-ID" sz="2800" dirty="0"/>
              <a:t>data yang akan di migrasi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id-ID" sz="2800" dirty="0" smtClean="0"/>
              <a:t>Menentukan </a:t>
            </a:r>
            <a:r>
              <a:rPr lang="id-ID" sz="2800" dirty="0"/>
              <a:t>waktu dari migrasi </a:t>
            </a:r>
            <a:r>
              <a:rPr lang="id-ID" sz="2800" dirty="0" smtClean="0"/>
              <a:t>data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id-ID" sz="2800" dirty="0" smtClean="0"/>
              <a:t>Membuat </a:t>
            </a:r>
            <a:r>
              <a:rPr lang="id-ID" sz="2800" dirty="0"/>
              <a:t>template </a:t>
            </a:r>
            <a:r>
              <a:rPr lang="id-ID" sz="2800" dirty="0" smtClean="0"/>
              <a:t>data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id-ID" sz="2800" dirty="0" smtClean="0"/>
              <a:t>Menentukan </a:t>
            </a:r>
            <a:r>
              <a:rPr lang="id-ID" sz="2800" dirty="0"/>
              <a:t>alat untuk migrasi </a:t>
            </a:r>
            <a:r>
              <a:rPr lang="id-ID" sz="2800" dirty="0" smtClean="0"/>
              <a:t>data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id-ID" sz="2800" dirty="0" smtClean="0"/>
              <a:t>Memutuskan </a:t>
            </a:r>
            <a:r>
              <a:rPr lang="id-ID" sz="2800" dirty="0"/>
              <a:t>persiapan yang berkaitan dengan </a:t>
            </a:r>
            <a:r>
              <a:rPr lang="id-ID" sz="2800" dirty="0" smtClean="0"/>
              <a:t>migrasi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id-ID" sz="2800" dirty="0" smtClean="0"/>
              <a:t>Menentukan </a:t>
            </a:r>
            <a:r>
              <a:rPr lang="id-ID" sz="2800" dirty="0"/>
              <a:t>pengarsipan data</a:t>
            </a:r>
          </a:p>
        </p:txBody>
      </p:sp>
    </p:spTree>
    <p:extLst>
      <p:ext uri="{BB962C8B-B14F-4D97-AF65-F5344CB8AC3E}">
        <p14:creationId xmlns:p14="http://schemas.microsoft.com/office/powerpoint/2010/main" val="7900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KENDALA IMPLemENTASI </a:t>
            </a:r>
            <a:r>
              <a:rPr lang="id-ID" sz="3600" dirty="0">
                <a:solidFill>
                  <a:schemeClr val="tx2"/>
                </a:solidFill>
              </a:rPr>
              <a:t>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568952" cy="460851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sz="3200" dirty="0" smtClean="0"/>
              <a:t>Teknis</a:t>
            </a:r>
          </a:p>
          <a:p>
            <a:pPr marL="989013" indent="-457200"/>
            <a:r>
              <a:rPr lang="id-ID" sz="2800" dirty="0" smtClean="0"/>
              <a:t>Masalah bahasa </a:t>
            </a:r>
            <a:r>
              <a:rPr lang="id-ID" sz="2800" dirty="0"/>
              <a:t>dan perubahan dari model hard copy menjadi model display</a:t>
            </a:r>
            <a:r>
              <a:rPr lang="id-ID" sz="2800" dirty="0" smtClean="0"/>
              <a:t>.</a:t>
            </a:r>
          </a:p>
          <a:p>
            <a:pPr marL="1389063" lvl="1" indent="-457200"/>
            <a:r>
              <a:rPr lang="id-ID" sz="2400" dirty="0" smtClean="0"/>
              <a:t>Terminologi istilah </a:t>
            </a:r>
            <a:r>
              <a:rPr lang="id-ID" sz="2400" dirty="0"/>
              <a:t>yang sama sehingga </a:t>
            </a:r>
            <a:r>
              <a:rPr lang="id-ID" sz="2400" dirty="0" smtClean="0"/>
              <a:t>istilah-istilah </a:t>
            </a:r>
            <a:r>
              <a:rPr lang="id-ID" sz="2400" dirty="0"/>
              <a:t>dalam produksi, penjualan, dll yang digunakan harus dirubah </a:t>
            </a:r>
            <a:r>
              <a:rPr lang="id-ID" sz="2400" dirty="0" smtClean="0"/>
              <a:t>sesuai istilah </a:t>
            </a:r>
            <a:r>
              <a:rPr lang="id-ID" sz="2400" dirty="0"/>
              <a:t>dalam </a:t>
            </a:r>
            <a:r>
              <a:rPr lang="id-ID" sz="2400" dirty="0" smtClean="0"/>
              <a:t>ERP. </a:t>
            </a:r>
          </a:p>
          <a:p>
            <a:pPr marL="1389063" lvl="1" indent="-457200"/>
            <a:r>
              <a:rPr lang="id-ID" sz="2400" dirty="0" smtClean="0"/>
              <a:t>Dalam manajemen tradisional Manajer </a:t>
            </a:r>
            <a:r>
              <a:rPr lang="id-ID" sz="2400" dirty="0"/>
              <a:t>menandatangani tumpukan kertas </a:t>
            </a:r>
            <a:r>
              <a:rPr lang="id-ID" sz="2400" dirty="0" smtClean="0"/>
              <a:t>sebagai tanda persetujuan, sedangkan Approval dalam ERP dilakukan </a:t>
            </a:r>
            <a:r>
              <a:rPr lang="id-ID" sz="2400" dirty="0"/>
              <a:t>melalui media tersebut (model </a:t>
            </a:r>
            <a:r>
              <a:rPr lang="id-ID" sz="2400" dirty="0" smtClean="0"/>
              <a:t>display)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0599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>
                <a:solidFill>
                  <a:schemeClr val="tx2"/>
                </a:solidFill>
              </a:rPr>
              <a:t> KENDALA </a:t>
            </a:r>
            <a:r>
              <a:rPr lang="id-ID" sz="3600" dirty="0" smtClean="0">
                <a:solidFill>
                  <a:schemeClr val="tx2"/>
                </a:solidFill>
              </a:rPr>
              <a:t> IMPLemENTASI </a:t>
            </a:r>
            <a:r>
              <a:rPr lang="id-ID" sz="3600" dirty="0">
                <a:solidFill>
                  <a:schemeClr val="tx2"/>
                </a:solidFill>
              </a:rPr>
              <a:t>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568952" cy="460851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id-ID" sz="3200" dirty="0" smtClean="0"/>
              <a:t>Budaya</a:t>
            </a:r>
          </a:p>
          <a:p>
            <a:pPr marL="806450"/>
            <a:r>
              <a:rPr lang="id-ID" sz="2800" dirty="0" smtClean="0"/>
              <a:t>Implementasi </a:t>
            </a:r>
            <a:r>
              <a:rPr lang="id-ID" sz="2800" dirty="0"/>
              <a:t>ERP yang berbasis penggunaan teknologi menuntut </a:t>
            </a:r>
            <a:r>
              <a:rPr lang="id-ID" sz="2800" dirty="0" smtClean="0"/>
              <a:t>perubahan-perubahan </a:t>
            </a:r>
            <a:r>
              <a:rPr lang="id-ID" sz="2800" dirty="0"/>
              <a:t>yang harus dilakukan </a:t>
            </a:r>
            <a:r>
              <a:rPr lang="id-ID" sz="2800" dirty="0" smtClean="0"/>
              <a:t>karyawan, </a:t>
            </a:r>
            <a:r>
              <a:rPr lang="id-ID" sz="2800" dirty="0"/>
              <a:t>diantaranya harus aware terhadap penggunaan software tersebut </a:t>
            </a:r>
            <a:r>
              <a:rPr lang="id-ID" sz="2800" dirty="0" smtClean="0"/>
              <a:t>(contoh: </a:t>
            </a:r>
            <a:r>
              <a:rPr lang="id-ID" sz="2800" dirty="0"/>
              <a:t>selalu update data). </a:t>
            </a:r>
            <a:endParaRPr lang="id-ID" sz="2800" dirty="0" smtClean="0"/>
          </a:p>
          <a:p>
            <a:pPr marL="0" indent="0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26569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>
                <a:solidFill>
                  <a:schemeClr val="tx2"/>
                </a:solidFill>
              </a:rPr>
              <a:t> KENDALA </a:t>
            </a:r>
            <a:r>
              <a:rPr lang="id-ID" sz="3600" dirty="0" smtClean="0">
                <a:solidFill>
                  <a:schemeClr val="tx2"/>
                </a:solidFill>
              </a:rPr>
              <a:t> IMPLemENTASI </a:t>
            </a:r>
            <a:r>
              <a:rPr lang="id-ID" sz="3600" dirty="0">
                <a:solidFill>
                  <a:schemeClr val="tx2"/>
                </a:solidFill>
              </a:rPr>
              <a:t>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568952" cy="4608512"/>
          </a:xfrm>
        </p:spPr>
        <p:txBody>
          <a:bodyPr>
            <a:noAutofit/>
          </a:bodyPr>
          <a:lstStyle/>
          <a:p>
            <a:pPr marL="450850" indent="-450850">
              <a:buFont typeface="+mj-lt"/>
              <a:buAutoNum type="arabicPeriod" startAt="3"/>
            </a:pPr>
            <a:r>
              <a:rPr lang="id-ID" sz="3200" dirty="0" smtClean="0"/>
              <a:t>Politik</a:t>
            </a:r>
          </a:p>
          <a:p>
            <a:pPr marL="806450"/>
            <a:r>
              <a:rPr lang="id-ID" sz="2400" dirty="0" smtClean="0"/>
              <a:t>Kendala berasal </a:t>
            </a:r>
            <a:r>
              <a:rPr lang="id-ID" sz="2400" dirty="0"/>
              <a:t>dari dalam </a:t>
            </a:r>
            <a:r>
              <a:rPr lang="id-ID" sz="2400" dirty="0" smtClean="0"/>
              <a:t>/ </a:t>
            </a:r>
            <a:r>
              <a:rPr lang="id-ID" sz="2400" dirty="0"/>
              <a:t>luar</a:t>
            </a:r>
            <a:r>
              <a:rPr lang="id-ID" sz="2400" dirty="0" smtClean="0"/>
              <a:t> </a:t>
            </a:r>
            <a:r>
              <a:rPr lang="id-ID" sz="2400" dirty="0"/>
              <a:t>departemen IT </a:t>
            </a:r>
            <a:r>
              <a:rPr lang="id-ID" sz="2400" dirty="0" smtClean="0"/>
              <a:t> </a:t>
            </a:r>
          </a:p>
          <a:p>
            <a:pPr marL="806450"/>
            <a:r>
              <a:rPr lang="id-ID" sz="2400" dirty="0" smtClean="0"/>
              <a:t>Karyawan IT </a:t>
            </a:r>
            <a:r>
              <a:rPr lang="id-ID" sz="2400" dirty="0"/>
              <a:t>merasa pekerjaannya akan </a:t>
            </a:r>
            <a:r>
              <a:rPr lang="id-ID" sz="2400" dirty="0" smtClean="0"/>
              <a:t>hilang</a:t>
            </a:r>
          </a:p>
          <a:p>
            <a:pPr marL="806450"/>
            <a:r>
              <a:rPr lang="id-ID" sz="2400" dirty="0" smtClean="0"/>
              <a:t>Karyawan di </a:t>
            </a:r>
            <a:r>
              <a:rPr lang="id-ID" sz="2400" dirty="0"/>
              <a:t>luar departemen IT </a:t>
            </a:r>
            <a:r>
              <a:rPr lang="id-ID" sz="2400" dirty="0" smtClean="0"/>
              <a:t>merasa </a:t>
            </a:r>
            <a:r>
              <a:rPr lang="id-ID" sz="2400" dirty="0"/>
              <a:t>terancam </a:t>
            </a:r>
            <a:r>
              <a:rPr lang="id-ID" sz="2400" dirty="0" smtClean="0"/>
              <a:t>karena </a:t>
            </a:r>
            <a:r>
              <a:rPr lang="id-ID" sz="2400" dirty="0"/>
              <a:t>sebagian pekerjaan akan dilakukan oleh software ERP. </a:t>
            </a:r>
            <a:endParaRPr lang="id-ID" sz="2400" dirty="0" smtClean="0"/>
          </a:p>
          <a:p>
            <a:pPr marL="806450"/>
            <a:r>
              <a:rPr lang="id-ID" sz="2400" dirty="0" smtClean="0"/>
              <a:t>Keengganan </a:t>
            </a:r>
            <a:r>
              <a:rPr lang="id-ID" sz="2400" dirty="0"/>
              <a:t>user </a:t>
            </a:r>
            <a:r>
              <a:rPr lang="id-ID" sz="2400" dirty="0" smtClean="0"/>
              <a:t>departemen </a:t>
            </a:r>
            <a:r>
              <a:rPr lang="id-ID" sz="2400" dirty="0"/>
              <a:t>lain </a:t>
            </a:r>
            <a:r>
              <a:rPr lang="id-ID" sz="2400" dirty="0" smtClean="0"/>
              <a:t>karena </a:t>
            </a:r>
            <a:r>
              <a:rPr lang="id-ID" sz="2400" dirty="0"/>
              <a:t>adanya unsur ”ketidakpercayaan” terhadap departemen IT. Ketidakpercayaan </a:t>
            </a:r>
            <a:r>
              <a:rPr lang="id-ID" sz="2400" dirty="0" smtClean="0"/>
              <a:t>timbul </a:t>
            </a:r>
            <a:r>
              <a:rPr lang="id-ID" sz="2400" dirty="0"/>
              <a:t>karena ketakutan bahwa </a:t>
            </a:r>
            <a:r>
              <a:rPr lang="id-ID" sz="2400" dirty="0" smtClean="0"/>
              <a:t>data </a:t>
            </a:r>
            <a:r>
              <a:rPr lang="id-ID" sz="2400" dirty="0"/>
              <a:t>atau </a:t>
            </a:r>
            <a:r>
              <a:rPr lang="id-ID" sz="2400" dirty="0" smtClean="0"/>
              <a:t>laporan </a:t>
            </a:r>
            <a:r>
              <a:rPr lang="id-ID" sz="2400" dirty="0"/>
              <a:t>rahasia </a:t>
            </a:r>
            <a:r>
              <a:rPr lang="id-ID" sz="2400" dirty="0" smtClean="0"/>
              <a:t>akan </a:t>
            </a:r>
            <a:r>
              <a:rPr lang="id-ID" sz="2400" dirty="0"/>
              <a:t>diketahui oleh bagian IT selaku administrator.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79996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Memilih sistem </a:t>
            </a:r>
            <a:r>
              <a:rPr lang="id-ID" sz="3600" dirty="0">
                <a:solidFill>
                  <a:schemeClr val="tx2"/>
                </a:solidFill>
              </a:rPr>
              <a:t>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568952" cy="4230216"/>
          </a:xfrm>
        </p:spPr>
        <p:txBody>
          <a:bodyPr>
            <a:noAutofit/>
          </a:bodyPr>
          <a:lstStyle/>
          <a:p>
            <a:pPr lvl="0"/>
            <a:r>
              <a:rPr lang="id-ID" sz="3200" dirty="0" smtClean="0"/>
              <a:t>Proses pemilihan </a:t>
            </a:r>
            <a:r>
              <a:rPr lang="id-ID" sz="3200" dirty="0"/>
              <a:t>software </a:t>
            </a:r>
            <a:r>
              <a:rPr lang="id-ID" sz="3200" dirty="0" smtClean="0"/>
              <a:t>ERP sebaiknya dilakukan dengan melalui beberapa tahap analisis sbb:</a:t>
            </a:r>
          </a:p>
          <a:p>
            <a:pPr lvl="1"/>
            <a:r>
              <a:rPr lang="id-ID" sz="3200" dirty="0" smtClean="0"/>
              <a:t>analisis </a:t>
            </a:r>
            <a:r>
              <a:rPr lang="id-ID" sz="3200" dirty="0"/>
              <a:t>strategi </a:t>
            </a:r>
            <a:r>
              <a:rPr lang="id-ID" sz="3200" dirty="0" smtClean="0"/>
              <a:t>bisnis</a:t>
            </a:r>
          </a:p>
          <a:p>
            <a:pPr lvl="1"/>
            <a:r>
              <a:rPr lang="id-ID" sz="3200" dirty="0" smtClean="0"/>
              <a:t>analisis </a:t>
            </a:r>
            <a:r>
              <a:rPr lang="id-ID" sz="3200" dirty="0"/>
              <a:t>sumber daya </a:t>
            </a:r>
            <a:r>
              <a:rPr lang="id-ID" sz="3200" dirty="0" smtClean="0"/>
              <a:t>manusia</a:t>
            </a:r>
          </a:p>
          <a:p>
            <a:pPr lvl="1"/>
            <a:r>
              <a:rPr lang="id-ID" sz="3200" dirty="0" smtClean="0"/>
              <a:t>analisis infrastruktur</a:t>
            </a:r>
          </a:p>
          <a:p>
            <a:pPr lvl="1"/>
            <a:r>
              <a:rPr lang="id-ID" sz="3200" dirty="0" smtClean="0"/>
              <a:t>analisis </a:t>
            </a:r>
            <a:r>
              <a:rPr lang="id-ID" sz="3200" dirty="0"/>
              <a:t>software</a:t>
            </a:r>
          </a:p>
        </p:txBody>
      </p:sp>
    </p:spTree>
    <p:extLst>
      <p:ext uri="{BB962C8B-B14F-4D97-AF65-F5344CB8AC3E}">
        <p14:creationId xmlns:p14="http://schemas.microsoft.com/office/powerpoint/2010/main" val="386683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PENGERTIAN  </a:t>
            </a:r>
            <a:r>
              <a:rPr lang="id-ID" sz="3600" dirty="0" smtClean="0">
                <a:solidFill>
                  <a:schemeClr val="tx2"/>
                </a:solidFill>
              </a:rPr>
              <a:t>ERP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1600200"/>
            <a:ext cx="8208912" cy="4114800"/>
          </a:xfrm>
        </p:spPr>
        <p:txBody>
          <a:bodyPr>
            <a:normAutofit/>
          </a:bodyPr>
          <a:lstStyle/>
          <a:p>
            <a:pPr marL="182563" indent="0" algn="just" defTabSz="4325938">
              <a:buNone/>
            </a:pPr>
            <a:r>
              <a:rPr lang="id-ID" sz="3200" dirty="0" smtClean="0"/>
              <a:t>Perencanaan Sumber Daya Perusahaan (ERP) adalah </a:t>
            </a:r>
            <a:r>
              <a:rPr lang="id-ID" sz="3200" dirty="0" smtClean="0">
                <a:solidFill>
                  <a:srgbClr val="FFFF00"/>
                </a:solidFill>
              </a:rPr>
              <a:t>sistem informasi </a:t>
            </a:r>
            <a:r>
              <a:rPr lang="id-ID" sz="3200" dirty="0" smtClean="0"/>
              <a:t>yang </a:t>
            </a:r>
            <a:r>
              <a:rPr lang="id-ID" sz="3200" dirty="0"/>
              <a:t>diperuntukkan bagi </a:t>
            </a:r>
            <a:r>
              <a:rPr lang="id-ID" sz="3200" dirty="0" smtClean="0"/>
              <a:t>perusahaan </a:t>
            </a:r>
            <a:r>
              <a:rPr lang="id-ID" sz="3200" dirty="0" smtClean="0">
                <a:solidFill>
                  <a:srgbClr val="FFFF00"/>
                </a:solidFill>
              </a:rPr>
              <a:t>manufaktur</a:t>
            </a:r>
            <a:r>
              <a:rPr lang="id-ID" sz="3200" dirty="0" smtClean="0"/>
              <a:t> maupun </a:t>
            </a:r>
            <a:r>
              <a:rPr lang="id-ID" sz="3200" dirty="0">
                <a:solidFill>
                  <a:srgbClr val="FFFF00"/>
                </a:solidFill>
              </a:rPr>
              <a:t>jasa</a:t>
            </a:r>
            <a:r>
              <a:rPr lang="id-ID" sz="3200" dirty="0"/>
              <a:t> yang berperan </a:t>
            </a:r>
            <a:r>
              <a:rPr lang="id-ID" sz="3200" dirty="0">
                <a:solidFill>
                  <a:srgbClr val="FFFF00"/>
                </a:solidFill>
              </a:rPr>
              <a:t>mengintegrasikan</a:t>
            </a:r>
            <a:r>
              <a:rPr lang="id-ID" sz="3200" dirty="0"/>
              <a:t> dan </a:t>
            </a:r>
            <a:r>
              <a:rPr lang="id-ID" sz="3200" dirty="0">
                <a:solidFill>
                  <a:srgbClr val="FFFF00"/>
                </a:solidFill>
              </a:rPr>
              <a:t>mengotomasikan </a:t>
            </a:r>
            <a:r>
              <a:rPr lang="id-ID" sz="3200" dirty="0"/>
              <a:t>proses bisnis yang berhubungan dengan </a:t>
            </a:r>
            <a:r>
              <a:rPr lang="id-ID" sz="3200" dirty="0" smtClean="0"/>
              <a:t>aspek </a:t>
            </a:r>
            <a:r>
              <a:rPr lang="id-ID" sz="3200" dirty="0" smtClean="0">
                <a:solidFill>
                  <a:srgbClr val="FFFF00"/>
                </a:solidFill>
              </a:rPr>
              <a:t>operasi</a:t>
            </a:r>
            <a:r>
              <a:rPr lang="id-ID" sz="3200" dirty="0" smtClean="0"/>
              <a:t>, </a:t>
            </a:r>
            <a:r>
              <a:rPr lang="id-ID" sz="3200" dirty="0" smtClean="0">
                <a:solidFill>
                  <a:srgbClr val="FFFF00"/>
                </a:solidFill>
              </a:rPr>
              <a:t>produksi</a:t>
            </a:r>
            <a:r>
              <a:rPr lang="id-ID" sz="3200" dirty="0"/>
              <a:t> </a:t>
            </a:r>
            <a:r>
              <a:rPr lang="id-ID" sz="3200" dirty="0" smtClean="0"/>
              <a:t>maupun</a:t>
            </a:r>
            <a:r>
              <a:rPr lang="id-ID" sz="3200" dirty="0"/>
              <a:t> </a:t>
            </a:r>
            <a:r>
              <a:rPr lang="id-ID" sz="3200" dirty="0" smtClean="0">
                <a:solidFill>
                  <a:srgbClr val="FFFF00"/>
                </a:solidFill>
              </a:rPr>
              <a:t>distribusi</a:t>
            </a:r>
            <a:r>
              <a:rPr lang="id-ID" sz="3200" dirty="0" smtClean="0"/>
              <a:t> di </a:t>
            </a:r>
            <a:r>
              <a:rPr lang="id-ID" sz="3200" dirty="0"/>
              <a:t>perusahaan bersangkutan.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58420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Memilih sistem </a:t>
            </a:r>
            <a:r>
              <a:rPr lang="id-ID" sz="3600" dirty="0">
                <a:solidFill>
                  <a:schemeClr val="tx2"/>
                </a:solidFill>
              </a:rPr>
              <a:t>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568952" cy="4230216"/>
          </a:xfrm>
        </p:spPr>
        <p:txBody>
          <a:bodyPr>
            <a:noAutofit/>
          </a:bodyPr>
          <a:lstStyle/>
          <a:p>
            <a:r>
              <a:rPr lang="id-ID" sz="3200" dirty="0" smtClean="0"/>
              <a:t>Analisis Strategi Bisnis</a:t>
            </a:r>
          </a:p>
          <a:p>
            <a:pPr marL="723900" lvl="0" indent="-273050">
              <a:spcBef>
                <a:spcPts val="0"/>
              </a:spcBef>
              <a:spcAft>
                <a:spcPts val="0"/>
              </a:spcAft>
            </a:pPr>
            <a:r>
              <a:rPr lang="id-ID" sz="2400" dirty="0"/>
              <a:t>Bagaimana level kompetisi di pasar &amp;</a:t>
            </a:r>
            <a:r>
              <a:rPr lang="id-ID" sz="2400" dirty="0" smtClean="0"/>
              <a:t> </a:t>
            </a:r>
            <a:r>
              <a:rPr lang="id-ID" sz="2400" dirty="0"/>
              <a:t>apa harapan </a:t>
            </a:r>
            <a:r>
              <a:rPr lang="id-ID" sz="2400" dirty="0" smtClean="0"/>
              <a:t>pelanggan?</a:t>
            </a:r>
            <a:endParaRPr lang="id-ID" sz="2000" dirty="0"/>
          </a:p>
          <a:p>
            <a:pPr marL="723900" lvl="0" indent="-273050">
              <a:spcBef>
                <a:spcPts val="0"/>
              </a:spcBef>
              <a:spcAft>
                <a:spcPts val="0"/>
              </a:spcAft>
            </a:pPr>
            <a:r>
              <a:rPr lang="id-ID" sz="2400" dirty="0"/>
              <a:t>Adakah keuntungan kompetitif yang ingin dicapai?</a:t>
            </a:r>
            <a:endParaRPr lang="id-ID" sz="2000" dirty="0"/>
          </a:p>
          <a:p>
            <a:pPr marL="723900" lvl="0" indent="-273050">
              <a:spcBef>
                <a:spcPts val="0"/>
              </a:spcBef>
              <a:spcAft>
                <a:spcPts val="0"/>
              </a:spcAft>
            </a:pPr>
            <a:r>
              <a:rPr lang="id-ID" sz="2400" dirty="0"/>
              <a:t>Apa strategi bisnis perusahaan dan </a:t>
            </a:r>
            <a:r>
              <a:rPr lang="id-ID" sz="2400" dirty="0" smtClean="0"/>
              <a:t>obyektif </a:t>
            </a:r>
            <a:r>
              <a:rPr lang="id-ID" sz="2400" dirty="0"/>
              <a:t>yang ingin dicapai?</a:t>
            </a:r>
            <a:endParaRPr lang="id-ID" sz="2000" dirty="0"/>
          </a:p>
          <a:p>
            <a:pPr marL="723900" lvl="0" indent="-273050">
              <a:spcBef>
                <a:spcPts val="0"/>
              </a:spcBef>
              <a:spcAft>
                <a:spcPts val="0"/>
              </a:spcAft>
            </a:pPr>
            <a:r>
              <a:rPr lang="id-ID" sz="2400" dirty="0"/>
              <a:t>Bagaimana proses bisnis yang sekarang berjalan </a:t>
            </a:r>
            <a:r>
              <a:rPr lang="id-ID" sz="2400" dirty="0" smtClean="0"/>
              <a:t>&amp;</a:t>
            </a:r>
            <a:r>
              <a:rPr lang="id-ID" sz="2400" dirty="0"/>
              <a:t> proses bisnis yang diinginkan?</a:t>
            </a:r>
            <a:endParaRPr lang="id-ID" sz="2000" dirty="0"/>
          </a:p>
          <a:p>
            <a:pPr marL="723900" lvl="0" indent="-273050">
              <a:spcBef>
                <a:spcPts val="0"/>
              </a:spcBef>
              <a:spcAft>
                <a:spcPts val="0"/>
              </a:spcAft>
            </a:pPr>
            <a:r>
              <a:rPr lang="id-ID" sz="2400" dirty="0"/>
              <a:t>Adakah proses bisnis yang harus diperbaiki?</a:t>
            </a:r>
            <a:endParaRPr lang="id-ID" sz="2000" dirty="0"/>
          </a:p>
          <a:p>
            <a:pPr marL="723900" lvl="0" indent="-273050">
              <a:spcBef>
                <a:spcPts val="0"/>
              </a:spcBef>
              <a:spcAft>
                <a:spcPts val="0"/>
              </a:spcAft>
              <a:tabLst>
                <a:tab pos="8339138" algn="l"/>
              </a:tabLst>
            </a:pPr>
            <a:r>
              <a:rPr lang="id-ID" sz="2400" dirty="0"/>
              <a:t>Apa dan bagaimana prioritas bisnis yang </a:t>
            </a:r>
            <a:r>
              <a:rPr lang="id-ID" sz="2400" dirty="0" smtClean="0"/>
              <a:t>ada, dan adakah rencana </a:t>
            </a:r>
            <a:r>
              <a:rPr lang="id-ID" sz="2400" dirty="0"/>
              <a:t>kerja </a:t>
            </a:r>
            <a:r>
              <a:rPr lang="id-ID" sz="2400" dirty="0" smtClean="0"/>
              <a:t>untuk </a:t>
            </a:r>
            <a:r>
              <a:rPr lang="id-ID" sz="2400" dirty="0"/>
              <a:t>mencapai objektif dan prioritas tersebut?</a:t>
            </a:r>
            <a:endParaRPr lang="id-ID" sz="2000" dirty="0"/>
          </a:p>
          <a:p>
            <a:pPr marL="723900" lvl="0" indent="-273050">
              <a:spcBef>
                <a:spcPts val="0"/>
              </a:spcBef>
              <a:spcAft>
                <a:spcPts val="0"/>
              </a:spcAft>
            </a:pPr>
            <a:r>
              <a:rPr lang="id-ID" sz="2400" dirty="0"/>
              <a:t>Target bisnis seperti apa yang harus dicapai dan kapan?</a:t>
            </a:r>
            <a:endParaRPr lang="id-ID" sz="2000" dirty="0"/>
          </a:p>
          <a:p>
            <a:pPr lvl="1"/>
            <a:endParaRPr lang="id-ID" sz="3200" dirty="0" smtClean="0"/>
          </a:p>
        </p:txBody>
      </p:sp>
    </p:spTree>
    <p:extLst>
      <p:ext uri="{BB962C8B-B14F-4D97-AF65-F5344CB8AC3E}">
        <p14:creationId xmlns:p14="http://schemas.microsoft.com/office/powerpoint/2010/main" val="15812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Memilih sistem </a:t>
            </a:r>
            <a:r>
              <a:rPr lang="id-ID" sz="3600" dirty="0">
                <a:solidFill>
                  <a:schemeClr val="tx2"/>
                </a:solidFill>
              </a:rPr>
              <a:t>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568952" cy="4230216"/>
          </a:xfrm>
        </p:spPr>
        <p:txBody>
          <a:bodyPr>
            <a:noAutofit/>
          </a:bodyPr>
          <a:lstStyle/>
          <a:p>
            <a:r>
              <a:rPr lang="id-ID" sz="3200" dirty="0"/>
              <a:t>Analisa </a:t>
            </a:r>
            <a:r>
              <a:rPr lang="id-ID" sz="3200" dirty="0" smtClean="0"/>
              <a:t>Sumber Daya Manusia</a:t>
            </a:r>
            <a:endParaRPr lang="id-ID" sz="3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id-ID" sz="2800" dirty="0"/>
              <a:t>Bagaimana </a:t>
            </a:r>
            <a:r>
              <a:rPr lang="id-ID" sz="2800" dirty="0" smtClean="0"/>
              <a:t>komitmen </a:t>
            </a:r>
            <a:r>
              <a:rPr lang="id-ID" sz="2800" dirty="0"/>
              <a:t>top </a:t>
            </a:r>
            <a:r>
              <a:rPr lang="id-ID" sz="2800" dirty="0" smtClean="0"/>
              <a:t>manajemen </a:t>
            </a:r>
            <a:r>
              <a:rPr lang="id-ID" sz="2800" dirty="0"/>
              <a:t>terhadap usaha untuk implementasi ERP?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id-ID" sz="2800" dirty="0"/>
              <a:t>Siapa yang akan mengimplementasikan ERP dan siapa yg akan menggunakannya?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id-ID" sz="2800" dirty="0"/>
              <a:t>Bagaimana komitmen dari tim implementasi?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id-ID" sz="2800" dirty="0"/>
              <a:t>Apa yang diharapkan para calon user terhadap ERP?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id-ID" sz="2800" dirty="0" smtClean="0"/>
              <a:t>Adakah </a:t>
            </a:r>
            <a:r>
              <a:rPr lang="id-ID" sz="2800" dirty="0"/>
              <a:t>konsultan dari luar yang disiapkan untuk membantu proses persiapan?</a:t>
            </a:r>
          </a:p>
        </p:txBody>
      </p:sp>
    </p:spTree>
    <p:extLst>
      <p:ext uri="{BB962C8B-B14F-4D97-AF65-F5344CB8AC3E}">
        <p14:creationId xmlns:p14="http://schemas.microsoft.com/office/powerpoint/2010/main" val="47331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Memilih sistem </a:t>
            </a:r>
            <a:r>
              <a:rPr lang="id-ID" sz="3600" dirty="0">
                <a:solidFill>
                  <a:schemeClr val="tx2"/>
                </a:solidFill>
              </a:rPr>
              <a:t>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568952" cy="4230216"/>
          </a:xfrm>
        </p:spPr>
        <p:txBody>
          <a:bodyPr>
            <a:noAutofit/>
          </a:bodyPr>
          <a:lstStyle/>
          <a:p>
            <a:r>
              <a:rPr lang="id-ID" sz="3200" dirty="0"/>
              <a:t>Analisa </a:t>
            </a:r>
            <a:r>
              <a:rPr lang="id-ID" sz="3200" dirty="0" smtClean="0"/>
              <a:t>Infrastruktur</a:t>
            </a:r>
            <a:endParaRPr lang="id-ID" sz="3200" dirty="0"/>
          </a:p>
          <a:p>
            <a:pPr lvl="1"/>
            <a:r>
              <a:rPr lang="id-ID" sz="2800" dirty="0"/>
              <a:t>Bagaimanakah kelengkapan infrastruktur yang sudah ada (overall networks, permanent office systems, communication system dan auxiliary system)</a:t>
            </a:r>
          </a:p>
          <a:p>
            <a:pPr lvl="1"/>
            <a:r>
              <a:rPr lang="id-ID" sz="2800" dirty="0"/>
              <a:t>Seberapa besar budget untuk infrastruktur?</a:t>
            </a:r>
          </a:p>
          <a:p>
            <a:pPr lvl="1"/>
            <a:r>
              <a:rPr lang="id-ID" sz="2800" dirty="0"/>
              <a:t>Apa infrastruktur yang harus disiapkan?</a:t>
            </a:r>
          </a:p>
        </p:txBody>
      </p:sp>
    </p:spTree>
    <p:extLst>
      <p:ext uri="{BB962C8B-B14F-4D97-AF65-F5344CB8AC3E}">
        <p14:creationId xmlns:p14="http://schemas.microsoft.com/office/powerpoint/2010/main" val="23753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Memilih sistem </a:t>
            </a:r>
            <a:r>
              <a:rPr lang="id-ID" sz="3600" dirty="0">
                <a:solidFill>
                  <a:schemeClr val="tx2"/>
                </a:solidFill>
              </a:rPr>
              <a:t>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568952" cy="4230216"/>
          </a:xfrm>
        </p:spPr>
        <p:txBody>
          <a:bodyPr>
            <a:noAutofit/>
          </a:bodyPr>
          <a:lstStyle/>
          <a:p>
            <a:r>
              <a:rPr lang="id-ID" sz="3200" dirty="0"/>
              <a:t>Analisa Perangkat </a:t>
            </a:r>
            <a:r>
              <a:rPr lang="id-ID" sz="3200" dirty="0" smtClean="0"/>
              <a:t>Lunak</a:t>
            </a:r>
          </a:p>
          <a:p>
            <a:pPr lvl="1">
              <a:spcAft>
                <a:spcPts val="0"/>
              </a:spcAft>
            </a:pPr>
            <a:r>
              <a:rPr lang="id-ID" sz="2800" dirty="0" smtClean="0"/>
              <a:t>Apakah </a:t>
            </a:r>
            <a:r>
              <a:rPr lang="id-ID" sz="2800" dirty="0"/>
              <a:t>perangkat lunak tersebut cukup fleksibel dan mudah disesuaikan dengan kondisi perusahaan?</a:t>
            </a:r>
          </a:p>
          <a:p>
            <a:pPr lvl="1">
              <a:spcAft>
                <a:spcPts val="0"/>
              </a:spcAft>
            </a:pPr>
            <a:r>
              <a:rPr lang="id-ID" sz="2800" dirty="0"/>
              <a:t>Apakah ada dukungan layanan dari penyedia, tidak hanya secara teknis tapi juga untuk kebutuhan pengembangan sistem di kemudian hari</a:t>
            </a:r>
          </a:p>
          <a:p>
            <a:pPr lvl="1">
              <a:spcAft>
                <a:spcPts val="0"/>
              </a:spcAft>
            </a:pPr>
            <a:r>
              <a:rPr lang="id-ID" sz="2800" dirty="0"/>
              <a:t>Seberapa banyak waktu </a:t>
            </a:r>
            <a:r>
              <a:rPr lang="id-ID" sz="2800" dirty="0" smtClean="0"/>
              <a:t>implementasi </a:t>
            </a:r>
            <a:r>
              <a:rPr lang="id-ID" sz="2800" dirty="0"/>
              <a:t>yang tersedia</a:t>
            </a:r>
          </a:p>
          <a:p>
            <a:pPr lvl="1">
              <a:spcAft>
                <a:spcPts val="0"/>
              </a:spcAft>
            </a:pPr>
            <a:r>
              <a:rPr lang="id-ID" sz="2800" dirty="0"/>
              <a:t>Apakah perangkat lunak memiliki fungsi yang bisa meningkatkan proses bisnis perusahaan</a:t>
            </a:r>
          </a:p>
        </p:txBody>
      </p:sp>
    </p:spTree>
    <p:extLst>
      <p:ext uri="{BB962C8B-B14F-4D97-AF65-F5344CB8AC3E}">
        <p14:creationId xmlns:p14="http://schemas.microsoft.com/office/powerpoint/2010/main" val="371312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>
                <a:solidFill>
                  <a:schemeClr val="tx2"/>
                </a:solidFill>
              </a:rPr>
              <a:t>Memilih sistem 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568952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3500" dirty="0"/>
              <a:t>Gagalnya </a:t>
            </a:r>
            <a:r>
              <a:rPr lang="id-ID" sz="3500" dirty="0" smtClean="0"/>
              <a:t>ERP</a:t>
            </a:r>
            <a:endParaRPr lang="id-ID" sz="3500" dirty="0"/>
          </a:p>
          <a:p>
            <a:pPr marL="627063" indent="-354013"/>
            <a:r>
              <a:rPr lang="id-ID" sz="3000" dirty="0"/>
              <a:t>Waktu dan biaya implementasi </a:t>
            </a:r>
            <a:r>
              <a:rPr lang="id-ID" sz="3000" dirty="0" smtClean="0"/>
              <a:t>melebihi anggaran </a:t>
            </a:r>
          </a:p>
          <a:p>
            <a:pPr marL="627063" indent="-354013"/>
            <a:r>
              <a:rPr lang="id-ID" sz="3000" i="1" dirty="0" smtClean="0"/>
              <a:t>Pre-implementation</a:t>
            </a:r>
            <a:r>
              <a:rPr lang="id-ID" sz="3000" dirty="0" smtClean="0"/>
              <a:t> </a:t>
            </a:r>
            <a:r>
              <a:rPr lang="id-ID" sz="3000" dirty="0"/>
              <a:t>tidak dilakukan dengan baik</a:t>
            </a:r>
          </a:p>
          <a:p>
            <a:pPr marL="627063" indent="-354013"/>
            <a:r>
              <a:rPr lang="id-ID" sz="3000" dirty="0"/>
              <a:t>Strategi operasi tidak sejalan dengan </a:t>
            </a:r>
            <a:r>
              <a:rPr lang="id-ID" sz="3000" i="1" dirty="0"/>
              <a:t>business process design </a:t>
            </a:r>
            <a:r>
              <a:rPr lang="id-ID" sz="3000" dirty="0"/>
              <a:t>dan pengembangannya</a:t>
            </a:r>
          </a:p>
          <a:p>
            <a:pPr marL="627063" indent="-354013"/>
            <a:r>
              <a:rPr lang="id-ID" sz="3000" dirty="0"/>
              <a:t>Orang-orang tidak disiapkan untuk menerima dan beroperasi dengan sistem yang baru</a:t>
            </a:r>
          </a:p>
          <a:p>
            <a:pPr marL="627063" indent="-354013"/>
            <a:r>
              <a:rPr lang="id-ID" sz="3000" dirty="0"/>
              <a:t>Kurangnya edukasi dalam tahap implementasi akan memberikan kesulitan bagi user yang justru akan memperlambat proses </a:t>
            </a:r>
            <a:r>
              <a:rPr lang="id-ID" sz="3000" dirty="0" smtClean="0"/>
              <a:t>bisnis</a:t>
            </a:r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val="21832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39752" y="2132856"/>
            <a:ext cx="4824536" cy="1512168"/>
          </a:xfrm>
        </p:spPr>
        <p:txBody>
          <a:bodyPr>
            <a:prstTxWarp prst="textTriangl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id-ID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latin typeface="Chiller" pitchFamily="82" charset="0"/>
              </a:rPr>
              <a:t>sekian</a:t>
            </a:r>
            <a:endParaRPr lang="id-ID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8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KARAKTER SISTEM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556792"/>
            <a:ext cx="8568952" cy="4158208"/>
          </a:xfrm>
        </p:spPr>
        <p:txBody>
          <a:bodyPr>
            <a:noAutofit/>
          </a:bodyPr>
          <a:lstStyle/>
          <a:p>
            <a:pPr marL="639763" indent="-457200" defTabSz="4325938"/>
            <a:r>
              <a:rPr lang="id-ID" sz="3200" dirty="0" smtClean="0"/>
              <a:t>ERP merupakan</a:t>
            </a:r>
            <a:r>
              <a:rPr lang="id-ID" sz="3200" dirty="0"/>
              <a:t> </a:t>
            </a:r>
            <a:r>
              <a:rPr lang="id-ID" sz="3200" i="1" dirty="0">
                <a:solidFill>
                  <a:srgbClr val="FFFF00"/>
                </a:solidFill>
              </a:rPr>
              <a:t>Back Office System</a:t>
            </a:r>
            <a:r>
              <a:rPr lang="id-ID" sz="3200" dirty="0"/>
              <a:t> yang mengindikasikan bahwa pelanggan dan publik secara umum tidak dilibatkan dalam sistem ini</a:t>
            </a:r>
            <a:r>
              <a:rPr lang="id-ID" sz="3200" dirty="0" smtClean="0"/>
              <a:t>.</a:t>
            </a:r>
          </a:p>
          <a:p>
            <a:pPr marL="639763" indent="-457200" defTabSz="4325938"/>
            <a:r>
              <a:rPr lang="id-ID" sz="3200" dirty="0"/>
              <a:t>Sistem ERP secara modular biasanya menangani </a:t>
            </a:r>
            <a:r>
              <a:rPr lang="id-ID" sz="3200" dirty="0">
                <a:solidFill>
                  <a:srgbClr val="FFFF00"/>
                </a:solidFill>
              </a:rPr>
              <a:t>proses </a:t>
            </a:r>
            <a:r>
              <a:rPr lang="id-ID" sz="3200" dirty="0"/>
              <a:t>manufaktur, logistik, distribusi, persediaan, </a:t>
            </a:r>
            <a:r>
              <a:rPr lang="id-ID" sz="3200" i="1" dirty="0"/>
              <a:t>shipping</a:t>
            </a:r>
            <a:r>
              <a:rPr lang="id-ID" sz="3200" dirty="0"/>
              <a:t>, </a:t>
            </a:r>
            <a:r>
              <a:rPr lang="id-ID" sz="3200" i="1" dirty="0"/>
              <a:t>invoice</a:t>
            </a:r>
            <a:r>
              <a:rPr lang="id-ID" sz="3200" dirty="0"/>
              <a:t>, dan akuntansi perusahaan. </a:t>
            </a:r>
          </a:p>
          <a:p>
            <a:pPr marL="639763" indent="-457200" defTabSz="4325938"/>
            <a:endParaRPr lang="id-ID" sz="3200" dirty="0" smtClean="0"/>
          </a:p>
        </p:txBody>
      </p:sp>
    </p:spTree>
    <p:extLst>
      <p:ext uri="{BB962C8B-B14F-4D97-AF65-F5344CB8AC3E}">
        <p14:creationId xmlns:p14="http://schemas.microsoft.com/office/powerpoint/2010/main" val="22770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MODUL ERP</a:t>
            </a:r>
            <a:endParaRPr lang="en-US" sz="3600" i="1" baseline="30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568952" cy="4086200"/>
          </a:xfrm>
          <a:noFill/>
        </p:spPr>
        <p:txBody>
          <a:bodyPr>
            <a:noAutofit/>
          </a:bodyPr>
          <a:lstStyle/>
          <a:p>
            <a:pPr marL="639763" indent="-457200" defTabSz="4325938"/>
            <a:r>
              <a:rPr lang="id-ID" sz="3200" dirty="0"/>
              <a:t>Modul utama :</a:t>
            </a:r>
          </a:p>
          <a:p>
            <a:pPr marL="1528763" lvl="1" indent="-450850" defTabSz="4325938"/>
            <a:r>
              <a:rPr lang="id-ID" sz="2800" dirty="0"/>
              <a:t>Operasi </a:t>
            </a:r>
          </a:p>
          <a:p>
            <a:pPr marL="639763" indent="-457200" defTabSz="4325938"/>
            <a:r>
              <a:rPr lang="id-ID" sz="3200" dirty="0"/>
              <a:t>Modul pendukung :</a:t>
            </a:r>
          </a:p>
          <a:p>
            <a:pPr marL="1528763" lvl="1" indent="-450850" defTabSz="4325938">
              <a:spcBef>
                <a:spcPts val="0"/>
              </a:spcBef>
              <a:spcAft>
                <a:spcPts val="0"/>
              </a:spcAft>
            </a:pPr>
            <a:r>
              <a:rPr lang="id-ID" sz="2800" dirty="0"/>
              <a:t>Finansial dan </a:t>
            </a:r>
            <a:r>
              <a:rPr lang="id-ID" sz="2800" dirty="0" smtClean="0"/>
              <a:t>Akuntasi </a:t>
            </a:r>
            <a:endParaRPr lang="id-ID" sz="2800" dirty="0"/>
          </a:p>
          <a:p>
            <a:pPr marL="1528763" lvl="1" indent="-450850" defTabSz="4325938">
              <a:spcBef>
                <a:spcPts val="0"/>
              </a:spcBef>
              <a:spcAft>
                <a:spcPts val="0"/>
              </a:spcAft>
            </a:pPr>
            <a:r>
              <a:rPr lang="id-ID" sz="2800" dirty="0"/>
              <a:t>Sumber Daya Manusia </a:t>
            </a:r>
          </a:p>
          <a:p>
            <a:pPr marL="639763" indent="-457200" defTabSz="4325938"/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9644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MODUL 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568952" cy="4302224"/>
          </a:xfrm>
          <a:noFill/>
        </p:spPr>
        <p:txBody>
          <a:bodyPr>
            <a:noAutofit/>
          </a:bodyPr>
          <a:lstStyle/>
          <a:p>
            <a:r>
              <a:rPr lang="id-ID" sz="3200" dirty="0"/>
              <a:t>Modul Operasi</a:t>
            </a:r>
          </a:p>
          <a:p>
            <a:pPr marL="1077913" lvl="1" indent="-354013">
              <a:spcBef>
                <a:spcPts val="0"/>
              </a:spcBef>
              <a:spcAft>
                <a:spcPts val="0"/>
              </a:spcAft>
              <a:tabLst>
                <a:tab pos="982663" algn="l"/>
              </a:tabLst>
            </a:pPr>
            <a:r>
              <a:rPr lang="id-ID" sz="2800" i="1" dirty="0"/>
              <a:t>General </a:t>
            </a:r>
            <a:r>
              <a:rPr lang="id-ID" sz="2800" i="1" dirty="0" smtClean="0"/>
              <a:t>Logistics</a:t>
            </a:r>
          </a:p>
          <a:p>
            <a:pPr marL="1077913" lvl="1" indent="-354013">
              <a:spcBef>
                <a:spcPts val="0"/>
              </a:spcBef>
              <a:spcAft>
                <a:spcPts val="0"/>
              </a:spcAft>
              <a:tabLst>
                <a:tab pos="982663" algn="l"/>
              </a:tabLst>
            </a:pPr>
            <a:r>
              <a:rPr lang="id-ID" sz="2800" i="1" dirty="0" smtClean="0"/>
              <a:t>Sales </a:t>
            </a:r>
            <a:r>
              <a:rPr lang="id-ID" sz="2800" i="1" dirty="0"/>
              <a:t>and </a:t>
            </a:r>
            <a:r>
              <a:rPr lang="id-ID" sz="2800" i="1" dirty="0" smtClean="0"/>
              <a:t>Distribution</a:t>
            </a:r>
            <a:endParaRPr lang="id-ID" sz="2800" i="1" dirty="0"/>
          </a:p>
          <a:p>
            <a:pPr marL="1077913" lvl="1" indent="-354013">
              <a:spcBef>
                <a:spcPts val="0"/>
              </a:spcBef>
              <a:spcAft>
                <a:spcPts val="0"/>
              </a:spcAft>
              <a:tabLst>
                <a:tab pos="982663" algn="l"/>
              </a:tabLst>
            </a:pPr>
            <a:r>
              <a:rPr lang="id-ID" sz="2800" i="1" dirty="0" smtClean="0"/>
              <a:t>Materials Management</a:t>
            </a:r>
            <a:endParaRPr lang="id-ID" sz="2800" i="1" dirty="0"/>
          </a:p>
          <a:p>
            <a:pPr marL="1077913" lvl="1" indent="-354013">
              <a:spcBef>
                <a:spcPts val="0"/>
              </a:spcBef>
              <a:spcAft>
                <a:spcPts val="0"/>
              </a:spcAft>
              <a:tabLst>
                <a:tab pos="982663" algn="l"/>
              </a:tabLst>
            </a:pPr>
            <a:r>
              <a:rPr lang="id-ID" sz="2800" i="1" dirty="0" smtClean="0"/>
              <a:t>Quality Management</a:t>
            </a:r>
            <a:endParaRPr lang="id-ID" sz="2800" i="1" dirty="0"/>
          </a:p>
          <a:p>
            <a:pPr marL="1077913" lvl="1" indent="-354013">
              <a:spcBef>
                <a:spcPts val="0"/>
              </a:spcBef>
              <a:spcAft>
                <a:spcPts val="0"/>
              </a:spcAft>
              <a:tabLst>
                <a:tab pos="982663" algn="l"/>
              </a:tabLst>
            </a:pPr>
            <a:r>
              <a:rPr lang="id-ID" sz="2800" i="1" dirty="0" smtClean="0"/>
              <a:t>Customer Service</a:t>
            </a:r>
          </a:p>
          <a:p>
            <a:pPr marL="1077913" lvl="1" indent="-354013">
              <a:spcBef>
                <a:spcPts val="0"/>
              </a:spcBef>
              <a:spcAft>
                <a:spcPts val="0"/>
              </a:spcAft>
              <a:tabLst>
                <a:tab pos="982663" algn="l"/>
              </a:tabLst>
            </a:pPr>
            <a:r>
              <a:rPr lang="id-ID" sz="2800" i="1" dirty="0" smtClean="0"/>
              <a:t>Production </a:t>
            </a:r>
            <a:r>
              <a:rPr lang="id-ID" sz="2800" i="1" dirty="0"/>
              <a:t>Planning and </a:t>
            </a:r>
            <a:r>
              <a:rPr lang="id-ID" sz="2800" i="1" dirty="0" smtClean="0"/>
              <a:t>Control</a:t>
            </a:r>
          </a:p>
          <a:p>
            <a:pPr marL="1077913" lvl="1" indent="-354013">
              <a:spcBef>
                <a:spcPts val="0"/>
              </a:spcBef>
              <a:spcAft>
                <a:spcPts val="0"/>
              </a:spcAft>
              <a:tabLst>
                <a:tab pos="982663" algn="l"/>
              </a:tabLst>
            </a:pPr>
            <a:r>
              <a:rPr lang="id-ID" sz="2800" i="1" dirty="0" smtClean="0"/>
              <a:t>Project System</a:t>
            </a:r>
            <a:endParaRPr lang="id-ID" sz="2800" i="1" dirty="0"/>
          </a:p>
          <a:p>
            <a:pPr marL="1077913" lvl="1" indent="-354013">
              <a:spcBef>
                <a:spcPts val="0"/>
              </a:spcBef>
              <a:spcAft>
                <a:spcPts val="0"/>
              </a:spcAft>
              <a:tabLst>
                <a:tab pos="982663" algn="l"/>
              </a:tabLst>
            </a:pPr>
            <a:r>
              <a:rPr lang="id-ID" sz="2800" i="1" dirty="0" smtClean="0"/>
              <a:t>Environment </a:t>
            </a:r>
            <a:r>
              <a:rPr lang="id-ID" sz="2800" i="1" dirty="0"/>
              <a:t>Management</a:t>
            </a:r>
          </a:p>
          <a:p>
            <a:pPr marL="639763" indent="-457200" defTabSz="4325938"/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1881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MODUL 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568952" cy="4302224"/>
          </a:xfrm>
          <a:noFill/>
        </p:spPr>
        <p:txBody>
          <a:bodyPr>
            <a:noAutofit/>
          </a:bodyPr>
          <a:lstStyle/>
          <a:p>
            <a:r>
              <a:rPr lang="id-ID" sz="3200" dirty="0"/>
              <a:t>Modul Finansial dan Akuntansi</a:t>
            </a:r>
          </a:p>
          <a:p>
            <a:pPr marL="900113" lvl="1" indent="-442913">
              <a:spcBef>
                <a:spcPts val="0"/>
              </a:spcBef>
              <a:spcAft>
                <a:spcPts val="0"/>
              </a:spcAft>
            </a:pPr>
            <a:r>
              <a:rPr lang="id-ID" sz="2800" i="1" dirty="0"/>
              <a:t>General </a:t>
            </a:r>
            <a:r>
              <a:rPr lang="id-ID" sz="2800" i="1" dirty="0" smtClean="0"/>
              <a:t>Accounting</a:t>
            </a:r>
          </a:p>
          <a:p>
            <a:pPr marL="900113" lvl="1" indent="-442913">
              <a:spcBef>
                <a:spcPts val="0"/>
              </a:spcBef>
              <a:spcAft>
                <a:spcPts val="0"/>
              </a:spcAft>
            </a:pPr>
            <a:r>
              <a:rPr lang="id-ID" sz="2800" i="1" dirty="0" smtClean="0"/>
              <a:t>Financial Accounting</a:t>
            </a:r>
          </a:p>
          <a:p>
            <a:pPr marL="900113" lvl="1" indent="-442913">
              <a:spcBef>
                <a:spcPts val="0"/>
              </a:spcBef>
              <a:spcAft>
                <a:spcPts val="0"/>
              </a:spcAft>
            </a:pPr>
            <a:r>
              <a:rPr lang="id-ID" sz="2800" i="1" dirty="0" smtClean="0"/>
              <a:t>Controlling</a:t>
            </a:r>
          </a:p>
          <a:p>
            <a:pPr marL="900113" lvl="1" indent="-442913">
              <a:spcBef>
                <a:spcPts val="0"/>
              </a:spcBef>
              <a:spcAft>
                <a:spcPts val="0"/>
              </a:spcAft>
            </a:pPr>
            <a:r>
              <a:rPr lang="id-ID" sz="2800" i="1" dirty="0" smtClean="0"/>
              <a:t>Investment Management</a:t>
            </a:r>
          </a:p>
          <a:p>
            <a:pPr marL="900113" lvl="1" indent="-442913">
              <a:spcBef>
                <a:spcPts val="0"/>
              </a:spcBef>
              <a:spcAft>
                <a:spcPts val="0"/>
              </a:spcAft>
            </a:pPr>
            <a:r>
              <a:rPr lang="id-ID" sz="2800" i="1" dirty="0" smtClean="0"/>
              <a:t>Treasury</a:t>
            </a:r>
          </a:p>
          <a:p>
            <a:pPr marL="900113" lvl="1" indent="-442913">
              <a:spcBef>
                <a:spcPts val="0"/>
              </a:spcBef>
              <a:spcAft>
                <a:spcPts val="0"/>
              </a:spcAft>
            </a:pPr>
            <a:r>
              <a:rPr lang="id-ID" sz="2800" i="1" dirty="0" smtClean="0"/>
              <a:t>Enterprise </a:t>
            </a:r>
            <a:r>
              <a:rPr lang="id-ID" sz="2800" i="1" dirty="0"/>
              <a:t>Controlling</a:t>
            </a:r>
          </a:p>
        </p:txBody>
      </p:sp>
    </p:spTree>
    <p:extLst>
      <p:ext uri="{BB962C8B-B14F-4D97-AF65-F5344CB8AC3E}">
        <p14:creationId xmlns:p14="http://schemas.microsoft.com/office/powerpoint/2010/main" val="28554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MODUL ERP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568952" cy="4302224"/>
          </a:xfrm>
          <a:noFill/>
        </p:spPr>
        <p:txBody>
          <a:bodyPr>
            <a:noAutofit/>
          </a:bodyPr>
          <a:lstStyle/>
          <a:p>
            <a:r>
              <a:rPr lang="id-ID" sz="3200" dirty="0"/>
              <a:t>Modul Sumber Daya Manusia</a:t>
            </a:r>
          </a:p>
          <a:p>
            <a:pPr marL="900113" lvl="1" indent="-442913">
              <a:spcBef>
                <a:spcPts val="0"/>
              </a:spcBef>
              <a:spcAft>
                <a:spcPts val="0"/>
              </a:spcAft>
            </a:pPr>
            <a:r>
              <a:rPr lang="id-ID" sz="2800" i="1" dirty="0"/>
              <a:t>Personnel </a:t>
            </a:r>
            <a:r>
              <a:rPr lang="id-ID" sz="2800" i="1" dirty="0" smtClean="0"/>
              <a:t>Management</a:t>
            </a:r>
          </a:p>
          <a:p>
            <a:pPr marL="900113" lvl="1" indent="-442913">
              <a:spcBef>
                <a:spcPts val="0"/>
              </a:spcBef>
              <a:spcAft>
                <a:spcPts val="0"/>
              </a:spcAft>
            </a:pPr>
            <a:r>
              <a:rPr lang="id-ID" sz="2800" i="1" dirty="0" smtClean="0"/>
              <a:t>Personnel </a:t>
            </a:r>
            <a:r>
              <a:rPr lang="id-ID" sz="2800" i="1" dirty="0"/>
              <a:t>Time </a:t>
            </a:r>
            <a:r>
              <a:rPr lang="id-ID" sz="2800" i="1" dirty="0" smtClean="0"/>
              <a:t>Management</a:t>
            </a:r>
          </a:p>
          <a:p>
            <a:pPr marL="900113" lvl="1" indent="-442913">
              <a:spcBef>
                <a:spcPts val="0"/>
              </a:spcBef>
              <a:spcAft>
                <a:spcPts val="0"/>
              </a:spcAft>
            </a:pPr>
            <a:r>
              <a:rPr lang="id-ID" sz="2800" i="1" dirty="0" smtClean="0"/>
              <a:t>Payroll</a:t>
            </a:r>
          </a:p>
          <a:p>
            <a:pPr marL="900113" lvl="1" indent="-442913">
              <a:spcBef>
                <a:spcPts val="0"/>
              </a:spcBef>
              <a:spcAft>
                <a:spcPts val="0"/>
              </a:spcAft>
            </a:pPr>
            <a:r>
              <a:rPr lang="id-ID" sz="2800" i="1" dirty="0" smtClean="0"/>
              <a:t>Training </a:t>
            </a:r>
            <a:r>
              <a:rPr lang="id-ID" sz="2800" i="1" dirty="0"/>
              <a:t>and Event </a:t>
            </a:r>
            <a:r>
              <a:rPr lang="id-ID" sz="2800" i="1" dirty="0" smtClean="0"/>
              <a:t>Management</a:t>
            </a:r>
          </a:p>
          <a:p>
            <a:pPr marL="900113" lvl="1" indent="-442913">
              <a:spcBef>
                <a:spcPts val="0"/>
              </a:spcBef>
              <a:spcAft>
                <a:spcPts val="0"/>
              </a:spcAft>
            </a:pPr>
            <a:r>
              <a:rPr lang="id-ID" sz="2800" i="1" dirty="0" smtClean="0"/>
              <a:t>Organizational Management</a:t>
            </a:r>
          </a:p>
          <a:p>
            <a:pPr marL="900113" lvl="1" indent="-442913">
              <a:spcBef>
                <a:spcPts val="0"/>
              </a:spcBef>
              <a:spcAft>
                <a:spcPts val="0"/>
              </a:spcAft>
            </a:pPr>
            <a:r>
              <a:rPr lang="id-ID" sz="2800" i="1" dirty="0" smtClean="0"/>
              <a:t>Travel </a:t>
            </a:r>
            <a:r>
              <a:rPr lang="id-ID" sz="2800" i="1" dirty="0"/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109896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EVOLUSI SISTEM ERP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568952" cy="4114800"/>
          </a:xfrm>
        </p:spPr>
        <p:txBody>
          <a:bodyPr>
            <a:normAutofit/>
          </a:bodyPr>
          <a:lstStyle/>
          <a:p>
            <a:pPr marL="639763" indent="-457200" defTabSz="4325938"/>
            <a:endParaRPr lang="id-ID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6" t="29664" r="19861" b="19403"/>
          <a:stretch/>
        </p:blipFill>
        <p:spPr bwMode="auto">
          <a:xfrm>
            <a:off x="395535" y="1988840"/>
            <a:ext cx="8428629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15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KEUNTUNGAN ERP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8568952" cy="4302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dirty="0"/>
              <a:t>Keuntungan penggunaan </a:t>
            </a:r>
            <a:r>
              <a:rPr lang="id-ID" sz="3200" dirty="0" smtClean="0"/>
              <a:t>ERP</a:t>
            </a:r>
            <a:endParaRPr lang="id-ID" sz="3200" dirty="0"/>
          </a:p>
          <a:p>
            <a:pPr marL="531813" indent="-258763"/>
            <a:r>
              <a:rPr lang="id-ID" sz="2800" dirty="0" smtClean="0">
                <a:solidFill>
                  <a:srgbClr val="92D050"/>
                </a:solidFill>
              </a:rPr>
              <a:t>Integrasi </a:t>
            </a:r>
            <a:r>
              <a:rPr lang="id-ID" sz="2800" dirty="0">
                <a:solidFill>
                  <a:srgbClr val="92D050"/>
                </a:solidFill>
              </a:rPr>
              <a:t>data </a:t>
            </a:r>
            <a:r>
              <a:rPr lang="id-ID" sz="2800" dirty="0" smtClean="0">
                <a:solidFill>
                  <a:srgbClr val="92D050"/>
                </a:solidFill>
              </a:rPr>
              <a:t>keuangan</a:t>
            </a:r>
            <a:endParaRPr lang="id-ID" sz="2800" dirty="0">
              <a:solidFill>
                <a:srgbClr val="92D050"/>
              </a:solidFill>
            </a:endParaRPr>
          </a:p>
          <a:p>
            <a:pPr marL="982663" lvl="1" indent="-450850"/>
            <a:r>
              <a:rPr lang="id-ID" sz="2400" dirty="0" smtClean="0"/>
              <a:t>Mengintegrasikan data keuangan sehingga Top </a:t>
            </a:r>
            <a:r>
              <a:rPr lang="id-ID" sz="2400" dirty="0"/>
              <a:t>management bisa melihat dan mengontrol kinerja keuangan perusahaan dengan lebih baik</a:t>
            </a:r>
          </a:p>
          <a:p>
            <a:pPr marL="531813" indent="-258763"/>
            <a:r>
              <a:rPr lang="id-ID" sz="2800" dirty="0">
                <a:solidFill>
                  <a:srgbClr val="92D050"/>
                </a:solidFill>
              </a:rPr>
              <a:t>Standarisasi Proses </a:t>
            </a:r>
            <a:r>
              <a:rPr lang="id-ID" sz="2800" dirty="0" smtClean="0">
                <a:solidFill>
                  <a:srgbClr val="92D050"/>
                </a:solidFill>
              </a:rPr>
              <a:t>Operasi</a:t>
            </a:r>
            <a:endParaRPr lang="id-ID" sz="2800" dirty="0">
              <a:solidFill>
                <a:srgbClr val="92D050"/>
              </a:solidFill>
            </a:endParaRPr>
          </a:p>
          <a:p>
            <a:pPr marL="982663" lvl="1" indent="-450850"/>
            <a:r>
              <a:rPr lang="id-ID" sz="2400" dirty="0"/>
              <a:t>Menstandarkan proses operasi melalui implementasi </a:t>
            </a:r>
            <a:r>
              <a:rPr lang="id-ID" sz="2400" i="1" dirty="0"/>
              <a:t>best practice </a:t>
            </a:r>
            <a:r>
              <a:rPr lang="id-ID" sz="2400" dirty="0"/>
              <a:t>sehingga terjadi peningkatan produktivitas, penurunan inefisiensi dan peningkatan kualitas </a:t>
            </a:r>
            <a:r>
              <a:rPr lang="id-ID" sz="2400" dirty="0" smtClean="0"/>
              <a:t>produk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1615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3458</TotalTime>
  <Words>768</Words>
  <Application>Microsoft Office PowerPoint</Application>
  <PresentationFormat>On-screen Show (4:3)</PresentationFormat>
  <Paragraphs>132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Horizon</vt:lpstr>
      <vt:lpstr>PowerPoint Presentation</vt:lpstr>
      <vt:lpstr>PENGERTIAN  ERP</vt:lpstr>
      <vt:lpstr>KARAKTER SISTEM</vt:lpstr>
      <vt:lpstr>MODUL ERP</vt:lpstr>
      <vt:lpstr>MODUL ERP</vt:lpstr>
      <vt:lpstr>MODUL ERP</vt:lpstr>
      <vt:lpstr>MODUL ERP</vt:lpstr>
      <vt:lpstr>EVOLUSI SISTEM ERP</vt:lpstr>
      <vt:lpstr>KEUNTUNGAN ERP</vt:lpstr>
      <vt:lpstr>KEUNTUNGAN ERP</vt:lpstr>
      <vt:lpstr>KEUNTUNGAN ERP</vt:lpstr>
      <vt:lpstr>KElemahan ERP</vt:lpstr>
      <vt:lpstr>KElemahan ERP</vt:lpstr>
      <vt:lpstr>implementasi ERP</vt:lpstr>
      <vt:lpstr>implementasi ERP</vt:lpstr>
      <vt:lpstr>KENDALA IMPLemENTASI ERP</vt:lpstr>
      <vt:lpstr> KENDALA  IMPLemENTASI ERP</vt:lpstr>
      <vt:lpstr> KENDALA  IMPLemENTASI ERP</vt:lpstr>
      <vt:lpstr>Memilih sistem ERP</vt:lpstr>
      <vt:lpstr>Memilih sistem ERP</vt:lpstr>
      <vt:lpstr>Memilih sistem ERP</vt:lpstr>
      <vt:lpstr>Memilih sistem ERP</vt:lpstr>
      <vt:lpstr>Memilih sistem ERP</vt:lpstr>
      <vt:lpstr>Memilih sistem ERP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125</cp:revision>
  <dcterms:created xsi:type="dcterms:W3CDTF">2014-05-10T14:42:16Z</dcterms:created>
  <dcterms:modified xsi:type="dcterms:W3CDTF">2015-05-13T00:12:39Z</dcterms:modified>
</cp:coreProperties>
</file>