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521B0A-A8E1-4DE3-A467-B688581286E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3B57EC-9E71-48CE-B86D-174E1ADB6A32}">
      <dgm:prSet phldrT="[Text]"/>
      <dgm:spPr/>
      <dgm:t>
        <a:bodyPr/>
        <a:lstStyle/>
        <a:p>
          <a:r>
            <a:rPr lang="id-ID" dirty="0" smtClean="0"/>
            <a:t>Agressive</a:t>
          </a:r>
          <a:endParaRPr lang="en-US" dirty="0"/>
        </a:p>
      </dgm:t>
    </dgm:pt>
    <dgm:pt modelId="{18B5188B-FC78-4559-B7FD-614476324804}" type="parTrans" cxnId="{BF5F4813-CDD7-43A8-8DE0-D6AE6ABC0346}">
      <dgm:prSet/>
      <dgm:spPr/>
      <dgm:t>
        <a:bodyPr/>
        <a:lstStyle/>
        <a:p>
          <a:endParaRPr lang="en-US"/>
        </a:p>
      </dgm:t>
    </dgm:pt>
    <dgm:pt modelId="{21C62515-946B-46CF-87AF-C426E317030E}" type="sibTrans" cxnId="{BF5F4813-CDD7-43A8-8DE0-D6AE6ABC0346}">
      <dgm:prSet/>
      <dgm:spPr/>
      <dgm:t>
        <a:bodyPr/>
        <a:lstStyle/>
        <a:p>
          <a:endParaRPr lang="en-US"/>
        </a:p>
      </dgm:t>
    </dgm:pt>
    <dgm:pt modelId="{A4DFEA5E-77DF-455D-8A4F-D39AB8FB83CC}">
      <dgm:prSet phldrT="[Text]"/>
      <dgm:spPr/>
      <dgm:t>
        <a:bodyPr/>
        <a:lstStyle/>
        <a:p>
          <a:r>
            <a:rPr lang="id-ID" dirty="0" smtClean="0"/>
            <a:t>Sustainable</a:t>
          </a:r>
          <a:endParaRPr lang="en-US" dirty="0"/>
        </a:p>
      </dgm:t>
    </dgm:pt>
    <dgm:pt modelId="{0FF2B611-7614-4505-BE66-79EFE674009B}" type="parTrans" cxnId="{41E66FBF-F8A9-4B06-BDA0-D49A7603ED28}">
      <dgm:prSet/>
      <dgm:spPr/>
      <dgm:t>
        <a:bodyPr/>
        <a:lstStyle/>
        <a:p>
          <a:endParaRPr lang="en-US"/>
        </a:p>
      </dgm:t>
    </dgm:pt>
    <dgm:pt modelId="{9248A1A8-11C4-46B3-82FF-54BFF8891852}" type="sibTrans" cxnId="{41E66FBF-F8A9-4B06-BDA0-D49A7603ED28}">
      <dgm:prSet/>
      <dgm:spPr/>
      <dgm:t>
        <a:bodyPr/>
        <a:lstStyle/>
        <a:p>
          <a:endParaRPr lang="en-US"/>
        </a:p>
      </dgm:t>
    </dgm:pt>
    <dgm:pt modelId="{27BF26D1-E844-4676-9CB9-117653E049FD}">
      <dgm:prSet phldrT="[Text]"/>
      <dgm:spPr/>
      <dgm:t>
        <a:bodyPr/>
        <a:lstStyle/>
        <a:p>
          <a:r>
            <a:rPr lang="id-ID" dirty="0" smtClean="0"/>
            <a:t>Bubble</a:t>
          </a:r>
          <a:endParaRPr lang="en-US" dirty="0"/>
        </a:p>
      </dgm:t>
    </dgm:pt>
    <dgm:pt modelId="{E8CD521B-8BAE-4468-8E27-E40A6EC1AA17}" type="parTrans" cxnId="{184AB0A5-5077-4ED5-8AC4-7F3B271266AD}">
      <dgm:prSet/>
      <dgm:spPr/>
      <dgm:t>
        <a:bodyPr/>
        <a:lstStyle/>
        <a:p>
          <a:endParaRPr lang="en-US"/>
        </a:p>
      </dgm:t>
    </dgm:pt>
    <dgm:pt modelId="{22AD13DA-AF43-4D59-A03E-74C2BADE47BD}" type="sibTrans" cxnId="{184AB0A5-5077-4ED5-8AC4-7F3B271266AD}">
      <dgm:prSet/>
      <dgm:spPr/>
      <dgm:t>
        <a:bodyPr/>
        <a:lstStyle/>
        <a:p>
          <a:endParaRPr lang="en-US"/>
        </a:p>
      </dgm:t>
    </dgm:pt>
    <dgm:pt modelId="{05910E42-AFFD-4214-8DFF-3FD29AEC0109}">
      <dgm:prSet phldrT="[Text]"/>
      <dgm:spPr/>
      <dgm:t>
        <a:bodyPr/>
        <a:lstStyle/>
        <a:p>
          <a:r>
            <a:rPr lang="id-ID" dirty="0" smtClean="0"/>
            <a:t>Conservative</a:t>
          </a:r>
          <a:endParaRPr lang="en-US" dirty="0"/>
        </a:p>
      </dgm:t>
    </dgm:pt>
    <dgm:pt modelId="{1B9CE65F-6009-4E32-9415-11F470CB87D0}" type="parTrans" cxnId="{8827124E-1F64-4B93-80FE-08E1AFFC450D}">
      <dgm:prSet/>
      <dgm:spPr/>
      <dgm:t>
        <a:bodyPr/>
        <a:lstStyle/>
        <a:p>
          <a:endParaRPr lang="en-US"/>
        </a:p>
      </dgm:t>
    </dgm:pt>
    <dgm:pt modelId="{131CBECE-67E8-4493-A229-A5848C58B7A2}" type="sibTrans" cxnId="{8827124E-1F64-4B93-80FE-08E1AFFC450D}">
      <dgm:prSet/>
      <dgm:spPr/>
      <dgm:t>
        <a:bodyPr/>
        <a:lstStyle/>
        <a:p>
          <a:endParaRPr lang="en-US"/>
        </a:p>
      </dgm:t>
    </dgm:pt>
    <dgm:pt modelId="{4C9927F0-F640-4304-A644-7EC4B4F818CA}" type="pres">
      <dgm:prSet presAssocID="{54521B0A-A8E1-4DE3-A467-B688581286EE}" presName="matrix" presStyleCnt="0">
        <dgm:presLayoutVars>
          <dgm:chMax val="1"/>
          <dgm:dir/>
          <dgm:resizeHandles val="exact"/>
        </dgm:presLayoutVars>
      </dgm:prSet>
      <dgm:spPr/>
    </dgm:pt>
    <dgm:pt modelId="{27B17A1C-42AD-40F8-AC9A-74BA4950C974}" type="pres">
      <dgm:prSet presAssocID="{54521B0A-A8E1-4DE3-A467-B688581286EE}" presName="diamond" presStyleLbl="bgShp" presStyleIdx="0" presStyleCnt="1"/>
      <dgm:spPr/>
    </dgm:pt>
    <dgm:pt modelId="{B76B564B-A176-407A-9581-19A9F0A24443}" type="pres">
      <dgm:prSet presAssocID="{54521B0A-A8E1-4DE3-A467-B688581286E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E1A66-6E9D-465A-9B7C-7D900B54F247}" type="pres">
      <dgm:prSet presAssocID="{54521B0A-A8E1-4DE3-A467-B688581286E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8DC9804-9AC2-4950-8565-08413CDAFCED}" type="pres">
      <dgm:prSet presAssocID="{54521B0A-A8E1-4DE3-A467-B688581286E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D80C485-04F8-4D7A-B3C8-C53B56521DEC}" type="pres">
      <dgm:prSet presAssocID="{54521B0A-A8E1-4DE3-A467-B688581286E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827124E-1F64-4B93-80FE-08E1AFFC450D}" srcId="{54521B0A-A8E1-4DE3-A467-B688581286EE}" destId="{05910E42-AFFD-4214-8DFF-3FD29AEC0109}" srcOrd="3" destOrd="0" parTransId="{1B9CE65F-6009-4E32-9415-11F470CB87D0}" sibTransId="{131CBECE-67E8-4493-A229-A5848C58B7A2}"/>
    <dgm:cxn modelId="{E3CB9872-6776-4BC4-8F66-9DD6CC299B37}" type="presOf" srcId="{5F3B57EC-9E71-48CE-B86D-174E1ADB6A32}" destId="{B76B564B-A176-407A-9581-19A9F0A24443}" srcOrd="0" destOrd="0" presId="urn:microsoft.com/office/officeart/2005/8/layout/matrix3"/>
    <dgm:cxn modelId="{41E66FBF-F8A9-4B06-BDA0-D49A7603ED28}" srcId="{54521B0A-A8E1-4DE3-A467-B688581286EE}" destId="{A4DFEA5E-77DF-455D-8A4F-D39AB8FB83CC}" srcOrd="1" destOrd="0" parTransId="{0FF2B611-7614-4505-BE66-79EFE674009B}" sibTransId="{9248A1A8-11C4-46B3-82FF-54BFF8891852}"/>
    <dgm:cxn modelId="{14601A4B-DAE3-4631-8634-9708F2AAF229}" type="presOf" srcId="{54521B0A-A8E1-4DE3-A467-B688581286EE}" destId="{4C9927F0-F640-4304-A644-7EC4B4F818CA}" srcOrd="0" destOrd="0" presId="urn:microsoft.com/office/officeart/2005/8/layout/matrix3"/>
    <dgm:cxn modelId="{184AB0A5-5077-4ED5-8AC4-7F3B271266AD}" srcId="{54521B0A-A8E1-4DE3-A467-B688581286EE}" destId="{27BF26D1-E844-4676-9CB9-117653E049FD}" srcOrd="2" destOrd="0" parTransId="{E8CD521B-8BAE-4468-8E27-E40A6EC1AA17}" sibTransId="{22AD13DA-AF43-4D59-A03E-74C2BADE47BD}"/>
    <dgm:cxn modelId="{5AC1F4F5-49CC-4F4C-8CDD-66C803D9EA15}" type="presOf" srcId="{A4DFEA5E-77DF-455D-8A4F-D39AB8FB83CC}" destId="{D57E1A66-6E9D-465A-9B7C-7D900B54F247}" srcOrd="0" destOrd="0" presId="urn:microsoft.com/office/officeart/2005/8/layout/matrix3"/>
    <dgm:cxn modelId="{BF5F4813-CDD7-43A8-8DE0-D6AE6ABC0346}" srcId="{54521B0A-A8E1-4DE3-A467-B688581286EE}" destId="{5F3B57EC-9E71-48CE-B86D-174E1ADB6A32}" srcOrd="0" destOrd="0" parTransId="{18B5188B-FC78-4559-B7FD-614476324804}" sibTransId="{21C62515-946B-46CF-87AF-C426E317030E}"/>
    <dgm:cxn modelId="{0CD3D1C3-5A86-4045-B620-41538070A287}" type="presOf" srcId="{05910E42-AFFD-4214-8DFF-3FD29AEC0109}" destId="{ED80C485-04F8-4D7A-B3C8-C53B56521DEC}" srcOrd="0" destOrd="0" presId="urn:microsoft.com/office/officeart/2005/8/layout/matrix3"/>
    <dgm:cxn modelId="{FD8AD643-F976-48BC-99E8-5FD2A16AA7B8}" type="presOf" srcId="{27BF26D1-E844-4676-9CB9-117653E049FD}" destId="{18DC9804-9AC2-4950-8565-08413CDAFCED}" srcOrd="0" destOrd="0" presId="urn:microsoft.com/office/officeart/2005/8/layout/matrix3"/>
    <dgm:cxn modelId="{BCDC6071-8159-4655-8749-779DAA53FEC5}" type="presParOf" srcId="{4C9927F0-F640-4304-A644-7EC4B4F818CA}" destId="{27B17A1C-42AD-40F8-AC9A-74BA4950C974}" srcOrd="0" destOrd="0" presId="urn:microsoft.com/office/officeart/2005/8/layout/matrix3"/>
    <dgm:cxn modelId="{6F07C355-5AA3-4DBA-8511-9A35F6C72A08}" type="presParOf" srcId="{4C9927F0-F640-4304-A644-7EC4B4F818CA}" destId="{B76B564B-A176-407A-9581-19A9F0A24443}" srcOrd="1" destOrd="0" presId="urn:microsoft.com/office/officeart/2005/8/layout/matrix3"/>
    <dgm:cxn modelId="{490A2C02-C0EF-4812-8D78-09EB2648280F}" type="presParOf" srcId="{4C9927F0-F640-4304-A644-7EC4B4F818CA}" destId="{D57E1A66-6E9D-465A-9B7C-7D900B54F247}" srcOrd="2" destOrd="0" presId="urn:microsoft.com/office/officeart/2005/8/layout/matrix3"/>
    <dgm:cxn modelId="{CFA17A68-9020-48A9-96B5-876C20141601}" type="presParOf" srcId="{4C9927F0-F640-4304-A644-7EC4B4F818CA}" destId="{18DC9804-9AC2-4950-8565-08413CDAFCED}" srcOrd="3" destOrd="0" presId="urn:microsoft.com/office/officeart/2005/8/layout/matrix3"/>
    <dgm:cxn modelId="{466B8C2D-88D9-4F61-B201-D28B724BF7AB}" type="presParOf" srcId="{4C9927F0-F640-4304-A644-7EC4B4F818CA}" destId="{ED80C485-04F8-4D7A-B3C8-C53B56521DE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17A1C-42AD-40F8-AC9A-74BA4950C974}">
      <dsp:nvSpPr>
        <dsp:cNvPr id="0" name=""/>
        <dsp:cNvSpPr/>
      </dsp:nvSpPr>
      <dsp:spPr>
        <a:xfrm>
          <a:off x="1819245" y="0"/>
          <a:ext cx="3107750" cy="31077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B564B-A176-407A-9581-19A9F0A24443}">
      <dsp:nvSpPr>
        <dsp:cNvPr id="0" name=""/>
        <dsp:cNvSpPr/>
      </dsp:nvSpPr>
      <dsp:spPr>
        <a:xfrm>
          <a:off x="2114481" y="295236"/>
          <a:ext cx="1212022" cy="1212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Agressive</a:t>
          </a:r>
          <a:endParaRPr lang="en-US" sz="1400" kern="1200" dirty="0"/>
        </a:p>
      </dsp:txBody>
      <dsp:txXfrm>
        <a:off x="2173647" y="354402"/>
        <a:ext cx="1093690" cy="1093690"/>
      </dsp:txXfrm>
    </dsp:sp>
    <dsp:sp modelId="{D57E1A66-6E9D-465A-9B7C-7D900B54F247}">
      <dsp:nvSpPr>
        <dsp:cNvPr id="0" name=""/>
        <dsp:cNvSpPr/>
      </dsp:nvSpPr>
      <dsp:spPr>
        <a:xfrm>
          <a:off x="3419736" y="295236"/>
          <a:ext cx="1212022" cy="1212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Sustainable</a:t>
          </a:r>
          <a:endParaRPr lang="en-US" sz="1400" kern="1200" dirty="0"/>
        </a:p>
      </dsp:txBody>
      <dsp:txXfrm>
        <a:off x="3478902" y="354402"/>
        <a:ext cx="1093690" cy="1093690"/>
      </dsp:txXfrm>
    </dsp:sp>
    <dsp:sp modelId="{18DC9804-9AC2-4950-8565-08413CDAFCED}">
      <dsp:nvSpPr>
        <dsp:cNvPr id="0" name=""/>
        <dsp:cNvSpPr/>
      </dsp:nvSpPr>
      <dsp:spPr>
        <a:xfrm>
          <a:off x="2114481" y="1600491"/>
          <a:ext cx="1212022" cy="1212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Bubble</a:t>
          </a:r>
          <a:endParaRPr lang="en-US" sz="1400" kern="1200" dirty="0"/>
        </a:p>
      </dsp:txBody>
      <dsp:txXfrm>
        <a:off x="2173647" y="1659657"/>
        <a:ext cx="1093690" cy="1093690"/>
      </dsp:txXfrm>
    </dsp:sp>
    <dsp:sp modelId="{ED80C485-04F8-4D7A-B3C8-C53B56521DEC}">
      <dsp:nvSpPr>
        <dsp:cNvPr id="0" name=""/>
        <dsp:cNvSpPr/>
      </dsp:nvSpPr>
      <dsp:spPr>
        <a:xfrm>
          <a:off x="3419736" y="1600491"/>
          <a:ext cx="1212022" cy="1212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Conservative</a:t>
          </a:r>
          <a:endParaRPr lang="en-US" sz="1400" kern="1200" dirty="0"/>
        </a:p>
      </dsp:txBody>
      <dsp:txXfrm>
        <a:off x="3478902" y="1659657"/>
        <a:ext cx="1093690" cy="1093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607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0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87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3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05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9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8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371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696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36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ERP Week 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02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Only the sustainable succed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Nanyang business review (Nanyang Technological University, Singapore)</a:t>
            </a:r>
          </a:p>
          <a:p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7276049"/>
              </p:ext>
            </p:extLst>
          </p:nvPr>
        </p:nvGraphicFramePr>
        <p:xfrm>
          <a:off x="2032001" y="3030583"/>
          <a:ext cx="6746240" cy="310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73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Aggressive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Bitter restructing</a:t>
            </a:r>
          </a:p>
          <a:p>
            <a:r>
              <a:rPr lang="id-ID" sz="1600" dirty="0" smtClean="0"/>
              <a:t>Restrukturisasi hutang, tidak peduli bagaimanapun menyakitkan prosesnya, dengan menegosiasi ulang dengan bank, menerbitkan instrumen instrumen financial dan bahkan menjual bisnis bisnis non inti (non core businesses)</a:t>
            </a:r>
          </a:p>
          <a:p>
            <a:r>
              <a:rPr lang="id-ID" sz="1600" b="1" dirty="0" smtClean="0"/>
              <a:t>PRUDENT FINANCIAL MANAGEMENT</a:t>
            </a:r>
          </a:p>
          <a:p>
            <a:r>
              <a:rPr lang="id-ID" sz="1600" dirty="0" smtClean="0"/>
              <a:t>Melakukan hedge pada hutang, mengkoversi hutang ke mata uang lokal, atau mengubah hutang jangka pendek menjadi jangka panjang</a:t>
            </a:r>
          </a:p>
          <a:p>
            <a:r>
              <a:rPr lang="id-ID" sz="1600" b="1" dirty="0" smtClean="0"/>
              <a:t>LAUNCH “THE TWO IN ONE” STRATEGY</a:t>
            </a:r>
          </a:p>
          <a:p>
            <a:r>
              <a:rPr lang="id-ID" sz="1600" dirty="0" smtClean="0"/>
              <a:t>Sejalan dengan perbaikan kondisi financial, perusahaan mulai meningkatkan kapabilitasnya untuk mempertahankan daya saing atau menarik manfaat dari krisis</a:t>
            </a:r>
          </a:p>
          <a:p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272785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Sustainable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b="1" dirty="0" smtClean="0"/>
              <a:t>Radical corporate organization</a:t>
            </a:r>
          </a:p>
          <a:p>
            <a:r>
              <a:rPr lang="id-ID" dirty="0" smtClean="0"/>
              <a:t>Mengambil keuntungan dari kompetisi yang melemah selama krisis. Perusahaan mulai secara radikal melakukan overhaul pada organisasinya untuk membuatnya lebih adaptif dan responsif</a:t>
            </a:r>
          </a:p>
          <a:p>
            <a:r>
              <a:rPr lang="id-ID" b="1" dirty="0" smtClean="0"/>
              <a:t>Launch critical strategic initiatives</a:t>
            </a:r>
          </a:p>
          <a:p>
            <a:r>
              <a:rPr lang="id-ID" dirty="0" smtClean="0"/>
              <a:t>Mengantisipasi perubahan lingkungan dan meraih peluang pasar global. Perusahaan meluncurkan inisiatif strategis besar yang kritikal terhadap keunggulan kompetitif masa depannya</a:t>
            </a:r>
          </a:p>
          <a:p>
            <a:r>
              <a:rPr lang="id-ID" b="1" dirty="0" smtClean="0"/>
              <a:t>Strengthen global market position</a:t>
            </a:r>
          </a:p>
          <a:p>
            <a:r>
              <a:rPr lang="id-ID" dirty="0" smtClean="0"/>
              <a:t>Dengan sebuah cash flow yang kuat, perusahaan mulai membeli perusahaan-perusahaan lain dan membangun aliansi untuk memperkuat pijakannya di pasar global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013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Bubble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b="1" dirty="0" smtClean="0"/>
              <a:t>Role of visonary leaderhip</a:t>
            </a:r>
          </a:p>
          <a:p>
            <a:r>
              <a:rPr lang="id-ID" dirty="0" smtClean="0"/>
              <a:t>Adanya kebutuhan yang kuat bagi seorang visionary leader dengan wawasan yang luas, karisma dan kepercayaan diri yang mampu membimbing perusahaan selama perubahan</a:t>
            </a:r>
          </a:p>
          <a:p>
            <a:r>
              <a:rPr lang="id-ID" b="1" dirty="0" smtClean="0"/>
              <a:t>Quick fix</a:t>
            </a:r>
          </a:p>
          <a:p>
            <a:r>
              <a:rPr lang="id-ID" dirty="0" smtClean="0"/>
              <a:t>Respons yang cepat untuk berubah dalam lingkungan bisnis agar mampu bertahan bahkan dalam kondisi ekonomi yang buruk</a:t>
            </a:r>
          </a:p>
          <a:p>
            <a:r>
              <a:rPr lang="id-ID" b="1" dirty="0" smtClean="0"/>
              <a:t>Good corporate governance</a:t>
            </a:r>
          </a:p>
          <a:p>
            <a:r>
              <a:rPr lang="id-ID" dirty="0" smtClean="0"/>
              <a:t>Lebih banyak melakukan check and balance, full disclosure dan menghargai kepentingan minoritas, implementasi dari sebuah gaya manajemen transparan sebagai bagian dari busines practice standar perusahaan</a:t>
            </a:r>
          </a:p>
          <a:p>
            <a:r>
              <a:rPr lang="id-ID" b="1" dirty="0" smtClean="0"/>
              <a:t>Streamlining</a:t>
            </a:r>
          </a:p>
          <a:p>
            <a:r>
              <a:rPr lang="id-ID" dirty="0" smtClean="0"/>
              <a:t>Memotong bagian yang kurang produktif di perusahaan dengan melakukan revitalisasi dan melakukan fokus ulang pada peningkatan keunggulan kompetitif perusahaan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020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Conservative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Going regional</a:t>
            </a:r>
          </a:p>
          <a:p>
            <a:r>
              <a:rPr lang="id-ID" dirty="0" smtClean="0"/>
              <a:t>Eskpansi pasar regional untuk mengejar skala ekonomi dan pertumbuhan baru (fresh growth) yan sudah tidak dapat lagi diberikan oleh pasar lokal</a:t>
            </a:r>
          </a:p>
          <a:p>
            <a:r>
              <a:rPr lang="id-ID" b="1" dirty="0" smtClean="0"/>
              <a:t>Cultural overhaul</a:t>
            </a:r>
          </a:p>
          <a:p>
            <a:r>
              <a:rPr lang="id-ID" dirty="0" smtClean="0"/>
              <a:t>Mengeliminasi pola pikir dari dalam keluar (inside out) menjadi sebuah perusahaan yang dikelola secara baik dan profesional (well governed, professionally managed)</a:t>
            </a:r>
          </a:p>
          <a:p>
            <a:r>
              <a:rPr lang="id-ID" b="1" dirty="0" smtClean="0"/>
              <a:t>The power of vision</a:t>
            </a:r>
          </a:p>
          <a:p>
            <a:r>
              <a:rPr lang="id-ID" dirty="0" smtClean="0"/>
              <a:t>Memandang masa depan perusahaan secara holistik untuk meningkatkan kualitas dari pengambilan kebutuhan jangka pendek dan jangka panjang</a:t>
            </a:r>
          </a:p>
          <a:p>
            <a:r>
              <a:rPr lang="id-ID" b="1" dirty="0" smtClean="0"/>
              <a:t>Focus</a:t>
            </a:r>
          </a:p>
          <a:p>
            <a:r>
              <a:rPr lang="id-ID" dirty="0" smtClean="0"/>
              <a:t>Fokus dan melakukan spesialisasi dalam mengoptimalkan sumber daya yang digunakan untuk mempercepat dan memfasilitasi identifikasi dan solusi masalah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971663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22</TotalTime>
  <Words>373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ERP Week 4</vt:lpstr>
      <vt:lpstr>Only the sustainable succed</vt:lpstr>
      <vt:lpstr>Aggressive</vt:lpstr>
      <vt:lpstr>Sustainable</vt:lpstr>
      <vt:lpstr>Bubble</vt:lpstr>
      <vt:lpstr>Conservative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</dc:creator>
  <cp:lastModifiedBy>indra</cp:lastModifiedBy>
  <cp:revision>6</cp:revision>
  <dcterms:created xsi:type="dcterms:W3CDTF">2020-03-13T14:54:25Z</dcterms:created>
  <dcterms:modified xsi:type="dcterms:W3CDTF">2020-03-13T15:16:38Z</dcterms:modified>
</cp:coreProperties>
</file>