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4" r:id="rId3"/>
    <p:sldId id="268" r:id="rId4"/>
    <p:sldId id="290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3" r:id="rId13"/>
    <p:sldId id="314" r:id="rId14"/>
    <p:sldId id="315" r:id="rId15"/>
    <p:sldId id="316" r:id="rId16"/>
    <p:sldId id="262" r:id="rId17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BFE7-317F-439E-8F31-85F000889489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0347-1C1E-421C-A575-69BCD200611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0347-1C1E-421C-A575-69BCD2006118}" type="slidenum">
              <a:rPr lang="id-ID" smtClean="0"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0347-1C1E-421C-A575-69BCD2006118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20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0347-1C1E-421C-A575-69BCD200611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773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0347-1C1E-421C-A575-69BCD2006118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48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0347-1C1E-421C-A575-69BCD2006118}" type="slidenum">
              <a:rPr lang="id-ID" smtClean="0"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C702-065A-44AA-898B-C1C40056B3B3}" type="datetimeFigureOut">
              <a:rPr lang="id-ID" smtClean="0"/>
              <a:t>18/04/2017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4102-93F5-4179-BD09-8E814FB4F77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2539233"/>
            <a:ext cx="296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  <a:latin typeface="Arial Narrow" pitchFamily="34" charset="0"/>
              </a:rPr>
              <a:t>S   E   N  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8504" y="1779662"/>
            <a:ext cx="293432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N  I  L  A  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683" r="3933"/>
          <a:stretch/>
        </p:blipFill>
        <p:spPr>
          <a:xfrm>
            <a:off x="-1" y="1831379"/>
            <a:ext cx="4139953" cy="25607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82615" y="1368038"/>
            <a:ext cx="443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Susunan dari arti-arti di dalam dan susunan medium inderawi yang menampung proyeksi dari makna dalam harus dikawinkan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2614" y="3461745"/>
            <a:ext cx="4437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bersifat kontekstual (seniman bersinggungan dengan kenyataan di luar dirinya secara konkret)</a:t>
            </a:r>
          </a:p>
        </p:txBody>
      </p:sp>
      <p:sp>
        <p:nvSpPr>
          <p:cNvPr id="12" name="Right Arrow 4"/>
          <p:cNvSpPr/>
          <p:nvPr/>
        </p:nvSpPr>
        <p:spPr>
          <a:xfrm>
            <a:off x="3909415" y="2002900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ight Arrow 4"/>
          <p:cNvSpPr/>
          <p:nvPr/>
        </p:nvSpPr>
        <p:spPr>
          <a:xfrm>
            <a:off x="3909415" y="3881889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87315" y="134655"/>
            <a:ext cx="4097053" cy="70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>
                <a:solidFill>
                  <a:srgbClr val="FFFF00"/>
                </a:solidFill>
              </a:rPr>
              <a:t>HASIL KETERLIBATAN SENIMAN DENGAN LINGKUNGAN HIDUPNYA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73825"/>
            <a:ext cx="337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/>
                </a:solidFill>
                <a:latin typeface="Arial Narrow" pitchFamily="34" charset="0"/>
              </a:rPr>
              <a:t>EKSTRINSIK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951" y="1831379"/>
            <a:ext cx="271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800" dirty="0">
                <a:solidFill>
                  <a:schemeClr val="bg1"/>
                </a:solidFill>
              </a:rPr>
              <a:t>http://poskotanews.com/2015/02/03/lukisan-penangkapan-diponegoro-dipamerkan/</a:t>
            </a:r>
          </a:p>
        </p:txBody>
      </p:sp>
    </p:spTree>
    <p:extLst>
      <p:ext uri="{BB962C8B-B14F-4D97-AF65-F5344CB8AC3E}">
        <p14:creationId xmlns:p14="http://schemas.microsoft.com/office/powerpoint/2010/main" val="37528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749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</a:rPr>
              <a:t>NILAI-NILAI DASAR DALAM SENI APAPUN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63688" y="1419622"/>
            <a:ext cx="2289448" cy="1181418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id-ID" sz="1800" b="1" dirty="0">
                <a:solidFill>
                  <a:schemeClr val="bg1"/>
                </a:solidFill>
              </a:rPr>
              <a:t>NILAI PENAMPILAN</a:t>
            </a:r>
          </a:p>
          <a:p>
            <a:pPr marL="0" indent="0" algn="r">
              <a:buNone/>
            </a:pPr>
            <a:r>
              <a:rPr lang="id-ID" sz="1800" dirty="0">
                <a:solidFill>
                  <a:schemeClr val="bg1"/>
                </a:solidFill>
              </a:rPr>
              <a:t>Nilai wujud yang melahirkan benda seni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27784" y="3435846"/>
            <a:ext cx="4032448" cy="13660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>
            <a:normAutofit/>
          </a:bodyPr>
          <a:lstStyle/>
          <a:p>
            <a:pPr marL="68580"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 PENGUNGKAPAN</a:t>
            </a:r>
          </a:p>
          <a:p>
            <a:pPr marL="87313" marR="0" lvl="0" indent="-1905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id-ID" dirty="0">
                <a:solidFill>
                  <a:schemeClr val="bg1"/>
                </a:solidFill>
              </a:rPr>
              <a:t>Dapat menunjukkan bakat pribadi seseorang, nilai ketrampilan, nilai medium yang dipakainya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99484" y="1424597"/>
            <a:ext cx="2440868" cy="117644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>
            <a:normAutofit lnSpcReduction="10000"/>
          </a:bodyPr>
          <a:lstStyle/>
          <a:p>
            <a:pPr marL="6858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 ISI</a:t>
            </a:r>
          </a:p>
          <a:p>
            <a:pPr marL="87313" marR="0" lvl="0" indent="-19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id-ID" dirty="0">
                <a:solidFill>
                  <a:schemeClr val="bg1"/>
                </a:solidFill>
              </a:rPr>
              <a:t>Nilai pengetahuan, rasa, gagasan, pesan, nilai hidup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5616" y="771550"/>
            <a:ext cx="6840760" cy="417432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84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2088232" cy="699542"/>
          </a:xfrm>
        </p:spPr>
        <p:txBody>
          <a:bodyPr>
            <a:normAutofit/>
          </a:bodyPr>
          <a:lstStyle/>
          <a:p>
            <a:pPr algn="l"/>
            <a:r>
              <a:rPr lang="id-ID" sz="2400" b="1" dirty="0">
                <a:solidFill>
                  <a:schemeClr val="bg1"/>
                </a:solidFill>
              </a:rPr>
              <a:t>STUDI KASUS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4648" t="11250" r="20312" b="12812"/>
          <a:stretch>
            <a:fillRect/>
          </a:stretch>
        </p:blipFill>
        <p:spPr bwMode="auto">
          <a:xfrm>
            <a:off x="0" y="555526"/>
            <a:ext cx="6287224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63688" y="4743390"/>
            <a:ext cx="293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/>
              <a:t>https://www.theguardian.com/media/2014/jul/30/kevin-carter-photojournalist-obituary-archive-1994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915566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INTRINSIK?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1511514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EKSTRINSIK?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264375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PENAMPILAN?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34836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ISI?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420267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PENGUNGKAPAN?</a:t>
            </a:r>
          </a:p>
        </p:txBody>
      </p:sp>
    </p:spTree>
    <p:extLst>
      <p:ext uri="{BB962C8B-B14F-4D97-AF65-F5344CB8AC3E}">
        <p14:creationId xmlns:p14="http://schemas.microsoft.com/office/powerpoint/2010/main" val="21015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2088232" cy="699542"/>
          </a:xfrm>
        </p:spPr>
        <p:txBody>
          <a:bodyPr>
            <a:normAutofit/>
          </a:bodyPr>
          <a:lstStyle/>
          <a:p>
            <a:pPr algn="l"/>
            <a:r>
              <a:rPr lang="id-ID" sz="2400" b="1" dirty="0">
                <a:solidFill>
                  <a:schemeClr val="bg1"/>
                </a:solidFill>
              </a:rPr>
              <a:t>STUDI KASUS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4648" t="11250" r="20312" b="12812"/>
          <a:stretch>
            <a:fillRect/>
          </a:stretch>
        </p:blipFill>
        <p:spPr bwMode="auto">
          <a:xfrm>
            <a:off x="0" y="555526"/>
            <a:ext cx="6287224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63688" y="4743390"/>
            <a:ext cx="293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/>
              <a:t>https://www.theguardian.com/media/2014/jul/30/kevin-carter-photojournalist-obituary-archive-1994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-52562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INTRINSIK?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1203598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EKSTRINSIK?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18904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PENAMPILAN?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321464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ISI?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377235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PENGUNGKAPAN?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555526"/>
          <a:ext cx="6287223" cy="458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741">
                  <a:extLst>
                    <a:ext uri="{9D8B030D-6E8A-4147-A177-3AD203B41FA5}">
                      <a16:colId xmlns:a16="http://schemas.microsoft.com/office/drawing/2014/main" val="1079884117"/>
                    </a:ext>
                  </a:extLst>
                </a:gridCol>
                <a:gridCol w="2095741">
                  <a:extLst>
                    <a:ext uri="{9D8B030D-6E8A-4147-A177-3AD203B41FA5}">
                      <a16:colId xmlns:a16="http://schemas.microsoft.com/office/drawing/2014/main" val="2740675976"/>
                    </a:ext>
                  </a:extLst>
                </a:gridCol>
                <a:gridCol w="2095741">
                  <a:extLst>
                    <a:ext uri="{9D8B030D-6E8A-4147-A177-3AD203B41FA5}">
                      <a16:colId xmlns:a16="http://schemas.microsoft.com/office/drawing/2014/main" val="2866011042"/>
                    </a:ext>
                  </a:extLst>
                </a:gridCol>
              </a:tblGrid>
              <a:tr h="1529325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083291"/>
                  </a:ext>
                </a:extLst>
              </a:tr>
              <a:tr h="1529325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279748"/>
                  </a:ext>
                </a:extLst>
              </a:tr>
              <a:tr h="1529325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425660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1234716" y="1450172"/>
            <a:ext cx="1296144" cy="1647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Oval 17"/>
          <p:cNvSpPr/>
          <p:nvPr/>
        </p:nvSpPr>
        <p:spPr>
          <a:xfrm>
            <a:off x="2771800" y="2849513"/>
            <a:ext cx="2736304" cy="1647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41074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Rule of 3rd, composition, light, speed, etc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16159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Starvation in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2240" y="23685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Penampakan objek dalam foto, angle, komposisi, dll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2240" y="34609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Subjektivitas pengamat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40" y="42074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Kemampuan mengambil moment yang tepat sesuai isu</a:t>
            </a:r>
          </a:p>
        </p:txBody>
      </p:sp>
    </p:spTree>
    <p:extLst>
      <p:ext uri="{BB962C8B-B14F-4D97-AF65-F5344CB8AC3E}">
        <p14:creationId xmlns:p14="http://schemas.microsoft.com/office/powerpoint/2010/main" val="25033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/>
      <p:bldP spid="14" grpId="0"/>
      <p:bldP spid="15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1640" y="555526"/>
            <a:ext cx="6536577" cy="4100239"/>
            <a:chOff x="214282" y="285728"/>
            <a:chExt cx="8715436" cy="5466985"/>
          </a:xfrm>
        </p:grpSpPr>
        <p:sp>
          <p:nvSpPr>
            <p:cNvPr id="2" name="Rectangle 1"/>
            <p:cNvSpPr/>
            <p:nvPr/>
          </p:nvSpPr>
          <p:spPr>
            <a:xfrm>
              <a:off x="214282" y="2551837"/>
              <a:ext cx="871543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875" b="1" dirty="0">
                  <a:latin typeface="Browallia New" pitchFamily="34" charset="-34"/>
                  <a:cs typeface="Browallia New" pitchFamily="34" charset="-34"/>
                </a:rPr>
                <a:t>Kevin Carter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 (13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-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Sep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-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1960 – 27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-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Jul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-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1994) 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adalah seorang pewarta foto berkebangsaan Afrika Selatan dan anggota kelompok pewarta foto yang dikenal dengan nama </a:t>
              </a:r>
              <a:r>
                <a:rPr lang="en-US" sz="1875" i="1" dirty="0">
                  <a:latin typeface="Browallia New" pitchFamily="34" charset="-34"/>
                  <a:cs typeface="Browallia New" pitchFamily="34" charset="-34"/>
                </a:rPr>
                <a:t>Bang-Bang Club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. 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Dia adalah penerima penghargaan </a:t>
              </a:r>
              <a:r>
                <a:rPr lang="en-US" sz="1875" b="1" i="1" dirty="0">
                  <a:latin typeface="Browallia New" pitchFamily="34" charset="-34"/>
                  <a:cs typeface="Browallia New" pitchFamily="34" charset="-34"/>
                </a:rPr>
                <a:t>Pulitzer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 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untuk fotonya yang menggambarkan kelaparan di Sudan tahun 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1993. 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Dalam kegalauannya akan kondisi sosial dunia dan kritik atas karyanya dia melakukan upaya bunuhdiri dan meninggal pada usia 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33</a:t>
              </a:r>
              <a:r>
                <a:rPr lang="id-ID" sz="1875" dirty="0">
                  <a:latin typeface="Browallia New" pitchFamily="34" charset="-34"/>
                  <a:cs typeface="Browallia New" pitchFamily="34" charset="-34"/>
                </a:rPr>
                <a:t> tahun.</a:t>
              </a:r>
              <a:r>
                <a:rPr lang="en-US" sz="1875" dirty="0">
                  <a:latin typeface="Browallia New" pitchFamily="34" charset="-34"/>
                  <a:cs typeface="Browallia New" pitchFamily="34" charset="-34"/>
                </a:rPr>
                <a:t> </a:t>
              </a:r>
              <a:endParaRPr lang="id-ID" sz="1875" dirty="0"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3" name="Picture 2" descr="KV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0430" y="285728"/>
              <a:ext cx="2143140" cy="2143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5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4" y="0"/>
            <a:ext cx="6648626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30386"/>
            <a:ext cx="23166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050" dirty="0"/>
              <a:t>http://www.micecartoon.co.id/hemat/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535642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INTRINSIK?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1375498"/>
            <a:ext cx="13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EKSTRINSIK?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22638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PENAMPILAN?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310369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ISI?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8" y="382274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Arial Narrow" pitchFamily="34" charset="0"/>
              </a:rPr>
              <a:t>NILAI PENGUNGKAPAN?</a:t>
            </a:r>
          </a:p>
        </p:txBody>
      </p:sp>
    </p:spTree>
    <p:extLst>
      <p:ext uri="{BB962C8B-B14F-4D97-AF65-F5344CB8AC3E}">
        <p14:creationId xmlns:p14="http://schemas.microsoft.com/office/powerpoint/2010/main" val="63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85786" y="-714398"/>
            <a:ext cx="7358114" cy="6500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2265563" y="2211710"/>
            <a:ext cx="4465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2">
                    <a:lumMod val="50000"/>
                  </a:schemeClr>
                </a:solidFill>
              </a:rPr>
              <a:t>SEE YOU NEXT WEEK... </a:t>
            </a:r>
            <a:r>
              <a:rPr lang="id-ID" sz="3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id-ID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45740"/>
            <a:ext cx="8229600" cy="66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000" b="1" dirty="0">
                <a:solidFill>
                  <a:schemeClr val="bg2">
                    <a:lumMod val="50000"/>
                  </a:schemeClr>
                </a:solidFill>
              </a:rPr>
              <a:t>TAKSONOMI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31840" y="1009278"/>
            <a:ext cx="2962672" cy="547465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000">
                <a:solidFill>
                  <a:schemeClr val="bg1"/>
                </a:solidFill>
              </a:rPr>
              <a:t>NILAI-NILAI SENI</a:t>
            </a:r>
            <a:endParaRPr lang="id-ID" sz="3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07593"/>
            <a:ext cx="2962672" cy="50400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BENDA SENI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1496" y="3115605"/>
            <a:ext cx="2962672" cy="82068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3000" dirty="0">
                <a:solidFill>
                  <a:schemeClr val="bg1"/>
                </a:solidFill>
              </a:rPr>
              <a:t>PENGALAMAN SENI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1496" y="4296619"/>
            <a:ext cx="2962672" cy="57938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KONTEKS SENI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85384" y="2406030"/>
            <a:ext cx="2279104" cy="525762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PUBLIK SENI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2377431"/>
            <a:ext cx="2098576" cy="55436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SENIMAN</a:t>
            </a:r>
          </a:p>
        </p:txBody>
      </p:sp>
      <p:cxnSp>
        <p:nvCxnSpPr>
          <p:cNvPr id="12" name="Straight Arrow Connector 11"/>
          <p:cNvCxnSpPr>
            <a:stCxn id="11" idx="3"/>
            <a:endCxn id="7" idx="1"/>
          </p:cNvCxnSpPr>
          <p:nvPr/>
        </p:nvCxnSpPr>
        <p:spPr>
          <a:xfrm flipV="1">
            <a:off x="2278088" y="2359596"/>
            <a:ext cx="853752" cy="295015"/>
          </a:xfrm>
          <a:prstGeom prst="straightConnector1">
            <a:avLst/>
          </a:prstGeom>
          <a:ln w="95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  <a:endCxn id="11" idx="0"/>
          </p:cNvCxnSpPr>
          <p:nvPr/>
        </p:nvCxnSpPr>
        <p:spPr>
          <a:xfrm flipH="1">
            <a:off x="1228800" y="1283011"/>
            <a:ext cx="1903040" cy="109442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10" idx="0"/>
          </p:cNvCxnSpPr>
          <p:nvPr/>
        </p:nvCxnSpPr>
        <p:spPr>
          <a:xfrm>
            <a:off x="6094512" y="1283011"/>
            <a:ext cx="1730424" cy="112301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>
          <a:xfrm>
            <a:off x="6094512" y="2359596"/>
            <a:ext cx="590872" cy="309315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0" idx="2"/>
          </p:cNvCxnSpPr>
          <p:nvPr/>
        </p:nvCxnSpPr>
        <p:spPr>
          <a:xfrm flipV="1">
            <a:off x="6084168" y="2931792"/>
            <a:ext cx="1740768" cy="5941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0" idx="2"/>
          </p:cNvCxnSpPr>
          <p:nvPr/>
        </p:nvCxnSpPr>
        <p:spPr>
          <a:xfrm flipV="1">
            <a:off x="6084168" y="2931792"/>
            <a:ext cx="1740768" cy="165452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11" idx="2"/>
          </p:cNvCxnSpPr>
          <p:nvPr/>
        </p:nvCxnSpPr>
        <p:spPr>
          <a:xfrm flipH="1" flipV="1">
            <a:off x="1228800" y="2931791"/>
            <a:ext cx="1892696" cy="5941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11" idx="2"/>
          </p:cNvCxnSpPr>
          <p:nvPr/>
        </p:nvCxnSpPr>
        <p:spPr>
          <a:xfrm flipH="1" flipV="1">
            <a:off x="1228800" y="2931791"/>
            <a:ext cx="1892696" cy="16545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8" idx="0"/>
          </p:cNvCxnSpPr>
          <p:nvPr/>
        </p:nvCxnSpPr>
        <p:spPr>
          <a:xfrm flipH="1">
            <a:off x="4602832" y="2611599"/>
            <a:ext cx="10344" cy="504006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6" idx="2"/>
          </p:cNvCxnSpPr>
          <p:nvPr/>
        </p:nvCxnSpPr>
        <p:spPr>
          <a:xfrm flipV="1">
            <a:off x="4613176" y="1556743"/>
            <a:ext cx="0" cy="5508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69456" y="267494"/>
            <a:ext cx="4479008" cy="194421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83" r="3933"/>
          <a:stretch/>
        </p:blipFill>
        <p:spPr>
          <a:xfrm>
            <a:off x="179512" y="518648"/>
            <a:ext cx="2952328" cy="18261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2392" y="-63144"/>
            <a:ext cx="2772308" cy="66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600" dirty="0">
                <a:solidFill>
                  <a:schemeClr val="bg1"/>
                </a:solidFill>
              </a:rPr>
              <a:t>tidak bisa disamakan dengan keindahan alam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652" y="2019386"/>
            <a:ext cx="271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800" dirty="0">
                <a:solidFill>
                  <a:schemeClr val="bg1"/>
                </a:solidFill>
              </a:rPr>
              <a:t>http://poskotanews.com/2015/02/03/lukisan-penangkapan-diponegoro-dipamerkan/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1074" y="56983"/>
            <a:ext cx="208823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PERSEPSI LUAR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926627"/>
            <a:ext cx="115212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INDERA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288" y="926627"/>
            <a:ext cx="197971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INTERPRETASI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1455" y="1949611"/>
            <a:ext cx="237626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PERSEPSI DALAM</a:t>
            </a:r>
          </a:p>
        </p:txBody>
      </p:sp>
      <p:sp>
        <p:nvSpPr>
          <p:cNvPr id="13" name="Arrow: Left-Right 12"/>
          <p:cNvSpPr/>
          <p:nvPr/>
        </p:nvSpPr>
        <p:spPr>
          <a:xfrm>
            <a:off x="3275856" y="1036544"/>
            <a:ext cx="576064" cy="25670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4"/>
          <p:cNvSpPr/>
          <p:nvPr/>
        </p:nvSpPr>
        <p:spPr>
          <a:xfrm rot="5400000">
            <a:off x="7388452" y="2125271"/>
            <a:ext cx="1685046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7504447" y="3227174"/>
            <a:ext cx="1453055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NILAI HAYATI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2662775"/>
            <a:ext cx="200171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PENGALAMAN SENI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3842239"/>
            <a:ext cx="200171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PENGALAMAN ARTISTIK</a:t>
            </a:r>
          </a:p>
        </p:txBody>
      </p:sp>
      <p:sp>
        <p:nvSpPr>
          <p:cNvPr id="18" name="Right Arrow 4"/>
          <p:cNvSpPr/>
          <p:nvPr/>
        </p:nvSpPr>
        <p:spPr>
          <a:xfrm rot="12164477">
            <a:off x="6745467" y="3115079"/>
            <a:ext cx="614312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Right Arrow 4"/>
          <p:cNvSpPr/>
          <p:nvPr/>
        </p:nvSpPr>
        <p:spPr>
          <a:xfrm rot="9435523" flipV="1">
            <a:off x="6745466" y="3792953"/>
            <a:ext cx="614312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2050999" y="2864692"/>
            <a:ext cx="200171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APRESIASI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820" y="4008556"/>
            <a:ext cx="200171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BERKARYA</a:t>
            </a:r>
          </a:p>
        </p:txBody>
      </p:sp>
      <p:sp>
        <p:nvSpPr>
          <p:cNvPr id="22" name="Right Arrow 4"/>
          <p:cNvSpPr/>
          <p:nvPr/>
        </p:nvSpPr>
        <p:spPr>
          <a:xfrm flipH="1">
            <a:off x="4088834" y="2915504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Right Arrow 4"/>
          <p:cNvSpPr/>
          <p:nvPr/>
        </p:nvSpPr>
        <p:spPr>
          <a:xfrm flipH="1">
            <a:off x="2710565" y="4077716"/>
            <a:ext cx="1896838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4" name="Right Arrow 4"/>
          <p:cNvSpPr/>
          <p:nvPr/>
        </p:nvSpPr>
        <p:spPr>
          <a:xfrm rot="5400000" flipH="1">
            <a:off x="2346531" y="2424716"/>
            <a:ext cx="453416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5" name="Right Arrow 4"/>
          <p:cNvSpPr/>
          <p:nvPr/>
        </p:nvSpPr>
        <p:spPr>
          <a:xfrm rot="5400000" flipH="1">
            <a:off x="444579" y="2978945"/>
            <a:ext cx="1561874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57155" y="903525"/>
            <a:ext cx="2012536" cy="66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dirty="0">
                <a:solidFill>
                  <a:srgbClr val="FFFF00"/>
                </a:solidFill>
              </a:rPr>
              <a:t>ESTETIKA</a:t>
            </a:r>
          </a:p>
        </p:txBody>
      </p:sp>
    </p:spTree>
    <p:extLst>
      <p:ext uri="{BB962C8B-B14F-4D97-AF65-F5344CB8AC3E}">
        <p14:creationId xmlns:p14="http://schemas.microsoft.com/office/powerpoint/2010/main" val="11757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p Mini\Pictures\seni-instalasi-sampah-dan-bayan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294892" cy="5143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59592" y="237002"/>
            <a:ext cx="208823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KARYA SENI</a:t>
            </a:r>
          </a:p>
        </p:txBody>
      </p:sp>
      <p:sp>
        <p:nvSpPr>
          <p:cNvPr id="18" name="Right Arrow 4"/>
          <p:cNvSpPr/>
          <p:nvPr/>
        </p:nvSpPr>
        <p:spPr>
          <a:xfrm>
            <a:off x="4429159" y="287815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Rectangle 1"/>
          <p:cNvSpPr/>
          <p:nvPr/>
        </p:nvSpPr>
        <p:spPr>
          <a:xfrm>
            <a:off x="35496" y="83113"/>
            <a:ext cx="421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100" dirty="0">
                <a:solidFill>
                  <a:schemeClr val="bg1"/>
                </a:solidFill>
              </a:rPr>
              <a:t>http://www.fansshare.com/community/uploads120/12875/tim_noble_and_sue_webster_dirty_white_trash_with_gulls_months_worth_of_artists_trash_taxidermy_seagulls_light_projector_dimensions_variable_tim_noble_and_sue_webster/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0152" y="987574"/>
            <a:ext cx="208823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NILAI ESTETIK</a:t>
            </a:r>
          </a:p>
        </p:txBody>
      </p:sp>
      <p:sp>
        <p:nvSpPr>
          <p:cNvPr id="20" name="Right Arrow 4"/>
          <p:cNvSpPr/>
          <p:nvPr/>
        </p:nvSpPr>
        <p:spPr>
          <a:xfrm>
            <a:off x="4429159" y="1038386"/>
            <a:ext cx="1438985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2029509"/>
            <a:ext cx="2088232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Struktur</a:t>
            </a:r>
          </a:p>
          <a:p>
            <a:pPr algn="ctr"/>
            <a:r>
              <a:rPr lang="id-ID" sz="2400" dirty="0">
                <a:solidFill>
                  <a:schemeClr val="bg1"/>
                </a:solidFill>
              </a:rPr>
              <a:t>Bentuk</a:t>
            </a:r>
          </a:p>
          <a:p>
            <a:pPr algn="ctr"/>
            <a:r>
              <a:rPr lang="id-ID" sz="2400" dirty="0">
                <a:solidFill>
                  <a:schemeClr val="bg1"/>
                </a:solidFill>
              </a:rPr>
              <a:t>Medium</a:t>
            </a:r>
          </a:p>
          <a:p>
            <a:pPr algn="ctr"/>
            <a:r>
              <a:rPr lang="id-ID" sz="2400" dirty="0">
                <a:solidFill>
                  <a:schemeClr val="bg1"/>
                </a:solidFill>
              </a:rPr>
              <a:t>Perasaan</a:t>
            </a:r>
          </a:p>
          <a:p>
            <a:pPr algn="ctr"/>
            <a:r>
              <a:rPr lang="id-ID" sz="2400" dirty="0">
                <a:solidFill>
                  <a:schemeClr val="bg1"/>
                </a:solidFill>
              </a:rPr>
              <a:t>Gagasan</a:t>
            </a:r>
          </a:p>
        </p:txBody>
      </p:sp>
      <p:sp>
        <p:nvSpPr>
          <p:cNvPr id="22" name="Right Arrow 4"/>
          <p:cNvSpPr/>
          <p:nvPr/>
        </p:nvSpPr>
        <p:spPr>
          <a:xfrm rot="5400000">
            <a:off x="6708519" y="1570895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4587974"/>
            <a:ext cx="309634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KEPUASAN BATIN</a:t>
            </a:r>
          </a:p>
        </p:txBody>
      </p:sp>
      <p:sp>
        <p:nvSpPr>
          <p:cNvPr id="24" name="Right Arrow 4"/>
          <p:cNvSpPr/>
          <p:nvPr/>
        </p:nvSpPr>
        <p:spPr>
          <a:xfrm rot="5400000">
            <a:off x="6708519" y="4109468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124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2576" y="177966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/>
                </a:solidFill>
                <a:latin typeface="Arial Narrow" pitchFamily="34" charset="0"/>
              </a:rPr>
              <a:t>NILAI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686" y="-1820738"/>
            <a:ext cx="6480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4400" b="1" dirty="0">
                <a:solidFill>
                  <a:schemeClr val="bg1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2576" y="177966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NILAI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686" y="-1820738"/>
            <a:ext cx="6480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4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38036" y="195486"/>
            <a:ext cx="4686299" cy="1849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800" dirty="0">
                <a:solidFill>
                  <a:schemeClr val="bg1"/>
                </a:solidFill>
              </a:rPr>
              <a:t>FILSAFAT </a:t>
            </a:r>
            <a:r>
              <a:rPr lang="id-ID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d-ID" sz="2800" dirty="0">
                <a:solidFill>
                  <a:schemeClr val="bg1"/>
                </a:solidFill>
              </a:rPr>
              <a:t>nilai dipakai sebagai suatu kata benda abstrak yang berarti keberhargaan atau kebaikan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19872" y="2407196"/>
            <a:ext cx="4686299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dirty="0">
                <a:solidFill>
                  <a:schemeClr val="bg1"/>
                </a:solidFill>
              </a:rPr>
              <a:t>kemampuan yang dipercayai ada pada sesuatu benda untuk memuaskan suatu keinginan manusia. Sifat dari sesuatu benda yang menyebabkannya menarik minat seseorang atau suatu golongan.</a:t>
            </a:r>
          </a:p>
        </p:txBody>
      </p:sp>
    </p:spTree>
    <p:extLst>
      <p:ext uri="{BB962C8B-B14F-4D97-AF65-F5344CB8AC3E}">
        <p14:creationId xmlns:p14="http://schemas.microsoft.com/office/powerpoint/2010/main" val="7242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7824" y="699542"/>
            <a:ext cx="20882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  <a:latin typeface="Arial Narrow" pitchFamily="34" charset="0"/>
              </a:rPr>
              <a:t>INTRINSIK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3147814"/>
            <a:ext cx="223224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  <a:latin typeface="Arial Narrow" pitchFamily="34" charset="0"/>
              </a:rPr>
              <a:t>EKSTRINSIK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12576" y="177966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/>
                </a:solidFill>
                <a:latin typeface="Arial Narrow" pitchFamily="34" charset="0"/>
              </a:rPr>
              <a:t>NILAI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126251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2400" dirty="0">
                <a:solidFill>
                  <a:schemeClr val="bg1"/>
                </a:solidFill>
              </a:rPr>
              <a:t>nilai dari dalam dirinya (obyek itu sendiri) </a:t>
            </a:r>
            <a:r>
              <a:rPr lang="id-ID" sz="2400" dirty="0">
                <a:solidFill>
                  <a:schemeClr val="bg1"/>
                </a:solidFill>
                <a:sym typeface="Wingdings" pitchFamily="2" charset="2"/>
              </a:rPr>
              <a:t> consumatory value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732589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2400" dirty="0">
                <a:solidFill>
                  <a:schemeClr val="bg1"/>
                </a:solidFill>
              </a:rPr>
              <a:t>nilai suatu benda (obyek) yang menjadi alat atau saran untuk sesuatu yang lain </a:t>
            </a:r>
            <a:r>
              <a:rPr lang="id-ID" sz="2400" dirty="0">
                <a:solidFill>
                  <a:schemeClr val="bg1"/>
                </a:solidFill>
                <a:sym typeface="Wingdings" pitchFamily="2" charset="2"/>
              </a:rPr>
              <a:t> instrumentory value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05" y="2610659"/>
            <a:ext cx="15351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050" dirty="0">
                <a:solidFill>
                  <a:srgbClr val="FFFF00"/>
                </a:solidFill>
                <a:latin typeface="BrowalliaUPC" pitchFamily="34" charset="-34"/>
                <a:ea typeface="Calibri"/>
                <a:cs typeface="BrowalliaUPC" pitchFamily="34" charset="-34"/>
                <a:sym typeface="Calibri"/>
              </a:rPr>
              <a:t>disarikan dari The Liang Gie, 1976</a:t>
            </a:r>
          </a:p>
        </p:txBody>
      </p:sp>
      <p:cxnSp>
        <p:nvCxnSpPr>
          <p:cNvPr id="15" name="Straight Arrow Connector 14"/>
          <p:cNvCxnSpPr>
            <a:stCxn id="10" idx="3"/>
            <a:endCxn id="8" idx="1"/>
          </p:cNvCxnSpPr>
          <p:nvPr/>
        </p:nvCxnSpPr>
        <p:spPr>
          <a:xfrm flipV="1">
            <a:off x="1619672" y="991930"/>
            <a:ext cx="1368152" cy="12032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9" idx="1"/>
          </p:cNvCxnSpPr>
          <p:nvPr/>
        </p:nvCxnSpPr>
        <p:spPr>
          <a:xfrm>
            <a:off x="1619672" y="2195161"/>
            <a:ext cx="1224136" cy="124504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612576" y="177966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/>
                </a:solidFill>
                <a:latin typeface="Arial Narrow" pitchFamily="34" charset="0"/>
              </a:rPr>
              <a:t>NILAI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887" y="271576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2400" dirty="0">
                <a:solidFill>
                  <a:srgbClr val="FFFF00"/>
                </a:solidFill>
              </a:rPr>
              <a:t>Menurut KANT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699542"/>
            <a:ext cx="20882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  <a:latin typeface="Arial Narrow" pitchFamily="34" charset="0"/>
              </a:rPr>
              <a:t>ESTETIS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2553724"/>
            <a:ext cx="223224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  <a:latin typeface="Arial Narrow" pitchFamily="34" charset="0"/>
              </a:rPr>
              <a:t>EKSTRA ESTETIS</a:t>
            </a: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1619672" y="991930"/>
            <a:ext cx="1368152" cy="12032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3"/>
            <a:endCxn id="18" idx="1"/>
          </p:cNvCxnSpPr>
          <p:nvPr/>
        </p:nvCxnSpPr>
        <p:spPr>
          <a:xfrm>
            <a:off x="1619672" y="2195161"/>
            <a:ext cx="1224136" cy="89717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87824" y="1262517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Nilai estetis yang murni terdapat pada garis, bentuk, warna, gerak, tempo, irama, dialog, ruang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7824" y="3732589"/>
            <a:ext cx="518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2400" dirty="0">
                <a:solidFill>
                  <a:schemeClr val="bg1"/>
                </a:solidFill>
              </a:rPr>
              <a:t>nilai tambahan terdapat pada bentuk-bentuk manusia, alam, binatang</a:t>
            </a:r>
          </a:p>
        </p:txBody>
      </p:sp>
    </p:spTree>
    <p:extLst>
      <p:ext uri="{BB962C8B-B14F-4D97-AF65-F5344CB8AC3E}">
        <p14:creationId xmlns:p14="http://schemas.microsoft.com/office/powerpoint/2010/main" val="10212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rreg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64" y="1140126"/>
            <a:ext cx="2888940" cy="402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05913" y="1169549"/>
            <a:ext cx="2069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000" dirty="0">
                <a:solidFill>
                  <a:schemeClr val="bg1"/>
                </a:solidFill>
              </a:rPr>
              <a:t>http://www.angkorsite.com/picture/category/11-imagine?start=28</a:t>
            </a:r>
          </a:p>
        </p:txBody>
      </p:sp>
      <p:sp>
        <p:nvSpPr>
          <p:cNvPr id="6" name="Rectangle 5"/>
          <p:cNvSpPr/>
          <p:nvPr/>
        </p:nvSpPr>
        <p:spPr>
          <a:xfrm>
            <a:off x="968882" y="4792653"/>
            <a:ext cx="2595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"Diana's Return from the Chase."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2615" y="1368038"/>
            <a:ext cx="4221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Nilai estetis murni: Kepuasan yang ditimbulkan oleh hubungan warna-warna, garis-garis, dan bentuk-bentuk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2614" y="3461745"/>
            <a:ext cx="422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schemeClr val="bg1"/>
                </a:solidFill>
              </a:rPr>
              <a:t>Keindahan tambahan adalah keindahan manusia, bangunan sebagai objeknya</a:t>
            </a:r>
          </a:p>
        </p:txBody>
      </p:sp>
      <p:sp>
        <p:nvSpPr>
          <p:cNvPr id="12" name="Right Arrow 4"/>
          <p:cNvSpPr/>
          <p:nvPr/>
        </p:nvSpPr>
        <p:spPr>
          <a:xfrm>
            <a:off x="3785975" y="1972848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ight Arrow 4"/>
          <p:cNvSpPr/>
          <p:nvPr/>
        </p:nvSpPr>
        <p:spPr>
          <a:xfrm>
            <a:off x="3785975" y="3881889"/>
            <a:ext cx="518569" cy="3600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87316" y="134655"/>
            <a:ext cx="3448980" cy="709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000" dirty="0">
                <a:solidFill>
                  <a:srgbClr val="FFFF00"/>
                </a:solidFill>
              </a:rPr>
              <a:t>NILAI SENI ITU TERDAPAT PADA BENTUKNYA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8876" y="7382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4800" b="1" dirty="0">
                <a:solidFill>
                  <a:schemeClr val="bg1"/>
                </a:solidFill>
                <a:latin typeface="Arial Narrow" pitchFamily="34" charset="0"/>
              </a:rPr>
              <a:t>INTRINSIK</a:t>
            </a:r>
          </a:p>
        </p:txBody>
      </p:sp>
    </p:spTree>
    <p:extLst>
      <p:ext uri="{BB962C8B-B14F-4D97-AF65-F5344CB8AC3E}">
        <p14:creationId xmlns:p14="http://schemas.microsoft.com/office/powerpoint/2010/main" val="7984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532</Words>
  <Application>Microsoft Office PowerPoint</Application>
  <PresentationFormat>On-screen Show (16:9)</PresentationFormat>
  <Paragraphs>98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Browallia New</vt:lpstr>
      <vt:lpstr>BrowalliaUPC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 KASUS</vt:lpstr>
      <vt:lpstr>STUDI KASUS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Toto Haryadi</cp:lastModifiedBy>
  <cp:revision>331</cp:revision>
  <dcterms:created xsi:type="dcterms:W3CDTF">2016-02-28T04:43:56Z</dcterms:created>
  <dcterms:modified xsi:type="dcterms:W3CDTF">2017-04-18T02:28:48Z</dcterms:modified>
</cp:coreProperties>
</file>