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1"/>
  </p:notesMasterIdLst>
  <p:handoutMasterIdLst>
    <p:handoutMasterId r:id="rId82"/>
  </p:handoutMasterIdLst>
  <p:sldIdLst>
    <p:sldId id="536" r:id="rId2"/>
    <p:sldId id="537"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555" r:id="rId21"/>
    <p:sldId id="556" r:id="rId22"/>
    <p:sldId id="557" r:id="rId23"/>
    <p:sldId id="563" r:id="rId24"/>
    <p:sldId id="564" r:id="rId25"/>
    <p:sldId id="565" r:id="rId26"/>
    <p:sldId id="566" r:id="rId27"/>
    <p:sldId id="567" r:id="rId28"/>
    <p:sldId id="558" r:id="rId29"/>
    <p:sldId id="504" r:id="rId30"/>
    <p:sldId id="510" r:id="rId31"/>
    <p:sldId id="506" r:id="rId32"/>
    <p:sldId id="507" r:id="rId33"/>
    <p:sldId id="509" r:id="rId34"/>
    <p:sldId id="469" r:id="rId35"/>
    <p:sldId id="470" r:id="rId36"/>
    <p:sldId id="471" r:id="rId37"/>
    <p:sldId id="472" r:id="rId38"/>
    <p:sldId id="512" r:id="rId39"/>
    <p:sldId id="473" r:id="rId40"/>
    <p:sldId id="474" r:id="rId41"/>
    <p:sldId id="475" r:id="rId42"/>
    <p:sldId id="476" r:id="rId43"/>
    <p:sldId id="477" r:id="rId44"/>
    <p:sldId id="478" r:id="rId45"/>
    <p:sldId id="533" r:id="rId46"/>
    <p:sldId id="479" r:id="rId47"/>
    <p:sldId id="484" r:id="rId48"/>
    <p:sldId id="485" r:id="rId49"/>
    <p:sldId id="486" r:id="rId50"/>
    <p:sldId id="487" r:id="rId51"/>
    <p:sldId id="488" r:id="rId52"/>
    <p:sldId id="489" r:id="rId53"/>
    <p:sldId id="490" r:id="rId54"/>
    <p:sldId id="491" r:id="rId55"/>
    <p:sldId id="492" r:id="rId56"/>
    <p:sldId id="493" r:id="rId57"/>
    <p:sldId id="494" r:id="rId58"/>
    <p:sldId id="495" r:id="rId59"/>
    <p:sldId id="496" r:id="rId60"/>
    <p:sldId id="497" r:id="rId61"/>
    <p:sldId id="498" r:id="rId62"/>
    <p:sldId id="499" r:id="rId63"/>
    <p:sldId id="500" r:id="rId64"/>
    <p:sldId id="501" r:id="rId65"/>
    <p:sldId id="502" r:id="rId66"/>
    <p:sldId id="568" r:id="rId67"/>
    <p:sldId id="569" r:id="rId68"/>
    <p:sldId id="570" r:id="rId69"/>
    <p:sldId id="571" r:id="rId70"/>
    <p:sldId id="433" r:id="rId71"/>
    <p:sldId id="434" r:id="rId72"/>
    <p:sldId id="435" r:id="rId73"/>
    <p:sldId id="436" r:id="rId74"/>
    <p:sldId id="437" r:id="rId75"/>
    <p:sldId id="438" r:id="rId76"/>
    <p:sldId id="439" r:id="rId77"/>
    <p:sldId id="460" r:id="rId78"/>
    <p:sldId id="534" r:id="rId79"/>
    <p:sldId id="535" r:id="rId80"/>
  </p:sldIdLst>
  <p:sldSz cx="9144000" cy="6858000" type="screen4x3"/>
  <p:notesSz cx="6858000" cy="11147425"/>
  <p:defaultTextStyle>
    <a:defPPr>
      <a:defRPr lang="en-US"/>
    </a:defPPr>
    <a:lvl1pPr algn="l" rtl="0" fontAlgn="base">
      <a:spcBef>
        <a:spcPct val="0"/>
      </a:spcBef>
      <a:spcAft>
        <a:spcPct val="0"/>
      </a:spcAft>
      <a:defRPr kern="1200">
        <a:solidFill>
          <a:schemeClr val="tx1"/>
        </a:solidFill>
        <a:latin typeface="myriad pro" pitchFamily="34" charset="0"/>
        <a:ea typeface="+mn-ea"/>
        <a:cs typeface="Arial" charset="0"/>
      </a:defRPr>
    </a:lvl1pPr>
    <a:lvl2pPr marL="457200" algn="l" rtl="0" fontAlgn="base">
      <a:spcBef>
        <a:spcPct val="0"/>
      </a:spcBef>
      <a:spcAft>
        <a:spcPct val="0"/>
      </a:spcAft>
      <a:defRPr kern="1200">
        <a:solidFill>
          <a:schemeClr val="tx1"/>
        </a:solidFill>
        <a:latin typeface="myriad pro" pitchFamily="34" charset="0"/>
        <a:ea typeface="+mn-ea"/>
        <a:cs typeface="Arial" charset="0"/>
      </a:defRPr>
    </a:lvl2pPr>
    <a:lvl3pPr marL="914400" algn="l" rtl="0" fontAlgn="base">
      <a:spcBef>
        <a:spcPct val="0"/>
      </a:spcBef>
      <a:spcAft>
        <a:spcPct val="0"/>
      </a:spcAft>
      <a:defRPr kern="1200">
        <a:solidFill>
          <a:schemeClr val="tx1"/>
        </a:solidFill>
        <a:latin typeface="myriad pro" pitchFamily="34" charset="0"/>
        <a:ea typeface="+mn-ea"/>
        <a:cs typeface="Arial" charset="0"/>
      </a:defRPr>
    </a:lvl3pPr>
    <a:lvl4pPr marL="1371600" algn="l" rtl="0" fontAlgn="base">
      <a:spcBef>
        <a:spcPct val="0"/>
      </a:spcBef>
      <a:spcAft>
        <a:spcPct val="0"/>
      </a:spcAft>
      <a:defRPr kern="1200">
        <a:solidFill>
          <a:schemeClr val="tx1"/>
        </a:solidFill>
        <a:latin typeface="myriad pro" pitchFamily="34" charset="0"/>
        <a:ea typeface="+mn-ea"/>
        <a:cs typeface="Arial" charset="0"/>
      </a:defRPr>
    </a:lvl4pPr>
    <a:lvl5pPr marL="1828800" algn="l" rtl="0" fontAlgn="base">
      <a:spcBef>
        <a:spcPct val="0"/>
      </a:spcBef>
      <a:spcAft>
        <a:spcPct val="0"/>
      </a:spcAft>
      <a:defRPr kern="1200">
        <a:solidFill>
          <a:schemeClr val="tx1"/>
        </a:solidFill>
        <a:latin typeface="myriad pro" pitchFamily="34" charset="0"/>
        <a:ea typeface="+mn-ea"/>
        <a:cs typeface="Arial" charset="0"/>
      </a:defRPr>
    </a:lvl5pPr>
    <a:lvl6pPr marL="2286000" algn="l" defTabSz="914400" rtl="0" eaLnBrk="1" latinLnBrk="0" hangingPunct="1">
      <a:defRPr kern="1200">
        <a:solidFill>
          <a:schemeClr val="tx1"/>
        </a:solidFill>
        <a:latin typeface="myriad pro" pitchFamily="34" charset="0"/>
        <a:ea typeface="+mn-ea"/>
        <a:cs typeface="Arial" charset="0"/>
      </a:defRPr>
    </a:lvl6pPr>
    <a:lvl7pPr marL="2743200" algn="l" defTabSz="914400" rtl="0" eaLnBrk="1" latinLnBrk="0" hangingPunct="1">
      <a:defRPr kern="1200">
        <a:solidFill>
          <a:schemeClr val="tx1"/>
        </a:solidFill>
        <a:latin typeface="myriad pro" pitchFamily="34" charset="0"/>
        <a:ea typeface="+mn-ea"/>
        <a:cs typeface="Arial" charset="0"/>
      </a:defRPr>
    </a:lvl7pPr>
    <a:lvl8pPr marL="3200400" algn="l" defTabSz="914400" rtl="0" eaLnBrk="1" latinLnBrk="0" hangingPunct="1">
      <a:defRPr kern="1200">
        <a:solidFill>
          <a:schemeClr val="tx1"/>
        </a:solidFill>
        <a:latin typeface="myriad pro" pitchFamily="34" charset="0"/>
        <a:ea typeface="+mn-ea"/>
        <a:cs typeface="Arial" charset="0"/>
      </a:defRPr>
    </a:lvl8pPr>
    <a:lvl9pPr marL="3657600" algn="l" defTabSz="914400" rtl="0" eaLnBrk="1" latinLnBrk="0" hangingPunct="1">
      <a:defRPr kern="1200">
        <a:solidFill>
          <a:schemeClr val="tx1"/>
        </a:solidFill>
        <a:latin typeface="myriad pro"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629" autoAdjust="0"/>
    <p:restoredTop sz="94660"/>
  </p:normalViewPr>
  <p:slideViewPr>
    <p:cSldViewPr>
      <p:cViewPr>
        <p:scale>
          <a:sx n="48" d="100"/>
          <a:sy n="48" d="100"/>
        </p:scale>
        <p:origin x="-1686" y="-4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57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557213"/>
          </a:xfrm>
          <a:prstGeom prst="rect">
            <a:avLst/>
          </a:prstGeom>
        </p:spPr>
        <p:txBody>
          <a:bodyPr vert="horz" lIns="91440" tIns="45720" rIns="91440" bIns="45720" rtlCol="0"/>
          <a:lstStyle>
            <a:lvl1pPr algn="r">
              <a:defRPr sz="1200"/>
            </a:lvl1pPr>
          </a:lstStyle>
          <a:p>
            <a:fld id="{3F7C118E-D0C1-4068-BF3C-E061F074074B}" type="datetimeFigureOut">
              <a:rPr lang="en-US" smtClean="0"/>
              <a:pPr/>
              <a:t>4/3/2018</a:t>
            </a:fld>
            <a:endParaRPr lang="en-US"/>
          </a:p>
        </p:txBody>
      </p:sp>
      <p:sp>
        <p:nvSpPr>
          <p:cNvPr id="4" name="Footer Placeholder 3"/>
          <p:cNvSpPr>
            <a:spLocks noGrp="1"/>
          </p:cNvSpPr>
          <p:nvPr>
            <p:ph type="ftr" sz="quarter" idx="2"/>
          </p:nvPr>
        </p:nvSpPr>
        <p:spPr>
          <a:xfrm>
            <a:off x="0" y="10588625"/>
            <a:ext cx="2971800" cy="5572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10588625"/>
            <a:ext cx="2971800" cy="557213"/>
          </a:xfrm>
          <a:prstGeom prst="rect">
            <a:avLst/>
          </a:prstGeom>
        </p:spPr>
        <p:txBody>
          <a:bodyPr vert="horz" lIns="91440" tIns="45720" rIns="91440" bIns="45720" rtlCol="0" anchor="b"/>
          <a:lstStyle>
            <a:lvl1pPr algn="r">
              <a:defRPr sz="1200"/>
            </a:lvl1pPr>
          </a:lstStyle>
          <a:p>
            <a:fld id="{23756855-1485-4DB3-8DD1-F6B6687DD123}" type="slidenum">
              <a:rPr lang="en-US" smtClean="0"/>
              <a:pPr/>
              <a:t>‹#›</a:t>
            </a:fld>
            <a:endParaRPr lang="en-US"/>
          </a:p>
        </p:txBody>
      </p:sp>
    </p:spTree>
    <p:extLst>
      <p:ext uri="{BB962C8B-B14F-4D97-AF65-F5344CB8AC3E}">
        <p14:creationId xmlns:p14="http://schemas.microsoft.com/office/powerpoint/2010/main" val="2839657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572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557213"/>
          </a:xfrm>
          <a:prstGeom prst="rect">
            <a:avLst/>
          </a:prstGeom>
        </p:spPr>
        <p:txBody>
          <a:bodyPr vert="horz" lIns="91440" tIns="45720" rIns="91440" bIns="45720" rtlCol="0"/>
          <a:lstStyle>
            <a:lvl1pPr algn="r">
              <a:defRPr sz="1200"/>
            </a:lvl1pPr>
          </a:lstStyle>
          <a:p>
            <a:fld id="{419EB171-3BF6-47A8-81B2-EEA1D493AB9F}" type="datetimeFigureOut">
              <a:rPr lang="en-US" smtClean="0"/>
              <a:pPr/>
              <a:t>4/3/2018</a:t>
            </a:fld>
            <a:endParaRPr lang="en-US"/>
          </a:p>
        </p:txBody>
      </p:sp>
      <p:sp>
        <p:nvSpPr>
          <p:cNvPr id="4" name="Slide Image Placeholder 3"/>
          <p:cNvSpPr>
            <a:spLocks noGrp="1" noRot="1" noChangeAspect="1"/>
          </p:cNvSpPr>
          <p:nvPr>
            <p:ph type="sldImg" idx="2"/>
          </p:nvPr>
        </p:nvSpPr>
        <p:spPr>
          <a:xfrm>
            <a:off x="642938" y="836613"/>
            <a:ext cx="5572125" cy="41798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294313"/>
            <a:ext cx="5486400" cy="50165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588625"/>
            <a:ext cx="2971800" cy="5572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0588625"/>
            <a:ext cx="2971800" cy="557213"/>
          </a:xfrm>
          <a:prstGeom prst="rect">
            <a:avLst/>
          </a:prstGeom>
        </p:spPr>
        <p:txBody>
          <a:bodyPr vert="horz" lIns="91440" tIns="45720" rIns="91440" bIns="45720" rtlCol="0" anchor="b"/>
          <a:lstStyle>
            <a:lvl1pPr algn="r">
              <a:defRPr sz="1200"/>
            </a:lvl1pPr>
          </a:lstStyle>
          <a:p>
            <a:fld id="{A13C3DBE-635A-463E-8ACD-6A9C01205885}" type="slidenum">
              <a:rPr lang="en-US" smtClean="0"/>
              <a:pPr/>
              <a:t>‹#›</a:t>
            </a:fld>
            <a:endParaRPr lang="en-US"/>
          </a:p>
        </p:txBody>
      </p:sp>
    </p:spTree>
    <p:extLst>
      <p:ext uri="{BB962C8B-B14F-4D97-AF65-F5344CB8AC3E}">
        <p14:creationId xmlns:p14="http://schemas.microsoft.com/office/powerpoint/2010/main" val="303003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fld id="{B6145B1E-01F7-427A-BEDE-81EF81EED361}" type="datetimeFigureOut">
              <a:rPr lang="en-US" smtClean="0"/>
              <a:pPr>
                <a:defRPr/>
              </a:pPr>
              <a:t>4/3/2018</a:t>
            </a:fld>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BED40ED9-965F-4C46-8A40-61F3501A6DBD}"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E7D0018-EA58-4C93-9D83-EF118A7D56A9}" type="datetimeFigureOut">
              <a:rPr lang="en-US" smtClean="0"/>
              <a:pPr>
                <a:defRPr/>
              </a:pPr>
              <a:t>4/3/2018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D3D9B61-67FF-443D-91CD-6BA63D2862B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624263F-D4DE-4C10-ACC8-90EF76FC9FF7}" type="datetimeFigureOut">
              <a:rPr lang="en-US" smtClean="0"/>
              <a:pPr>
                <a:defRPr/>
              </a:pPr>
              <a:t>4/3/2018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154CEE5-AD53-4610-8489-E1F466D525B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E0925ADD-88A0-4770-90C5-19A537305861}" type="datetimeFigureOut">
              <a:rPr lang="en-US" smtClean="0"/>
              <a:pPr>
                <a:defRPr/>
              </a:pPr>
              <a:t>4/3/2018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8E41E5A-4332-4478-885D-AF3DCFCAB79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D210549B-0E1D-4BB2-B571-A5062AF79808}" type="datetimeFigureOut">
              <a:rPr lang="en-US" smtClean="0"/>
              <a:pPr>
                <a:defRPr/>
              </a:pPr>
              <a:t>4/3/2018</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201D618-0E48-4EAD-9CC6-4D28AB480771}"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0927E6B3-B866-444F-A48E-2B9B871CF8CB}" type="datetimeFigureOut">
              <a:rPr lang="en-US" smtClean="0"/>
              <a:pPr>
                <a:defRPr/>
              </a:pPr>
              <a:t>4/3/2018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7D17748-0BBA-4421-8FA4-65ECD3B1425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FE30CA25-33FC-4EE7-8CA4-F216D26E7CA7}" type="datetimeFigureOut">
              <a:rPr lang="en-US" smtClean="0"/>
              <a:pPr>
                <a:defRPr/>
              </a:pPr>
              <a:t>4/3/2018</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07D98355-199F-4310-8AF6-E57387C25BF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373DBF41-F530-414C-BCA9-3E3C187273F7}" type="datetimeFigureOut">
              <a:rPr lang="en-US" smtClean="0"/>
              <a:pPr>
                <a:defRPr/>
              </a:pPr>
              <a:t>4/3/2018</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5CAAA2CC-148A-4D73-8117-9B26459E9BE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65C73F0F-2FA7-47BF-BDD9-87DAD3A7009B}" type="datetimeFigureOut">
              <a:rPr lang="en-US" smtClean="0"/>
              <a:pPr>
                <a:defRPr/>
              </a:pPr>
              <a:t>4/3/2018</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B3B9086F-FCF3-42BA-9B74-32926E155725}"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67653D6-6542-4735-AA51-C05696AAC576}" type="datetimeFigureOut">
              <a:rPr lang="en-US" smtClean="0"/>
              <a:pPr>
                <a:defRPr/>
              </a:pPr>
              <a:t>4/3/2018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E1F4375-57D0-4F75-A44B-C020BCA7CF1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CD36AAD9-6A89-4D42-AD7F-9DEC12F20220}" type="datetimeFigureOut">
              <a:rPr lang="en-US" smtClean="0"/>
              <a:pPr>
                <a:defRPr/>
              </a:pPr>
              <a:t>4/3/2018</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DD1D50A-8FE4-406B-89AE-70102113929D}"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C1EDF883-A5B7-41F0-AD2E-BC4332EC8639}" type="datetimeFigureOut">
              <a:rPr lang="en-US" smtClean="0"/>
              <a:pPr>
                <a:defRPr/>
              </a:pPr>
              <a:t>4/3/2018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E39E6AAB-CE25-46CD-A6AF-5478FCBC0F61}"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eaLnBrk="1" fontAlgn="auto" hangingPunct="1">
              <a:spcAft>
                <a:spcPts val="0"/>
              </a:spcAft>
              <a:defRPr/>
            </a:pPr>
            <a:r>
              <a:rPr lang="id-ID" dirty="0" smtClean="0"/>
              <a:t>Flowchart System</a:t>
            </a:r>
            <a:br>
              <a:rPr lang="id-ID" dirty="0" smtClean="0"/>
            </a:br>
            <a:r>
              <a:rPr lang="id-ID" dirty="0" smtClean="0"/>
              <a:t>&amp;</a:t>
            </a:r>
            <a:br>
              <a:rPr lang="id-ID" dirty="0" smtClean="0"/>
            </a:br>
            <a:r>
              <a:rPr lang="id-ID" dirty="0" smtClean="0"/>
              <a:t>Flowchart Document</a:t>
            </a:r>
            <a:endParaRPr lang="id-ID" dirty="0"/>
          </a:p>
        </p:txBody>
      </p:sp>
      <p:sp>
        <p:nvSpPr>
          <p:cNvPr id="5" name="Subtitle 4"/>
          <p:cNvSpPr>
            <a:spLocks noGrp="1"/>
          </p:cNvSpPr>
          <p:nvPr>
            <p:ph type="subTitle" idx="1"/>
          </p:nvPr>
        </p:nvSpPr>
        <p:spPr>
          <a:xfrm>
            <a:off x="685800" y="4572000"/>
            <a:ext cx="6461125" cy="1066800"/>
          </a:xfrm>
        </p:spPr>
        <p:txBody>
          <a:bodyPr rtlCol="0"/>
          <a:lstStyle/>
          <a:p>
            <a:pPr eaLnBrk="1" fontAlgn="auto" hangingPunct="1">
              <a:spcAft>
                <a:spcPts val="0"/>
              </a:spcAft>
              <a:buFont typeface="Arial" pitchFamily="34" charset="0"/>
              <a:buNone/>
              <a:defRPr/>
            </a:pP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70000" y="838200"/>
            <a:ext cx="6350000" cy="5410200"/>
            <a:chOff x="1371600" y="762000"/>
            <a:chExt cx="6350000" cy="5410200"/>
          </a:xfrm>
        </p:grpSpPr>
        <p:pic>
          <p:nvPicPr>
            <p:cNvPr id="15362" name="Picture 4" descr="D:\Materi Kuliah_S1\Materi Ajar Analisa dan Perancangan\analisa perancangan\flowchart system.jpg"/>
            <p:cNvPicPr>
              <a:picLocks noChangeAspect="1" noChangeArrowheads="1"/>
            </p:cNvPicPr>
            <p:nvPr/>
          </p:nvPicPr>
          <p:blipFill>
            <a:blip r:embed="rId2"/>
            <a:srcRect t="10609"/>
            <a:stretch>
              <a:fillRect/>
            </a:stretch>
          </p:blipFill>
          <p:spPr bwMode="auto">
            <a:xfrm>
              <a:off x="1371600" y="1600200"/>
              <a:ext cx="6350000" cy="4572000"/>
            </a:xfrm>
            <a:prstGeom prst="rect">
              <a:avLst/>
            </a:prstGeom>
            <a:noFill/>
            <a:ln w="9525">
              <a:noFill/>
              <a:miter lim="800000"/>
              <a:headEnd/>
              <a:tailEnd/>
            </a:ln>
          </p:spPr>
        </p:pic>
        <p:sp>
          <p:nvSpPr>
            <p:cNvPr id="5" name="Flowchart: Card 4"/>
            <p:cNvSpPr/>
            <p:nvPr/>
          </p:nvSpPr>
          <p:spPr>
            <a:xfrm>
              <a:off x="3200400" y="762000"/>
              <a:ext cx="1600200" cy="838200"/>
            </a:xfrm>
            <a:prstGeom prst="flowChartPunchedCard">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d-ID" dirty="0"/>
                <a:t>Data Jawaban Ujian </a:t>
              </a:r>
            </a:p>
          </p:txBody>
        </p:sp>
      </p:grpSp>
      <p:sp>
        <p:nvSpPr>
          <p:cNvPr id="15364" name="TextBox 5"/>
          <p:cNvSpPr txBox="1">
            <a:spLocks noChangeArrowheads="1"/>
          </p:cNvSpPr>
          <p:nvPr/>
        </p:nvSpPr>
        <p:spPr bwMode="auto">
          <a:xfrm>
            <a:off x="5929659" y="0"/>
            <a:ext cx="3214341" cy="584775"/>
          </a:xfrm>
          <a:prstGeom prst="rect">
            <a:avLst/>
          </a:prstGeom>
          <a:noFill/>
          <a:ln w="9525">
            <a:noFill/>
            <a:miter lim="800000"/>
            <a:headEnd/>
            <a:tailEnd/>
          </a:ln>
        </p:spPr>
        <p:txBody>
          <a:bodyPr wrap="none">
            <a:spAutoFit/>
          </a:bodyPr>
          <a:lstStyle/>
          <a:p>
            <a:r>
              <a:rPr lang="id-ID" sz="3200" dirty="0"/>
              <a:t>Flowcart System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ChangeAspect="1"/>
          </p:cNvPicPr>
          <p:nvPr/>
        </p:nvPicPr>
        <p:blipFill>
          <a:blip r:embed="rId2"/>
          <a:srcRect/>
          <a:stretch>
            <a:fillRect/>
          </a:stretch>
        </p:blipFill>
        <p:spPr bwMode="auto">
          <a:xfrm>
            <a:off x="1066800" y="990600"/>
            <a:ext cx="7010400" cy="5021263"/>
          </a:xfrm>
          <a:prstGeom prst="rect">
            <a:avLst/>
          </a:prstGeom>
          <a:noFill/>
          <a:ln w="9525">
            <a:noFill/>
            <a:miter lim="800000"/>
            <a:headEnd/>
            <a:tailEnd/>
          </a:ln>
        </p:spPr>
      </p:pic>
      <p:sp>
        <p:nvSpPr>
          <p:cNvPr id="16387" name="Rectangle 4"/>
          <p:cNvSpPr>
            <a:spLocks noChangeArrowheads="1"/>
          </p:cNvSpPr>
          <p:nvPr/>
        </p:nvSpPr>
        <p:spPr bwMode="auto">
          <a:xfrm>
            <a:off x="0" y="6211888"/>
            <a:ext cx="8458200" cy="646112"/>
          </a:xfrm>
          <a:prstGeom prst="rect">
            <a:avLst/>
          </a:prstGeom>
          <a:noFill/>
          <a:ln w="9525">
            <a:noFill/>
            <a:miter lim="800000"/>
            <a:headEnd/>
            <a:tailEnd/>
          </a:ln>
        </p:spPr>
        <p:txBody>
          <a:bodyPr>
            <a:spAutoFit/>
          </a:bodyPr>
          <a:lstStyle/>
          <a:p>
            <a:pPr algn="just"/>
            <a:r>
              <a:rPr lang="en-US">
                <a:latin typeface="Calibri" pitchFamily="34" charset="0"/>
              </a:rPr>
              <a:t># : Masukkan data calon anggota ke dalam</a:t>
            </a:r>
            <a:r>
              <a:rPr lang="id-ID">
                <a:latin typeface="Calibri" pitchFamily="34" charset="0"/>
              </a:rPr>
              <a:t> </a:t>
            </a:r>
            <a:r>
              <a:rPr lang="en-US">
                <a:latin typeface="Calibri" pitchFamily="34" charset="0"/>
              </a:rPr>
              <a:t>komputer (proses pengisian data)</a:t>
            </a:r>
            <a:endParaRPr lang="id-ID">
              <a:latin typeface="Calibri" pitchFamily="34" charset="0"/>
            </a:endParaRPr>
          </a:p>
          <a:p>
            <a:pPr algn="just"/>
            <a:r>
              <a:rPr lang="en-US">
                <a:latin typeface="Calibri" pitchFamily="34" charset="0"/>
              </a:rPr>
              <a:t>P : Tanda tangan dan validasi data</a:t>
            </a:r>
            <a:endParaRPr lang="id-ID">
              <a:latin typeface="Calibri" pitchFamily="34" charset="0"/>
            </a:endParaRPr>
          </a:p>
        </p:txBody>
      </p:sp>
      <p:sp>
        <p:nvSpPr>
          <p:cNvPr id="6" name="Title 1"/>
          <p:cNvSpPr>
            <a:spLocks noGrp="1"/>
          </p:cNvSpPr>
          <p:nvPr>
            <p:ph type="title"/>
          </p:nvPr>
        </p:nvSpPr>
        <p:spPr>
          <a:xfrm>
            <a:off x="0" y="0"/>
            <a:ext cx="4032250" cy="855663"/>
          </a:xfrm>
        </p:spPr>
        <p:txBody>
          <a:bodyPr>
            <a:normAutofit/>
          </a:bodyPr>
          <a:lstStyle/>
          <a:p>
            <a:pPr eaLnBrk="1" fontAlgn="auto" hangingPunct="1">
              <a:spcAft>
                <a:spcPts val="0"/>
              </a:spcAft>
              <a:defRPr/>
            </a:pPr>
            <a:r>
              <a:rPr lang="id-ID" sz="2400" dirty="0" smtClean="0"/>
              <a:t>Contoh Flowchart Document</a:t>
            </a:r>
            <a:endParaRPr lang="id-ID"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900"/>
          </a:xfrm>
        </p:spPr>
        <p:txBody>
          <a:bodyPr/>
          <a:lstStyle/>
          <a:p>
            <a:pPr eaLnBrk="1" fontAlgn="auto" hangingPunct="1">
              <a:spcAft>
                <a:spcPts val="0"/>
              </a:spcAft>
              <a:defRPr/>
            </a:pPr>
            <a:r>
              <a:rPr lang="id-ID" sz="4400" dirty="0" smtClean="0"/>
              <a:t>Pedoman pembuatan flowchart</a:t>
            </a:r>
            <a:endParaRPr lang="id-ID" sz="4400" dirty="0"/>
          </a:p>
        </p:txBody>
      </p:sp>
      <p:sp>
        <p:nvSpPr>
          <p:cNvPr id="3" name="Content Placeholder 2"/>
          <p:cNvSpPr>
            <a:spLocks noGrp="1"/>
          </p:cNvSpPr>
          <p:nvPr>
            <p:ph idx="1"/>
          </p:nvPr>
        </p:nvSpPr>
        <p:spPr>
          <a:xfrm>
            <a:off x="993906" y="1268413"/>
            <a:ext cx="7620000" cy="5132387"/>
          </a:xfrm>
        </p:spPr>
        <p:txBody>
          <a:bodyPr rtlCol="0">
            <a:normAutofit fontScale="92500" lnSpcReduction="20000"/>
          </a:bodyPr>
          <a:lstStyle/>
          <a:p>
            <a:pPr marL="514350" indent="-514350" eaLnBrk="1" fontAlgn="auto" hangingPunct="1">
              <a:spcAft>
                <a:spcPts val="0"/>
              </a:spcAft>
              <a:buFont typeface="+mj-lt"/>
              <a:buAutoNum type="arabicPeriod"/>
              <a:defRPr/>
            </a:pPr>
            <a:r>
              <a:rPr lang="en-US" dirty="0"/>
              <a:t>Flowchart </a:t>
            </a:r>
            <a:r>
              <a:rPr lang="id-ID" dirty="0" smtClean="0"/>
              <a:t> digambar kan dari atas ke bawah dan dari kiri ke kanan. </a:t>
            </a:r>
          </a:p>
          <a:p>
            <a:pPr marL="514350" indent="-514350" eaLnBrk="1" fontAlgn="auto" hangingPunct="1">
              <a:spcAft>
                <a:spcPts val="0"/>
              </a:spcAft>
              <a:buFont typeface="+mj-lt"/>
              <a:buAutoNum type="arabicPeriod"/>
              <a:defRPr/>
            </a:pPr>
            <a:r>
              <a:rPr lang="id-ID" dirty="0" smtClean="0"/>
              <a:t>Aktivitas harus didefinisikan secara hati-hati dan harus dapat dimengerti pembaca.</a:t>
            </a:r>
          </a:p>
          <a:p>
            <a:pPr marL="514350" indent="-514350" eaLnBrk="1" fontAlgn="auto" hangingPunct="1">
              <a:spcAft>
                <a:spcPts val="0"/>
              </a:spcAft>
              <a:buFont typeface="+mj-lt"/>
              <a:buAutoNum type="arabicPeriod"/>
              <a:defRPr/>
            </a:pPr>
            <a:r>
              <a:rPr lang="id-ID" dirty="0" smtClean="0"/>
              <a:t>Kapan aktivitas dimulai dan diakhiri harus ditentukan. </a:t>
            </a:r>
          </a:p>
          <a:p>
            <a:pPr marL="514350" indent="-514350" eaLnBrk="1" fontAlgn="auto" hangingPunct="1">
              <a:spcAft>
                <a:spcPts val="0"/>
              </a:spcAft>
              <a:buFont typeface="+mj-lt"/>
              <a:buAutoNum type="arabicPeriod"/>
              <a:defRPr/>
            </a:pPr>
            <a:r>
              <a:rPr lang="id-ID" dirty="0" smtClean="0"/>
              <a:t>Setiap langkah harus diuraikan dengan menggunakan deskripsi kata kerja.</a:t>
            </a:r>
            <a:endParaRPr lang="id-ID" dirty="0"/>
          </a:p>
          <a:p>
            <a:pPr marL="514350" indent="-514350" eaLnBrk="1" fontAlgn="auto" hangingPunct="1">
              <a:spcAft>
                <a:spcPts val="0"/>
              </a:spcAft>
              <a:buFont typeface="+mj-lt"/>
              <a:buAutoNum type="arabicPeriod"/>
              <a:defRPr/>
            </a:pPr>
            <a:r>
              <a:rPr lang="id-ID" dirty="0" smtClean="0"/>
              <a:t>Setiap langkah harus berada pada urutan yang benar. </a:t>
            </a:r>
          </a:p>
          <a:p>
            <a:pPr marL="514350" indent="-514350" eaLnBrk="1" fontAlgn="auto" hangingPunct="1">
              <a:spcAft>
                <a:spcPts val="0"/>
              </a:spcAft>
              <a:buFont typeface="+mj-lt"/>
              <a:buAutoNum type="arabicPeriod"/>
              <a:defRPr/>
            </a:pPr>
            <a:r>
              <a:rPr lang="id-ID" dirty="0" smtClean="0"/>
              <a:t>Simbol konektor digunakan jika proses berada pada halaman yang berbeda.</a:t>
            </a:r>
            <a:endParaRPr lang="id-ID" dirty="0"/>
          </a:p>
          <a:p>
            <a:pPr eaLnBrk="1" fontAlgn="auto" hangingPunct="1">
              <a:spcAft>
                <a:spcPts val="0"/>
              </a:spcAft>
              <a:buFont typeface="Arial" pitchFamily="34" charset="0"/>
              <a:buChar char="•"/>
              <a:defRPr/>
            </a:pP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Materi Kuliah_S1\Materi Ajar Analisa dan Perancangan\analisa perancangan\flowchart program.jpg"/>
          <p:cNvPicPr>
            <a:picLocks noChangeAspect="1" noChangeArrowheads="1"/>
          </p:cNvPicPr>
          <p:nvPr/>
        </p:nvPicPr>
        <p:blipFill>
          <a:blip r:embed="rId2"/>
          <a:srcRect/>
          <a:stretch>
            <a:fillRect/>
          </a:stretch>
        </p:blipFill>
        <p:spPr bwMode="auto">
          <a:xfrm>
            <a:off x="1172808" y="228600"/>
            <a:ext cx="4953000" cy="625633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Oval Callout 2"/>
          <p:cNvSpPr/>
          <p:nvPr/>
        </p:nvSpPr>
        <p:spPr>
          <a:xfrm>
            <a:off x="5516208" y="533400"/>
            <a:ext cx="2514600" cy="1524000"/>
          </a:xfrm>
          <a:prstGeom prst="wedgeEllipseCallout">
            <a:avLst>
              <a:gd name="adj1" fmla="val -84651"/>
              <a:gd name="adj2" fmla="val 3463"/>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id-ID" dirty="0"/>
              <a:t>Ini Apan Flowchart apa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Pseudocode</a:t>
            </a:r>
            <a:endParaRPr lang="id-ID" dirty="0"/>
          </a:p>
        </p:txBody>
      </p:sp>
      <p:sp>
        <p:nvSpPr>
          <p:cNvPr id="19459" name="Content Placeholder 2"/>
          <p:cNvSpPr>
            <a:spLocks noGrp="1"/>
          </p:cNvSpPr>
          <p:nvPr>
            <p:ph idx="1"/>
          </p:nvPr>
        </p:nvSpPr>
        <p:spPr>
          <a:xfrm>
            <a:off x="1143000" y="1295400"/>
            <a:ext cx="7620000" cy="4800600"/>
          </a:xfrm>
        </p:spPr>
        <p:txBody>
          <a:bodyPr>
            <a:normAutofit fontScale="77500" lnSpcReduction="20000"/>
          </a:bodyPr>
          <a:lstStyle/>
          <a:p>
            <a:r>
              <a:rPr lang="en-US" dirty="0" err="1" smtClean="0"/>
              <a:t>Pseudocode</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kata</a:t>
            </a:r>
            <a:r>
              <a:rPr lang="en-US" dirty="0" smtClean="0"/>
              <a:t> </a:t>
            </a:r>
            <a:r>
              <a:rPr lang="en-US" i="1" u="sng" dirty="0" smtClean="0"/>
              <a:t>pseudo</a:t>
            </a:r>
            <a:r>
              <a:rPr lang="en-US" dirty="0" smtClean="0"/>
              <a:t> yang </a:t>
            </a:r>
            <a:r>
              <a:rPr lang="en-US" dirty="0" err="1" smtClean="0"/>
              <a:t>berarti</a:t>
            </a:r>
            <a:r>
              <a:rPr lang="en-US" dirty="0" smtClean="0"/>
              <a:t> </a:t>
            </a:r>
            <a:r>
              <a:rPr lang="en-US" dirty="0" err="1" smtClean="0"/>
              <a:t>mirip</a:t>
            </a:r>
            <a:r>
              <a:rPr lang="en-US" dirty="0" smtClean="0"/>
              <a:t> </a:t>
            </a:r>
            <a:r>
              <a:rPr lang="en-US" dirty="0" err="1" smtClean="0"/>
              <a:t>atau</a:t>
            </a:r>
            <a:r>
              <a:rPr lang="en-US" dirty="0" smtClean="0"/>
              <a:t> </a:t>
            </a:r>
            <a:r>
              <a:rPr lang="en-US" dirty="0" err="1" smtClean="0"/>
              <a:t>menyerupai</a:t>
            </a:r>
            <a:r>
              <a:rPr lang="en-US" dirty="0" smtClean="0"/>
              <a:t> </a:t>
            </a:r>
            <a:r>
              <a:rPr lang="en-US" dirty="0" err="1" smtClean="0"/>
              <a:t>dan</a:t>
            </a:r>
            <a:r>
              <a:rPr lang="en-US" dirty="0" smtClean="0"/>
              <a:t> </a:t>
            </a:r>
            <a:r>
              <a:rPr lang="en-US" i="1" u="sng" dirty="0" smtClean="0"/>
              <a:t>code </a:t>
            </a:r>
            <a:r>
              <a:rPr lang="en-US" dirty="0" smtClean="0"/>
              <a:t> yang </a:t>
            </a:r>
            <a:r>
              <a:rPr lang="en-US" dirty="0" err="1" smtClean="0"/>
              <a:t>berarti</a:t>
            </a:r>
            <a:r>
              <a:rPr lang="en-US" dirty="0" smtClean="0"/>
              <a:t> program. </a:t>
            </a:r>
            <a:endParaRPr lang="id-ID" dirty="0" smtClean="0"/>
          </a:p>
          <a:p>
            <a:r>
              <a:rPr lang="en-US" dirty="0" err="1" smtClean="0"/>
              <a:t>Pseudocode</a:t>
            </a:r>
            <a:r>
              <a:rPr lang="en-US" dirty="0" smtClean="0"/>
              <a:t> </a:t>
            </a:r>
            <a:r>
              <a:rPr lang="en-US" dirty="0" err="1" smtClean="0"/>
              <a:t>adalah</a:t>
            </a:r>
            <a:r>
              <a:rPr lang="en-US" dirty="0" smtClean="0"/>
              <a:t> </a:t>
            </a:r>
            <a:r>
              <a:rPr lang="en-US" dirty="0" err="1" smtClean="0"/>
              <a:t>teknik</a:t>
            </a:r>
            <a:r>
              <a:rPr lang="en-US" dirty="0" smtClean="0"/>
              <a:t> </a:t>
            </a:r>
            <a:r>
              <a:rPr lang="en-US" dirty="0" err="1" smtClean="0"/>
              <a:t>tulisan</a:t>
            </a:r>
            <a:r>
              <a:rPr lang="en-US" dirty="0" smtClean="0"/>
              <a:t> </a:t>
            </a:r>
            <a:r>
              <a:rPr lang="en-US" dirty="0" err="1" smtClean="0"/>
              <a:t>untuk</a:t>
            </a:r>
            <a:r>
              <a:rPr lang="en-US" dirty="0" smtClean="0"/>
              <a:t> </a:t>
            </a:r>
            <a:r>
              <a:rPr lang="en-US" dirty="0" err="1" smtClean="0"/>
              <a:t>menggambarkan</a:t>
            </a:r>
            <a:r>
              <a:rPr lang="en-US" dirty="0" smtClean="0"/>
              <a:t> </a:t>
            </a:r>
            <a:r>
              <a:rPr lang="en-US" dirty="0" err="1" smtClean="0"/>
              <a:t>algoritma</a:t>
            </a:r>
            <a:r>
              <a:rPr lang="en-US" dirty="0" smtClean="0"/>
              <a:t> </a:t>
            </a:r>
            <a:r>
              <a:rPr lang="en-US" dirty="0" err="1" smtClean="0"/>
              <a:t>menggunakan</a:t>
            </a:r>
            <a:r>
              <a:rPr lang="en-US" dirty="0" smtClean="0"/>
              <a:t> </a:t>
            </a:r>
            <a:r>
              <a:rPr lang="en-US" dirty="0" err="1" smtClean="0"/>
              <a:t>kode</a:t>
            </a:r>
            <a:r>
              <a:rPr lang="en-US" dirty="0" smtClean="0"/>
              <a:t> yang </a:t>
            </a:r>
            <a:r>
              <a:rPr lang="en-US" dirty="0" err="1" smtClean="0"/>
              <a:t>mirip</a:t>
            </a:r>
            <a:r>
              <a:rPr lang="en-US" dirty="0" smtClean="0"/>
              <a:t> </a:t>
            </a:r>
            <a:r>
              <a:rPr lang="en-US" dirty="0" err="1" smtClean="0"/>
              <a:t>dengan</a:t>
            </a:r>
            <a:r>
              <a:rPr lang="en-US" dirty="0" smtClean="0"/>
              <a:t> </a:t>
            </a:r>
            <a:r>
              <a:rPr lang="en-US" dirty="0" err="1" smtClean="0"/>
              <a:t>kode</a:t>
            </a:r>
            <a:r>
              <a:rPr lang="en-US" dirty="0" smtClean="0"/>
              <a:t> </a:t>
            </a:r>
            <a:r>
              <a:rPr lang="en-US" dirty="0" err="1" smtClean="0"/>
              <a:t>pemrograman</a:t>
            </a:r>
            <a:r>
              <a:rPr lang="en-US" dirty="0" smtClean="0"/>
              <a:t> yang </a:t>
            </a:r>
            <a:r>
              <a:rPr lang="en-US" dirty="0" err="1" smtClean="0"/>
              <a:t>sebenarnya</a:t>
            </a:r>
            <a:r>
              <a:rPr lang="en-US" dirty="0" smtClean="0"/>
              <a:t>.</a:t>
            </a:r>
            <a:endParaRPr lang="id-ID" dirty="0" smtClean="0"/>
          </a:p>
          <a:p>
            <a:pPr>
              <a:buNone/>
            </a:pPr>
            <a:r>
              <a:rPr lang="en-US" b="1" dirty="0" err="1" smtClean="0"/>
              <a:t>Contoh</a:t>
            </a:r>
            <a:r>
              <a:rPr lang="en-US" b="1" dirty="0" smtClean="0"/>
              <a:t> :</a:t>
            </a:r>
            <a:endParaRPr lang="id-ID" dirty="0" smtClean="0"/>
          </a:p>
          <a:p>
            <a:pPr marL="365125" indent="-7938">
              <a:buNone/>
            </a:pPr>
            <a:r>
              <a:rPr lang="en-US" dirty="0" smtClean="0"/>
              <a:t>01.  </a:t>
            </a:r>
            <a:r>
              <a:rPr lang="en-US" dirty="0" err="1" smtClean="0"/>
              <a:t>Masukkan</a:t>
            </a:r>
            <a:r>
              <a:rPr lang="en-US" dirty="0" smtClean="0"/>
              <a:t> </a:t>
            </a:r>
            <a:r>
              <a:rPr lang="en-US" dirty="0" err="1" smtClean="0"/>
              <a:t>bilangan</a:t>
            </a:r>
            <a:r>
              <a:rPr lang="en-US" dirty="0" smtClean="0"/>
              <a:t> </a:t>
            </a:r>
            <a:r>
              <a:rPr lang="en-US" dirty="0" err="1" smtClean="0"/>
              <a:t>pertama</a:t>
            </a:r>
            <a:r>
              <a:rPr lang="en-US" dirty="0" smtClean="0"/>
              <a:t> </a:t>
            </a:r>
            <a:endParaRPr lang="id-ID" dirty="0" smtClean="0"/>
          </a:p>
          <a:p>
            <a:pPr marL="365125" indent="-7938">
              <a:buNone/>
            </a:pPr>
            <a:r>
              <a:rPr lang="en-US" dirty="0" smtClean="0"/>
              <a:t>02.  </a:t>
            </a:r>
            <a:r>
              <a:rPr lang="en-US" dirty="0" err="1" smtClean="0"/>
              <a:t>Masukkan</a:t>
            </a:r>
            <a:r>
              <a:rPr lang="en-US" dirty="0" smtClean="0"/>
              <a:t> </a:t>
            </a:r>
            <a:r>
              <a:rPr lang="en-US" dirty="0" err="1" smtClean="0"/>
              <a:t>bilangan</a:t>
            </a:r>
            <a:r>
              <a:rPr lang="en-US" dirty="0" smtClean="0"/>
              <a:t> </a:t>
            </a:r>
            <a:r>
              <a:rPr lang="en-US" dirty="0" err="1" smtClean="0"/>
              <a:t>kedua</a:t>
            </a:r>
            <a:r>
              <a:rPr lang="en-US" dirty="0" smtClean="0"/>
              <a:t> </a:t>
            </a:r>
            <a:endParaRPr lang="id-ID" dirty="0" smtClean="0"/>
          </a:p>
          <a:p>
            <a:pPr marL="893763" indent="-536575">
              <a:buNone/>
            </a:pPr>
            <a:r>
              <a:rPr lang="en-US" dirty="0" smtClean="0"/>
              <a:t>03.  </a:t>
            </a:r>
            <a:r>
              <a:rPr lang="en-US" dirty="0" err="1" smtClean="0"/>
              <a:t>Jika</a:t>
            </a:r>
            <a:r>
              <a:rPr lang="en-US" dirty="0" smtClean="0"/>
              <a:t> </a:t>
            </a:r>
            <a:r>
              <a:rPr lang="en-US" dirty="0" err="1" smtClean="0"/>
              <a:t>bilangan</a:t>
            </a:r>
            <a:r>
              <a:rPr lang="en-US" dirty="0" smtClean="0"/>
              <a:t> </a:t>
            </a:r>
            <a:r>
              <a:rPr lang="en-US" dirty="0" err="1" smtClean="0"/>
              <a:t>pertama</a:t>
            </a:r>
            <a:r>
              <a:rPr lang="en-US" dirty="0" smtClean="0"/>
              <a:t> &gt; </a:t>
            </a:r>
            <a:r>
              <a:rPr lang="en-US" dirty="0" err="1" smtClean="0"/>
              <a:t>bilangan</a:t>
            </a:r>
            <a:r>
              <a:rPr lang="en-US" dirty="0" smtClean="0"/>
              <a:t> </a:t>
            </a:r>
            <a:r>
              <a:rPr lang="en-US" dirty="0" err="1" smtClean="0"/>
              <a:t>kedua</a:t>
            </a:r>
            <a:r>
              <a:rPr lang="en-US" dirty="0" smtClean="0"/>
              <a:t> </a:t>
            </a:r>
            <a:r>
              <a:rPr lang="en-US" dirty="0" err="1" smtClean="0"/>
              <a:t>maka</a:t>
            </a:r>
            <a:r>
              <a:rPr lang="en-US" dirty="0" smtClean="0"/>
              <a:t> </a:t>
            </a:r>
            <a:r>
              <a:rPr lang="en-US" dirty="0" err="1" smtClean="0"/>
              <a:t>kerjakan</a:t>
            </a:r>
            <a:r>
              <a:rPr lang="en-US" dirty="0" smtClean="0"/>
              <a:t> </a:t>
            </a:r>
            <a:r>
              <a:rPr lang="en-US" dirty="0" err="1" smtClean="0"/>
              <a:t>langkah</a:t>
            </a:r>
            <a:r>
              <a:rPr lang="en-US" dirty="0" smtClean="0"/>
              <a:t> 4, </a:t>
            </a:r>
            <a:r>
              <a:rPr lang="id-ID" dirty="0" smtClean="0"/>
              <a:t> </a:t>
            </a:r>
            <a:r>
              <a:rPr lang="en-US" dirty="0" err="1" smtClean="0"/>
              <a:t>jika</a:t>
            </a:r>
            <a:r>
              <a:rPr lang="en-US" dirty="0" smtClean="0"/>
              <a:t> </a:t>
            </a:r>
            <a:r>
              <a:rPr lang="en-US" dirty="0" err="1" smtClean="0"/>
              <a:t>tidak</a:t>
            </a:r>
            <a:r>
              <a:rPr lang="en-US" dirty="0" smtClean="0"/>
              <a:t>, </a:t>
            </a:r>
            <a:r>
              <a:rPr lang="en-US" dirty="0" err="1" smtClean="0"/>
              <a:t>kerjakan</a:t>
            </a:r>
            <a:r>
              <a:rPr lang="en-US" dirty="0" smtClean="0"/>
              <a:t> </a:t>
            </a:r>
            <a:r>
              <a:rPr lang="en-US" dirty="0" err="1" smtClean="0"/>
              <a:t>langkah</a:t>
            </a:r>
            <a:r>
              <a:rPr lang="en-US" dirty="0" smtClean="0"/>
              <a:t> 5. </a:t>
            </a:r>
            <a:endParaRPr lang="id-ID" dirty="0" smtClean="0"/>
          </a:p>
          <a:p>
            <a:pPr marL="365125" indent="-7938">
              <a:buNone/>
            </a:pPr>
            <a:r>
              <a:rPr lang="en-US" dirty="0" smtClean="0"/>
              <a:t>04.  </a:t>
            </a:r>
            <a:r>
              <a:rPr lang="en-US" dirty="0" err="1" smtClean="0"/>
              <a:t>Tampilkan</a:t>
            </a:r>
            <a:r>
              <a:rPr lang="en-US" dirty="0" smtClean="0"/>
              <a:t> </a:t>
            </a:r>
            <a:r>
              <a:rPr lang="en-US" dirty="0" err="1" smtClean="0"/>
              <a:t>bilangan</a:t>
            </a:r>
            <a:r>
              <a:rPr lang="en-US" dirty="0" smtClean="0"/>
              <a:t> </a:t>
            </a:r>
            <a:r>
              <a:rPr lang="en-US" dirty="0" err="1" smtClean="0"/>
              <a:t>pertama</a:t>
            </a:r>
            <a:r>
              <a:rPr lang="en-US" dirty="0" smtClean="0"/>
              <a:t> </a:t>
            </a:r>
            <a:endParaRPr lang="id-ID" dirty="0" smtClean="0"/>
          </a:p>
          <a:p>
            <a:pPr marL="365125" indent="-7938">
              <a:buNone/>
            </a:pPr>
            <a:r>
              <a:rPr lang="en-US" dirty="0" smtClean="0"/>
              <a:t>05.  </a:t>
            </a:r>
            <a:r>
              <a:rPr lang="en-US" dirty="0" err="1" smtClean="0"/>
              <a:t>Tampilkan</a:t>
            </a:r>
            <a:r>
              <a:rPr lang="en-US" dirty="0" smtClean="0"/>
              <a:t> </a:t>
            </a:r>
            <a:r>
              <a:rPr lang="en-US" dirty="0" err="1" smtClean="0"/>
              <a:t>bilangan</a:t>
            </a:r>
            <a:r>
              <a:rPr lang="en-US" dirty="0" smtClean="0"/>
              <a:t> </a:t>
            </a:r>
            <a:r>
              <a:rPr lang="en-US" dirty="0" err="1" smtClean="0"/>
              <a:t>kedua</a:t>
            </a:r>
            <a:endParaRPr lang="id-ID" dirty="0" smtClean="0"/>
          </a:p>
          <a:p>
            <a:endParaRPr lang="id-ID"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4888" cy="868362"/>
          </a:xfrm>
        </p:spPr>
        <p:txBody>
          <a:bodyPr/>
          <a:lstStyle/>
          <a:p>
            <a:pPr eaLnBrk="1" fontAlgn="auto" hangingPunct="1">
              <a:spcAft>
                <a:spcPts val="0"/>
              </a:spcAft>
              <a:defRPr/>
            </a:pPr>
            <a:r>
              <a:rPr lang="id-ID" sz="4800" b="1" dirty="0"/>
              <a:t>Sistem  </a:t>
            </a:r>
            <a:r>
              <a:rPr lang="id-ID" sz="4800" b="1" dirty="0" smtClean="0"/>
              <a:t>Penjadwalan</a:t>
            </a:r>
            <a:endParaRPr lang="id-ID" dirty="0"/>
          </a:p>
        </p:txBody>
      </p:sp>
      <p:sp>
        <p:nvSpPr>
          <p:cNvPr id="3" name="Content Placeholder 2"/>
          <p:cNvSpPr>
            <a:spLocks noGrp="1"/>
          </p:cNvSpPr>
          <p:nvPr>
            <p:ph idx="1"/>
          </p:nvPr>
        </p:nvSpPr>
        <p:spPr>
          <a:xfrm>
            <a:off x="1143000" y="1214438"/>
            <a:ext cx="7245350" cy="4911725"/>
          </a:xfrm>
        </p:spPr>
        <p:txBody>
          <a:bodyPr rtlCol="0">
            <a:normAutofit fontScale="55000" lnSpcReduction="20000"/>
          </a:bodyPr>
          <a:lstStyle/>
          <a:p>
            <a:pPr marL="0" indent="342900" algn="just" eaLnBrk="1" fontAlgn="auto" hangingPunct="1">
              <a:lnSpc>
                <a:spcPct val="110000"/>
              </a:lnSpc>
              <a:spcAft>
                <a:spcPts val="0"/>
              </a:spcAft>
              <a:buFont typeface="Arial" pitchFamily="34" charset="0"/>
              <a:buNone/>
              <a:defRPr/>
            </a:pPr>
            <a:r>
              <a:rPr lang="id-ID" dirty="0" smtClean="0"/>
              <a:t>Dalam  sistem penjadwalan terdapat beberapa entitas yang saling terkait adalah </a:t>
            </a:r>
            <a:r>
              <a:rPr lang="id-ID" b="1" dirty="0" smtClean="0"/>
              <a:t>tata usaha</a:t>
            </a:r>
            <a:r>
              <a:rPr lang="id-ID" dirty="0" smtClean="0"/>
              <a:t>, </a:t>
            </a:r>
            <a:r>
              <a:rPr lang="id-ID" b="1" dirty="0" smtClean="0"/>
              <a:t>wakil</a:t>
            </a:r>
            <a:r>
              <a:rPr lang="id-ID" dirty="0" smtClean="0"/>
              <a:t> </a:t>
            </a:r>
            <a:r>
              <a:rPr lang="id-ID" b="1" dirty="0" smtClean="0"/>
              <a:t>kepala sekolah</a:t>
            </a:r>
            <a:r>
              <a:rPr lang="id-ID" dirty="0" smtClean="0"/>
              <a:t> dan </a:t>
            </a:r>
            <a:r>
              <a:rPr lang="id-ID" b="1" dirty="0" smtClean="0"/>
              <a:t>guru</a:t>
            </a:r>
            <a:r>
              <a:rPr lang="id-ID" dirty="0" smtClean="0"/>
              <a:t>. Tata Usaha melakukan </a:t>
            </a:r>
            <a:r>
              <a:rPr lang="id-ID" b="1" dirty="0" smtClean="0"/>
              <a:t>kegiatan pembuatan jadwal pelajaran rangkap tiga </a:t>
            </a:r>
            <a:r>
              <a:rPr lang="id-ID" dirty="0" smtClean="0"/>
              <a:t>dengan </a:t>
            </a:r>
            <a:r>
              <a:rPr lang="id-ID" b="1" dirty="0" smtClean="0"/>
              <a:t>membutuhkan daftar guru </a:t>
            </a:r>
            <a:r>
              <a:rPr lang="id-ID" dirty="0" smtClean="0"/>
              <a:t>dan</a:t>
            </a:r>
            <a:r>
              <a:rPr lang="id-ID" b="1" dirty="0" smtClean="0"/>
              <a:t> daftar pembelajaran</a:t>
            </a:r>
            <a:r>
              <a:rPr lang="id-ID" dirty="0" smtClean="0"/>
              <a:t>. Kemudian jadwal pelajaran rangkap tiga itu </a:t>
            </a:r>
            <a:r>
              <a:rPr lang="id-ID" b="1" dirty="0" smtClean="0"/>
              <a:t>di lanjutkan ke Wakil Kepala Sekolah </a:t>
            </a:r>
            <a:r>
              <a:rPr lang="id-ID" dirty="0" smtClean="0"/>
              <a:t>untuk di lakukan </a:t>
            </a:r>
            <a:r>
              <a:rPr lang="id-ID" b="1" dirty="0" smtClean="0"/>
              <a:t>persetujuan atas jadwal pelajaran tersebut</a:t>
            </a:r>
            <a:r>
              <a:rPr lang="id-ID" dirty="0" smtClean="0"/>
              <a:t>. Jadwal yang telah di setujui wakil kepala sekolah </a:t>
            </a:r>
            <a:r>
              <a:rPr lang="id-ID" b="1" dirty="0" smtClean="0"/>
              <a:t>di arsip / disimpan di Tata Usaha.</a:t>
            </a:r>
          </a:p>
          <a:p>
            <a:pPr marL="0" indent="342900" algn="just" eaLnBrk="1" fontAlgn="auto" hangingPunct="1">
              <a:lnSpc>
                <a:spcPct val="110000"/>
              </a:lnSpc>
              <a:spcAft>
                <a:spcPts val="0"/>
              </a:spcAft>
              <a:buFont typeface="Arial" pitchFamily="34" charset="0"/>
              <a:buNone/>
              <a:defRPr/>
            </a:pPr>
            <a:r>
              <a:rPr lang="id-ID" b="1" dirty="0" smtClean="0"/>
              <a:t>Guru </a:t>
            </a:r>
            <a:r>
              <a:rPr lang="id-ID" dirty="0" smtClean="0"/>
              <a:t>kegiatannya hanya </a:t>
            </a:r>
            <a:r>
              <a:rPr lang="id-ID" b="1" dirty="0" smtClean="0"/>
              <a:t>mendapatkan daftar pelajaran </a:t>
            </a:r>
            <a:r>
              <a:rPr lang="id-ID" dirty="0" smtClean="0"/>
              <a:t>yang telah di </a:t>
            </a:r>
            <a:r>
              <a:rPr lang="id-ID" b="1" dirty="0" smtClean="0"/>
              <a:t>setujui oleh wakil kepala sekolah</a:t>
            </a:r>
            <a:r>
              <a:rPr lang="id-ID" dirty="0" smtClean="0"/>
              <a:t>, jadwal pelajaran ini di maksudkan untuk melihat jadwal guru mengajar.</a:t>
            </a:r>
          </a:p>
          <a:p>
            <a:pPr marL="0" indent="342900" algn="just" eaLnBrk="1" fontAlgn="auto" hangingPunct="1">
              <a:lnSpc>
                <a:spcPct val="110000"/>
              </a:lnSpc>
              <a:spcAft>
                <a:spcPts val="0"/>
              </a:spcAft>
              <a:buFont typeface="Arial" pitchFamily="34" charset="0"/>
              <a:buNone/>
              <a:defRPr/>
            </a:pPr>
            <a:r>
              <a:rPr lang="id-ID" b="1" dirty="0" smtClean="0"/>
              <a:t>Kepala Sekolah </a:t>
            </a:r>
            <a:r>
              <a:rPr lang="id-ID" dirty="0" smtClean="0"/>
              <a:t>mendapatkan </a:t>
            </a:r>
            <a:r>
              <a:rPr lang="id-ID" b="1" dirty="0" smtClean="0"/>
              <a:t>laporan rangkap tiga jadwal pelajaran </a:t>
            </a:r>
            <a:r>
              <a:rPr lang="id-ID" dirty="0" smtClean="0"/>
              <a:t>kemudian </a:t>
            </a:r>
            <a:r>
              <a:rPr lang="id-ID" b="1" dirty="0" smtClean="0"/>
              <a:t>kepala sekolah mengoreksi jadwal </a:t>
            </a:r>
            <a:r>
              <a:rPr lang="id-ID" dirty="0" smtClean="0"/>
              <a:t>tersebut apabila udah sesuai dan tidak ada kesalahan </a:t>
            </a:r>
            <a:r>
              <a:rPr lang="id-ID" b="1" dirty="0" smtClean="0"/>
              <a:t>maka kepala sekolah melakukan tanda tangan di laporan penjadwalan </a:t>
            </a:r>
            <a:r>
              <a:rPr lang="id-ID" dirty="0" smtClean="0"/>
              <a:t>tersebut sebagai bukti bahwa laporan penjadwalan tersebut telah </a:t>
            </a:r>
            <a:r>
              <a:rPr lang="id-ID" b="1" dirty="0" smtClean="0"/>
              <a:t>di setujui</a:t>
            </a:r>
            <a:r>
              <a:rPr lang="id-ID" dirty="0" smtClean="0"/>
              <a:t>. Dan </a:t>
            </a:r>
            <a:r>
              <a:rPr lang="id-ID" b="1" dirty="0" smtClean="0"/>
              <a:t>wakil kepala sekolah juga melakukan arsip </a:t>
            </a:r>
            <a:r>
              <a:rPr lang="id-ID" dirty="0" smtClean="0"/>
              <a:t>atas laporan penjadwalan yang telah di setujui tersebut</a:t>
            </a:r>
            <a:endParaRPr lang="id-ID" b="1" dirty="0" smtClean="0"/>
          </a:p>
          <a:p>
            <a:pPr marL="0" algn="just" eaLnBrk="1" fontAlgn="auto" hangingPunct="1">
              <a:lnSpc>
                <a:spcPct val="110000"/>
              </a:lnSpc>
              <a:spcAft>
                <a:spcPts val="0"/>
              </a:spcAft>
              <a:buFont typeface="Arial" pitchFamily="34" charset="0"/>
              <a:buChar char="•"/>
              <a:defRPr/>
            </a:pPr>
            <a:endParaRPr lang="id-ID" dirty="0" smtClean="0"/>
          </a:p>
          <a:p>
            <a:pPr marL="0" algn="just" eaLnBrk="1" fontAlgn="auto" hangingPunct="1">
              <a:lnSpc>
                <a:spcPct val="110000"/>
              </a:lnSpc>
              <a:spcAft>
                <a:spcPts val="0"/>
              </a:spcAft>
              <a:buFont typeface="Arial" pitchFamily="34" charset="0"/>
              <a:buChar char="•"/>
              <a:defRPr/>
            </a:pP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41506" y="504825"/>
          <a:ext cx="8107263" cy="5797250"/>
        </p:xfrm>
        <a:graphic>
          <a:graphicData uri="http://schemas.openxmlformats.org/drawingml/2006/table">
            <a:tbl>
              <a:tblPr firstRow="1" bandRow="1">
                <a:tableStyleId>{073A0DAA-6AF3-43AB-8588-CEC1D06C72B9}</a:tableStyleId>
              </a:tblPr>
              <a:tblGrid>
                <a:gridCol w="3128194"/>
                <a:gridCol w="2229434"/>
                <a:gridCol w="2749635"/>
              </a:tblGrid>
              <a:tr h="419424">
                <a:tc>
                  <a:txBody>
                    <a:bodyPr/>
                    <a:lstStyle/>
                    <a:p>
                      <a:pPr algn="ctr"/>
                      <a:r>
                        <a:rPr lang="id-ID" dirty="0" smtClean="0"/>
                        <a:t>Tata usaha</a:t>
                      </a:r>
                      <a:endParaRPr lang="id-ID" dirty="0"/>
                    </a:p>
                  </a:txBody>
                  <a:tcPr/>
                </a:tc>
                <a:tc>
                  <a:txBody>
                    <a:bodyPr/>
                    <a:lstStyle/>
                    <a:p>
                      <a:pPr algn="ctr"/>
                      <a:r>
                        <a:rPr lang="id-ID" dirty="0" smtClean="0"/>
                        <a:t>Guru</a:t>
                      </a:r>
                      <a:endParaRPr lang="id-ID" dirty="0"/>
                    </a:p>
                  </a:txBody>
                  <a:tcPr/>
                </a:tc>
                <a:tc>
                  <a:txBody>
                    <a:bodyPr/>
                    <a:lstStyle/>
                    <a:p>
                      <a:pPr algn="ctr"/>
                      <a:r>
                        <a:rPr lang="id-ID" dirty="0" smtClean="0"/>
                        <a:t>Wakasek</a:t>
                      </a:r>
                      <a:endParaRPr lang="id-ID" dirty="0"/>
                    </a:p>
                  </a:txBody>
                  <a:tcPr/>
                </a:tc>
              </a:tr>
              <a:tr h="5377826">
                <a:tc>
                  <a:txBody>
                    <a:bodyPr/>
                    <a:lstStyle/>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dirty="0" smtClean="0"/>
                    </a:p>
                    <a:p>
                      <a:endParaRPr lang="id-ID" dirty="0" smtClean="0"/>
                    </a:p>
                    <a:p>
                      <a:endParaRPr lang="id-ID" dirty="0"/>
                    </a:p>
                  </a:txBody>
                  <a:tcPr/>
                </a:tc>
                <a:tc>
                  <a:txBody>
                    <a:bodyPr/>
                    <a:lstStyle/>
                    <a:p>
                      <a:endParaRPr lang="id-ID" dirty="0"/>
                    </a:p>
                  </a:txBody>
                  <a:tcPr/>
                </a:tc>
                <a:tc>
                  <a:txBody>
                    <a:bodyPr/>
                    <a:lstStyle/>
                    <a:p>
                      <a:endParaRPr lang="id-ID" dirty="0"/>
                    </a:p>
                  </a:txBody>
                  <a:tcPr/>
                </a:tc>
              </a:tr>
            </a:tbl>
          </a:graphicData>
        </a:graphic>
      </p:graphicFrame>
      <p:sp>
        <p:nvSpPr>
          <p:cNvPr id="6" name="Flowchart: Document 5"/>
          <p:cNvSpPr/>
          <p:nvPr/>
        </p:nvSpPr>
        <p:spPr>
          <a:xfrm>
            <a:off x="2852869" y="1052513"/>
            <a:ext cx="1000125" cy="573087"/>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1600" dirty="0"/>
              <a:t>Daftar Guru</a:t>
            </a:r>
          </a:p>
        </p:txBody>
      </p:sp>
      <p:sp>
        <p:nvSpPr>
          <p:cNvPr id="8" name="Flowchart: Document 7"/>
          <p:cNvSpPr/>
          <p:nvPr/>
        </p:nvSpPr>
        <p:spPr>
          <a:xfrm>
            <a:off x="1036769" y="1196975"/>
            <a:ext cx="1357312" cy="57150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1600" dirty="0"/>
              <a:t>Daftar pembelajaran</a:t>
            </a:r>
          </a:p>
        </p:txBody>
      </p:sp>
      <p:sp>
        <p:nvSpPr>
          <p:cNvPr id="9" name="Flowchart: Manual Operation 8"/>
          <p:cNvSpPr/>
          <p:nvPr/>
        </p:nvSpPr>
        <p:spPr>
          <a:xfrm>
            <a:off x="1179644" y="2139950"/>
            <a:ext cx="2571750" cy="822325"/>
          </a:xfrm>
          <a:prstGeom prst="flowChartManualOperation">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1600" dirty="0"/>
              <a:t>Pembuatan Jadwal Pembelajaran</a:t>
            </a:r>
          </a:p>
        </p:txBody>
      </p:sp>
      <p:sp>
        <p:nvSpPr>
          <p:cNvPr id="11" name="Flowchart: Document 10"/>
          <p:cNvSpPr/>
          <p:nvPr/>
        </p:nvSpPr>
        <p:spPr>
          <a:xfrm>
            <a:off x="2108331" y="3265488"/>
            <a:ext cx="1428750" cy="500062"/>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3</a:t>
            </a:r>
          </a:p>
          <a:p>
            <a:pPr algn="r" fontAlgn="auto">
              <a:spcBef>
                <a:spcPts val="0"/>
              </a:spcBef>
              <a:spcAft>
                <a:spcPts val="0"/>
              </a:spcAft>
              <a:defRPr/>
            </a:pPr>
            <a:endParaRPr lang="id-ID" sz="1200" dirty="0"/>
          </a:p>
        </p:txBody>
      </p:sp>
      <p:sp>
        <p:nvSpPr>
          <p:cNvPr id="12" name="Flowchart: Document 11"/>
          <p:cNvSpPr/>
          <p:nvPr/>
        </p:nvSpPr>
        <p:spPr>
          <a:xfrm>
            <a:off x="1679706" y="3336925"/>
            <a:ext cx="1643063" cy="642938"/>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2</a:t>
            </a:r>
          </a:p>
          <a:p>
            <a:pPr algn="r" fontAlgn="auto">
              <a:spcBef>
                <a:spcPts val="0"/>
              </a:spcBef>
              <a:spcAft>
                <a:spcPts val="0"/>
              </a:spcAft>
              <a:defRPr/>
            </a:pPr>
            <a:endParaRPr lang="id-ID" sz="1200" dirty="0"/>
          </a:p>
        </p:txBody>
      </p:sp>
      <p:sp>
        <p:nvSpPr>
          <p:cNvPr id="13" name="Flowchart: Document 12"/>
          <p:cNvSpPr/>
          <p:nvPr/>
        </p:nvSpPr>
        <p:spPr>
          <a:xfrm>
            <a:off x="1393956" y="3408363"/>
            <a:ext cx="1714500" cy="85725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1</a:t>
            </a:r>
          </a:p>
          <a:p>
            <a:pPr algn="ctr" fontAlgn="auto">
              <a:spcBef>
                <a:spcPts val="0"/>
              </a:spcBef>
              <a:spcAft>
                <a:spcPts val="0"/>
              </a:spcAft>
              <a:defRPr/>
            </a:pPr>
            <a:r>
              <a:rPr lang="id-ID" sz="1600" dirty="0"/>
              <a:t>Laporan jadwal pelajaran</a:t>
            </a:r>
          </a:p>
        </p:txBody>
      </p:sp>
      <p:cxnSp>
        <p:nvCxnSpPr>
          <p:cNvPr id="20" name="Elbow Connector 19"/>
          <p:cNvCxnSpPr>
            <a:stCxn id="8" idx="2"/>
            <a:endCxn id="9" idx="0"/>
          </p:cNvCxnSpPr>
          <p:nvPr/>
        </p:nvCxnSpPr>
        <p:spPr>
          <a:xfrm rot="16200000" flipH="1">
            <a:off x="1885287" y="1559719"/>
            <a:ext cx="409575" cy="750888"/>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22" name="Elbow Connector 21"/>
          <p:cNvCxnSpPr>
            <a:stCxn id="6" idx="2"/>
            <a:endCxn id="9" idx="0"/>
          </p:cNvCxnSpPr>
          <p:nvPr/>
        </p:nvCxnSpPr>
        <p:spPr>
          <a:xfrm rot="5400000">
            <a:off x="2633000" y="1420019"/>
            <a:ext cx="552450" cy="887412"/>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24" name="Elbow Connector 23"/>
          <p:cNvCxnSpPr>
            <a:stCxn id="9" idx="2"/>
            <a:endCxn id="11" idx="0"/>
          </p:cNvCxnSpPr>
          <p:nvPr/>
        </p:nvCxnSpPr>
        <p:spPr>
          <a:xfrm rot="16200000" flipH="1">
            <a:off x="2492506" y="2935288"/>
            <a:ext cx="303213" cy="35718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25" name="Oval 24"/>
          <p:cNvSpPr/>
          <p:nvPr/>
        </p:nvSpPr>
        <p:spPr>
          <a:xfrm>
            <a:off x="2643319" y="4643438"/>
            <a:ext cx="428625" cy="428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1</a:t>
            </a:r>
          </a:p>
        </p:txBody>
      </p:sp>
      <p:cxnSp>
        <p:nvCxnSpPr>
          <p:cNvPr id="27" name="Elbow Connector 26"/>
          <p:cNvCxnSpPr>
            <a:stCxn id="13" idx="2"/>
            <a:endCxn id="25" idx="0"/>
          </p:cNvCxnSpPr>
          <p:nvPr/>
        </p:nvCxnSpPr>
        <p:spPr>
          <a:xfrm rot="16200000" flipH="1">
            <a:off x="2336931" y="4122738"/>
            <a:ext cx="434975" cy="60642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9" name="Elbow Connector 28"/>
          <p:cNvCxnSpPr>
            <a:stCxn id="11" idx="3"/>
            <a:endCxn id="25" idx="0"/>
          </p:cNvCxnSpPr>
          <p:nvPr/>
        </p:nvCxnSpPr>
        <p:spPr>
          <a:xfrm flipH="1">
            <a:off x="2857631" y="3514725"/>
            <a:ext cx="679450" cy="1128713"/>
          </a:xfrm>
          <a:prstGeom prst="bentConnector4">
            <a:avLst>
              <a:gd name="adj1" fmla="val -33684"/>
              <a:gd name="adj2" fmla="val 61081"/>
            </a:avLst>
          </a:prstGeom>
          <a:ln>
            <a:tailEnd type="arrow"/>
          </a:ln>
        </p:spPr>
        <p:style>
          <a:lnRef idx="2">
            <a:schemeClr val="dk1"/>
          </a:lnRef>
          <a:fillRef idx="1">
            <a:schemeClr val="lt1"/>
          </a:fillRef>
          <a:effectRef idx="0">
            <a:schemeClr val="dk1"/>
          </a:effectRef>
          <a:fontRef idx="minor">
            <a:schemeClr val="dk1"/>
          </a:fontRef>
        </p:style>
      </p:cxnSp>
      <p:cxnSp>
        <p:nvCxnSpPr>
          <p:cNvPr id="36" name="Shape 35"/>
          <p:cNvCxnSpPr>
            <a:stCxn id="12" idx="3"/>
            <a:endCxn id="25" idx="0"/>
          </p:cNvCxnSpPr>
          <p:nvPr/>
        </p:nvCxnSpPr>
        <p:spPr>
          <a:xfrm flipH="1">
            <a:off x="2857631" y="3657600"/>
            <a:ext cx="465138" cy="985838"/>
          </a:xfrm>
          <a:prstGeom prst="bentConnector4">
            <a:avLst>
              <a:gd name="adj1" fmla="val -49230"/>
              <a:gd name="adj2" fmla="val 66312"/>
            </a:avLst>
          </a:prstGeom>
          <a:ln>
            <a:tailEnd type="arrow"/>
          </a:ln>
        </p:spPr>
        <p:style>
          <a:lnRef idx="2">
            <a:schemeClr val="dk1"/>
          </a:lnRef>
          <a:fillRef idx="0">
            <a:schemeClr val="dk1"/>
          </a:fillRef>
          <a:effectRef idx="1">
            <a:schemeClr val="dk1"/>
          </a:effectRef>
          <a:fontRef idx="minor">
            <a:schemeClr val="tx1"/>
          </a:fontRef>
        </p:style>
      </p:cxnSp>
      <p:sp>
        <p:nvSpPr>
          <p:cNvPr id="40" name="Oval 39"/>
          <p:cNvSpPr/>
          <p:nvPr/>
        </p:nvSpPr>
        <p:spPr>
          <a:xfrm>
            <a:off x="1179644" y="4608513"/>
            <a:ext cx="428625" cy="3571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3</a:t>
            </a:r>
          </a:p>
        </p:txBody>
      </p:sp>
      <p:sp>
        <p:nvSpPr>
          <p:cNvPr id="41" name="Flowchart: Document 40"/>
          <p:cNvSpPr/>
          <p:nvPr/>
        </p:nvSpPr>
        <p:spPr>
          <a:xfrm>
            <a:off x="979619" y="5307013"/>
            <a:ext cx="1928812" cy="642937"/>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1600" dirty="0"/>
              <a:t>Laporan mengajar Pelajaran ACC</a:t>
            </a:r>
          </a:p>
        </p:txBody>
      </p:sp>
      <p:sp>
        <p:nvSpPr>
          <p:cNvPr id="42" name="Flowchart: Merge 41"/>
          <p:cNvSpPr/>
          <p:nvPr/>
        </p:nvSpPr>
        <p:spPr>
          <a:xfrm>
            <a:off x="3322769" y="5857875"/>
            <a:ext cx="357187" cy="428625"/>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cxnSp>
        <p:nvCxnSpPr>
          <p:cNvPr id="44" name="Elbow Connector 43"/>
          <p:cNvCxnSpPr>
            <a:stCxn id="40" idx="4"/>
            <a:endCxn id="41" idx="0"/>
          </p:cNvCxnSpPr>
          <p:nvPr/>
        </p:nvCxnSpPr>
        <p:spPr>
          <a:xfrm rot="16200000" flipH="1">
            <a:off x="1498731" y="4860925"/>
            <a:ext cx="341313" cy="550863"/>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46" name="Shape 45"/>
          <p:cNvCxnSpPr>
            <a:stCxn id="41" idx="3"/>
            <a:endCxn id="42" idx="0"/>
          </p:cNvCxnSpPr>
          <p:nvPr/>
        </p:nvCxnSpPr>
        <p:spPr>
          <a:xfrm>
            <a:off x="2908431" y="5629275"/>
            <a:ext cx="592138" cy="228600"/>
          </a:xfrm>
          <a:prstGeom prst="bentConnector2">
            <a:avLst/>
          </a:prstGeom>
          <a:ln>
            <a:tailEnd type="arrow"/>
          </a:ln>
        </p:spPr>
        <p:style>
          <a:lnRef idx="2">
            <a:schemeClr val="dk1"/>
          </a:lnRef>
          <a:fillRef idx="1">
            <a:schemeClr val="lt1"/>
          </a:fillRef>
          <a:effectRef idx="0">
            <a:schemeClr val="dk1"/>
          </a:effectRef>
          <a:fontRef idx="minor">
            <a:schemeClr val="dk1"/>
          </a:fontRef>
        </p:style>
      </p:cxnSp>
      <p:sp>
        <p:nvSpPr>
          <p:cNvPr id="47" name="Oval 46"/>
          <p:cNvSpPr/>
          <p:nvPr/>
        </p:nvSpPr>
        <p:spPr>
          <a:xfrm>
            <a:off x="4822956" y="2071688"/>
            <a:ext cx="500063" cy="5000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2</a:t>
            </a:r>
          </a:p>
        </p:txBody>
      </p:sp>
      <p:sp>
        <p:nvSpPr>
          <p:cNvPr id="50" name="Flowchart: Document 49"/>
          <p:cNvSpPr/>
          <p:nvPr/>
        </p:nvSpPr>
        <p:spPr>
          <a:xfrm>
            <a:off x="4251456" y="3000375"/>
            <a:ext cx="1649413" cy="873125"/>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sz="1600" dirty="0"/>
              <a:t>Laporan mengajar Pelajaran ACC</a:t>
            </a:r>
          </a:p>
        </p:txBody>
      </p:sp>
      <p:cxnSp>
        <p:nvCxnSpPr>
          <p:cNvPr id="52" name="Elbow Connector 51"/>
          <p:cNvCxnSpPr>
            <a:stCxn id="47" idx="4"/>
            <a:endCxn id="50" idx="0"/>
          </p:cNvCxnSpPr>
          <p:nvPr/>
        </p:nvCxnSpPr>
        <p:spPr>
          <a:xfrm rot="16200000" flipH="1">
            <a:off x="4859469" y="2784475"/>
            <a:ext cx="428625" cy="3175"/>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53" name="Flowchart: Merge 52"/>
          <p:cNvSpPr/>
          <p:nvPr/>
        </p:nvSpPr>
        <p:spPr>
          <a:xfrm>
            <a:off x="4894394" y="4143375"/>
            <a:ext cx="642937" cy="642938"/>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cxnSp>
        <p:nvCxnSpPr>
          <p:cNvPr id="55" name="Elbow Connector 54"/>
          <p:cNvCxnSpPr>
            <a:stCxn id="50" idx="2"/>
            <a:endCxn id="53" idx="0"/>
          </p:cNvCxnSpPr>
          <p:nvPr/>
        </p:nvCxnSpPr>
        <p:spPr>
          <a:xfrm rot="16200000" flipH="1">
            <a:off x="4981707" y="3908425"/>
            <a:ext cx="328612" cy="14128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57" name="Flowchart: Document 56"/>
          <p:cNvSpPr/>
          <p:nvPr/>
        </p:nvSpPr>
        <p:spPr>
          <a:xfrm>
            <a:off x="6931156" y="1935163"/>
            <a:ext cx="1428750" cy="722312"/>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3</a:t>
            </a:r>
          </a:p>
          <a:p>
            <a:pPr algn="r" fontAlgn="auto">
              <a:spcBef>
                <a:spcPts val="0"/>
              </a:spcBef>
              <a:spcAft>
                <a:spcPts val="0"/>
              </a:spcAft>
              <a:defRPr/>
            </a:pPr>
            <a:endParaRPr lang="id-ID" sz="1200" dirty="0"/>
          </a:p>
        </p:txBody>
      </p:sp>
      <p:sp>
        <p:nvSpPr>
          <p:cNvPr id="58" name="Flowchart: Document 57"/>
          <p:cNvSpPr/>
          <p:nvPr/>
        </p:nvSpPr>
        <p:spPr>
          <a:xfrm>
            <a:off x="6502531" y="2139950"/>
            <a:ext cx="1643063" cy="860425"/>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2</a:t>
            </a:r>
          </a:p>
          <a:p>
            <a:pPr algn="r" fontAlgn="auto">
              <a:spcBef>
                <a:spcPts val="0"/>
              </a:spcBef>
              <a:spcAft>
                <a:spcPts val="0"/>
              </a:spcAft>
              <a:defRPr/>
            </a:pPr>
            <a:endParaRPr lang="id-ID" sz="1200" dirty="0"/>
          </a:p>
        </p:txBody>
      </p:sp>
      <p:sp>
        <p:nvSpPr>
          <p:cNvPr id="59" name="Flowchart: Document 58"/>
          <p:cNvSpPr/>
          <p:nvPr/>
        </p:nvSpPr>
        <p:spPr>
          <a:xfrm>
            <a:off x="6216781" y="2300288"/>
            <a:ext cx="1714500" cy="85725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1</a:t>
            </a:r>
          </a:p>
          <a:p>
            <a:pPr algn="ctr" fontAlgn="auto">
              <a:spcBef>
                <a:spcPts val="0"/>
              </a:spcBef>
              <a:spcAft>
                <a:spcPts val="0"/>
              </a:spcAft>
              <a:defRPr/>
            </a:pPr>
            <a:r>
              <a:rPr lang="id-ID" sz="1600" dirty="0"/>
              <a:t>Laporan jadwal pelajaran</a:t>
            </a:r>
          </a:p>
        </p:txBody>
      </p:sp>
      <p:sp>
        <p:nvSpPr>
          <p:cNvPr id="63" name="Flowchart: Document 62"/>
          <p:cNvSpPr/>
          <p:nvPr/>
        </p:nvSpPr>
        <p:spPr>
          <a:xfrm>
            <a:off x="7142294" y="4425950"/>
            <a:ext cx="1428750" cy="500063"/>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3</a:t>
            </a:r>
          </a:p>
          <a:p>
            <a:pPr algn="r" fontAlgn="auto">
              <a:spcBef>
                <a:spcPts val="0"/>
              </a:spcBef>
              <a:spcAft>
                <a:spcPts val="0"/>
              </a:spcAft>
              <a:defRPr/>
            </a:pPr>
            <a:endParaRPr lang="id-ID" sz="1200" dirty="0"/>
          </a:p>
        </p:txBody>
      </p:sp>
      <p:sp>
        <p:nvSpPr>
          <p:cNvPr id="64" name="Flowchart: Document 63"/>
          <p:cNvSpPr/>
          <p:nvPr/>
        </p:nvSpPr>
        <p:spPr>
          <a:xfrm>
            <a:off x="6726369" y="4621213"/>
            <a:ext cx="1643062" cy="642937"/>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2</a:t>
            </a:r>
          </a:p>
          <a:p>
            <a:pPr algn="r" fontAlgn="auto">
              <a:spcBef>
                <a:spcPts val="0"/>
              </a:spcBef>
              <a:spcAft>
                <a:spcPts val="0"/>
              </a:spcAft>
              <a:defRPr/>
            </a:pPr>
            <a:endParaRPr lang="id-ID" sz="1200" dirty="0"/>
          </a:p>
        </p:txBody>
      </p:sp>
      <p:sp>
        <p:nvSpPr>
          <p:cNvPr id="65" name="Flowchart: Document 64"/>
          <p:cNvSpPr/>
          <p:nvPr/>
        </p:nvSpPr>
        <p:spPr>
          <a:xfrm>
            <a:off x="6359656" y="4787900"/>
            <a:ext cx="1714500" cy="85725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1</a:t>
            </a:r>
          </a:p>
          <a:p>
            <a:pPr algn="ctr" fontAlgn="auto">
              <a:spcBef>
                <a:spcPts val="0"/>
              </a:spcBef>
              <a:spcAft>
                <a:spcPts val="0"/>
              </a:spcAft>
              <a:defRPr/>
            </a:pPr>
            <a:r>
              <a:rPr lang="id-ID" sz="1600" dirty="0"/>
              <a:t>Laporan jadwal pelajaran</a:t>
            </a:r>
          </a:p>
        </p:txBody>
      </p:sp>
      <p:sp>
        <p:nvSpPr>
          <p:cNvPr id="66" name="Oval 65"/>
          <p:cNvSpPr/>
          <p:nvPr/>
        </p:nvSpPr>
        <p:spPr>
          <a:xfrm>
            <a:off x="6854956" y="1196975"/>
            <a:ext cx="357188" cy="35718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1</a:t>
            </a:r>
          </a:p>
        </p:txBody>
      </p:sp>
      <p:cxnSp>
        <p:nvCxnSpPr>
          <p:cNvPr id="68" name="Elbow Connector 67"/>
          <p:cNvCxnSpPr>
            <a:stCxn id="66" idx="4"/>
            <a:endCxn id="57" idx="0"/>
          </p:cNvCxnSpPr>
          <p:nvPr/>
        </p:nvCxnSpPr>
        <p:spPr>
          <a:xfrm rot="16200000" flipH="1">
            <a:off x="7148644" y="1438275"/>
            <a:ext cx="381000" cy="612775"/>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69" name="Flowchart: Manual Operation 68"/>
          <p:cNvSpPr/>
          <p:nvPr/>
        </p:nvSpPr>
        <p:spPr>
          <a:xfrm>
            <a:off x="6854956" y="3660775"/>
            <a:ext cx="1428750" cy="500063"/>
          </a:xfrm>
          <a:prstGeom prst="flowChartManualOperation">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ACC</a:t>
            </a:r>
          </a:p>
        </p:txBody>
      </p:sp>
      <p:cxnSp>
        <p:nvCxnSpPr>
          <p:cNvPr id="71" name="Shape 70"/>
          <p:cNvCxnSpPr>
            <a:stCxn id="57" idx="3"/>
            <a:endCxn id="69" idx="0"/>
          </p:cNvCxnSpPr>
          <p:nvPr/>
        </p:nvCxnSpPr>
        <p:spPr>
          <a:xfrm flipH="1">
            <a:off x="7569331" y="2297113"/>
            <a:ext cx="790575" cy="1363662"/>
          </a:xfrm>
          <a:prstGeom prst="bentConnector4">
            <a:avLst>
              <a:gd name="adj1" fmla="val -28921"/>
              <a:gd name="adj2" fmla="val 63235"/>
            </a:avLst>
          </a:prstGeom>
          <a:ln>
            <a:tailEnd type="arrow"/>
          </a:ln>
        </p:spPr>
        <p:style>
          <a:lnRef idx="2">
            <a:schemeClr val="dk1"/>
          </a:lnRef>
          <a:fillRef idx="0">
            <a:schemeClr val="dk1"/>
          </a:fillRef>
          <a:effectRef idx="1">
            <a:schemeClr val="dk1"/>
          </a:effectRef>
          <a:fontRef idx="minor">
            <a:schemeClr val="tx1"/>
          </a:fontRef>
        </p:style>
      </p:cxnSp>
      <p:cxnSp>
        <p:nvCxnSpPr>
          <p:cNvPr id="73" name="Shape 72"/>
          <p:cNvCxnSpPr>
            <a:stCxn id="58" idx="3"/>
            <a:endCxn id="69" idx="0"/>
          </p:cNvCxnSpPr>
          <p:nvPr/>
        </p:nvCxnSpPr>
        <p:spPr>
          <a:xfrm flipH="1">
            <a:off x="7569331" y="2570163"/>
            <a:ext cx="576263" cy="1090612"/>
          </a:xfrm>
          <a:prstGeom prst="bentConnector4">
            <a:avLst>
              <a:gd name="adj1" fmla="val -39679"/>
              <a:gd name="adj2" fmla="val 69713"/>
            </a:avLst>
          </a:prstGeom>
          <a:ln>
            <a:tailEnd type="arrow"/>
          </a:ln>
        </p:spPr>
        <p:style>
          <a:lnRef idx="2">
            <a:schemeClr val="dk1"/>
          </a:lnRef>
          <a:fillRef idx="1">
            <a:schemeClr val="lt1"/>
          </a:fillRef>
          <a:effectRef idx="0">
            <a:schemeClr val="dk1"/>
          </a:effectRef>
          <a:fontRef idx="minor">
            <a:schemeClr val="dk1"/>
          </a:fontRef>
        </p:style>
      </p:cxnSp>
      <p:cxnSp>
        <p:nvCxnSpPr>
          <p:cNvPr id="75" name="Elbow Connector 74"/>
          <p:cNvCxnSpPr>
            <a:stCxn id="59" idx="2"/>
            <a:endCxn id="69" idx="0"/>
          </p:cNvCxnSpPr>
          <p:nvPr/>
        </p:nvCxnSpPr>
        <p:spPr>
          <a:xfrm rot="16200000" flipH="1">
            <a:off x="7042281" y="3133725"/>
            <a:ext cx="558800" cy="4953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77" name="Elbow Connector 76"/>
          <p:cNvCxnSpPr>
            <a:stCxn id="69" idx="2"/>
            <a:endCxn id="63" idx="0"/>
          </p:cNvCxnSpPr>
          <p:nvPr/>
        </p:nvCxnSpPr>
        <p:spPr>
          <a:xfrm rot="16200000" flipH="1">
            <a:off x="7580444" y="4149725"/>
            <a:ext cx="265112" cy="287338"/>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79" name="Flowchart: Merge 78"/>
          <p:cNvSpPr/>
          <p:nvPr/>
        </p:nvSpPr>
        <p:spPr>
          <a:xfrm>
            <a:off x="6558094" y="5881688"/>
            <a:ext cx="320675" cy="381000"/>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sp>
        <p:nvSpPr>
          <p:cNvPr id="80" name="Oval 79"/>
          <p:cNvSpPr/>
          <p:nvPr/>
        </p:nvSpPr>
        <p:spPr>
          <a:xfrm>
            <a:off x="7751894" y="5849938"/>
            <a:ext cx="357187" cy="3571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2</a:t>
            </a:r>
          </a:p>
        </p:txBody>
      </p:sp>
      <p:sp>
        <p:nvSpPr>
          <p:cNvPr id="81" name="Oval 80"/>
          <p:cNvSpPr/>
          <p:nvPr/>
        </p:nvSpPr>
        <p:spPr>
          <a:xfrm>
            <a:off x="8432931" y="5776913"/>
            <a:ext cx="357188" cy="4286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3</a:t>
            </a:r>
          </a:p>
        </p:txBody>
      </p:sp>
      <p:cxnSp>
        <p:nvCxnSpPr>
          <p:cNvPr id="83" name="Elbow Connector 82"/>
          <p:cNvCxnSpPr>
            <a:stCxn id="65" idx="2"/>
            <a:endCxn id="79" idx="0"/>
          </p:cNvCxnSpPr>
          <p:nvPr/>
        </p:nvCxnSpPr>
        <p:spPr>
          <a:xfrm rot="5400000">
            <a:off x="6820825" y="5485606"/>
            <a:ext cx="293688" cy="49847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85" name="Shape 84"/>
          <p:cNvCxnSpPr>
            <a:stCxn id="63" idx="3"/>
            <a:endCxn id="81" idx="0"/>
          </p:cNvCxnSpPr>
          <p:nvPr/>
        </p:nvCxnSpPr>
        <p:spPr>
          <a:xfrm>
            <a:off x="8571044" y="4676775"/>
            <a:ext cx="39687" cy="110013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87" name="Elbow Connector 86"/>
          <p:cNvCxnSpPr>
            <a:stCxn id="64" idx="3"/>
            <a:endCxn id="80" idx="0"/>
          </p:cNvCxnSpPr>
          <p:nvPr/>
        </p:nvCxnSpPr>
        <p:spPr>
          <a:xfrm flipH="1">
            <a:off x="7931281" y="4943475"/>
            <a:ext cx="438150" cy="906463"/>
          </a:xfrm>
          <a:prstGeom prst="bentConnector4">
            <a:avLst>
              <a:gd name="adj1" fmla="val -22333"/>
              <a:gd name="adj2" fmla="val 67718"/>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12" y="0"/>
            <a:ext cx="6923088" cy="796925"/>
          </a:xfrm>
        </p:spPr>
        <p:txBody>
          <a:bodyPr>
            <a:normAutofit fontScale="90000"/>
          </a:bodyPr>
          <a:lstStyle/>
          <a:p>
            <a:pPr eaLnBrk="1" fontAlgn="auto" hangingPunct="1">
              <a:spcAft>
                <a:spcPts val="0"/>
              </a:spcAft>
              <a:defRPr/>
            </a:pPr>
            <a:r>
              <a:rPr lang="id-ID" sz="4800" b="1" dirty="0"/>
              <a:t>Proses Evaluasi</a:t>
            </a:r>
          </a:p>
        </p:txBody>
      </p:sp>
      <p:sp>
        <p:nvSpPr>
          <p:cNvPr id="3" name="Content Placeholder 2"/>
          <p:cNvSpPr>
            <a:spLocks noGrp="1"/>
          </p:cNvSpPr>
          <p:nvPr>
            <p:ph idx="1"/>
          </p:nvPr>
        </p:nvSpPr>
        <p:spPr>
          <a:xfrm>
            <a:off x="1066800" y="1071563"/>
            <a:ext cx="7543800" cy="4719638"/>
          </a:xfrm>
        </p:spPr>
        <p:txBody>
          <a:bodyPr rtlCol="0">
            <a:normAutofit fontScale="62500" lnSpcReduction="20000"/>
          </a:bodyPr>
          <a:lstStyle/>
          <a:p>
            <a:pPr marL="108000" indent="342900" algn="just" eaLnBrk="1" fontAlgn="auto" hangingPunct="1">
              <a:spcAft>
                <a:spcPts val="0"/>
              </a:spcAft>
              <a:buFont typeface="Arial" pitchFamily="34" charset="0"/>
              <a:buNone/>
              <a:defRPr/>
            </a:pPr>
            <a:r>
              <a:rPr lang="id-ID" dirty="0" smtClean="0"/>
              <a:t>Yang terlibat dalam proses evaluasi ada empat yaitu guru, wali kelas, siswa dan  kepala sekolah. </a:t>
            </a:r>
          </a:p>
          <a:p>
            <a:pPr marL="108000" indent="342900" algn="just" eaLnBrk="1" fontAlgn="auto" hangingPunct="1">
              <a:spcAft>
                <a:spcPts val="0"/>
              </a:spcAft>
              <a:buFont typeface="Arial" pitchFamily="34" charset="0"/>
              <a:buNone/>
              <a:defRPr/>
            </a:pPr>
            <a:r>
              <a:rPr lang="id-ID" dirty="0" smtClean="0"/>
              <a:t>Kegiatan Guru pada proses evaluasi yaitu guru memberikan dokumen lembar soal kepada siswa, kemudian siswa menjawab atas soal tersebut. Dokumen jawaban dari siswa di koreksi oleh guru. Lembar  jawaban dari siswa yang telah di arsip. Kemudian guru juga membuat laporan nilai siswa rangkap 4. Laporan 1 untuk arsip guru, 3 laporan lainya untuk siswa, wali kelas dan kepala sekolah</a:t>
            </a:r>
          </a:p>
          <a:p>
            <a:pPr marL="108000" indent="342900" algn="just" eaLnBrk="1" fontAlgn="auto" hangingPunct="1">
              <a:spcAft>
                <a:spcPts val="0"/>
              </a:spcAft>
              <a:buFont typeface="Arial" pitchFamily="34" charset="0"/>
              <a:buNone/>
              <a:defRPr/>
            </a:pPr>
            <a:r>
              <a:rPr lang="id-ID" dirty="0" smtClean="0"/>
              <a:t>Kegiatan Siswa pada proses evaluasi yaitu siswa mendapat lembar soal dari guru kemudian siswa menjawab soal tersebut. Kemudian soal yang telah di jawab di berikan ke guru untuk di koreksi. Setelah di koreksi, siswa akan di berikan laporan hasil nilai ulangan tersebut.</a:t>
            </a:r>
          </a:p>
          <a:p>
            <a:pPr marL="108000" indent="342900" algn="just" eaLnBrk="1" fontAlgn="auto" hangingPunct="1">
              <a:spcAft>
                <a:spcPts val="0"/>
              </a:spcAft>
              <a:buFont typeface="Arial" pitchFamily="34" charset="0"/>
              <a:buNone/>
              <a:defRPr/>
            </a:pPr>
            <a:r>
              <a:rPr lang="id-ID" dirty="0" smtClean="0"/>
              <a:t>Wali kelas pada proses evaluasi hanya mendapatkan laporan nilai siswa dari guru kemudian nilai siswa tersebut di arsip oleh wali kelas.</a:t>
            </a:r>
          </a:p>
          <a:p>
            <a:pPr marL="108000" indent="342900" algn="just" eaLnBrk="1" fontAlgn="auto" hangingPunct="1">
              <a:spcAft>
                <a:spcPts val="0"/>
              </a:spcAft>
              <a:buFont typeface="Arial" pitchFamily="34" charset="0"/>
              <a:buNone/>
              <a:defRPr/>
            </a:pPr>
            <a:r>
              <a:rPr lang="id-ID" dirty="0" smtClean="0"/>
              <a:t>Kepala Sekolah pada proses evaluasi hanya mendapatkan laporan nilai siswa dari guru kemudian nilai siswa tersebut di arsip oleh kepala sekolah.</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71450" y="282575"/>
          <a:ext cx="8229601" cy="6217920"/>
        </p:xfrm>
        <a:graphic>
          <a:graphicData uri="http://schemas.openxmlformats.org/drawingml/2006/table">
            <a:tbl>
              <a:tblPr firstRow="1" bandRow="1">
                <a:tableStyleId>{073A0DAA-6AF3-43AB-8588-CEC1D06C72B9}</a:tableStyleId>
              </a:tblPr>
              <a:tblGrid>
                <a:gridCol w="2600353"/>
                <a:gridCol w="1800200"/>
                <a:gridCol w="2160240"/>
                <a:gridCol w="1668808"/>
              </a:tblGrid>
              <a:tr h="428628">
                <a:tc>
                  <a:txBody>
                    <a:bodyPr/>
                    <a:lstStyle/>
                    <a:p>
                      <a:pPr algn="ctr"/>
                      <a:r>
                        <a:rPr lang="id-ID" dirty="0" smtClean="0"/>
                        <a:t>Guru</a:t>
                      </a:r>
                      <a:endParaRPr lang="id-ID" dirty="0"/>
                    </a:p>
                  </a:txBody>
                  <a:tcPr/>
                </a:tc>
                <a:tc>
                  <a:txBody>
                    <a:bodyPr/>
                    <a:lstStyle/>
                    <a:p>
                      <a:pPr algn="ctr"/>
                      <a:r>
                        <a:rPr lang="id-ID" dirty="0" smtClean="0"/>
                        <a:t>Wali kelas</a:t>
                      </a:r>
                      <a:endParaRPr lang="id-ID" dirty="0"/>
                    </a:p>
                  </a:txBody>
                  <a:tcPr/>
                </a:tc>
                <a:tc>
                  <a:txBody>
                    <a:bodyPr/>
                    <a:lstStyle/>
                    <a:p>
                      <a:pPr algn="ctr"/>
                      <a:r>
                        <a:rPr lang="id-ID" dirty="0" smtClean="0"/>
                        <a:t>Siswa</a:t>
                      </a:r>
                      <a:endParaRPr lang="id-ID" dirty="0"/>
                    </a:p>
                  </a:txBody>
                  <a:tcPr/>
                </a:tc>
                <a:tc>
                  <a:txBody>
                    <a:bodyPr/>
                    <a:lstStyle/>
                    <a:p>
                      <a:pPr algn="ctr"/>
                      <a:r>
                        <a:rPr lang="id-ID" dirty="0" smtClean="0"/>
                        <a:t>Kepala Sekolah</a:t>
                      </a:r>
                      <a:endParaRPr lang="id-ID" dirty="0"/>
                    </a:p>
                  </a:txBody>
                  <a:tcPr/>
                </a:tc>
              </a:tr>
              <a:tr h="3036115">
                <a:tc>
                  <a:txBody>
                    <a:bodyPr/>
                    <a:lstStyle/>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smtClean="0"/>
                    </a:p>
                    <a:p>
                      <a:endParaRPr lang="id-ID" dirty="0"/>
                    </a:p>
                  </a:txBody>
                  <a:tcPr/>
                </a:tc>
                <a:tc>
                  <a:txBody>
                    <a:bodyPr/>
                    <a:lstStyle/>
                    <a:p>
                      <a:endParaRPr lang="id-ID" dirty="0"/>
                    </a:p>
                  </a:txBody>
                  <a:tcPr/>
                </a:tc>
                <a:tc>
                  <a:txBody>
                    <a:bodyPr/>
                    <a:lstStyle/>
                    <a:p>
                      <a:endParaRPr lang="id-ID" dirty="0"/>
                    </a:p>
                  </a:txBody>
                  <a:tcPr/>
                </a:tc>
                <a:tc>
                  <a:txBody>
                    <a:bodyPr/>
                    <a:lstStyle/>
                    <a:p>
                      <a:endParaRPr lang="id-ID" dirty="0"/>
                    </a:p>
                  </a:txBody>
                  <a:tcPr/>
                </a:tc>
              </a:tr>
            </a:tbl>
          </a:graphicData>
        </a:graphic>
      </p:graphicFrame>
      <p:sp>
        <p:nvSpPr>
          <p:cNvPr id="6" name="Flowchart: Document 5"/>
          <p:cNvSpPr/>
          <p:nvPr/>
        </p:nvSpPr>
        <p:spPr>
          <a:xfrm>
            <a:off x="1000125" y="928688"/>
            <a:ext cx="1214438" cy="57150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Lembar soal</a:t>
            </a:r>
          </a:p>
        </p:txBody>
      </p:sp>
      <p:sp>
        <p:nvSpPr>
          <p:cNvPr id="7" name="Oval 6"/>
          <p:cNvSpPr/>
          <p:nvPr/>
        </p:nvSpPr>
        <p:spPr>
          <a:xfrm>
            <a:off x="1857375" y="1785938"/>
            <a:ext cx="357188" cy="3571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1</a:t>
            </a:r>
          </a:p>
        </p:txBody>
      </p:sp>
      <p:cxnSp>
        <p:nvCxnSpPr>
          <p:cNvPr id="11" name="Elbow Connector 10"/>
          <p:cNvCxnSpPr>
            <a:stCxn id="6" idx="2"/>
            <a:endCxn id="7" idx="0"/>
          </p:cNvCxnSpPr>
          <p:nvPr/>
        </p:nvCxnSpPr>
        <p:spPr>
          <a:xfrm rot="16200000" flipH="1">
            <a:off x="1658938" y="1409700"/>
            <a:ext cx="323850" cy="428625"/>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12" name="Oval 11"/>
          <p:cNvSpPr/>
          <p:nvPr/>
        </p:nvSpPr>
        <p:spPr>
          <a:xfrm>
            <a:off x="5500688" y="1000125"/>
            <a:ext cx="285750" cy="28575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1</a:t>
            </a:r>
          </a:p>
        </p:txBody>
      </p:sp>
      <p:sp>
        <p:nvSpPr>
          <p:cNvPr id="13" name="Flowchart: Document 12"/>
          <p:cNvSpPr/>
          <p:nvPr/>
        </p:nvSpPr>
        <p:spPr>
          <a:xfrm>
            <a:off x="5000625" y="1571625"/>
            <a:ext cx="1214438" cy="57150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Lembar soal</a:t>
            </a:r>
          </a:p>
        </p:txBody>
      </p:sp>
      <p:cxnSp>
        <p:nvCxnSpPr>
          <p:cNvPr id="19" name="Elbow Connector 18"/>
          <p:cNvCxnSpPr>
            <a:stCxn id="12" idx="4"/>
            <a:endCxn id="13" idx="0"/>
          </p:cNvCxnSpPr>
          <p:nvPr/>
        </p:nvCxnSpPr>
        <p:spPr>
          <a:xfrm rot="5400000">
            <a:off x="5483226" y="1411287"/>
            <a:ext cx="285750" cy="3492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0" name="Flowchart: Manual Operation 19"/>
          <p:cNvSpPr/>
          <p:nvPr/>
        </p:nvSpPr>
        <p:spPr>
          <a:xfrm>
            <a:off x="5000625" y="2357438"/>
            <a:ext cx="1357313" cy="357187"/>
          </a:xfrm>
          <a:prstGeom prst="flowChartManualOperation">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Jawab</a:t>
            </a:r>
          </a:p>
        </p:txBody>
      </p:sp>
      <p:cxnSp>
        <p:nvCxnSpPr>
          <p:cNvPr id="22" name="Elbow Connector 21"/>
          <p:cNvCxnSpPr>
            <a:stCxn id="13" idx="2"/>
            <a:endCxn id="20" idx="0"/>
          </p:cNvCxnSpPr>
          <p:nvPr/>
        </p:nvCxnSpPr>
        <p:spPr>
          <a:xfrm rot="16200000" flipH="1">
            <a:off x="5518150" y="2195513"/>
            <a:ext cx="252413" cy="7143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23" name="Flowchart: Document 22"/>
          <p:cNvSpPr/>
          <p:nvPr/>
        </p:nvSpPr>
        <p:spPr>
          <a:xfrm>
            <a:off x="5072063" y="3000375"/>
            <a:ext cx="1214437" cy="57150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Lembar Jawaban</a:t>
            </a:r>
          </a:p>
        </p:txBody>
      </p:sp>
      <p:cxnSp>
        <p:nvCxnSpPr>
          <p:cNvPr id="25" name="Elbow Connector 24"/>
          <p:cNvCxnSpPr>
            <a:stCxn id="20" idx="2"/>
            <a:endCxn id="23" idx="0"/>
          </p:cNvCxnSpPr>
          <p:nvPr/>
        </p:nvCxnSpPr>
        <p:spPr>
          <a:xfrm rot="5400000">
            <a:off x="5536407" y="2856706"/>
            <a:ext cx="285750" cy="158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30" name="Oval 29"/>
          <p:cNvSpPr/>
          <p:nvPr/>
        </p:nvSpPr>
        <p:spPr>
          <a:xfrm>
            <a:off x="5572125" y="3857625"/>
            <a:ext cx="357188" cy="35718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2</a:t>
            </a:r>
          </a:p>
        </p:txBody>
      </p:sp>
      <p:cxnSp>
        <p:nvCxnSpPr>
          <p:cNvPr id="32" name="Elbow Connector 31"/>
          <p:cNvCxnSpPr>
            <a:stCxn id="23" idx="2"/>
            <a:endCxn id="30" idx="0"/>
          </p:cNvCxnSpPr>
          <p:nvPr/>
        </p:nvCxnSpPr>
        <p:spPr>
          <a:xfrm rot="16200000" flipH="1">
            <a:off x="5553869" y="3659981"/>
            <a:ext cx="323850" cy="71438"/>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34" name="Oval 33"/>
          <p:cNvSpPr/>
          <p:nvPr/>
        </p:nvSpPr>
        <p:spPr>
          <a:xfrm>
            <a:off x="549275" y="1392238"/>
            <a:ext cx="357188" cy="3571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2</a:t>
            </a:r>
          </a:p>
        </p:txBody>
      </p:sp>
      <p:sp>
        <p:nvSpPr>
          <p:cNvPr id="35" name="Flowchart: Document 34"/>
          <p:cNvSpPr/>
          <p:nvPr/>
        </p:nvSpPr>
        <p:spPr>
          <a:xfrm>
            <a:off x="571500" y="2286000"/>
            <a:ext cx="1214438" cy="57150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Lembar Jawaban</a:t>
            </a:r>
          </a:p>
        </p:txBody>
      </p:sp>
      <p:cxnSp>
        <p:nvCxnSpPr>
          <p:cNvPr id="37" name="Shape 36"/>
          <p:cNvCxnSpPr>
            <a:stCxn id="34" idx="4"/>
            <a:endCxn id="35" idx="0"/>
          </p:cNvCxnSpPr>
          <p:nvPr/>
        </p:nvCxnSpPr>
        <p:spPr>
          <a:xfrm rot="16200000" flipH="1">
            <a:off x="685006" y="1793082"/>
            <a:ext cx="536575" cy="449262"/>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43" name="Flowchart: Manual Operation 42"/>
          <p:cNvSpPr/>
          <p:nvPr/>
        </p:nvSpPr>
        <p:spPr>
          <a:xfrm>
            <a:off x="1000125" y="3071813"/>
            <a:ext cx="1785938" cy="500062"/>
          </a:xfrm>
          <a:prstGeom prst="flowChartManualOperation">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Koreksi Jawaban</a:t>
            </a:r>
          </a:p>
        </p:txBody>
      </p:sp>
      <p:cxnSp>
        <p:nvCxnSpPr>
          <p:cNvPr id="45" name="Elbow Connector 44"/>
          <p:cNvCxnSpPr>
            <a:stCxn id="35" idx="2"/>
            <a:endCxn id="43" idx="0"/>
          </p:cNvCxnSpPr>
          <p:nvPr/>
        </p:nvCxnSpPr>
        <p:spPr>
          <a:xfrm rot="16200000" flipH="1">
            <a:off x="1408906" y="2588419"/>
            <a:ext cx="252413" cy="714375"/>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47" name="Flowchart: Document 46"/>
          <p:cNvSpPr/>
          <p:nvPr/>
        </p:nvSpPr>
        <p:spPr>
          <a:xfrm>
            <a:off x="500063" y="3786188"/>
            <a:ext cx="1214437" cy="57150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Lembar Jawaban</a:t>
            </a:r>
          </a:p>
        </p:txBody>
      </p:sp>
      <p:cxnSp>
        <p:nvCxnSpPr>
          <p:cNvPr id="49" name="Elbow Connector 48"/>
          <p:cNvCxnSpPr>
            <a:stCxn id="43" idx="2"/>
            <a:endCxn id="47" idx="0"/>
          </p:cNvCxnSpPr>
          <p:nvPr/>
        </p:nvCxnSpPr>
        <p:spPr>
          <a:xfrm rot="5400000">
            <a:off x="1392237" y="3286126"/>
            <a:ext cx="214313" cy="785812"/>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50" name="Flowchart: Merge 49"/>
          <p:cNvSpPr/>
          <p:nvPr/>
        </p:nvSpPr>
        <p:spPr>
          <a:xfrm>
            <a:off x="571500" y="4572000"/>
            <a:ext cx="357188" cy="357188"/>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cxnSp>
        <p:nvCxnSpPr>
          <p:cNvPr id="52" name="Elbow Connector 51"/>
          <p:cNvCxnSpPr>
            <a:stCxn id="47" idx="2"/>
            <a:endCxn id="50" idx="0"/>
          </p:cNvCxnSpPr>
          <p:nvPr/>
        </p:nvCxnSpPr>
        <p:spPr>
          <a:xfrm rot="5400000">
            <a:off x="801688" y="4267200"/>
            <a:ext cx="252412" cy="3571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53" name="Flowchart: Document 52"/>
          <p:cNvSpPr/>
          <p:nvPr/>
        </p:nvSpPr>
        <p:spPr>
          <a:xfrm>
            <a:off x="1500188" y="4500563"/>
            <a:ext cx="1000125" cy="428625"/>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1</a:t>
            </a:r>
          </a:p>
          <a:p>
            <a:pPr algn="r" fontAlgn="auto">
              <a:spcBef>
                <a:spcPts val="0"/>
              </a:spcBef>
              <a:spcAft>
                <a:spcPts val="0"/>
              </a:spcAft>
              <a:defRPr/>
            </a:pPr>
            <a:endParaRPr lang="id-ID" sz="1200" dirty="0"/>
          </a:p>
        </p:txBody>
      </p:sp>
      <p:sp>
        <p:nvSpPr>
          <p:cNvPr id="54" name="Flowchart: Document 53"/>
          <p:cNvSpPr/>
          <p:nvPr/>
        </p:nvSpPr>
        <p:spPr>
          <a:xfrm>
            <a:off x="1285875" y="4643438"/>
            <a:ext cx="1000125" cy="500062"/>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2</a:t>
            </a:r>
          </a:p>
          <a:p>
            <a:pPr algn="r" fontAlgn="auto">
              <a:spcBef>
                <a:spcPts val="0"/>
              </a:spcBef>
              <a:spcAft>
                <a:spcPts val="0"/>
              </a:spcAft>
              <a:defRPr/>
            </a:pPr>
            <a:endParaRPr lang="id-ID" sz="1200" dirty="0"/>
          </a:p>
        </p:txBody>
      </p:sp>
      <p:sp>
        <p:nvSpPr>
          <p:cNvPr id="55" name="Flowchart: Document 54"/>
          <p:cNvSpPr/>
          <p:nvPr/>
        </p:nvSpPr>
        <p:spPr>
          <a:xfrm>
            <a:off x="1071563" y="4857750"/>
            <a:ext cx="1000125" cy="500063"/>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3</a:t>
            </a:r>
          </a:p>
          <a:p>
            <a:pPr algn="r" fontAlgn="auto">
              <a:spcBef>
                <a:spcPts val="0"/>
              </a:spcBef>
              <a:spcAft>
                <a:spcPts val="0"/>
              </a:spcAft>
              <a:defRPr/>
            </a:pPr>
            <a:endParaRPr lang="id-ID" sz="1200" dirty="0"/>
          </a:p>
        </p:txBody>
      </p:sp>
      <p:sp>
        <p:nvSpPr>
          <p:cNvPr id="56" name="Flowchart: Document 55"/>
          <p:cNvSpPr/>
          <p:nvPr/>
        </p:nvSpPr>
        <p:spPr>
          <a:xfrm>
            <a:off x="642938" y="5000625"/>
            <a:ext cx="1214437" cy="642938"/>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r" fontAlgn="auto">
              <a:spcBef>
                <a:spcPts val="0"/>
              </a:spcBef>
              <a:spcAft>
                <a:spcPts val="0"/>
              </a:spcAft>
              <a:defRPr/>
            </a:pPr>
            <a:r>
              <a:rPr lang="id-ID" sz="1200" dirty="0"/>
              <a:t>4</a:t>
            </a:r>
          </a:p>
          <a:p>
            <a:pPr algn="ctr" fontAlgn="auto">
              <a:spcBef>
                <a:spcPts val="0"/>
              </a:spcBef>
              <a:spcAft>
                <a:spcPts val="0"/>
              </a:spcAft>
              <a:defRPr/>
            </a:pPr>
            <a:r>
              <a:rPr lang="id-ID" dirty="0"/>
              <a:t>Nilai Siswa</a:t>
            </a:r>
          </a:p>
        </p:txBody>
      </p:sp>
      <p:sp>
        <p:nvSpPr>
          <p:cNvPr id="59" name="Flowchart: Merge 58"/>
          <p:cNvSpPr/>
          <p:nvPr/>
        </p:nvSpPr>
        <p:spPr>
          <a:xfrm>
            <a:off x="714375" y="6000750"/>
            <a:ext cx="357188" cy="357188"/>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cxnSp>
        <p:nvCxnSpPr>
          <p:cNvPr id="78" name="Elbow Connector 77"/>
          <p:cNvCxnSpPr>
            <a:stCxn id="56" idx="2"/>
            <a:endCxn id="59" idx="0"/>
          </p:cNvCxnSpPr>
          <p:nvPr/>
        </p:nvCxnSpPr>
        <p:spPr>
          <a:xfrm rot="5400000">
            <a:off x="870744" y="5622131"/>
            <a:ext cx="400050" cy="3571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82" name="Oval 81"/>
          <p:cNvSpPr/>
          <p:nvPr/>
        </p:nvSpPr>
        <p:spPr>
          <a:xfrm>
            <a:off x="7286625" y="1571625"/>
            <a:ext cx="357188" cy="35718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5</a:t>
            </a:r>
          </a:p>
        </p:txBody>
      </p:sp>
      <p:sp>
        <p:nvSpPr>
          <p:cNvPr id="83" name="Oval 82"/>
          <p:cNvSpPr/>
          <p:nvPr/>
        </p:nvSpPr>
        <p:spPr>
          <a:xfrm>
            <a:off x="3429000" y="1285875"/>
            <a:ext cx="357188" cy="35718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3</a:t>
            </a:r>
          </a:p>
        </p:txBody>
      </p:sp>
      <p:sp>
        <p:nvSpPr>
          <p:cNvPr id="84" name="Oval 83"/>
          <p:cNvSpPr/>
          <p:nvPr/>
        </p:nvSpPr>
        <p:spPr>
          <a:xfrm>
            <a:off x="2428875" y="5929313"/>
            <a:ext cx="357188" cy="3571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3</a:t>
            </a:r>
          </a:p>
        </p:txBody>
      </p:sp>
      <p:sp>
        <p:nvSpPr>
          <p:cNvPr id="85" name="Oval 84"/>
          <p:cNvSpPr/>
          <p:nvPr/>
        </p:nvSpPr>
        <p:spPr>
          <a:xfrm>
            <a:off x="2143125" y="5500688"/>
            <a:ext cx="357188" cy="3571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4</a:t>
            </a:r>
          </a:p>
        </p:txBody>
      </p:sp>
      <p:sp>
        <p:nvSpPr>
          <p:cNvPr id="86" name="Oval 85"/>
          <p:cNvSpPr/>
          <p:nvPr/>
        </p:nvSpPr>
        <p:spPr>
          <a:xfrm>
            <a:off x="1571625" y="5857875"/>
            <a:ext cx="357188" cy="35718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5</a:t>
            </a:r>
          </a:p>
        </p:txBody>
      </p:sp>
      <p:cxnSp>
        <p:nvCxnSpPr>
          <p:cNvPr id="92" name="Shape 91"/>
          <p:cNvCxnSpPr>
            <a:stCxn id="53" idx="3"/>
            <a:endCxn id="84" idx="0"/>
          </p:cNvCxnSpPr>
          <p:nvPr/>
        </p:nvCxnSpPr>
        <p:spPr>
          <a:xfrm>
            <a:off x="2500313" y="4714875"/>
            <a:ext cx="106362" cy="121443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96" name="Elbow Connector 95"/>
          <p:cNvCxnSpPr>
            <a:stCxn id="43" idx="2"/>
            <a:endCxn id="53" idx="0"/>
          </p:cNvCxnSpPr>
          <p:nvPr/>
        </p:nvCxnSpPr>
        <p:spPr>
          <a:xfrm rot="16200000" flipH="1">
            <a:off x="1481931" y="3982244"/>
            <a:ext cx="928688" cy="10795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98" name="Shape 97"/>
          <p:cNvCxnSpPr>
            <a:stCxn id="55" idx="3"/>
            <a:endCxn id="86" idx="0"/>
          </p:cNvCxnSpPr>
          <p:nvPr/>
        </p:nvCxnSpPr>
        <p:spPr>
          <a:xfrm flipH="1">
            <a:off x="1749425" y="5108575"/>
            <a:ext cx="322263" cy="749300"/>
          </a:xfrm>
          <a:prstGeom prst="bentConnector4">
            <a:avLst>
              <a:gd name="adj1" fmla="val 17777"/>
              <a:gd name="adj2" fmla="val 66667"/>
            </a:avLst>
          </a:prstGeom>
          <a:ln>
            <a:tailEnd type="arrow"/>
          </a:ln>
        </p:spPr>
        <p:style>
          <a:lnRef idx="2">
            <a:schemeClr val="dk1"/>
          </a:lnRef>
          <a:fillRef idx="0">
            <a:schemeClr val="dk1"/>
          </a:fillRef>
          <a:effectRef idx="1">
            <a:schemeClr val="dk1"/>
          </a:effectRef>
          <a:fontRef idx="minor">
            <a:schemeClr val="tx1"/>
          </a:fontRef>
        </p:style>
      </p:cxnSp>
      <p:cxnSp>
        <p:nvCxnSpPr>
          <p:cNvPr id="101" name="Shape 100"/>
          <p:cNvCxnSpPr>
            <a:stCxn id="54" idx="3"/>
            <a:endCxn id="85" idx="0"/>
          </p:cNvCxnSpPr>
          <p:nvPr/>
        </p:nvCxnSpPr>
        <p:spPr>
          <a:xfrm>
            <a:off x="2286000" y="4894263"/>
            <a:ext cx="34925" cy="606425"/>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12" name="Oval 111"/>
          <p:cNvSpPr/>
          <p:nvPr/>
        </p:nvSpPr>
        <p:spPr>
          <a:xfrm>
            <a:off x="4786313" y="3929063"/>
            <a:ext cx="357187" cy="3571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4</a:t>
            </a:r>
          </a:p>
        </p:txBody>
      </p:sp>
      <p:sp>
        <p:nvSpPr>
          <p:cNvPr id="113" name="Flowchart: Document 112"/>
          <p:cNvSpPr/>
          <p:nvPr/>
        </p:nvSpPr>
        <p:spPr>
          <a:xfrm>
            <a:off x="3071813" y="2143125"/>
            <a:ext cx="1214437" cy="642938"/>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Nilai Siswa</a:t>
            </a:r>
          </a:p>
        </p:txBody>
      </p:sp>
      <p:sp>
        <p:nvSpPr>
          <p:cNvPr id="114" name="Flowchart: Document 113"/>
          <p:cNvSpPr/>
          <p:nvPr/>
        </p:nvSpPr>
        <p:spPr>
          <a:xfrm>
            <a:off x="7000875" y="2500313"/>
            <a:ext cx="1214438" cy="642937"/>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Nilai Siswa</a:t>
            </a:r>
          </a:p>
        </p:txBody>
      </p:sp>
      <p:sp>
        <p:nvSpPr>
          <p:cNvPr id="115" name="Flowchart: Merge 114"/>
          <p:cNvSpPr/>
          <p:nvPr/>
        </p:nvSpPr>
        <p:spPr>
          <a:xfrm>
            <a:off x="7715250" y="3571875"/>
            <a:ext cx="357188" cy="357188"/>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sp>
        <p:nvSpPr>
          <p:cNvPr id="116" name="Flowchart: Merge 115"/>
          <p:cNvSpPr/>
          <p:nvPr/>
        </p:nvSpPr>
        <p:spPr>
          <a:xfrm>
            <a:off x="3500438" y="3000375"/>
            <a:ext cx="357187" cy="357188"/>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sp>
        <p:nvSpPr>
          <p:cNvPr id="117" name="Flowchart: Merge 116"/>
          <p:cNvSpPr/>
          <p:nvPr/>
        </p:nvSpPr>
        <p:spPr>
          <a:xfrm>
            <a:off x="5286375" y="5572125"/>
            <a:ext cx="357188" cy="357188"/>
          </a:xfrm>
          <a:prstGeom prst="flowChartMerg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a:t>
            </a:r>
          </a:p>
        </p:txBody>
      </p:sp>
      <p:sp>
        <p:nvSpPr>
          <p:cNvPr id="118" name="Flowchart: Document 117"/>
          <p:cNvSpPr/>
          <p:nvPr/>
        </p:nvSpPr>
        <p:spPr>
          <a:xfrm>
            <a:off x="4643438" y="4643438"/>
            <a:ext cx="1214437" cy="642937"/>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Nilai Siswa</a:t>
            </a:r>
          </a:p>
        </p:txBody>
      </p:sp>
      <p:cxnSp>
        <p:nvCxnSpPr>
          <p:cNvPr id="120" name="Elbow Connector 119"/>
          <p:cNvCxnSpPr>
            <a:stCxn id="83" idx="4"/>
            <a:endCxn id="113" idx="0"/>
          </p:cNvCxnSpPr>
          <p:nvPr/>
        </p:nvCxnSpPr>
        <p:spPr>
          <a:xfrm rot="16200000" flipH="1">
            <a:off x="3392488" y="1857375"/>
            <a:ext cx="500062" cy="71438"/>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22" name="Elbow Connector 121"/>
          <p:cNvCxnSpPr>
            <a:stCxn id="113" idx="2"/>
            <a:endCxn id="116" idx="0"/>
          </p:cNvCxnSpPr>
          <p:nvPr/>
        </p:nvCxnSpPr>
        <p:spPr>
          <a:xfrm rot="5400000">
            <a:off x="3551238" y="2871788"/>
            <a:ext cx="255587" cy="158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25" name="Elbow Connector 124"/>
          <p:cNvCxnSpPr>
            <a:stCxn id="112" idx="4"/>
            <a:endCxn id="118" idx="0"/>
          </p:cNvCxnSpPr>
          <p:nvPr/>
        </p:nvCxnSpPr>
        <p:spPr>
          <a:xfrm rot="16200000" flipH="1">
            <a:off x="4929981" y="4321969"/>
            <a:ext cx="357188" cy="28575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30" name="Elbow Connector 129"/>
          <p:cNvCxnSpPr>
            <a:stCxn id="118" idx="2"/>
            <a:endCxn id="117" idx="0"/>
          </p:cNvCxnSpPr>
          <p:nvPr/>
        </p:nvCxnSpPr>
        <p:spPr>
          <a:xfrm rot="16200000" flipH="1">
            <a:off x="5194301" y="5300662"/>
            <a:ext cx="328612" cy="214313"/>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32" name="Elbow Connector 131"/>
          <p:cNvCxnSpPr>
            <a:stCxn id="82" idx="4"/>
            <a:endCxn id="114" idx="0"/>
          </p:cNvCxnSpPr>
          <p:nvPr/>
        </p:nvCxnSpPr>
        <p:spPr>
          <a:xfrm rot="16200000" flipH="1">
            <a:off x="7251701" y="2143125"/>
            <a:ext cx="571500" cy="142875"/>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34" name="Elbow Connector 133"/>
          <p:cNvCxnSpPr>
            <a:stCxn id="114" idx="2"/>
            <a:endCxn id="115" idx="0"/>
          </p:cNvCxnSpPr>
          <p:nvPr/>
        </p:nvCxnSpPr>
        <p:spPr>
          <a:xfrm rot="16200000" flipH="1">
            <a:off x="7516019" y="3193257"/>
            <a:ext cx="471487" cy="28575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sz="3200" dirty="0" smtClean="0"/>
              <a:t>Skema pembelian barang dari dari supplier</a:t>
            </a:r>
            <a:br>
              <a:rPr lang="id-ID" sz="3200" dirty="0" smtClean="0"/>
            </a:br>
            <a:endParaRPr lang="id-ID" sz="3200" dirty="0"/>
          </a:p>
        </p:txBody>
      </p:sp>
      <p:sp>
        <p:nvSpPr>
          <p:cNvPr id="24579" name="Content Placeholder 2"/>
          <p:cNvSpPr>
            <a:spLocks noGrp="1"/>
          </p:cNvSpPr>
          <p:nvPr>
            <p:ph idx="1"/>
          </p:nvPr>
        </p:nvSpPr>
        <p:spPr>
          <a:xfrm>
            <a:off x="1143000" y="990600"/>
            <a:ext cx="7391400" cy="4800600"/>
          </a:xfrm>
        </p:spPr>
        <p:txBody>
          <a:bodyPr>
            <a:normAutofit fontScale="92500" lnSpcReduction="20000"/>
          </a:bodyPr>
          <a:lstStyle/>
          <a:p>
            <a:pPr algn="just"/>
            <a:r>
              <a:rPr lang="id-ID" dirty="0" smtClean="0"/>
              <a:t>Petugas Toko Surya melakukan pendataan barang yang ingin di beli dengan kata lain barang tersebut kosong di gudang, kemudian  karyawan toko surya menyerahkan dokumen barang yang ingin di beli ke toko komputer atau sering di  sebut supplier, supplier tersebut mengambilkan barang dan memberikan barang tersebut beserta nota pembelian.  Karyawan toko surya mendapatkan nota pembelian kemudian membuat laporan pembelian kepada pimpinan toko surya.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Definisi</a:t>
            </a:r>
            <a:endParaRPr lang="id-ID" dirty="0"/>
          </a:p>
        </p:txBody>
      </p:sp>
      <p:sp>
        <p:nvSpPr>
          <p:cNvPr id="7171" name="Content Placeholder 2"/>
          <p:cNvSpPr>
            <a:spLocks noGrp="1"/>
          </p:cNvSpPr>
          <p:nvPr>
            <p:ph idx="1"/>
          </p:nvPr>
        </p:nvSpPr>
        <p:spPr/>
        <p:txBody>
          <a:bodyPr>
            <a:normAutofit fontScale="77500" lnSpcReduction="20000"/>
          </a:bodyPr>
          <a:lstStyle/>
          <a:p>
            <a:pPr algn="just" eaLnBrk="1" hangingPunct="1"/>
            <a:r>
              <a:rPr lang="id-ID" b="1" dirty="0" smtClean="0"/>
              <a:t>Flowchart</a:t>
            </a:r>
            <a:r>
              <a:rPr lang="id-ID" dirty="0" smtClean="0"/>
              <a:t> adalah bagan-bagan yang mempunyai arus yang menggambarkan langkah-langkah penyelesaian suatu masalah.</a:t>
            </a:r>
          </a:p>
          <a:p>
            <a:pPr algn="just" eaLnBrk="1" hangingPunct="1"/>
            <a:r>
              <a:rPr lang="en-US" dirty="0" smtClean="0"/>
              <a:t>Flowchart</a:t>
            </a:r>
            <a:r>
              <a:rPr lang="id-ID" dirty="0" smtClean="0"/>
              <a:t> mempermudah analis dan programmer untuk menyelesaikan suatu masalah khususnya masalah yang perlu dipelajari dan dievaluasi. </a:t>
            </a:r>
          </a:p>
          <a:p>
            <a:pPr algn="just" eaLnBrk="1" hangingPunct="1"/>
            <a:r>
              <a:rPr lang="id-ID" b="1" dirty="0" smtClean="0"/>
              <a:t>Flowchart System </a:t>
            </a:r>
            <a:r>
              <a:rPr lang="id-ID" dirty="0" smtClean="0"/>
              <a:t> adalah bagan  yang memperlihatkan urutan proses dalam sistem dengan menggunakan alat media input, output serta jenis media penyimpanan dalam proses pengolahan data.</a:t>
            </a:r>
          </a:p>
          <a:p>
            <a:pPr algn="just" eaLnBrk="1" hangingPunct="1"/>
            <a:r>
              <a:rPr lang="id-ID" b="1" dirty="0" smtClean="0"/>
              <a:t>Flowchart Document </a:t>
            </a:r>
            <a:r>
              <a:rPr lang="id-ID" dirty="0" smtClean="0"/>
              <a:t>adalah bagan yang menggambarkan tentang gerakan dokumen yang dipakai di dalam sistem.</a:t>
            </a:r>
          </a:p>
          <a:p>
            <a:pPr algn="just" eaLnBrk="1" hangingPunct="1"/>
            <a:endParaRPr lang="id-ID"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29688" t="13333" r="24219" b="6667"/>
          <a:stretch>
            <a:fillRect/>
          </a:stretch>
        </p:blipFill>
        <p:spPr bwMode="auto">
          <a:xfrm>
            <a:off x="1763712" y="0"/>
            <a:ext cx="6467642" cy="365760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l="31859" t="39999" r="23610" b="9332"/>
          <a:stretch>
            <a:fillRect/>
          </a:stretch>
        </p:blipFill>
        <p:spPr bwMode="auto">
          <a:xfrm>
            <a:off x="2060712" y="3508375"/>
            <a:ext cx="6248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1143000"/>
          </a:xfrm>
        </p:spPr>
        <p:txBody>
          <a:bodyPr>
            <a:normAutofit fontScale="90000"/>
          </a:bodyPr>
          <a:lstStyle/>
          <a:p>
            <a:pPr>
              <a:defRPr/>
            </a:pPr>
            <a:r>
              <a:rPr lang="sv-SE" sz="4000" dirty="0" smtClean="0"/>
              <a:t>Skema Penjualan Barang Kepada Konsumen</a:t>
            </a:r>
            <a:endParaRPr lang="id-ID" sz="4000" dirty="0"/>
          </a:p>
        </p:txBody>
      </p:sp>
      <p:sp>
        <p:nvSpPr>
          <p:cNvPr id="26627" name="Content Placeholder 2"/>
          <p:cNvSpPr>
            <a:spLocks noGrp="1"/>
          </p:cNvSpPr>
          <p:nvPr>
            <p:ph idx="1"/>
          </p:nvPr>
        </p:nvSpPr>
        <p:spPr>
          <a:xfrm>
            <a:off x="990600" y="1066800"/>
            <a:ext cx="7696200" cy="4800600"/>
          </a:xfrm>
        </p:spPr>
        <p:txBody>
          <a:bodyPr>
            <a:normAutofit fontScale="92500"/>
          </a:bodyPr>
          <a:lstStyle/>
          <a:p>
            <a:r>
              <a:rPr lang="id-ID" dirty="0" smtClean="0"/>
              <a:t>Konsumen Toko Surya dalam hal ini konsumen dengan partai kecil atau sering di sebut pembeli eceran maupun konsumen dalam partai besar yang untuk di jual  kembali. Konsumen memberikan daftar barang yang ingin di belinya kepada  petugas Toko Surya. Kemudian petugas Toko Surya memberikan barang  belanjaan beserta nota penjualan. Petugas Toko Surya melaporkan hasil penjualan  ke pada pimpinan Toko Surya.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35156" t="15334" r="26563" b="11333"/>
          <a:stretch>
            <a:fillRect/>
          </a:stretch>
        </p:blipFill>
        <p:spPr bwMode="auto">
          <a:xfrm>
            <a:off x="2743200" y="23813"/>
            <a:ext cx="5723418" cy="3862387"/>
          </a:xfrm>
          <a:prstGeom prst="rect">
            <a:avLst/>
          </a:prstGeom>
          <a:noFill/>
          <a:ln w="9525">
            <a:noFill/>
            <a:miter lim="800000"/>
            <a:headEnd/>
            <a:tailEnd/>
          </a:ln>
        </p:spPr>
      </p:pic>
      <p:pic>
        <p:nvPicPr>
          <p:cNvPr id="27651" name="Picture 3"/>
          <p:cNvPicPr>
            <a:picLocks noChangeAspect="1" noChangeArrowheads="1"/>
          </p:cNvPicPr>
          <p:nvPr/>
        </p:nvPicPr>
        <p:blipFill>
          <a:blip r:embed="rId3"/>
          <a:srcRect l="34455" t="19333" r="25946" b="25999"/>
          <a:stretch>
            <a:fillRect/>
          </a:stretch>
        </p:blipFill>
        <p:spPr bwMode="auto">
          <a:xfrm>
            <a:off x="2647122" y="3873569"/>
            <a:ext cx="5883966" cy="3124200"/>
          </a:xfrm>
          <a:prstGeom prst="rect">
            <a:avLst/>
          </a:prstGeom>
          <a:noFill/>
          <a:ln w="9525">
            <a:solidFill>
              <a:schemeClr val="bg1"/>
            </a:solidFill>
            <a:miter lim="800000"/>
            <a:headEnd/>
            <a:tailEnd/>
          </a:ln>
        </p:spPr>
      </p:pic>
      <p:sp>
        <p:nvSpPr>
          <p:cNvPr id="27652" name="Rectangle 3"/>
          <p:cNvSpPr>
            <a:spLocks noChangeArrowheads="1"/>
          </p:cNvSpPr>
          <p:nvPr/>
        </p:nvSpPr>
        <p:spPr bwMode="auto">
          <a:xfrm>
            <a:off x="0" y="0"/>
            <a:ext cx="2286000" cy="923925"/>
          </a:xfrm>
          <a:prstGeom prst="rect">
            <a:avLst/>
          </a:prstGeom>
          <a:noFill/>
          <a:ln w="9525">
            <a:noFill/>
            <a:miter lim="800000"/>
            <a:headEnd/>
            <a:tailEnd/>
          </a:ln>
        </p:spPr>
        <p:txBody>
          <a:bodyPr wrap="square">
            <a:spAutoFit/>
          </a:bodyPr>
          <a:lstStyle/>
          <a:p>
            <a:r>
              <a:rPr lang="id-ID" dirty="0"/>
              <a:t>Flowchart</a:t>
            </a:r>
            <a:r>
              <a:rPr lang="sv-SE" dirty="0"/>
              <a:t> Penjualan Barang Kepada Konsumen</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1066800" y="0"/>
            <a:ext cx="8077200" cy="1143000"/>
          </a:xfrm>
        </p:spPr>
        <p:txBody>
          <a:bodyPr/>
          <a:lstStyle/>
          <a:p>
            <a:r>
              <a:rPr lang="en-US" sz="3200" b="1" dirty="0" err="1" smtClean="0"/>
              <a:t>Dekomposisi</a:t>
            </a:r>
            <a:r>
              <a:rPr lang="en-US" sz="3200" b="1" dirty="0" smtClean="0"/>
              <a:t> </a:t>
            </a:r>
            <a:r>
              <a:rPr lang="en-US" sz="3200" b="1" dirty="0" err="1" smtClean="0"/>
              <a:t>Proses</a:t>
            </a:r>
            <a:r>
              <a:rPr lang="en-US" sz="3200" b="1" dirty="0" smtClean="0"/>
              <a:t> </a:t>
            </a:r>
            <a:r>
              <a:rPr lang="en-US" sz="3200" b="1" i="1" dirty="0" smtClean="0"/>
              <a:t>(Process</a:t>
            </a:r>
            <a:r>
              <a:rPr lang="id-ID" sz="3200" b="1" i="1" dirty="0" smtClean="0"/>
              <a:t> </a:t>
            </a:r>
            <a:r>
              <a:rPr lang="en-US" sz="3200" b="1" i="1" dirty="0" smtClean="0"/>
              <a:t>Decomposition)</a:t>
            </a:r>
            <a:endParaRPr lang="en-US" sz="3200" dirty="0" smtClean="0"/>
          </a:p>
        </p:txBody>
      </p:sp>
      <p:sp>
        <p:nvSpPr>
          <p:cNvPr id="54274" name="Content Placeholder 2"/>
          <p:cNvSpPr>
            <a:spLocks noGrp="1"/>
          </p:cNvSpPr>
          <p:nvPr>
            <p:ph idx="1"/>
          </p:nvPr>
        </p:nvSpPr>
        <p:spPr>
          <a:xfrm>
            <a:off x="1066800" y="1295400"/>
            <a:ext cx="7498080" cy="4800600"/>
          </a:xfrm>
        </p:spPr>
        <p:txBody>
          <a:bodyPr>
            <a:normAutofit fontScale="92500" lnSpcReduction="20000"/>
          </a:bodyPr>
          <a:lstStyle/>
          <a:p>
            <a:pPr algn="just"/>
            <a:r>
              <a:rPr lang="en-US" sz="2800" dirty="0" err="1" smtClean="0"/>
              <a:t>Dekomposisi</a:t>
            </a:r>
            <a:r>
              <a:rPr lang="en-US" sz="2800" dirty="0" smtClean="0"/>
              <a:t> </a:t>
            </a:r>
            <a:r>
              <a:rPr lang="en-US" sz="2800" dirty="0" err="1" smtClean="0"/>
              <a:t>adalah</a:t>
            </a:r>
            <a:r>
              <a:rPr lang="en-US" sz="2800" dirty="0" smtClean="0"/>
              <a:t> </a:t>
            </a:r>
            <a:r>
              <a:rPr lang="en-US" sz="2800" dirty="0" err="1" smtClean="0"/>
              <a:t>kegiatan</a:t>
            </a:r>
            <a:r>
              <a:rPr lang="en-US" sz="2800" dirty="0" smtClean="0"/>
              <a:t> </a:t>
            </a:r>
            <a:r>
              <a:rPr lang="en-US" sz="2800" dirty="0" err="1" smtClean="0"/>
              <a:t>menguraikan</a:t>
            </a:r>
            <a:r>
              <a:rPr lang="en-US" sz="2800" dirty="0" smtClean="0"/>
              <a:t> </a:t>
            </a:r>
            <a:r>
              <a:rPr lang="en-US" sz="2800" dirty="0" err="1" smtClean="0"/>
              <a:t>sistem</a:t>
            </a:r>
            <a:r>
              <a:rPr lang="en-US" sz="2800" dirty="0" smtClean="0"/>
              <a:t> </a:t>
            </a:r>
            <a:r>
              <a:rPr lang="en-US" sz="2800" dirty="0" err="1" smtClean="0"/>
              <a:t>ke</a:t>
            </a:r>
            <a:r>
              <a:rPr lang="en-US" sz="2800" dirty="0" smtClean="0"/>
              <a:t> </a:t>
            </a:r>
            <a:r>
              <a:rPr lang="en-US" sz="2800" dirty="0" err="1" smtClean="0"/>
              <a:t>dalam</a:t>
            </a:r>
            <a:r>
              <a:rPr lang="en-US" sz="2800" dirty="0" smtClean="0"/>
              <a:t> </a:t>
            </a:r>
            <a:r>
              <a:rPr lang="en-US" sz="2800" dirty="0" err="1" smtClean="0"/>
              <a:t>subsistem</a:t>
            </a:r>
            <a:r>
              <a:rPr lang="en-US" sz="2800" dirty="0" smtClean="0"/>
              <a:t>, </a:t>
            </a:r>
            <a:r>
              <a:rPr lang="en-US" sz="2800" dirty="0" err="1" smtClean="0"/>
              <a:t>proses</a:t>
            </a:r>
            <a:r>
              <a:rPr lang="en-US" sz="2800" dirty="0" smtClean="0"/>
              <a:t> </a:t>
            </a:r>
            <a:r>
              <a:rPr lang="en-US" sz="2800" dirty="0" err="1" smtClean="0"/>
              <a:t>dan</a:t>
            </a:r>
            <a:r>
              <a:rPr lang="en-US" sz="2800" dirty="0" smtClean="0"/>
              <a:t> </a:t>
            </a:r>
            <a:r>
              <a:rPr lang="en-US" sz="2800" dirty="0" err="1" smtClean="0"/>
              <a:t>subproses</a:t>
            </a:r>
            <a:r>
              <a:rPr lang="en-US" sz="2800" dirty="0" smtClean="0"/>
              <a:t> </a:t>
            </a:r>
            <a:r>
              <a:rPr lang="en-US" sz="2800" dirty="0" err="1" smtClean="0"/>
              <a:t>komponennya</a:t>
            </a:r>
            <a:r>
              <a:rPr lang="en-US" sz="2800" dirty="0" smtClean="0"/>
              <a:t>. </a:t>
            </a:r>
            <a:r>
              <a:rPr lang="en-US" sz="2800" dirty="0" err="1" smtClean="0"/>
              <a:t>Tiap</a:t>
            </a:r>
            <a:r>
              <a:rPr lang="en-US" sz="2800" dirty="0" smtClean="0"/>
              <a:t> </a:t>
            </a:r>
            <a:r>
              <a:rPr lang="en-US" sz="2800" dirty="0" err="1" smtClean="0"/>
              <a:t>tingkatan</a:t>
            </a:r>
            <a:r>
              <a:rPr lang="en-US" sz="2800" dirty="0" smtClean="0"/>
              <a:t> </a:t>
            </a:r>
            <a:r>
              <a:rPr lang="en-US" sz="2800" dirty="0" err="1" smtClean="0"/>
              <a:t>abstraksi</a:t>
            </a:r>
            <a:r>
              <a:rPr lang="en-US" sz="2800" dirty="0" smtClean="0"/>
              <a:t> </a:t>
            </a:r>
            <a:r>
              <a:rPr lang="en-US" sz="2800" dirty="0" err="1" smtClean="0"/>
              <a:t>menampilkan</a:t>
            </a:r>
            <a:r>
              <a:rPr lang="en-US" sz="2800" dirty="0" smtClean="0"/>
              <a:t> detail </a:t>
            </a:r>
            <a:r>
              <a:rPr lang="en-US" sz="2800" dirty="0" err="1" smtClean="0"/>
              <a:t>lebih</a:t>
            </a:r>
            <a:r>
              <a:rPr lang="en-US" sz="2800" dirty="0" smtClean="0"/>
              <a:t> </a:t>
            </a:r>
            <a:r>
              <a:rPr lang="en-US" sz="2800" dirty="0" err="1" smtClean="0"/>
              <a:t>banyak</a:t>
            </a:r>
            <a:r>
              <a:rPr lang="en-US" sz="2800" dirty="0" smtClean="0"/>
              <a:t> </a:t>
            </a:r>
            <a:r>
              <a:rPr lang="en-US" sz="2800" dirty="0" err="1" smtClean="0"/>
              <a:t>atau</a:t>
            </a:r>
            <a:r>
              <a:rPr lang="en-US" sz="2800" dirty="0" smtClean="0"/>
              <a:t> </a:t>
            </a:r>
            <a:r>
              <a:rPr lang="en-US" sz="2800" dirty="0" err="1" smtClean="0"/>
              <a:t>lebih</a:t>
            </a:r>
            <a:r>
              <a:rPr lang="en-US" sz="2800" dirty="0" smtClean="0"/>
              <a:t> </a:t>
            </a:r>
            <a:r>
              <a:rPr lang="en-US" sz="2800" dirty="0" err="1" smtClean="0"/>
              <a:t>sedikit</a:t>
            </a:r>
            <a:r>
              <a:rPr lang="en-US" sz="2800" dirty="0" smtClean="0"/>
              <a:t> (</a:t>
            </a:r>
            <a:r>
              <a:rPr lang="en-US" sz="2800" dirty="0" err="1" smtClean="0"/>
              <a:t>sesuai</a:t>
            </a:r>
            <a:r>
              <a:rPr lang="en-US" sz="2800" dirty="0" smtClean="0"/>
              <a:t> </a:t>
            </a:r>
            <a:r>
              <a:rPr lang="en-US" sz="2800" dirty="0" err="1" smtClean="0"/>
              <a:t>keinginan</a:t>
            </a:r>
            <a:r>
              <a:rPr lang="en-US" sz="2800" dirty="0" smtClean="0"/>
              <a:t>) </a:t>
            </a:r>
            <a:r>
              <a:rPr lang="en-US" sz="2800" dirty="0" err="1" smtClean="0"/>
              <a:t>mengenai</a:t>
            </a:r>
            <a:r>
              <a:rPr lang="en-US" sz="2800" dirty="0" smtClean="0"/>
              <a:t> </a:t>
            </a:r>
            <a:r>
              <a:rPr lang="en-US" sz="2800" dirty="0" err="1" smtClean="0"/>
              <a:t>keseluruhan</a:t>
            </a:r>
            <a:r>
              <a:rPr lang="en-US" sz="2800" dirty="0" smtClean="0"/>
              <a:t> </a:t>
            </a:r>
            <a:r>
              <a:rPr lang="en-US" sz="2800" dirty="0" err="1" smtClean="0"/>
              <a:t>sistem</a:t>
            </a:r>
            <a:r>
              <a:rPr lang="en-US" sz="2800" dirty="0" smtClean="0"/>
              <a:t> </a:t>
            </a:r>
            <a:r>
              <a:rPr lang="en-US" sz="2800" dirty="0" err="1" smtClean="0"/>
              <a:t>atau</a:t>
            </a:r>
            <a:r>
              <a:rPr lang="en-US" sz="2800" dirty="0" smtClean="0"/>
              <a:t> subset system </a:t>
            </a:r>
            <a:r>
              <a:rPr lang="en-US" sz="2800" dirty="0" err="1" smtClean="0"/>
              <a:t>tersebut</a:t>
            </a:r>
            <a:r>
              <a:rPr lang="en-US" sz="2800" dirty="0" smtClean="0"/>
              <a:t>.</a:t>
            </a:r>
          </a:p>
          <a:p>
            <a:pPr algn="just"/>
            <a:r>
              <a:rPr lang="en-US" sz="2800" dirty="0" err="1" smtClean="0"/>
              <a:t>Dekomposisi</a:t>
            </a:r>
            <a:r>
              <a:rPr lang="en-US" sz="2800" dirty="0" smtClean="0"/>
              <a:t> diagram </a:t>
            </a:r>
            <a:r>
              <a:rPr lang="en-US" sz="2800" dirty="0" err="1" smtClean="0"/>
              <a:t>adalah</a:t>
            </a:r>
            <a:r>
              <a:rPr lang="en-US" sz="2800" dirty="0" smtClean="0"/>
              <a:t> </a:t>
            </a:r>
            <a:r>
              <a:rPr lang="en-US" sz="2800" dirty="0" err="1" smtClean="0"/>
              <a:t>alat</a:t>
            </a:r>
            <a:r>
              <a:rPr lang="en-US" sz="2800" dirty="0" smtClean="0"/>
              <a:t> yang </a:t>
            </a:r>
            <a:r>
              <a:rPr lang="en-US" sz="2800" dirty="0" err="1" smtClean="0"/>
              <a:t>digunakan</a:t>
            </a:r>
            <a:r>
              <a:rPr lang="en-US" sz="2800" dirty="0" smtClean="0"/>
              <a:t> </a:t>
            </a:r>
            <a:r>
              <a:rPr lang="en-US" sz="2800" dirty="0" err="1" smtClean="0"/>
              <a:t>untuk</a:t>
            </a:r>
            <a:r>
              <a:rPr lang="en-US" sz="2800" dirty="0" smtClean="0"/>
              <a:t> </a:t>
            </a:r>
            <a:r>
              <a:rPr lang="en-US" sz="2800" dirty="0" err="1" smtClean="0"/>
              <a:t>menggambarkan</a:t>
            </a:r>
            <a:r>
              <a:rPr lang="en-US" sz="2800" dirty="0" smtClean="0"/>
              <a:t> </a:t>
            </a:r>
            <a:r>
              <a:rPr lang="en-US" sz="2800" dirty="0" err="1" smtClean="0"/>
              <a:t>dekomposisi</a:t>
            </a:r>
            <a:r>
              <a:rPr lang="en-US" sz="2800" dirty="0" smtClean="0"/>
              <a:t> system. </a:t>
            </a:r>
            <a:r>
              <a:rPr lang="en-US" sz="2800" dirty="0" err="1" smtClean="0"/>
              <a:t>Disebut</a:t>
            </a:r>
            <a:r>
              <a:rPr lang="en-US" sz="2800" dirty="0" smtClean="0"/>
              <a:t> </a:t>
            </a:r>
            <a:r>
              <a:rPr lang="en-US" sz="2800" dirty="0" err="1" smtClean="0"/>
              <a:t>juga</a:t>
            </a:r>
            <a:r>
              <a:rPr lang="en-US" sz="2800" dirty="0" smtClean="0"/>
              <a:t> </a:t>
            </a:r>
            <a:r>
              <a:rPr lang="en-US" sz="2800" dirty="0" err="1" smtClean="0"/>
              <a:t>bagan</a:t>
            </a:r>
            <a:r>
              <a:rPr lang="en-US" sz="2800" dirty="0" smtClean="0"/>
              <a:t> </a:t>
            </a:r>
            <a:r>
              <a:rPr lang="en-US" sz="2800" dirty="0" err="1" smtClean="0"/>
              <a:t>hirarki</a:t>
            </a:r>
            <a:r>
              <a:rPr lang="en-US" sz="2800" dirty="0" smtClean="0"/>
              <a:t>, </a:t>
            </a:r>
            <a:r>
              <a:rPr lang="en-US" sz="2800" dirty="0" err="1" smtClean="0"/>
              <a:t>menunjukkan</a:t>
            </a:r>
            <a:r>
              <a:rPr lang="en-US" sz="2800" dirty="0" smtClean="0"/>
              <a:t> </a:t>
            </a:r>
            <a:r>
              <a:rPr lang="en-US" sz="2800" dirty="0" err="1" smtClean="0"/>
              <a:t>dekomposisi</a:t>
            </a:r>
            <a:r>
              <a:rPr lang="en-US" sz="2800" dirty="0" smtClean="0"/>
              <a:t> </a:t>
            </a:r>
            <a:r>
              <a:rPr lang="en-US" sz="2800" dirty="0" err="1" smtClean="0"/>
              <a:t>fungsional</a:t>
            </a:r>
            <a:r>
              <a:rPr lang="en-US" sz="2800" dirty="0" smtClean="0"/>
              <a:t> top-down </a:t>
            </a:r>
            <a:r>
              <a:rPr lang="en-US" sz="2800" dirty="0" err="1" smtClean="0"/>
              <a:t>dan</a:t>
            </a:r>
            <a:r>
              <a:rPr lang="en-US" sz="2800" dirty="0" smtClean="0"/>
              <a:t> </a:t>
            </a:r>
            <a:r>
              <a:rPr lang="en-US" sz="2800" dirty="0" err="1" smtClean="0"/>
              <a:t>struktur</a:t>
            </a:r>
            <a:r>
              <a:rPr lang="en-US" sz="2800" dirty="0" smtClean="0"/>
              <a:t> </a:t>
            </a:r>
            <a:r>
              <a:rPr lang="en-US" sz="2800" dirty="0" err="1" smtClean="0"/>
              <a:t>sistem</a:t>
            </a:r>
            <a:r>
              <a:rPr lang="en-US" sz="2800" dirty="0" smtClean="0"/>
              <a:t>. </a:t>
            </a:r>
            <a:r>
              <a:rPr lang="en-US" sz="2800" dirty="0" err="1" smtClean="0"/>
              <a:t>Dekomposisi</a:t>
            </a:r>
            <a:r>
              <a:rPr lang="en-US" sz="2800" dirty="0" smtClean="0"/>
              <a:t> diagram </a:t>
            </a:r>
            <a:r>
              <a:rPr lang="en-US" sz="2800" dirty="0" err="1" smtClean="0"/>
              <a:t>merupakan</a:t>
            </a:r>
            <a:r>
              <a:rPr lang="en-US" sz="2800" dirty="0" smtClean="0"/>
              <a:t> </a:t>
            </a:r>
            <a:r>
              <a:rPr lang="en-US" sz="2800" dirty="0" err="1" smtClean="0"/>
              <a:t>alat</a:t>
            </a:r>
            <a:r>
              <a:rPr lang="en-US" sz="2800" dirty="0" smtClean="0"/>
              <a:t> </a:t>
            </a:r>
            <a:r>
              <a:rPr lang="en-US" sz="2800" dirty="0" err="1" smtClean="0"/>
              <a:t>perencanaan</a:t>
            </a:r>
            <a:r>
              <a:rPr lang="en-US" sz="2800" dirty="0" smtClean="0"/>
              <a:t> </a:t>
            </a:r>
            <a:r>
              <a:rPr lang="en-US" sz="2800" dirty="0" err="1" smtClean="0"/>
              <a:t>untuk</a:t>
            </a:r>
            <a:r>
              <a:rPr lang="en-US" sz="2800" dirty="0" smtClean="0"/>
              <a:t> model </a:t>
            </a:r>
            <a:r>
              <a:rPr lang="en-US" sz="2800" dirty="0" err="1" smtClean="0"/>
              <a:t>proses</a:t>
            </a:r>
            <a:r>
              <a:rPr lang="en-US" sz="2800" dirty="0" smtClean="0"/>
              <a:t> yang </a:t>
            </a:r>
            <a:r>
              <a:rPr lang="en-US" sz="2800" dirty="0" err="1" smtClean="0"/>
              <a:t>lebih</a:t>
            </a:r>
            <a:r>
              <a:rPr lang="en-US" sz="2800" dirty="0" smtClean="0"/>
              <a:t> detail, </a:t>
            </a:r>
            <a:r>
              <a:rPr lang="en-US" sz="2800" dirty="0" err="1" smtClean="0"/>
              <a:t>yaitu</a:t>
            </a:r>
            <a:r>
              <a:rPr lang="en-US" sz="2800" dirty="0" smtClean="0"/>
              <a:t> diagram </a:t>
            </a:r>
            <a:r>
              <a:rPr lang="en-US" sz="2800" dirty="0" err="1" smtClean="0"/>
              <a:t>aliran</a:t>
            </a:r>
            <a:r>
              <a:rPr lang="en-US" sz="2800" dirty="0" smtClean="0"/>
              <a:t>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914400" y="1338262"/>
            <a:ext cx="7639050" cy="5214938"/>
          </a:xfrm>
        </p:spPr>
        <p:txBody>
          <a:bodyPr/>
          <a:lstStyle/>
          <a:p>
            <a:pPr algn="just"/>
            <a:r>
              <a:rPr lang="en-US" dirty="0" err="1" smtClean="0">
                <a:solidFill>
                  <a:srgbClr val="FF0000"/>
                </a:solidFill>
              </a:rPr>
              <a:t>Sistem</a:t>
            </a:r>
            <a:r>
              <a:rPr lang="en-US" dirty="0" smtClean="0">
                <a:solidFill>
                  <a:srgbClr val="FF0000"/>
                </a:solidFill>
              </a:rPr>
              <a:t> </a:t>
            </a:r>
            <a:r>
              <a:rPr lang="en-US" dirty="0" err="1" smtClean="0">
                <a:solidFill>
                  <a:srgbClr val="FF0000"/>
                </a:solidFill>
              </a:rPr>
              <a:t>kompleks</a:t>
            </a:r>
            <a:r>
              <a:rPr lang="en-US" dirty="0" smtClean="0">
                <a:solidFill>
                  <a:srgbClr val="FF0000"/>
                </a:solidFill>
              </a:rPr>
              <a:t> </a:t>
            </a:r>
            <a:r>
              <a:rPr lang="en-US" dirty="0" err="1" smtClean="0"/>
              <a:t>biasanya</a:t>
            </a:r>
            <a:r>
              <a:rPr lang="en-US" dirty="0" smtClean="0"/>
              <a:t> </a:t>
            </a:r>
            <a:r>
              <a:rPr lang="en-US" dirty="0" err="1" smtClean="0"/>
              <a:t>terlalu</a:t>
            </a:r>
            <a:r>
              <a:rPr lang="en-US" dirty="0" smtClean="0"/>
              <a:t> </a:t>
            </a:r>
            <a:r>
              <a:rPr lang="en-US" dirty="0" err="1" smtClean="0">
                <a:solidFill>
                  <a:srgbClr val="FF0000"/>
                </a:solidFill>
              </a:rPr>
              <a:t>sulit</a:t>
            </a:r>
            <a:r>
              <a:rPr lang="en-US" dirty="0" smtClean="0"/>
              <a:t> </a:t>
            </a:r>
            <a:r>
              <a:rPr lang="en-US" dirty="0" err="1" smtClean="0"/>
              <a:t>untuk</a:t>
            </a:r>
            <a:r>
              <a:rPr lang="en-US" dirty="0" smtClean="0"/>
              <a:t> </a:t>
            </a:r>
            <a:r>
              <a:rPr lang="en-US" dirty="0" err="1" smtClean="0">
                <a:solidFill>
                  <a:srgbClr val="FF0000"/>
                </a:solidFill>
              </a:rPr>
              <a:t>di</a:t>
            </a:r>
            <a:r>
              <a:rPr lang="en-US" dirty="0" smtClean="0">
                <a:solidFill>
                  <a:srgbClr val="FF0000"/>
                </a:solidFill>
              </a:rPr>
              <a:t> </a:t>
            </a:r>
            <a:r>
              <a:rPr lang="en-US" dirty="0" err="1" smtClean="0">
                <a:solidFill>
                  <a:srgbClr val="FF0000"/>
                </a:solidFill>
              </a:rPr>
              <a:t>pahami</a:t>
            </a:r>
            <a:r>
              <a:rPr lang="en-US" dirty="0" smtClean="0">
                <a:solidFill>
                  <a:srgbClr val="FF0000"/>
                </a:solidFill>
              </a:rPr>
              <a:t> </a:t>
            </a:r>
            <a:r>
              <a:rPr lang="en-US" dirty="0" err="1" smtClean="0"/>
              <a:t>secara</a:t>
            </a:r>
            <a:r>
              <a:rPr lang="en-US" dirty="0" smtClean="0"/>
              <a:t> </a:t>
            </a:r>
            <a:r>
              <a:rPr lang="en-US" dirty="0" err="1" smtClean="0"/>
              <a:t>menyeluruh</a:t>
            </a:r>
            <a:r>
              <a:rPr lang="en-US" dirty="0" smtClean="0"/>
              <a:t> </a:t>
            </a:r>
            <a:r>
              <a:rPr lang="en-US" dirty="0" err="1" smtClean="0"/>
              <a:t>pada</a:t>
            </a:r>
            <a:r>
              <a:rPr lang="en-US" dirty="0" smtClean="0"/>
              <a:t> </a:t>
            </a:r>
            <a:r>
              <a:rPr lang="en-US" dirty="0" err="1" smtClean="0"/>
              <a:t>saat</a:t>
            </a:r>
            <a:r>
              <a:rPr lang="en-US" dirty="0" smtClean="0"/>
              <a:t> </a:t>
            </a:r>
            <a:r>
              <a:rPr lang="en-US" dirty="0" err="1" smtClean="0"/>
              <a:t>ditampilkan</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keseluruhan</a:t>
            </a:r>
            <a:r>
              <a:rPr lang="en-US" dirty="0" smtClean="0"/>
              <a:t> (</a:t>
            </a:r>
            <a:r>
              <a:rPr lang="en-US" dirty="0" err="1" smtClean="0"/>
              <a:t>dalam</a:t>
            </a:r>
            <a:r>
              <a:rPr lang="en-US" dirty="0" smtClean="0"/>
              <a:t> </a:t>
            </a:r>
            <a:r>
              <a:rPr lang="en-US" dirty="0" err="1" smtClean="0"/>
              <a:t>arti</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proses</a:t>
            </a:r>
            <a:r>
              <a:rPr lang="en-US" dirty="0" smtClean="0"/>
              <a:t> </a:t>
            </a:r>
            <a:r>
              <a:rPr lang="en-US" dirty="0" err="1" smtClean="0"/>
              <a:t>tunggal</a:t>
            </a:r>
            <a:r>
              <a:rPr lang="en-US" dirty="0" smtClean="0"/>
              <a:t> </a:t>
            </a:r>
            <a:r>
              <a:rPr lang="en-US" dirty="0" err="1" smtClean="0"/>
              <a:t>atau</a:t>
            </a:r>
            <a:r>
              <a:rPr lang="en-US" dirty="0" smtClean="0"/>
              <a:t> yang </a:t>
            </a:r>
            <a:r>
              <a:rPr lang="en-US" dirty="0" err="1" smtClean="0"/>
              <a:t>utuh</a:t>
            </a:r>
            <a:r>
              <a:rPr lang="en-US" dirty="0" smtClean="0"/>
              <a:t>). </a:t>
            </a:r>
            <a:endParaRPr lang="id-ID" dirty="0" smtClean="0"/>
          </a:p>
          <a:p>
            <a:pPr algn="just"/>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i="1" dirty="0" smtClean="0"/>
              <a:t>system</a:t>
            </a:r>
            <a:r>
              <a:rPr lang="en-US" dirty="0" smtClean="0"/>
              <a:t> yang </a:t>
            </a:r>
            <a:r>
              <a:rPr lang="en-US" dirty="0" err="1" smtClean="0"/>
              <a:t>seperti</a:t>
            </a:r>
            <a:r>
              <a:rPr lang="en-US" dirty="0" smtClean="0"/>
              <a:t> </a:t>
            </a:r>
            <a:r>
              <a:rPr lang="en-US" dirty="0" err="1" smtClean="0"/>
              <a:t>ini</a:t>
            </a:r>
            <a:r>
              <a:rPr lang="en-US" dirty="0" smtClean="0"/>
              <a:t> </a:t>
            </a:r>
            <a:r>
              <a:rPr lang="en-US" dirty="0" err="1" smtClean="0"/>
              <a:t>dalam</a:t>
            </a:r>
            <a:r>
              <a:rPr lang="en-US" dirty="0" smtClean="0"/>
              <a:t> </a:t>
            </a:r>
            <a:r>
              <a:rPr lang="en-US" dirty="0" err="1" smtClean="0"/>
              <a:t>analisis</a:t>
            </a:r>
            <a:r>
              <a:rPr lang="en-US" dirty="0" smtClean="0"/>
              <a:t> </a:t>
            </a:r>
            <a:r>
              <a:rPr lang="en-US" dirty="0" err="1" smtClean="0"/>
              <a:t>sistem</a:t>
            </a:r>
            <a:r>
              <a:rPr lang="en-US" dirty="0" smtClean="0"/>
              <a:t> </a:t>
            </a:r>
            <a:r>
              <a:rPr lang="en-US" dirty="0" err="1" smtClean="0"/>
              <a:t>diuraikan</a:t>
            </a:r>
            <a:r>
              <a:rPr lang="en-US" dirty="0" smtClean="0"/>
              <a:t> </a:t>
            </a:r>
            <a:r>
              <a:rPr lang="en-US" dirty="0" err="1" smtClean="0"/>
              <a:t>menjadi</a:t>
            </a:r>
            <a:r>
              <a:rPr lang="en-US" dirty="0" smtClean="0"/>
              <a:t> </a:t>
            </a:r>
            <a:r>
              <a:rPr lang="en-US" dirty="0" err="1" smtClean="0"/>
              <a:t>subsistem-subsistem</a:t>
            </a:r>
            <a:r>
              <a:rPr lang="en-US" dirty="0" smtClean="0"/>
              <a:t> yang </a:t>
            </a:r>
            <a:r>
              <a:rPr lang="en-US" dirty="0" err="1" smtClean="0"/>
              <a:t>lebih</a:t>
            </a:r>
            <a:r>
              <a:rPr lang="en-US" dirty="0" smtClean="0"/>
              <a:t> </a:t>
            </a:r>
            <a:r>
              <a:rPr lang="en-US" dirty="0" err="1" smtClean="0"/>
              <a:t>kecil</a:t>
            </a:r>
            <a:r>
              <a:rPr lang="en-US" dirty="0" smtClean="0"/>
              <a:t> </a:t>
            </a:r>
            <a:r>
              <a:rPr lang="en-US" dirty="0" err="1" smtClean="0"/>
              <a:t>sampai</a:t>
            </a:r>
            <a:r>
              <a:rPr lang="en-US" dirty="0" smtClean="0"/>
              <a:t> </a:t>
            </a:r>
            <a:r>
              <a:rPr lang="en-US" dirty="0" err="1" smtClean="0"/>
              <a:t>kita</a:t>
            </a:r>
            <a:r>
              <a:rPr lang="en-US" dirty="0" smtClean="0"/>
              <a:t> </a:t>
            </a:r>
            <a:r>
              <a:rPr lang="en-US" dirty="0" err="1" smtClean="0"/>
              <a:t>mendapatkan</a:t>
            </a:r>
            <a:r>
              <a:rPr lang="en-US" dirty="0" smtClean="0"/>
              <a:t> subs</a:t>
            </a:r>
            <a:r>
              <a:rPr lang="id-ID" dirty="0" smtClean="0"/>
              <a:t>istem</a:t>
            </a:r>
            <a:r>
              <a:rPr lang="en-US" dirty="0" smtClean="0"/>
              <a:t> yang </a:t>
            </a:r>
            <a:r>
              <a:rPr lang="en-US" dirty="0" err="1" smtClean="0"/>
              <a:t>mampu</a:t>
            </a:r>
            <a:r>
              <a:rPr lang="en-US" dirty="0" smtClean="0"/>
              <a:t> </a:t>
            </a:r>
            <a:r>
              <a:rPr lang="en-US" dirty="0" err="1" smtClean="0"/>
              <a:t>di</a:t>
            </a:r>
            <a:r>
              <a:rPr lang="en-US" dirty="0" smtClean="0"/>
              <a:t> </a:t>
            </a:r>
            <a:r>
              <a:rPr lang="en-US" dirty="0" err="1" smtClean="0"/>
              <a:t>kelola</a:t>
            </a:r>
            <a:r>
              <a:rPr lang="en-US" dirty="0" smtClean="0"/>
              <a:t> </a:t>
            </a:r>
            <a:r>
              <a:rPr lang="en-US" dirty="0" err="1" smtClean="0"/>
              <a:t>keseluruhan</a:t>
            </a:r>
            <a:r>
              <a:rPr lang="en-US" dirty="0" smtClean="0"/>
              <a:t> </a:t>
            </a:r>
            <a:r>
              <a:rPr lang="en-US" dirty="0" err="1" smtClean="0"/>
              <a:t>sistem</a:t>
            </a:r>
            <a:r>
              <a:rPr lang="en-US" dirty="0" smtClean="0"/>
              <a:t>.</a:t>
            </a:r>
          </a:p>
        </p:txBody>
      </p:sp>
      <p:sp>
        <p:nvSpPr>
          <p:cNvPr id="53251" name="Title 1"/>
          <p:cNvSpPr>
            <a:spLocks noGrp="1"/>
          </p:cNvSpPr>
          <p:nvPr>
            <p:ph type="title"/>
          </p:nvPr>
        </p:nvSpPr>
        <p:spPr>
          <a:xfrm>
            <a:off x="914400" y="104775"/>
            <a:ext cx="7943850" cy="796925"/>
          </a:xfrm>
        </p:spPr>
        <p:txBody>
          <a:bodyPr>
            <a:noAutofit/>
          </a:bodyPr>
          <a:lstStyle/>
          <a:p>
            <a:r>
              <a:rPr lang="en-US" sz="4000" b="1" dirty="0" err="1" smtClean="0"/>
              <a:t>Dekomposisi</a:t>
            </a:r>
            <a:r>
              <a:rPr lang="en-US" sz="4000" b="1" dirty="0" smtClean="0"/>
              <a:t> </a:t>
            </a:r>
            <a:r>
              <a:rPr lang="en-US" sz="4000" b="1" dirty="0" err="1" smtClean="0"/>
              <a:t>Proses</a:t>
            </a:r>
            <a:r>
              <a:rPr lang="en-US" sz="4000" b="1" dirty="0" smtClean="0"/>
              <a:t> </a:t>
            </a:r>
            <a:r>
              <a:rPr lang="en-US" sz="4000" b="1" i="1" dirty="0" smtClean="0"/>
              <a:t>(Process Decomposition)</a:t>
            </a:r>
            <a:endParaRPr lang="en-US" sz="4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381250" y="104775"/>
            <a:ext cx="6477000" cy="796925"/>
          </a:xfrm>
        </p:spPr>
        <p:txBody>
          <a:bodyPr/>
          <a:lstStyle/>
          <a:p>
            <a:endParaRPr lang="en-US" smtClean="0"/>
          </a:p>
        </p:txBody>
      </p:sp>
      <p:pic>
        <p:nvPicPr>
          <p:cNvPr id="55299" name="Picture 3"/>
          <p:cNvPicPr>
            <a:picLocks noChangeAspect="1" noChangeArrowheads="1"/>
          </p:cNvPicPr>
          <p:nvPr/>
        </p:nvPicPr>
        <p:blipFill>
          <a:blip r:embed="rId2"/>
          <a:srcRect/>
          <a:stretch>
            <a:fillRect/>
          </a:stretch>
        </p:blipFill>
        <p:spPr bwMode="auto">
          <a:xfrm>
            <a:off x="2571750" y="1071563"/>
            <a:ext cx="6286500" cy="5214937"/>
          </a:xfrm>
          <a:prstGeom prst="rect">
            <a:avLst/>
          </a:prstGeom>
          <a:noFill/>
          <a:ln w="9525">
            <a:noFill/>
            <a:miter lim="800000"/>
            <a:headEnd/>
            <a:tailEnd/>
          </a:ln>
        </p:spPr>
      </p:pic>
      <p:sp>
        <p:nvSpPr>
          <p:cNvPr id="55300" name="TextBox 5"/>
          <p:cNvSpPr txBox="1">
            <a:spLocks noChangeArrowheads="1"/>
          </p:cNvSpPr>
          <p:nvPr/>
        </p:nvSpPr>
        <p:spPr bwMode="auto">
          <a:xfrm>
            <a:off x="642938" y="1643063"/>
            <a:ext cx="1262062" cy="369887"/>
          </a:xfrm>
          <a:prstGeom prst="rect">
            <a:avLst/>
          </a:prstGeom>
          <a:noFill/>
          <a:ln w="9525">
            <a:noFill/>
            <a:miter lim="800000"/>
            <a:headEnd/>
            <a:tailEnd/>
          </a:ln>
        </p:spPr>
        <p:txBody>
          <a:bodyPr wrap="none">
            <a:spAutoFit/>
          </a:bodyPr>
          <a:lstStyle/>
          <a:p>
            <a:r>
              <a:rPr lang="en-US"/>
              <a:t>Subsistem</a:t>
            </a:r>
          </a:p>
        </p:txBody>
      </p:sp>
      <p:sp>
        <p:nvSpPr>
          <p:cNvPr id="55301" name="TextBox 6"/>
          <p:cNvSpPr txBox="1">
            <a:spLocks noChangeArrowheads="1"/>
          </p:cNvSpPr>
          <p:nvPr/>
        </p:nvSpPr>
        <p:spPr bwMode="auto">
          <a:xfrm>
            <a:off x="1500188" y="2428875"/>
            <a:ext cx="903287" cy="369888"/>
          </a:xfrm>
          <a:prstGeom prst="rect">
            <a:avLst/>
          </a:prstGeom>
          <a:noFill/>
          <a:ln w="9525">
            <a:noFill/>
            <a:miter lim="800000"/>
            <a:headEnd/>
            <a:tailEnd/>
          </a:ln>
        </p:spPr>
        <p:txBody>
          <a:bodyPr wrap="none">
            <a:spAutoFit/>
          </a:bodyPr>
          <a:lstStyle/>
          <a:p>
            <a:r>
              <a:rPr lang="en-US"/>
              <a:t>Proses</a:t>
            </a:r>
          </a:p>
        </p:txBody>
      </p:sp>
      <p:sp>
        <p:nvSpPr>
          <p:cNvPr id="55302" name="TextBox 7"/>
          <p:cNvSpPr txBox="1">
            <a:spLocks noChangeArrowheads="1"/>
          </p:cNvSpPr>
          <p:nvPr/>
        </p:nvSpPr>
        <p:spPr bwMode="auto">
          <a:xfrm>
            <a:off x="1214438" y="3429000"/>
            <a:ext cx="1287462" cy="369888"/>
          </a:xfrm>
          <a:prstGeom prst="rect">
            <a:avLst/>
          </a:prstGeom>
          <a:noFill/>
          <a:ln w="9525">
            <a:noFill/>
            <a:miter lim="800000"/>
            <a:headEnd/>
            <a:tailEnd/>
          </a:ln>
        </p:spPr>
        <p:txBody>
          <a:bodyPr wrap="none">
            <a:spAutoFit/>
          </a:bodyPr>
          <a:lstStyle/>
          <a:p>
            <a:r>
              <a:rPr lang="en-US"/>
              <a:t>Subproses</a:t>
            </a:r>
          </a:p>
        </p:txBody>
      </p:sp>
      <p:sp>
        <p:nvSpPr>
          <p:cNvPr id="9" name="Oval 8"/>
          <p:cNvSpPr/>
          <p:nvPr/>
        </p:nvSpPr>
        <p:spPr>
          <a:xfrm>
            <a:off x="2143125" y="1571625"/>
            <a:ext cx="7000875" cy="642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571750" y="2214563"/>
            <a:ext cx="1571625" cy="928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2786063" y="3143250"/>
            <a:ext cx="1571625" cy="1357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143000" y="104775"/>
            <a:ext cx="7715250" cy="796925"/>
          </a:xfrm>
        </p:spPr>
        <p:txBody>
          <a:bodyPr>
            <a:normAutofit/>
          </a:bodyPr>
          <a:lstStyle/>
          <a:p>
            <a:r>
              <a:rPr lang="en-US" sz="3200" b="1" dirty="0" err="1" smtClean="0"/>
              <a:t>Ketentuan</a:t>
            </a:r>
            <a:r>
              <a:rPr lang="en-US" sz="3200" b="1" dirty="0" smtClean="0"/>
              <a:t> </a:t>
            </a:r>
            <a:r>
              <a:rPr lang="en-US" sz="3200" b="1" dirty="0" err="1" smtClean="0"/>
              <a:t>Dalam</a:t>
            </a:r>
            <a:r>
              <a:rPr lang="en-US" sz="3200" b="1" dirty="0" smtClean="0"/>
              <a:t> </a:t>
            </a:r>
            <a:r>
              <a:rPr lang="en-US" sz="3200" b="1" dirty="0" err="1" smtClean="0"/>
              <a:t>Pendekomposisian</a:t>
            </a:r>
            <a:r>
              <a:rPr lang="en-US" sz="3200" b="1" dirty="0" smtClean="0"/>
              <a:t> </a:t>
            </a:r>
          </a:p>
        </p:txBody>
      </p:sp>
      <p:sp>
        <p:nvSpPr>
          <p:cNvPr id="57347" name="Content Placeholder 2"/>
          <p:cNvSpPr>
            <a:spLocks noGrp="1"/>
          </p:cNvSpPr>
          <p:nvPr>
            <p:ph idx="1"/>
          </p:nvPr>
        </p:nvSpPr>
        <p:spPr>
          <a:xfrm>
            <a:off x="1219200" y="1071546"/>
            <a:ext cx="7710457" cy="4214842"/>
          </a:xfrm>
        </p:spPr>
        <p:txBody>
          <a:bodyPr/>
          <a:lstStyle/>
          <a:p>
            <a:pPr algn="just"/>
            <a:r>
              <a:rPr lang="en-US" sz="2400" dirty="0" err="1" smtClean="0"/>
              <a:t>Tiap</a:t>
            </a:r>
            <a:r>
              <a:rPr lang="en-US" sz="2400" dirty="0" smtClean="0"/>
              <a:t> </a:t>
            </a:r>
            <a:r>
              <a:rPr lang="en-US" sz="2400" dirty="0" err="1" smtClean="0"/>
              <a:t>proses</a:t>
            </a:r>
            <a:r>
              <a:rPr lang="en-US" sz="2400" dirty="0" smtClean="0"/>
              <a:t> </a:t>
            </a:r>
            <a:r>
              <a:rPr lang="en-US" sz="2400" dirty="0" err="1" smtClean="0"/>
              <a:t>dalam</a:t>
            </a:r>
            <a:r>
              <a:rPr lang="en-US" sz="2400" dirty="0" smtClean="0"/>
              <a:t> diagram </a:t>
            </a:r>
            <a:r>
              <a:rPr lang="en-US" sz="2400" dirty="0" err="1" smtClean="0"/>
              <a:t>dekomposisi</a:t>
            </a:r>
            <a:r>
              <a:rPr lang="en-US" sz="2400" dirty="0" smtClean="0"/>
              <a:t> </a:t>
            </a:r>
            <a:r>
              <a:rPr lang="en-US" sz="2400" dirty="0" err="1" smtClean="0"/>
              <a:t>merupakan</a:t>
            </a:r>
            <a:r>
              <a:rPr lang="en-US" sz="2400" dirty="0" smtClean="0"/>
              <a:t> </a:t>
            </a:r>
            <a:r>
              <a:rPr lang="en-US" sz="2400" dirty="0" err="1" smtClean="0"/>
              <a:t>proses</a:t>
            </a:r>
            <a:r>
              <a:rPr lang="en-US" sz="2400" dirty="0" smtClean="0"/>
              <a:t> </a:t>
            </a:r>
            <a:r>
              <a:rPr lang="en-US" sz="2400" dirty="0" err="1" smtClean="0"/>
              <a:t>induk</a:t>
            </a:r>
            <a:r>
              <a:rPr lang="en-US" sz="2400" dirty="0" smtClean="0"/>
              <a:t>, </a:t>
            </a:r>
            <a:r>
              <a:rPr lang="en-US" sz="2400" dirty="0" err="1" smtClean="0"/>
              <a:t>proses</a:t>
            </a:r>
            <a:r>
              <a:rPr lang="en-US" sz="2400" dirty="0" smtClean="0"/>
              <a:t> </a:t>
            </a:r>
            <a:r>
              <a:rPr lang="en-US" sz="2400" dirty="0" err="1" smtClean="0"/>
              <a:t>anak</a:t>
            </a:r>
            <a:r>
              <a:rPr lang="en-US" sz="2400" dirty="0" smtClean="0"/>
              <a:t>, </a:t>
            </a:r>
            <a:r>
              <a:rPr lang="en-US" sz="2400" dirty="0" err="1" smtClean="0"/>
              <a:t>atau</a:t>
            </a:r>
            <a:r>
              <a:rPr lang="en-US" sz="2400" dirty="0" smtClean="0"/>
              <a:t> </a:t>
            </a:r>
            <a:r>
              <a:rPr lang="en-US" sz="2400" dirty="0" err="1" smtClean="0"/>
              <a:t>keduanya</a:t>
            </a:r>
            <a:r>
              <a:rPr lang="en-US" sz="2400" dirty="0" smtClean="0"/>
              <a:t>.</a:t>
            </a:r>
          </a:p>
          <a:p>
            <a:pPr algn="just"/>
            <a:r>
              <a:rPr lang="en-US" sz="2400" dirty="0" err="1" smtClean="0"/>
              <a:t>Induk</a:t>
            </a:r>
            <a:r>
              <a:rPr lang="en-US" sz="2400" dirty="0" smtClean="0"/>
              <a:t> </a:t>
            </a:r>
            <a:r>
              <a:rPr lang="en-US" sz="2400" dirty="0" err="1" smtClean="0"/>
              <a:t>harus</a:t>
            </a:r>
            <a:r>
              <a:rPr lang="en-US" sz="2400" dirty="0" smtClean="0"/>
              <a:t> </a:t>
            </a:r>
            <a:r>
              <a:rPr lang="en-US" sz="2400" dirty="0" err="1" smtClean="0"/>
              <a:t>memiliki</a:t>
            </a:r>
            <a:r>
              <a:rPr lang="en-US" sz="2400" dirty="0" smtClean="0"/>
              <a:t> </a:t>
            </a:r>
            <a:r>
              <a:rPr lang="en-US" sz="2400" dirty="0" err="1" smtClean="0"/>
              <a:t>dua</a:t>
            </a:r>
            <a:r>
              <a:rPr lang="en-US" sz="2400" dirty="0" smtClean="0"/>
              <a:t> </a:t>
            </a:r>
            <a:r>
              <a:rPr lang="en-US" sz="2400" dirty="0" err="1" smtClean="0"/>
              <a:t>anak</a:t>
            </a:r>
            <a:r>
              <a:rPr lang="en-US" sz="2400" dirty="0" smtClean="0"/>
              <a:t> </a:t>
            </a:r>
            <a:r>
              <a:rPr lang="en-US" sz="2400" dirty="0" err="1" smtClean="0"/>
              <a:t>atau</a:t>
            </a:r>
            <a:r>
              <a:rPr lang="en-US" sz="2400" dirty="0" smtClean="0"/>
              <a:t> </a:t>
            </a:r>
            <a:r>
              <a:rPr lang="en-US" sz="2400" dirty="0" err="1" smtClean="0"/>
              <a:t>lebih-satu</a:t>
            </a:r>
            <a:r>
              <a:rPr lang="en-US" sz="2400" dirty="0" smtClean="0"/>
              <a:t> </a:t>
            </a:r>
            <a:r>
              <a:rPr lang="en-US" sz="2400" dirty="0" err="1" smtClean="0"/>
              <a:t>anak</a:t>
            </a:r>
            <a:r>
              <a:rPr lang="en-US" sz="2400" dirty="0" smtClean="0"/>
              <a:t> </a:t>
            </a:r>
            <a:r>
              <a:rPr lang="en-US" sz="2400" dirty="0" err="1" smtClean="0"/>
              <a:t>tunggal</a:t>
            </a:r>
            <a:r>
              <a:rPr lang="en-US" sz="2400" dirty="0" smtClean="0"/>
              <a:t> </a:t>
            </a:r>
            <a:r>
              <a:rPr lang="en-US" sz="2400" dirty="0" err="1" smtClean="0"/>
              <a:t>tidak</a:t>
            </a:r>
            <a:r>
              <a:rPr lang="en-US" sz="2400" dirty="0" smtClean="0"/>
              <a:t> </a:t>
            </a:r>
            <a:r>
              <a:rPr lang="en-US" sz="2400" dirty="0" err="1" smtClean="0"/>
              <a:t>masuk</a:t>
            </a:r>
            <a:r>
              <a:rPr lang="en-US" sz="2400" dirty="0" smtClean="0"/>
              <a:t> </a:t>
            </a:r>
            <a:r>
              <a:rPr lang="en-US" sz="2400" dirty="0" err="1" smtClean="0"/>
              <a:t>akal</a:t>
            </a:r>
            <a:r>
              <a:rPr lang="en-US" sz="2400" dirty="0" smtClean="0"/>
              <a:t> </a:t>
            </a:r>
            <a:r>
              <a:rPr lang="en-US" sz="2400" dirty="0" err="1" smtClean="0"/>
              <a:t>karena</a:t>
            </a:r>
            <a:r>
              <a:rPr lang="en-US" sz="2400" dirty="0" smtClean="0"/>
              <a:t> </a:t>
            </a:r>
            <a:r>
              <a:rPr lang="en-US" sz="2400" dirty="0" err="1" smtClean="0"/>
              <a:t>tidak</a:t>
            </a:r>
            <a:r>
              <a:rPr lang="en-US" sz="2400" dirty="0" smtClean="0"/>
              <a:t> </a:t>
            </a:r>
            <a:r>
              <a:rPr lang="en-US" sz="2400" dirty="0" err="1" smtClean="0"/>
              <a:t>akan</a:t>
            </a:r>
            <a:r>
              <a:rPr lang="en-US" sz="2400" dirty="0" smtClean="0"/>
              <a:t> </a:t>
            </a:r>
            <a:r>
              <a:rPr lang="en-US" sz="2400" dirty="0" err="1" smtClean="0"/>
              <a:t>menunjukkan</a:t>
            </a:r>
            <a:r>
              <a:rPr lang="en-US" sz="2400" dirty="0" smtClean="0"/>
              <a:t> detail </a:t>
            </a:r>
            <a:r>
              <a:rPr lang="en-US" sz="2400" dirty="0" err="1" smtClean="0"/>
              <a:t>tambahan</a:t>
            </a:r>
            <a:r>
              <a:rPr lang="en-US" sz="2400" dirty="0" smtClean="0"/>
              <a:t> </a:t>
            </a:r>
            <a:r>
              <a:rPr lang="en-US" sz="2400" dirty="0" err="1" smtClean="0"/>
              <a:t>mengenai</a:t>
            </a:r>
            <a:r>
              <a:rPr lang="en-US" sz="2400" dirty="0" smtClean="0"/>
              <a:t> system </a:t>
            </a:r>
            <a:r>
              <a:rPr lang="en-US" sz="2400" dirty="0" err="1" smtClean="0"/>
              <a:t>tersebut</a:t>
            </a:r>
            <a:r>
              <a:rPr lang="en-US" sz="2400" dirty="0" smtClean="0"/>
              <a:t>. </a:t>
            </a:r>
          </a:p>
          <a:p>
            <a:pPr algn="just"/>
            <a:r>
              <a:rPr lang="en-US" sz="2400" dirty="0" err="1" smtClean="0"/>
              <a:t>Pada</a:t>
            </a:r>
            <a:r>
              <a:rPr lang="en-US" sz="2400" dirty="0" smtClean="0"/>
              <a:t> </a:t>
            </a:r>
            <a:r>
              <a:rPr lang="en-US" sz="2400" dirty="0" err="1" smtClean="0"/>
              <a:t>sebagian</a:t>
            </a:r>
            <a:r>
              <a:rPr lang="en-US" sz="2400" dirty="0" smtClean="0"/>
              <a:t> </a:t>
            </a:r>
            <a:r>
              <a:rPr lang="en-US" sz="2400" dirty="0" err="1" smtClean="0"/>
              <a:t>besar</a:t>
            </a:r>
            <a:r>
              <a:rPr lang="en-US" sz="2400" dirty="0" smtClean="0"/>
              <a:t> </a:t>
            </a:r>
            <a:r>
              <a:rPr lang="en-US" sz="2400" dirty="0" err="1" smtClean="0"/>
              <a:t>standar</a:t>
            </a:r>
            <a:r>
              <a:rPr lang="en-US" sz="2400" dirty="0" smtClean="0"/>
              <a:t> </a:t>
            </a:r>
            <a:r>
              <a:rPr lang="en-US" sz="2400" dirty="0" err="1" smtClean="0"/>
              <a:t>pendiagraman</a:t>
            </a:r>
            <a:r>
              <a:rPr lang="en-US" sz="2400" dirty="0" smtClean="0"/>
              <a:t> </a:t>
            </a:r>
            <a:r>
              <a:rPr lang="en-US" sz="2400" dirty="0" err="1" smtClean="0"/>
              <a:t>dekomposisi</a:t>
            </a:r>
            <a:r>
              <a:rPr lang="en-US" sz="2400" dirty="0" smtClean="0"/>
              <a:t> </a:t>
            </a:r>
            <a:r>
              <a:rPr lang="en-US" sz="2400" dirty="0" err="1" smtClean="0"/>
              <a:t>satu</a:t>
            </a:r>
            <a:r>
              <a:rPr lang="en-US" sz="2400" dirty="0" smtClean="0"/>
              <a:t> </a:t>
            </a:r>
            <a:r>
              <a:rPr lang="en-US" sz="2400" dirty="0" err="1" smtClean="0"/>
              <a:t>anak</a:t>
            </a:r>
            <a:r>
              <a:rPr lang="en-US" sz="2400" dirty="0" smtClean="0"/>
              <a:t> </a:t>
            </a:r>
            <a:r>
              <a:rPr lang="en-US" sz="2400" dirty="0" err="1" smtClean="0"/>
              <a:t>hanya</a:t>
            </a:r>
            <a:r>
              <a:rPr lang="en-US" sz="2400" dirty="0" smtClean="0"/>
              <a:t> </a:t>
            </a:r>
            <a:r>
              <a:rPr lang="en-US" sz="2400" dirty="0" err="1" smtClean="0"/>
              <a:t>dapat</a:t>
            </a:r>
            <a:r>
              <a:rPr lang="en-US" sz="2400" dirty="0" smtClean="0"/>
              <a:t> </a:t>
            </a:r>
            <a:r>
              <a:rPr lang="en-US" sz="2400" dirty="0" err="1" smtClean="0"/>
              <a:t>memiliki</a:t>
            </a:r>
            <a:r>
              <a:rPr lang="en-US" sz="2400" dirty="0" smtClean="0"/>
              <a:t> </a:t>
            </a:r>
            <a:r>
              <a:rPr lang="en-US" sz="2400" dirty="0" err="1" smtClean="0"/>
              <a:t>satu</a:t>
            </a:r>
            <a:r>
              <a:rPr lang="en-US" sz="2400" dirty="0" smtClean="0"/>
              <a:t> </a:t>
            </a:r>
            <a:r>
              <a:rPr lang="en-US" sz="2400" dirty="0" err="1" smtClean="0"/>
              <a:t>induk</a:t>
            </a:r>
            <a:r>
              <a:rPr lang="en-US" sz="2400" dirty="0" smtClean="0"/>
              <a:t> </a:t>
            </a:r>
          </a:p>
          <a:p>
            <a:pPr algn="just"/>
            <a:r>
              <a:rPr lang="en-US" sz="2400" dirty="0" err="1" smtClean="0"/>
              <a:t>Pada</a:t>
            </a:r>
            <a:r>
              <a:rPr lang="en-US" sz="2400" dirty="0" smtClean="0"/>
              <a:t> </a:t>
            </a:r>
            <a:r>
              <a:rPr lang="en-US" sz="2400" dirty="0" err="1" smtClean="0"/>
              <a:t>akhirnya</a:t>
            </a:r>
            <a:r>
              <a:rPr lang="en-US" sz="2400" dirty="0" smtClean="0"/>
              <a:t> </a:t>
            </a:r>
            <a:r>
              <a:rPr lang="en-US" sz="2400" dirty="0" err="1" smtClean="0"/>
              <a:t>anak</a:t>
            </a:r>
            <a:r>
              <a:rPr lang="en-US" sz="2400" dirty="0" smtClean="0"/>
              <a:t> </a:t>
            </a:r>
            <a:r>
              <a:rPr lang="en-US" sz="2400" dirty="0" err="1" smtClean="0"/>
              <a:t>dari</a:t>
            </a:r>
            <a:r>
              <a:rPr lang="en-US" sz="2400" dirty="0" smtClean="0"/>
              <a:t> </a:t>
            </a:r>
            <a:r>
              <a:rPr lang="en-US" sz="2400" dirty="0" err="1" smtClean="0"/>
              <a:t>satu</a:t>
            </a:r>
            <a:r>
              <a:rPr lang="en-US" sz="2400" dirty="0" smtClean="0"/>
              <a:t> </a:t>
            </a:r>
            <a:r>
              <a:rPr lang="en-US" sz="2400" dirty="0" err="1" smtClean="0"/>
              <a:t>induk</a:t>
            </a:r>
            <a:r>
              <a:rPr lang="en-US" sz="2400" dirty="0" smtClean="0"/>
              <a:t> </a:t>
            </a:r>
            <a:r>
              <a:rPr lang="en-US" sz="2400" dirty="0" err="1" smtClean="0"/>
              <a:t>dapat</a:t>
            </a:r>
            <a:r>
              <a:rPr lang="en-US" sz="2400" dirty="0" smtClean="0"/>
              <a:t> </a:t>
            </a:r>
            <a:r>
              <a:rPr lang="en-US" sz="2400" dirty="0" err="1" smtClean="0"/>
              <a:t>menjadi</a:t>
            </a:r>
            <a:r>
              <a:rPr lang="en-US" sz="2400" dirty="0" smtClean="0"/>
              <a:t> </a:t>
            </a:r>
            <a:r>
              <a:rPr lang="en-US" sz="2400" dirty="0" err="1" smtClean="0"/>
              <a:t>induk</a:t>
            </a:r>
            <a:r>
              <a:rPr lang="en-US" sz="2400" dirty="0" smtClean="0"/>
              <a:t> </a:t>
            </a:r>
            <a:r>
              <a:rPr lang="en-US" sz="2400" dirty="0" err="1" smtClean="0"/>
              <a:t>dari</a:t>
            </a:r>
            <a:r>
              <a:rPr lang="en-US" sz="2400" dirty="0" smtClean="0"/>
              <a:t> </a:t>
            </a:r>
            <a:r>
              <a:rPr lang="en-US" sz="2400" dirty="0" err="1" smtClean="0"/>
              <a:t>anak-anaknya</a:t>
            </a:r>
            <a:r>
              <a:rPr lang="en-US" sz="2400" dirty="0" smtClean="0"/>
              <a:t> </a:t>
            </a:r>
            <a:r>
              <a:rPr lang="en-US" sz="2400" dirty="0" err="1" smtClean="0"/>
              <a:t>sendiri</a:t>
            </a:r>
            <a:r>
              <a:rPr lang="en-US" sz="2400" dirty="0" smtClean="0"/>
              <a:t>.</a:t>
            </a:r>
          </a:p>
        </p:txBody>
      </p:sp>
      <p:sp>
        <p:nvSpPr>
          <p:cNvPr id="25" name="SMARTPenAnnotation100"/>
          <p:cNvSpPr/>
          <p:nvPr/>
        </p:nvSpPr>
        <p:spPr>
          <a:xfrm>
            <a:off x="2768600" y="6607175"/>
            <a:ext cx="1588" cy="1588"/>
          </a:xfrm>
          <a:custGeom>
            <a:avLst/>
            <a:gdLst/>
            <a:ahLst/>
            <a:cxnLst/>
            <a:rect l="0" t="0" r="0" b="0"/>
            <a:pathLst>
              <a:path w="2646" h="1">
                <a:moveTo>
                  <a:pt x="0" y="0"/>
                </a:moveTo>
                <a:lnTo>
                  <a:pt x="2645" y="0"/>
                </a:lnTo>
                <a:close/>
              </a:path>
            </a:pathLst>
          </a:cu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381250" y="104775"/>
            <a:ext cx="6477000" cy="796925"/>
          </a:xfrm>
        </p:spPr>
        <p:txBody>
          <a:bodyPr>
            <a:normAutofit fontScale="90000"/>
          </a:bodyPr>
          <a:lstStyle/>
          <a:p>
            <a:r>
              <a:rPr lang="en-US" sz="3200" b="1" smtClean="0"/>
              <a:t>Diagram Dekomposisi </a:t>
            </a:r>
            <a:r>
              <a:rPr lang="en-US" sz="3200" b="1" i="1" smtClean="0"/>
              <a:t>(Decomposition Diagrams)</a:t>
            </a:r>
            <a:endParaRPr lang="en-US" sz="3200" smtClean="0"/>
          </a:p>
        </p:txBody>
      </p:sp>
      <p:sp>
        <p:nvSpPr>
          <p:cNvPr id="58371" name="Content Placeholder 2"/>
          <p:cNvSpPr>
            <a:spLocks noGrp="1"/>
          </p:cNvSpPr>
          <p:nvPr>
            <p:ph idx="1"/>
          </p:nvPr>
        </p:nvSpPr>
        <p:spPr>
          <a:xfrm>
            <a:off x="0" y="1600200"/>
            <a:ext cx="3886200" cy="4271963"/>
          </a:xfrm>
        </p:spPr>
        <p:txBody>
          <a:bodyPr/>
          <a:lstStyle/>
          <a:p>
            <a:r>
              <a:rPr lang="en-US" sz="2400" b="1" dirty="0" smtClean="0"/>
              <a:t>Decomposition diagram </a:t>
            </a:r>
          </a:p>
          <a:p>
            <a:pPr>
              <a:buFont typeface="Arial" charset="0"/>
              <a:buNone/>
            </a:pPr>
            <a:r>
              <a:rPr lang="en-US" sz="2400" dirty="0" smtClean="0"/>
              <a:t>	</a:t>
            </a:r>
            <a:r>
              <a:rPr lang="en-US" sz="2400" dirty="0" err="1" smtClean="0"/>
              <a:t>Alat</a:t>
            </a:r>
            <a:r>
              <a:rPr lang="en-US" sz="2400" dirty="0" smtClean="0"/>
              <a:t> yang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menggambarkan</a:t>
            </a:r>
            <a:r>
              <a:rPr lang="en-US" sz="2400" dirty="0" smtClean="0"/>
              <a:t> </a:t>
            </a:r>
            <a:r>
              <a:rPr lang="en-US" sz="2400" dirty="0" err="1" smtClean="0"/>
              <a:t>dekomposisi</a:t>
            </a:r>
            <a:r>
              <a:rPr lang="en-US" sz="2400" dirty="0" smtClean="0"/>
              <a:t> </a:t>
            </a:r>
            <a:r>
              <a:rPr lang="en-US" sz="2400" dirty="0" err="1" smtClean="0"/>
              <a:t>sebuah</a:t>
            </a:r>
            <a:r>
              <a:rPr lang="en-US" sz="2400" dirty="0" smtClean="0"/>
              <a:t> </a:t>
            </a:r>
            <a:r>
              <a:rPr lang="en-US" sz="2400" dirty="0" err="1" smtClean="0"/>
              <a:t>sistem</a:t>
            </a:r>
            <a:r>
              <a:rPr lang="en-US" sz="2400" dirty="0" smtClean="0"/>
              <a:t>. </a:t>
            </a:r>
          </a:p>
          <a:p>
            <a:r>
              <a:rPr lang="en-US" sz="2400" dirty="0" err="1" smtClean="0"/>
              <a:t>Disebut</a:t>
            </a:r>
            <a:r>
              <a:rPr lang="en-US" sz="2400" dirty="0" smtClean="0"/>
              <a:t> </a:t>
            </a:r>
            <a:r>
              <a:rPr lang="en-US" sz="2400" dirty="0" err="1" smtClean="0"/>
              <a:t>juga</a:t>
            </a:r>
            <a:r>
              <a:rPr lang="en-US" sz="2400" dirty="0" smtClean="0"/>
              <a:t> </a:t>
            </a:r>
            <a:r>
              <a:rPr lang="en-US" sz="2400" i="1" dirty="0" smtClean="0"/>
              <a:t>hierarchy chart.</a:t>
            </a:r>
            <a:endParaRPr lang="en-US" sz="2400" dirty="0" smtClean="0"/>
          </a:p>
        </p:txBody>
      </p:sp>
      <p:pic>
        <p:nvPicPr>
          <p:cNvPr id="58372" name="Picture 2"/>
          <p:cNvPicPr>
            <a:picLocks noChangeAspect="1" noChangeArrowheads="1"/>
          </p:cNvPicPr>
          <p:nvPr/>
        </p:nvPicPr>
        <p:blipFill>
          <a:blip r:embed="rId2"/>
          <a:srcRect/>
          <a:stretch>
            <a:fillRect/>
          </a:stretch>
        </p:blipFill>
        <p:spPr bwMode="auto">
          <a:xfrm>
            <a:off x="3733800" y="1143000"/>
            <a:ext cx="5110163" cy="497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43088" cy="1143000"/>
          </a:xfrm>
        </p:spPr>
        <p:txBody>
          <a:bodyPr/>
          <a:lstStyle/>
          <a:p>
            <a:pPr>
              <a:defRPr/>
            </a:pPr>
            <a:r>
              <a:rPr lang="id-ID" dirty="0" smtClean="0"/>
              <a:t>Dekomposisi Diagram</a:t>
            </a:r>
            <a:endParaRPr lang="id-ID" dirty="0"/>
          </a:p>
        </p:txBody>
      </p:sp>
      <p:pic>
        <p:nvPicPr>
          <p:cNvPr id="28675" name="Picture 3"/>
          <p:cNvPicPr>
            <a:picLocks noChangeAspect="1" noChangeArrowheads="1"/>
          </p:cNvPicPr>
          <p:nvPr/>
        </p:nvPicPr>
        <p:blipFill>
          <a:blip r:embed="rId2"/>
          <a:srcRect l="7031" t="14000" r="14844" b="22000"/>
          <a:stretch>
            <a:fillRect/>
          </a:stretch>
        </p:blipFill>
        <p:spPr bwMode="auto">
          <a:xfrm>
            <a:off x="457200" y="1295400"/>
            <a:ext cx="86868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79663" y="142875"/>
            <a:ext cx="6550025" cy="762000"/>
          </a:xfrm>
          <a:noFill/>
        </p:spPr>
        <p:txBody>
          <a:bodyPr/>
          <a:lstStyle/>
          <a:p>
            <a:r>
              <a:rPr lang="en-US" b="1" smtClean="0"/>
              <a:t>APA ITU...?</a:t>
            </a:r>
          </a:p>
        </p:txBody>
      </p:sp>
      <p:sp>
        <p:nvSpPr>
          <p:cNvPr id="18435" name="Rectangle 3"/>
          <p:cNvSpPr>
            <a:spLocks noGrp="1" noChangeArrowheads="1"/>
          </p:cNvSpPr>
          <p:nvPr>
            <p:ph type="body" idx="1"/>
          </p:nvPr>
        </p:nvSpPr>
        <p:spPr>
          <a:xfrm>
            <a:off x="714375" y="1500188"/>
            <a:ext cx="7772400" cy="4114800"/>
          </a:xfrm>
          <a:noFill/>
        </p:spPr>
        <p:txBody>
          <a:bodyPr>
            <a:normAutofit fontScale="92500" lnSpcReduction="20000"/>
          </a:bodyPr>
          <a:lstStyle/>
          <a:p>
            <a:pPr algn="just"/>
            <a:r>
              <a:rPr lang="en-US" b="1" dirty="0" smtClean="0"/>
              <a:t>Data Flow Diagram (DFD) </a:t>
            </a:r>
          </a:p>
          <a:p>
            <a:pPr algn="just"/>
            <a:r>
              <a:rPr lang="en-US" b="1" dirty="0" smtClean="0"/>
              <a:t>Diagram </a:t>
            </a:r>
            <a:r>
              <a:rPr lang="en-US" b="1" dirty="0" err="1" smtClean="0"/>
              <a:t>Arus</a:t>
            </a:r>
            <a:r>
              <a:rPr lang="en-US" b="1" dirty="0" smtClean="0"/>
              <a:t> Data (DAD)</a:t>
            </a:r>
          </a:p>
          <a:p>
            <a:pPr algn="just"/>
            <a:r>
              <a:rPr lang="id-ID" dirty="0" smtClean="0"/>
              <a:t>DFD adalah alat yang menggambarkan aliran data melalui sistem dan kerja atau pengolahan yang dilakukan oleh sistem tersebut (</a:t>
            </a:r>
            <a:r>
              <a:rPr lang="en-US" dirty="0" smtClean="0"/>
              <a:t>L. Whitten, Jeffrey and  D. </a:t>
            </a:r>
            <a:r>
              <a:rPr lang="en-US" dirty="0" err="1" smtClean="0"/>
              <a:t>Bently</a:t>
            </a:r>
            <a:r>
              <a:rPr lang="en-US" dirty="0" smtClean="0"/>
              <a:t>, Lonnie, </a:t>
            </a:r>
            <a:r>
              <a:rPr lang="en-US" i="1" dirty="0" smtClean="0"/>
              <a:t>System Analysis and Design Methods</a:t>
            </a:r>
            <a:r>
              <a:rPr lang="en-US" dirty="0" smtClean="0"/>
              <a:t>, 5</a:t>
            </a:r>
            <a:r>
              <a:rPr lang="en-US" baseline="30000" dirty="0" smtClean="0"/>
              <a:t>th</a:t>
            </a:r>
            <a:r>
              <a:rPr lang="en-US" dirty="0" smtClean="0"/>
              <a:t> Edition, Mc </a:t>
            </a:r>
            <a:r>
              <a:rPr lang="en-US" dirty="0" err="1" smtClean="0"/>
              <a:t>Graw</a:t>
            </a:r>
            <a:r>
              <a:rPr lang="en-US" dirty="0" smtClean="0"/>
              <a:t> Hill, 2000</a:t>
            </a:r>
            <a:r>
              <a:rPr lang="id-ID" dirty="0" smtClean="0"/>
              <a:t>)  </a:t>
            </a:r>
          </a:p>
          <a:p>
            <a:pPr lvl="1" algn="just"/>
            <a:r>
              <a:rPr lang="id-ID" dirty="0" smtClean="0">
                <a:sym typeface="Wingdings" pitchFamily="2" charset="2"/>
              </a:rPr>
              <a:t>S</a:t>
            </a:r>
            <a:r>
              <a:rPr lang="en-US" dirty="0" err="1" smtClean="0">
                <a:sym typeface="Wingdings" pitchFamily="2" charset="2"/>
              </a:rPr>
              <a:t>inonim</a:t>
            </a:r>
            <a:r>
              <a:rPr lang="en-US" dirty="0" smtClean="0">
                <a:sym typeface="Wingdings" pitchFamily="2" charset="2"/>
              </a:rPr>
              <a:t> : model </a:t>
            </a:r>
            <a:r>
              <a:rPr lang="en-US" dirty="0" err="1" smtClean="0">
                <a:sym typeface="Wingdings" pitchFamily="2" charset="2"/>
              </a:rPr>
              <a:t>proses</a:t>
            </a:r>
            <a:r>
              <a:rPr lang="en-US" dirty="0" smtClean="0">
                <a:sym typeface="Wingdings" pitchFamily="2" charset="2"/>
              </a:rPr>
              <a:t>, data flow diagram (DFD)</a:t>
            </a:r>
            <a:endParaRPr lang="id-ID" dirty="0" smtClean="0">
              <a:sym typeface="Wingdings" pitchFamily="2" charset="2"/>
            </a:endParaRPr>
          </a:p>
          <a:p>
            <a:pPr lvl="1" algn="just"/>
            <a:r>
              <a:rPr lang="en-US" dirty="0" smtClean="0"/>
              <a:t>DFD </a:t>
            </a:r>
            <a:r>
              <a:rPr lang="en-US" dirty="0" err="1" smtClean="0"/>
              <a:t>sering</a:t>
            </a:r>
            <a:r>
              <a:rPr lang="en-US" dirty="0" smtClean="0"/>
              <a:t> </a:t>
            </a:r>
            <a:r>
              <a:rPr lang="en-US" dirty="0" err="1" smtClean="0"/>
              <a:t>dipakai</a:t>
            </a:r>
            <a:r>
              <a:rPr lang="en-US" dirty="0" smtClean="0"/>
              <a:t> </a:t>
            </a:r>
            <a:r>
              <a:rPr lang="en-US" dirty="0" err="1" smtClean="0"/>
              <a:t>untuk</a:t>
            </a:r>
            <a:r>
              <a:rPr lang="en-US" dirty="0" smtClean="0"/>
              <a:t> </a:t>
            </a:r>
            <a:r>
              <a:rPr lang="en-US" i="1" dirty="0" smtClean="0"/>
              <a:t>business process redesign.</a:t>
            </a:r>
            <a:endParaRPr lang="en-US" dirty="0" smtClean="0"/>
          </a:p>
          <a:p>
            <a:pPr lvl="1" algn="just"/>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Definisi Lanj.1</a:t>
            </a:r>
            <a:endParaRPr lang="id-ID"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id-ID" dirty="0" smtClean="0"/>
              <a:t>Kegunaan Utama flowchart:</a:t>
            </a:r>
          </a:p>
          <a:p>
            <a:pPr marL="640080" lvl="1" eaLnBrk="1" fontAlgn="auto" hangingPunct="1">
              <a:spcAft>
                <a:spcPts val="0"/>
              </a:spcAft>
              <a:buClrTx/>
              <a:buFont typeface="Wingdings" pitchFamily="2" charset="2"/>
              <a:buChar char="ü"/>
              <a:defRPr/>
            </a:pPr>
            <a:r>
              <a:rPr lang="id-ID" dirty="0" smtClean="0"/>
              <a:t>Menelusuri alur form dan laporan sistem dari satu bagian ke bagian lain.</a:t>
            </a:r>
          </a:p>
          <a:p>
            <a:pPr marL="640080" lvl="1" eaLnBrk="1" fontAlgn="auto" hangingPunct="1">
              <a:spcAft>
                <a:spcPts val="0"/>
              </a:spcAft>
              <a:buClrTx/>
              <a:buFont typeface="Wingdings" pitchFamily="2" charset="2"/>
              <a:buChar char="ü"/>
              <a:defRPr/>
            </a:pPr>
            <a:r>
              <a:rPr lang="id-ID" dirty="0" smtClean="0"/>
              <a:t>Menelusuri bagaimana alur form dan laporan diproses, dicatat dan disimpan.</a:t>
            </a:r>
          </a:p>
          <a:p>
            <a:pPr eaLnBrk="1" fontAlgn="auto" hangingPunct="1">
              <a:spcAft>
                <a:spcPts val="0"/>
              </a:spcAft>
              <a:buFont typeface="Arial" pitchFamily="34" charset="0"/>
              <a:buChar char="•"/>
              <a:defRPr/>
            </a:pP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l"/>
            <a:r>
              <a:rPr lang="id-ID" dirty="0" smtClean="0"/>
              <a:t>Definisi : Data Flow Diagram</a:t>
            </a:r>
          </a:p>
        </p:txBody>
      </p:sp>
      <p:sp>
        <p:nvSpPr>
          <p:cNvPr id="3" name="Content Placeholder 2"/>
          <p:cNvSpPr>
            <a:spLocks noGrp="1"/>
          </p:cNvSpPr>
          <p:nvPr>
            <p:ph idx="1"/>
          </p:nvPr>
        </p:nvSpPr>
        <p:spPr/>
        <p:txBody>
          <a:bodyPr rtlCol="0">
            <a:normAutofit/>
          </a:bodyPr>
          <a:lstStyle/>
          <a:p>
            <a:pPr algn="just"/>
            <a:r>
              <a:rPr lang="id-ID" dirty="0" smtClean="0">
                <a:solidFill>
                  <a:srgbClr val="FF0000"/>
                </a:solidFill>
              </a:rPr>
              <a:t>Data Flow Diagram </a:t>
            </a:r>
            <a:r>
              <a:rPr lang="en-US" dirty="0" smtClean="0">
                <a:solidFill>
                  <a:srgbClr val="FF0000"/>
                </a:solidFill>
              </a:rPr>
              <a:t>is </a:t>
            </a:r>
            <a:r>
              <a:rPr lang="en-US" dirty="0" smtClean="0"/>
              <a:t>the systems analyst can put together a graphical representation of data processes throughout the organization</a:t>
            </a:r>
            <a:r>
              <a:rPr lang="en-US" dirty="0" smtClean="0">
                <a:solidFill>
                  <a:srgbClr val="FF0000"/>
                </a:solidFill>
              </a:rPr>
              <a:t>  </a:t>
            </a:r>
            <a:r>
              <a:rPr lang="en-US" dirty="0" smtClean="0"/>
              <a:t>(Kenneth E. Kendall and Julie E. Kendall, </a:t>
            </a:r>
            <a:r>
              <a:rPr lang="en-US" i="1" dirty="0" smtClean="0"/>
              <a:t>System Analysis and Design Methods</a:t>
            </a:r>
            <a:r>
              <a:rPr lang="en-US" dirty="0" smtClean="0"/>
              <a:t>, 8</a:t>
            </a:r>
            <a:r>
              <a:rPr lang="en-US" baseline="30000" dirty="0" smtClean="0"/>
              <a:t>th</a:t>
            </a:r>
            <a:r>
              <a:rPr lang="en-US" dirty="0" smtClean="0"/>
              <a:t> Edition, Prentice Hall, 2010)</a:t>
            </a:r>
            <a:endParaRPr lang="id-ID" dirty="0" smtClean="0"/>
          </a:p>
          <a:p>
            <a:pPr marL="114300" indent="0" algn="just">
              <a:buClrTx/>
              <a:buNone/>
            </a:pPr>
            <a:endParaRPr lang="id-ID" dirty="0" smtClean="0"/>
          </a:p>
          <a:p>
            <a:pPr algn="just" fontAlgn="auto">
              <a:spcAft>
                <a:spcPts val="0"/>
              </a:spcAft>
              <a:buFont typeface="Arial" pitchFamily="34" charset="0"/>
              <a:buChar char="•"/>
              <a:defRPr/>
            </a:pP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81250" y="104775"/>
            <a:ext cx="6477000" cy="7969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DFD/DAD</a:t>
            </a:r>
            <a:endPar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txBox="1">
            <a:spLocks/>
          </p:cNvSpPr>
          <p:nvPr/>
        </p:nvSpPr>
        <p:spPr>
          <a:xfrm>
            <a:off x="914400" y="1057275"/>
            <a:ext cx="7943850" cy="5214938"/>
          </a:xfrm>
          <a:prstGeom prst="rect">
            <a:avLst/>
          </a:prstGeom>
        </p:spPr>
        <p:txBody>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Data Flow Diagram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DFD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tools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penting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digunakan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analis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Penggunaan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DFD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dipopulerkan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DeMarco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(1978)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Gane</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&amp;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Sarson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(1979)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melalui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metodologi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analisis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terstruktur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structured systems analysis methodologies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Mereka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menganjurkan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agar DFD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menjadi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alat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pertama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digunakan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analis</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membuat</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sebuah</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model </a:t>
            </a: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menunjukkan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keterkaitan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setiap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komponen-komponen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nb-NO" sz="2400" b="0" i="0" u="none" strike="noStrike" kern="1200" cap="none" spc="0" normalizeH="0" baseline="0" noProof="0" dirty="0" smtClean="0">
                <a:ln>
                  <a:noFill/>
                </a:ln>
                <a:solidFill>
                  <a:schemeClr val="tx1"/>
                </a:solidFill>
                <a:effectLst/>
                <a:uLnTx/>
                <a:uFillTx/>
                <a:latin typeface="+mn-lt"/>
                <a:ea typeface="+mn-ea"/>
                <a:cs typeface="+mn-cs"/>
              </a:rPr>
              <a:t> Komponen sistem tersebut adalah proses-proses dalam sistem, data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digunakan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proses-proses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eksternal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entitas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berinteraksi dengan sistem dan aliran data/informasi di dalam sistem.</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81250" y="104775"/>
            <a:ext cx="6477000" cy="7969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DFD/DAD</a:t>
            </a:r>
            <a:endPar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txBox="1">
            <a:spLocks/>
          </p:cNvSpPr>
          <p:nvPr/>
        </p:nvSpPr>
        <p:spPr>
          <a:xfrm>
            <a:off x="1066800" y="914400"/>
            <a:ext cx="7791450" cy="5214938"/>
          </a:xfrm>
          <a:prstGeom prst="rect">
            <a:avLst/>
          </a:prstGeom>
        </p:spPr>
        <p:txBody>
          <a:bodyPr/>
          <a:lstStyle/>
          <a:p>
            <a:pPr marL="174625" marR="0" lvl="0" indent="-174625"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Menggunakan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beberapa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simbol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merepresentasikan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aliran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antara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nb-NO" sz="2200" b="0" i="0" u="none" strike="noStrike" kern="1200" cap="none" spc="0" normalizeH="0" baseline="0" noProof="0" dirty="0" smtClean="0">
                <a:ln>
                  <a:noFill/>
                </a:ln>
                <a:solidFill>
                  <a:schemeClr val="tx1"/>
                </a:solidFill>
                <a:effectLst/>
                <a:uLnTx/>
                <a:uFillTx/>
                <a:latin typeface="+mn-lt"/>
                <a:ea typeface="+mn-ea"/>
                <a:cs typeface="+mn-cs"/>
              </a:rPr>
              <a:t>proses, penyimpanan data dan aliran data ke dalam dan keluar sistem</a:t>
            </a:r>
          </a:p>
          <a:p>
            <a:pPr marL="174625" marR="0" lvl="0" indent="-174625"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Mengutamakan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aliran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dibandingkan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aliran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dokumen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laporan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p>
          <a:p>
            <a:pPr marL="174625" marR="0" lvl="0" indent="-174625"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Lebih</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bersifat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konseptual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tampilan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non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fisik</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logika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menyediakan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dokumentasi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aliran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proses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pengolahan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data yang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lebih</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baik</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Tidak</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memperlihatkan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urutan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waktu</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setiap</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proses</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Tidak</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menampilkan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keputusan</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174625" marR="0" lvl="0" indent="-174625"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Memiliki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pandangan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global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rinci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(sub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proses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serta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digambarkan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hierarki</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level</a:t>
            </a:r>
          </a:p>
          <a:p>
            <a:pPr marL="174625" marR="0" lvl="0" indent="-174625"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sv-SE" sz="2200" b="0" i="0" u="none" strike="noStrike" kern="1200" cap="none" spc="0" normalizeH="0" baseline="0" noProof="0" dirty="0" smtClean="0">
                <a:ln>
                  <a:noFill/>
                </a:ln>
                <a:solidFill>
                  <a:schemeClr val="tx1"/>
                </a:solidFill>
                <a:effectLst/>
                <a:uLnTx/>
                <a:uFillTx/>
                <a:latin typeface="+mn-lt"/>
                <a:ea typeface="+mn-ea"/>
                <a:cs typeface="+mn-cs"/>
              </a:rPr>
              <a:t>Dapat digunakan untuk mendeskripsikan aliran data dalam berbagai level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antar</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level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81250" y="104775"/>
            <a:ext cx="6477000" cy="7969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Versi Representasi DFD</a:t>
            </a:r>
          </a:p>
        </p:txBody>
      </p:sp>
      <p:sp>
        <p:nvSpPr>
          <p:cNvPr id="3" name="Content Placeholder 2"/>
          <p:cNvSpPr txBox="1">
            <a:spLocks/>
          </p:cNvSpPr>
          <p:nvPr/>
        </p:nvSpPr>
        <p:spPr>
          <a:xfrm>
            <a:off x="1214438" y="1928813"/>
            <a:ext cx="3786187" cy="3500437"/>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DeMarco</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Gane</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&amp; </a:t>
            </a: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Sarson</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Coad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&amp;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Yordon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Seen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SSADM</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dll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5"/>
          <p:cNvPicPr>
            <a:picLocks noChangeAspect="1" noChangeArrowheads="1"/>
          </p:cNvPicPr>
          <p:nvPr/>
        </p:nvPicPr>
        <p:blipFill>
          <a:blip r:embed="rId2"/>
          <a:srcRect/>
          <a:stretch>
            <a:fillRect/>
          </a:stretch>
        </p:blipFill>
        <p:spPr bwMode="auto">
          <a:xfrm>
            <a:off x="5000625" y="1571625"/>
            <a:ext cx="3190875" cy="370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id-ID" dirty="0" smtClean="0"/>
              <a:t>DFD - </a:t>
            </a:r>
            <a:r>
              <a:rPr lang="id-ID" dirty="0" smtClean="0">
                <a:sym typeface="Wingdings" pitchFamily="2" charset="2"/>
              </a:rPr>
              <a:t>Diagram Konteks</a:t>
            </a:r>
            <a:endParaRPr lang="id-ID" dirty="0"/>
          </a:p>
        </p:txBody>
      </p:sp>
      <p:sp>
        <p:nvSpPr>
          <p:cNvPr id="3" name="Content Placeholder 2"/>
          <p:cNvSpPr>
            <a:spLocks noGrp="1"/>
          </p:cNvSpPr>
          <p:nvPr>
            <p:ph idx="1"/>
          </p:nvPr>
        </p:nvSpPr>
        <p:spPr/>
        <p:txBody>
          <a:bodyPr rtlCol="0">
            <a:normAutofit fontScale="85000" lnSpcReduction="20000"/>
          </a:bodyPr>
          <a:lstStyle/>
          <a:p>
            <a:pPr algn="just" fontAlgn="auto">
              <a:spcAft>
                <a:spcPts val="0"/>
              </a:spcAft>
              <a:buFont typeface="Arial" pitchFamily="34" charset="0"/>
              <a:buChar char="•"/>
              <a:defRPr/>
            </a:pPr>
            <a:r>
              <a:rPr lang="id-ID" dirty="0" smtClean="0"/>
              <a:t>Diagram Konteks adalah diagram yang terdiri dari suatu proses dan menggambarkan ruang lingkup suatu sistem. </a:t>
            </a:r>
          </a:p>
          <a:p>
            <a:pPr algn="just" fontAlgn="auto">
              <a:spcAft>
                <a:spcPts val="0"/>
              </a:spcAft>
              <a:buFont typeface="Arial" pitchFamily="34" charset="0"/>
              <a:buChar char="•"/>
              <a:defRPr/>
            </a:pPr>
            <a:r>
              <a:rPr lang="id-ID" dirty="0" smtClean="0"/>
              <a:t>Diagram konteks merupakan </a:t>
            </a:r>
            <a:r>
              <a:rPr lang="id-ID" dirty="0" smtClean="0">
                <a:solidFill>
                  <a:srgbClr val="FF0000"/>
                </a:solidFill>
              </a:rPr>
              <a:t>level tertinggi </a:t>
            </a:r>
            <a:r>
              <a:rPr lang="id-ID" dirty="0" smtClean="0"/>
              <a:t>dari DFD yang menggambarkan seluruh input sistem atau output da</a:t>
            </a:r>
            <a:r>
              <a:rPr lang="en-US" dirty="0" err="1" smtClean="0"/>
              <a:t>ri</a:t>
            </a:r>
            <a:r>
              <a:rPr lang="id-ID" dirty="0" smtClean="0"/>
              <a:t> sistem</a:t>
            </a:r>
          </a:p>
          <a:p>
            <a:pPr algn="just" fontAlgn="auto">
              <a:spcAft>
                <a:spcPts val="0"/>
              </a:spcAft>
              <a:buFont typeface="Arial" pitchFamily="34" charset="0"/>
              <a:buChar char="•"/>
              <a:defRPr/>
            </a:pPr>
            <a:r>
              <a:rPr lang="id-ID" dirty="0" smtClean="0"/>
              <a:t>Diagram konteks </a:t>
            </a:r>
            <a:r>
              <a:rPr lang="id-ID" dirty="0" smtClean="0">
                <a:solidFill>
                  <a:srgbClr val="FF0000"/>
                </a:solidFill>
              </a:rPr>
              <a:t>memberikan gambaran keseluruhan sistem</a:t>
            </a:r>
            <a:r>
              <a:rPr lang="id-ID" dirty="0" smtClean="0"/>
              <a:t>.</a:t>
            </a:r>
          </a:p>
          <a:p>
            <a:pPr algn="just" fontAlgn="auto">
              <a:spcAft>
                <a:spcPts val="0"/>
              </a:spcAft>
              <a:buFont typeface="Arial" pitchFamily="34" charset="0"/>
              <a:buChar char="•"/>
              <a:defRPr/>
            </a:pPr>
            <a:r>
              <a:rPr lang="id-ID" dirty="0" smtClean="0"/>
              <a:t>Dalam diagram konteks </a:t>
            </a:r>
            <a:r>
              <a:rPr lang="id-ID" dirty="0" smtClean="0">
                <a:solidFill>
                  <a:srgbClr val="FF0000"/>
                </a:solidFill>
              </a:rPr>
              <a:t>hanya ada proses</a:t>
            </a:r>
          </a:p>
          <a:p>
            <a:pPr algn="just" fontAlgn="auto">
              <a:spcAft>
                <a:spcPts val="0"/>
              </a:spcAft>
              <a:buFont typeface="Arial" pitchFamily="34" charset="0"/>
              <a:buChar char="•"/>
              <a:defRPr/>
            </a:pPr>
            <a:r>
              <a:rPr lang="id-ID" dirty="0" smtClean="0"/>
              <a:t>Diagram konteks </a:t>
            </a:r>
            <a:r>
              <a:rPr lang="id-ID" dirty="0" smtClean="0">
                <a:solidFill>
                  <a:srgbClr val="FF0000"/>
                </a:solidFill>
              </a:rPr>
              <a:t>tidak boleh ada komponen store</a:t>
            </a:r>
            <a:r>
              <a:rPr lang="id-ID" dirty="0" smtClean="0"/>
              <a:t>(penyimpanan)</a:t>
            </a:r>
          </a:p>
          <a:p>
            <a:pPr algn="just" fontAlgn="auto">
              <a:spcAft>
                <a:spcPts val="0"/>
              </a:spcAft>
              <a:buFont typeface="Arial" pitchFamily="34" charset="0"/>
              <a:buChar char="•"/>
              <a:defRPr/>
            </a:pPr>
            <a:r>
              <a:rPr lang="id-ID" dirty="0" smtClean="0"/>
              <a:t>Diagram konteks disebut </a:t>
            </a:r>
            <a:r>
              <a:rPr lang="id-ID" dirty="0" smtClean="0">
                <a:solidFill>
                  <a:srgbClr val="FF0000"/>
                </a:solidFill>
              </a:rPr>
              <a:t>juga Data Level 0</a:t>
            </a:r>
            <a:endParaRPr lang="id-ID"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fontAlgn="auto">
              <a:spcAft>
                <a:spcPts val="0"/>
              </a:spcAft>
              <a:defRPr/>
            </a:pPr>
            <a:r>
              <a:rPr lang="en-US" dirty="0" err="1" smtClean="0"/>
              <a:t>Bagian</a:t>
            </a:r>
            <a:r>
              <a:rPr lang="en-US" dirty="0" smtClean="0"/>
              <a:t> DFD:</a:t>
            </a:r>
            <a:endParaRPr lang="id-ID" dirty="0"/>
          </a:p>
        </p:txBody>
      </p:sp>
      <p:sp>
        <p:nvSpPr>
          <p:cNvPr id="9219" name="Content Placeholder 2"/>
          <p:cNvSpPr>
            <a:spLocks noGrp="1"/>
          </p:cNvSpPr>
          <p:nvPr>
            <p:ph idx="1"/>
          </p:nvPr>
        </p:nvSpPr>
        <p:spPr/>
        <p:txBody>
          <a:bodyPr/>
          <a:lstStyle/>
          <a:p>
            <a:pPr algn="just"/>
            <a:r>
              <a:rPr lang="id-ID" dirty="0" smtClean="0"/>
              <a:t>Diagram rinci adalah diagram yang menguraikan proses yang ada dalam diagram 0 atau diagram level diatasnya.</a:t>
            </a:r>
          </a:p>
          <a:p>
            <a:pPr algn="just"/>
            <a:endParaRPr lang="id-ID" dirty="0" smtClean="0"/>
          </a:p>
        </p:txBody>
      </p:sp>
      <p:graphicFrame>
        <p:nvGraphicFramePr>
          <p:cNvPr id="4" name="Table 3"/>
          <p:cNvGraphicFramePr>
            <a:graphicFrameLocks noGrp="1"/>
          </p:cNvGraphicFramePr>
          <p:nvPr/>
        </p:nvGraphicFramePr>
        <p:xfrm>
          <a:off x="1981200" y="3281680"/>
          <a:ext cx="6096000" cy="296672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r>
                        <a:rPr lang="id-ID" dirty="0" smtClean="0"/>
                        <a:t>Nama</a:t>
                      </a:r>
                      <a:r>
                        <a:rPr lang="id-ID" baseline="0" dirty="0" smtClean="0"/>
                        <a:t> Level</a:t>
                      </a:r>
                      <a:endParaRPr lang="id-ID" dirty="0"/>
                    </a:p>
                  </a:txBody>
                  <a:tcPr>
                    <a:solidFill>
                      <a:schemeClr val="bg1">
                        <a:lumMod val="75000"/>
                      </a:schemeClr>
                    </a:solidFill>
                  </a:tcPr>
                </a:tc>
                <a:tc>
                  <a:txBody>
                    <a:bodyPr/>
                    <a:lstStyle/>
                    <a:p>
                      <a:pPr algn="ctr"/>
                      <a:r>
                        <a:rPr lang="id-ID" dirty="0" smtClean="0"/>
                        <a:t>Nama Diagram</a:t>
                      </a:r>
                      <a:endParaRPr lang="id-ID" dirty="0"/>
                    </a:p>
                  </a:txBody>
                  <a:tcPr>
                    <a:solidFill>
                      <a:schemeClr val="bg1">
                        <a:lumMod val="75000"/>
                      </a:schemeClr>
                    </a:solidFill>
                  </a:tcPr>
                </a:tc>
                <a:tc>
                  <a:txBody>
                    <a:bodyPr/>
                    <a:lstStyle/>
                    <a:p>
                      <a:pPr algn="ctr"/>
                      <a:r>
                        <a:rPr lang="id-ID" dirty="0" smtClean="0"/>
                        <a:t>Nomor Proses</a:t>
                      </a:r>
                      <a:endParaRPr lang="id-ID" dirty="0"/>
                    </a:p>
                  </a:txBody>
                  <a:tcPr>
                    <a:solidFill>
                      <a:schemeClr val="bg1">
                        <a:lumMod val="75000"/>
                      </a:schemeClr>
                    </a:solidFill>
                  </a:tcPr>
                </a:tc>
              </a:tr>
              <a:tr h="370840">
                <a:tc>
                  <a:txBody>
                    <a:bodyPr/>
                    <a:lstStyle/>
                    <a:p>
                      <a:pPr algn="ctr"/>
                      <a:r>
                        <a:rPr lang="id-ID" dirty="0" smtClean="0"/>
                        <a:t>0</a:t>
                      </a:r>
                      <a:endParaRPr lang="id-ID" dirty="0"/>
                    </a:p>
                  </a:txBody>
                  <a:tcPr/>
                </a:tc>
                <a:tc>
                  <a:txBody>
                    <a:bodyPr/>
                    <a:lstStyle/>
                    <a:p>
                      <a:r>
                        <a:rPr lang="id-ID" dirty="0" smtClean="0"/>
                        <a:t>Konteks</a:t>
                      </a:r>
                      <a:endParaRPr lang="id-ID" dirty="0"/>
                    </a:p>
                  </a:txBody>
                  <a:tcPr/>
                </a:tc>
                <a:tc>
                  <a:txBody>
                    <a:bodyPr/>
                    <a:lstStyle/>
                    <a:p>
                      <a:endParaRPr lang="id-ID"/>
                    </a:p>
                  </a:txBody>
                  <a:tcPr/>
                </a:tc>
              </a:tr>
              <a:tr h="370840">
                <a:tc>
                  <a:txBody>
                    <a:bodyPr/>
                    <a:lstStyle/>
                    <a:p>
                      <a:pPr algn="ctr"/>
                      <a:r>
                        <a:rPr lang="id-ID" dirty="0" smtClean="0"/>
                        <a:t>1</a:t>
                      </a:r>
                      <a:endParaRPr lang="id-ID" dirty="0"/>
                    </a:p>
                  </a:txBody>
                  <a:tcPr/>
                </a:tc>
                <a:tc>
                  <a:txBody>
                    <a:bodyPr/>
                    <a:lstStyle/>
                    <a:p>
                      <a:r>
                        <a:rPr lang="id-ID" dirty="0" smtClean="0"/>
                        <a:t>Diagram</a:t>
                      </a:r>
                      <a:r>
                        <a:rPr lang="id-ID" baseline="0" dirty="0" smtClean="0"/>
                        <a:t> 0</a:t>
                      </a:r>
                      <a:endParaRPr lang="id-ID" dirty="0"/>
                    </a:p>
                  </a:txBody>
                  <a:tcPr/>
                </a:tc>
                <a:tc>
                  <a:txBody>
                    <a:bodyPr/>
                    <a:lstStyle/>
                    <a:p>
                      <a:r>
                        <a:rPr lang="id-ID" b="1" dirty="0" smtClean="0">
                          <a:solidFill>
                            <a:schemeClr val="accent1"/>
                          </a:solidFill>
                        </a:rPr>
                        <a:t>1.0</a:t>
                      </a:r>
                      <a:r>
                        <a:rPr lang="id-ID" dirty="0" smtClean="0"/>
                        <a:t>, </a:t>
                      </a:r>
                      <a:r>
                        <a:rPr lang="id-ID" b="1" dirty="0" smtClean="0">
                          <a:solidFill>
                            <a:schemeClr val="accent2"/>
                          </a:solidFill>
                        </a:rPr>
                        <a:t>2.0</a:t>
                      </a:r>
                      <a:r>
                        <a:rPr lang="id-ID" dirty="0" smtClean="0"/>
                        <a:t>, </a:t>
                      </a:r>
                      <a:r>
                        <a:rPr lang="id-ID" b="1" dirty="0" smtClean="0">
                          <a:solidFill>
                            <a:schemeClr val="accent3"/>
                          </a:solidFill>
                        </a:rPr>
                        <a:t>3.0</a:t>
                      </a:r>
                      <a:r>
                        <a:rPr lang="id-ID" dirty="0" smtClean="0"/>
                        <a:t>, ...</a:t>
                      </a:r>
                      <a:endParaRPr lang="id-ID" dirty="0"/>
                    </a:p>
                  </a:txBody>
                  <a:tcPr/>
                </a:tc>
              </a:tr>
              <a:tr h="370840">
                <a:tc>
                  <a:txBody>
                    <a:bodyPr/>
                    <a:lstStyle/>
                    <a:p>
                      <a:pPr algn="ctr"/>
                      <a:r>
                        <a:rPr lang="id-ID" dirty="0" smtClean="0"/>
                        <a:t>2</a:t>
                      </a:r>
                      <a:endParaRPr lang="id-ID" dirty="0"/>
                    </a:p>
                  </a:txBody>
                  <a:tcPr/>
                </a:tc>
                <a:tc>
                  <a:txBody>
                    <a:bodyPr/>
                    <a:lstStyle/>
                    <a:p>
                      <a:r>
                        <a:rPr lang="id-ID" dirty="0" smtClean="0"/>
                        <a:t>Diagram </a:t>
                      </a:r>
                      <a:r>
                        <a:rPr lang="id-ID" b="1" dirty="0" smtClean="0">
                          <a:solidFill>
                            <a:schemeClr val="accent1"/>
                          </a:solidFill>
                        </a:rPr>
                        <a:t>1.0</a:t>
                      </a:r>
                      <a:endParaRPr lang="id-ID" b="1" dirty="0">
                        <a:solidFill>
                          <a:schemeClr val="accent1"/>
                        </a:solidFill>
                      </a:endParaRPr>
                    </a:p>
                  </a:txBody>
                  <a:tcPr/>
                </a:tc>
                <a:tc>
                  <a:txBody>
                    <a:bodyPr/>
                    <a:lstStyle/>
                    <a:p>
                      <a:r>
                        <a:rPr lang="id-ID" b="1" dirty="0" smtClean="0">
                          <a:solidFill>
                            <a:schemeClr val="accent6">
                              <a:lumMod val="75000"/>
                            </a:schemeClr>
                          </a:solidFill>
                        </a:rPr>
                        <a:t>1.1</a:t>
                      </a:r>
                      <a:r>
                        <a:rPr lang="id-ID" dirty="0" smtClean="0"/>
                        <a:t>, </a:t>
                      </a:r>
                      <a:r>
                        <a:rPr lang="id-ID" b="1" dirty="0" smtClean="0">
                          <a:solidFill>
                            <a:schemeClr val="accent6">
                              <a:lumMod val="75000"/>
                            </a:schemeClr>
                          </a:solidFill>
                        </a:rPr>
                        <a:t>1.2</a:t>
                      </a:r>
                      <a:r>
                        <a:rPr lang="id-ID" dirty="0" smtClean="0"/>
                        <a:t>, </a:t>
                      </a:r>
                      <a:r>
                        <a:rPr lang="id-ID" b="1" dirty="0" smtClean="0">
                          <a:solidFill>
                            <a:schemeClr val="accent6">
                              <a:lumMod val="75000"/>
                            </a:schemeClr>
                          </a:solidFill>
                        </a:rPr>
                        <a:t>1.3</a:t>
                      </a:r>
                      <a:r>
                        <a:rPr lang="id-ID" dirty="0" smtClean="0"/>
                        <a:t>, ...</a:t>
                      </a:r>
                      <a:endParaRPr lang="id-ID" dirty="0"/>
                    </a:p>
                  </a:txBody>
                  <a:tcPr/>
                </a:tc>
              </a:tr>
              <a:tr h="370840">
                <a:tc>
                  <a:txBody>
                    <a:bodyPr/>
                    <a:lstStyle/>
                    <a:p>
                      <a:pPr algn="ctr"/>
                      <a:r>
                        <a:rPr lang="id-ID" dirty="0" smtClean="0"/>
                        <a:t>2</a:t>
                      </a:r>
                      <a:endParaRPr lang="id-ID" dirty="0"/>
                    </a:p>
                  </a:txBody>
                  <a:tcPr/>
                </a:tc>
                <a:tc>
                  <a:txBody>
                    <a:bodyPr/>
                    <a:lstStyle/>
                    <a:p>
                      <a:r>
                        <a:rPr lang="id-ID" dirty="0" smtClean="0"/>
                        <a:t>Diagram </a:t>
                      </a:r>
                      <a:r>
                        <a:rPr lang="id-ID" b="1" dirty="0" smtClean="0">
                          <a:solidFill>
                            <a:schemeClr val="accent2"/>
                          </a:solidFill>
                        </a:rPr>
                        <a:t>2.0</a:t>
                      </a:r>
                      <a:endParaRPr lang="id-ID" b="1" dirty="0">
                        <a:solidFill>
                          <a:schemeClr val="accent2"/>
                        </a:solidFill>
                      </a:endParaRPr>
                    </a:p>
                  </a:txBody>
                  <a:tcPr/>
                </a:tc>
                <a:tc>
                  <a:txBody>
                    <a:bodyPr/>
                    <a:lstStyle/>
                    <a:p>
                      <a:r>
                        <a:rPr lang="id-ID" dirty="0" smtClean="0"/>
                        <a:t>2.1, 2.2, 2.3, ...</a:t>
                      </a:r>
                      <a:endParaRPr lang="id-ID" dirty="0"/>
                    </a:p>
                  </a:txBody>
                  <a:tcPr/>
                </a:tc>
              </a:tr>
              <a:tr h="370840">
                <a:tc>
                  <a:txBody>
                    <a:bodyPr/>
                    <a:lstStyle/>
                    <a:p>
                      <a:pPr algn="ctr"/>
                      <a:r>
                        <a:rPr lang="id-ID" dirty="0" smtClean="0"/>
                        <a:t>2</a:t>
                      </a:r>
                      <a:endParaRPr lang="id-ID" dirty="0"/>
                    </a:p>
                  </a:txBody>
                  <a:tcPr/>
                </a:tc>
                <a:tc>
                  <a:txBody>
                    <a:bodyPr/>
                    <a:lstStyle/>
                    <a:p>
                      <a:r>
                        <a:rPr lang="id-ID" dirty="0" smtClean="0"/>
                        <a:t>Diagram </a:t>
                      </a:r>
                      <a:r>
                        <a:rPr lang="id-ID" b="1" dirty="0" smtClean="0">
                          <a:solidFill>
                            <a:schemeClr val="accent3"/>
                          </a:solidFill>
                        </a:rPr>
                        <a:t>3.0</a:t>
                      </a:r>
                      <a:endParaRPr lang="id-ID" b="1" dirty="0">
                        <a:solidFill>
                          <a:schemeClr val="accent3"/>
                        </a:solidFill>
                      </a:endParaRPr>
                    </a:p>
                  </a:txBody>
                  <a:tcPr/>
                </a:tc>
                <a:tc>
                  <a:txBody>
                    <a:bodyPr/>
                    <a:lstStyle/>
                    <a:p>
                      <a:r>
                        <a:rPr lang="id-ID" dirty="0" smtClean="0"/>
                        <a:t>3.1, 3.2, 3.3, ...</a:t>
                      </a:r>
                      <a:endParaRPr lang="id-ID" dirty="0"/>
                    </a:p>
                  </a:txBody>
                  <a:tcPr/>
                </a:tc>
              </a:tr>
              <a:tr h="370840">
                <a:tc>
                  <a:txBody>
                    <a:bodyPr/>
                    <a:lstStyle/>
                    <a:p>
                      <a:pPr algn="ctr"/>
                      <a:r>
                        <a:rPr lang="id-ID" dirty="0" smtClean="0"/>
                        <a:t>3</a:t>
                      </a:r>
                      <a:endParaRPr lang="id-ID" dirty="0"/>
                    </a:p>
                  </a:txBody>
                  <a:tcPr/>
                </a:tc>
                <a:tc>
                  <a:txBody>
                    <a:bodyPr/>
                    <a:lstStyle/>
                    <a:p>
                      <a:r>
                        <a:rPr lang="id-ID" dirty="0" smtClean="0"/>
                        <a:t>Diagram</a:t>
                      </a:r>
                      <a:r>
                        <a:rPr lang="id-ID" baseline="0" dirty="0" smtClean="0"/>
                        <a:t> </a:t>
                      </a:r>
                      <a:r>
                        <a:rPr lang="id-ID" b="1" baseline="0" dirty="0" smtClean="0">
                          <a:solidFill>
                            <a:schemeClr val="accent6">
                              <a:lumMod val="75000"/>
                            </a:schemeClr>
                          </a:solidFill>
                        </a:rPr>
                        <a:t>1.1</a:t>
                      </a:r>
                      <a:endParaRPr lang="id-ID" b="1" dirty="0">
                        <a:solidFill>
                          <a:schemeClr val="accent6">
                            <a:lumMod val="75000"/>
                          </a:schemeClr>
                        </a:solidFill>
                      </a:endParaRPr>
                    </a:p>
                  </a:txBody>
                  <a:tcPr/>
                </a:tc>
                <a:tc>
                  <a:txBody>
                    <a:bodyPr/>
                    <a:lstStyle/>
                    <a:p>
                      <a:r>
                        <a:rPr lang="id-ID" dirty="0" smtClean="0"/>
                        <a:t>1.1.1, 1.1.2, ...</a:t>
                      </a:r>
                      <a:endParaRPr lang="id-ID" dirty="0"/>
                    </a:p>
                  </a:txBody>
                  <a:tcPr/>
                </a:tc>
              </a:tr>
              <a:tr h="370840">
                <a:tc>
                  <a:txBody>
                    <a:bodyPr/>
                    <a:lstStyle/>
                    <a:p>
                      <a:pPr algn="ctr"/>
                      <a:r>
                        <a:rPr lang="id-ID" dirty="0" smtClean="0"/>
                        <a:t>3</a:t>
                      </a:r>
                      <a:endParaRPr lang="id-ID" dirty="0"/>
                    </a:p>
                  </a:txBody>
                  <a:tcPr/>
                </a:tc>
                <a:tc>
                  <a:txBody>
                    <a:bodyPr/>
                    <a:lstStyle/>
                    <a:p>
                      <a:r>
                        <a:rPr lang="id-ID" dirty="0" smtClean="0"/>
                        <a:t>Diagram </a:t>
                      </a:r>
                      <a:r>
                        <a:rPr lang="id-ID" b="1" dirty="0" smtClean="0">
                          <a:solidFill>
                            <a:schemeClr val="accent6">
                              <a:lumMod val="75000"/>
                            </a:schemeClr>
                          </a:solidFill>
                        </a:rPr>
                        <a:t>1.2</a:t>
                      </a:r>
                      <a:endParaRPr lang="id-ID" b="1" dirty="0">
                        <a:solidFill>
                          <a:schemeClr val="accent6">
                            <a:lumMod val="75000"/>
                          </a:schemeClr>
                        </a:solidFill>
                      </a:endParaRPr>
                    </a:p>
                  </a:txBody>
                  <a:tcPr/>
                </a:tc>
                <a:tc>
                  <a:txBody>
                    <a:bodyPr/>
                    <a:lstStyle/>
                    <a:p>
                      <a:r>
                        <a:rPr lang="id-ID" dirty="0" smtClean="0"/>
                        <a:t>1.2.1, 1.2.2, ...</a:t>
                      </a:r>
                      <a:endParaRPr lang="id-ID"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a:r>
              <a:rPr lang="id-ID" smtClean="0">
                <a:sym typeface="Wingdings" pitchFamily="2" charset="2"/>
              </a:rPr>
              <a:t>Spesifikasi Proses</a:t>
            </a:r>
            <a:endParaRPr lang="id-ID" smtClean="0"/>
          </a:p>
        </p:txBody>
      </p:sp>
      <p:sp>
        <p:nvSpPr>
          <p:cNvPr id="10243" name="Content Placeholder 2"/>
          <p:cNvSpPr>
            <a:spLocks noGrp="1"/>
          </p:cNvSpPr>
          <p:nvPr>
            <p:ph idx="1"/>
          </p:nvPr>
        </p:nvSpPr>
        <p:spPr/>
        <p:txBody>
          <a:bodyPr/>
          <a:lstStyle/>
          <a:p>
            <a:pPr algn="just"/>
            <a:r>
              <a:rPr lang="id-ID" dirty="0" smtClean="0"/>
              <a:t>Setiap proses (</a:t>
            </a:r>
            <a:r>
              <a:rPr lang="id-ID" i="1" dirty="0" smtClean="0"/>
              <a:t>bubble</a:t>
            </a:r>
            <a:r>
              <a:rPr lang="id-ID" dirty="0" smtClean="0"/>
              <a:t>) di DFD harus memiliki spesifikasi proses.</a:t>
            </a:r>
          </a:p>
          <a:p>
            <a:pPr algn="just"/>
            <a:r>
              <a:rPr lang="id-ID" dirty="0" smtClean="0"/>
              <a:t>Tanpa spesifikasi proses, kita tidak akan tahu apa yang terjadi dalam </a:t>
            </a:r>
            <a:r>
              <a:rPr lang="id-ID" i="1" dirty="0" smtClean="0"/>
              <a:t>bubble</a:t>
            </a:r>
            <a:r>
              <a:rPr lang="id-ID" dirty="0" smtClean="0"/>
              <a:t> tersebut.</a:t>
            </a:r>
          </a:p>
          <a:p>
            <a:pPr algn="just"/>
            <a:r>
              <a:rPr lang="id-ID" dirty="0" smtClean="0"/>
              <a:t>Metode yang sering digunakan untuk menggambarkan proses adalah uraian proses dalam bentuk cerita.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4000" cy="715962"/>
          </a:xfrm>
        </p:spPr>
        <p:txBody>
          <a:bodyPr>
            <a:normAutofit/>
          </a:bodyPr>
          <a:lstStyle/>
          <a:p>
            <a:pPr algn="ctr"/>
            <a:r>
              <a:rPr lang="en-US" sz="4000" u="sng" dirty="0" err="1" smtClean="0"/>
              <a:t>Simbol</a:t>
            </a:r>
            <a:r>
              <a:rPr lang="en-US" sz="4000" u="sng" dirty="0" smtClean="0"/>
              <a:t> </a:t>
            </a:r>
            <a:r>
              <a:rPr lang="en-US" sz="4000" u="sng" dirty="0" err="1" smtClean="0"/>
              <a:t>Dasar</a:t>
            </a:r>
            <a:r>
              <a:rPr lang="id-ID" sz="4000" u="sng" dirty="0" smtClean="0"/>
              <a:t> Data Flow Diagram</a:t>
            </a:r>
            <a:endParaRPr lang="id-ID" sz="4000" u="sng"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71" name="Picture 3"/>
          <p:cNvPicPr>
            <a:picLocks noChangeAspect="1" noChangeArrowheads="1"/>
          </p:cNvPicPr>
          <p:nvPr/>
        </p:nvPicPr>
        <p:blipFill>
          <a:blip r:embed="rId2"/>
          <a:srcRect/>
          <a:stretch>
            <a:fillRect/>
          </a:stretch>
        </p:blipFill>
        <p:spPr bwMode="auto">
          <a:xfrm>
            <a:off x="990600" y="1143000"/>
            <a:ext cx="80010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381250" y="104775"/>
            <a:ext cx="6477000" cy="796925"/>
          </a:xfrm>
        </p:spPr>
        <p:txBody>
          <a:bodyPr>
            <a:normAutofit fontScale="90000"/>
          </a:bodyPr>
          <a:lstStyle/>
          <a:p>
            <a:r>
              <a:rPr lang="en-US" dirty="0" err="1" smtClean="0"/>
              <a:t>Komponen</a:t>
            </a:r>
            <a:r>
              <a:rPr lang="en-US" dirty="0" smtClean="0"/>
              <a:t> </a:t>
            </a:r>
            <a:r>
              <a:rPr lang="en-US" dirty="0" err="1" smtClean="0"/>
              <a:t>Penggambaran</a:t>
            </a:r>
            <a:r>
              <a:rPr lang="en-US" dirty="0" smtClean="0"/>
              <a:t> DFD</a:t>
            </a:r>
          </a:p>
        </p:txBody>
      </p:sp>
      <p:grpSp>
        <p:nvGrpSpPr>
          <p:cNvPr id="2" name="Group 30"/>
          <p:cNvGrpSpPr>
            <a:grpSpLocks/>
          </p:cNvGrpSpPr>
          <p:nvPr/>
        </p:nvGrpSpPr>
        <p:grpSpPr bwMode="auto">
          <a:xfrm>
            <a:off x="436562" y="1371600"/>
            <a:ext cx="8478838" cy="4800600"/>
            <a:chOff x="214282" y="1428735"/>
            <a:chExt cx="8645586" cy="3615683"/>
          </a:xfrm>
        </p:grpSpPr>
        <p:sp>
          <p:nvSpPr>
            <p:cNvPr id="30" name="Rectangle 29"/>
            <p:cNvSpPr/>
            <p:nvPr/>
          </p:nvSpPr>
          <p:spPr>
            <a:xfrm>
              <a:off x="214282" y="1428735"/>
              <a:ext cx="642942" cy="35712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1" name="Picture 2"/>
            <p:cNvPicPr>
              <a:picLocks noChangeAspect="1" noChangeArrowheads="1"/>
            </p:cNvPicPr>
            <p:nvPr/>
          </p:nvPicPr>
          <p:blipFill>
            <a:blip r:embed="rId2"/>
            <a:srcRect/>
            <a:stretch>
              <a:fillRect/>
            </a:stretch>
          </p:blipFill>
          <p:spPr bwMode="auto">
            <a:xfrm>
              <a:off x="2819376" y="1785926"/>
              <a:ext cx="1109682" cy="1171575"/>
            </a:xfrm>
            <a:prstGeom prst="rect">
              <a:avLst/>
            </a:prstGeom>
            <a:noFill/>
            <a:ln w="9525">
              <a:noFill/>
              <a:miter lim="800000"/>
              <a:headEnd/>
              <a:tailEnd/>
            </a:ln>
          </p:spPr>
        </p:pic>
        <p:pic>
          <p:nvPicPr>
            <p:cNvPr id="24582" name="Picture 2"/>
            <p:cNvPicPr>
              <a:picLocks noChangeAspect="1" noChangeArrowheads="1"/>
            </p:cNvPicPr>
            <p:nvPr/>
          </p:nvPicPr>
          <p:blipFill>
            <a:blip r:embed="rId3"/>
            <a:srcRect/>
            <a:stretch>
              <a:fillRect/>
            </a:stretch>
          </p:blipFill>
          <p:spPr bwMode="auto">
            <a:xfrm>
              <a:off x="4357686" y="2143116"/>
              <a:ext cx="2057188" cy="357190"/>
            </a:xfrm>
            <a:prstGeom prst="rect">
              <a:avLst/>
            </a:prstGeom>
            <a:noFill/>
            <a:ln w="9525">
              <a:noFill/>
              <a:miter lim="800000"/>
              <a:headEnd/>
              <a:tailEnd/>
            </a:ln>
          </p:spPr>
        </p:pic>
        <p:pic>
          <p:nvPicPr>
            <p:cNvPr id="24583" name="Picture 2"/>
            <p:cNvPicPr>
              <a:picLocks noChangeAspect="1" noChangeArrowheads="1"/>
            </p:cNvPicPr>
            <p:nvPr/>
          </p:nvPicPr>
          <p:blipFill>
            <a:blip r:embed="rId4"/>
            <a:srcRect/>
            <a:stretch>
              <a:fillRect/>
            </a:stretch>
          </p:blipFill>
          <p:spPr bwMode="auto">
            <a:xfrm>
              <a:off x="1146370" y="1714488"/>
              <a:ext cx="1266825" cy="1257300"/>
            </a:xfrm>
            <a:prstGeom prst="rect">
              <a:avLst/>
            </a:prstGeom>
            <a:noFill/>
            <a:ln w="9525">
              <a:noFill/>
              <a:miter lim="800000"/>
              <a:headEnd/>
              <a:tailEnd/>
            </a:ln>
          </p:spPr>
        </p:pic>
        <p:pic>
          <p:nvPicPr>
            <p:cNvPr id="24584" name="Picture 2"/>
            <p:cNvPicPr>
              <a:picLocks noChangeAspect="1" noChangeArrowheads="1"/>
            </p:cNvPicPr>
            <p:nvPr/>
          </p:nvPicPr>
          <p:blipFill>
            <a:blip r:embed="rId5"/>
            <a:srcRect/>
            <a:stretch>
              <a:fillRect/>
            </a:stretch>
          </p:blipFill>
          <p:spPr bwMode="auto">
            <a:xfrm>
              <a:off x="6786578" y="1928802"/>
              <a:ext cx="1895475" cy="1066800"/>
            </a:xfrm>
            <a:prstGeom prst="rect">
              <a:avLst/>
            </a:prstGeom>
            <a:noFill/>
            <a:ln w="9525">
              <a:noFill/>
              <a:miter lim="800000"/>
              <a:headEnd/>
              <a:tailEnd/>
            </a:ln>
          </p:spPr>
        </p:pic>
        <p:pic>
          <p:nvPicPr>
            <p:cNvPr id="24585" name="Picture 3"/>
            <p:cNvPicPr>
              <a:picLocks noChangeAspect="1" noChangeArrowheads="1"/>
            </p:cNvPicPr>
            <p:nvPr/>
          </p:nvPicPr>
          <p:blipFill>
            <a:blip r:embed="rId6"/>
            <a:srcRect/>
            <a:stretch>
              <a:fillRect/>
            </a:stretch>
          </p:blipFill>
          <p:spPr bwMode="auto">
            <a:xfrm>
              <a:off x="1217808" y="3643314"/>
              <a:ext cx="1211052" cy="995932"/>
            </a:xfrm>
            <a:prstGeom prst="rect">
              <a:avLst/>
            </a:prstGeom>
            <a:noFill/>
            <a:ln w="9525">
              <a:noFill/>
              <a:miter lim="800000"/>
              <a:headEnd/>
              <a:tailEnd/>
            </a:ln>
          </p:spPr>
        </p:pic>
        <p:pic>
          <p:nvPicPr>
            <p:cNvPr id="24586" name="Picture 3"/>
            <p:cNvPicPr>
              <a:picLocks noChangeAspect="1" noChangeArrowheads="1"/>
            </p:cNvPicPr>
            <p:nvPr/>
          </p:nvPicPr>
          <p:blipFill>
            <a:blip r:embed="rId7"/>
            <a:srcRect/>
            <a:stretch>
              <a:fillRect/>
            </a:stretch>
          </p:blipFill>
          <p:spPr bwMode="auto">
            <a:xfrm>
              <a:off x="2819376" y="3500438"/>
              <a:ext cx="1046862" cy="1167364"/>
            </a:xfrm>
            <a:prstGeom prst="rect">
              <a:avLst/>
            </a:prstGeom>
            <a:noFill/>
            <a:ln w="9525">
              <a:noFill/>
              <a:miter lim="800000"/>
              <a:headEnd/>
              <a:tailEnd/>
            </a:ln>
          </p:spPr>
        </p:pic>
        <p:pic>
          <p:nvPicPr>
            <p:cNvPr id="24587" name="Picture 2"/>
            <p:cNvPicPr>
              <a:picLocks noChangeAspect="1" noChangeArrowheads="1"/>
            </p:cNvPicPr>
            <p:nvPr/>
          </p:nvPicPr>
          <p:blipFill>
            <a:blip r:embed="rId3"/>
            <a:srcRect/>
            <a:stretch>
              <a:fillRect/>
            </a:stretch>
          </p:blipFill>
          <p:spPr bwMode="auto">
            <a:xfrm>
              <a:off x="4300762" y="3929066"/>
              <a:ext cx="2057188" cy="357190"/>
            </a:xfrm>
            <a:prstGeom prst="rect">
              <a:avLst/>
            </a:prstGeom>
            <a:noFill/>
            <a:ln w="9525">
              <a:noFill/>
              <a:miter lim="800000"/>
              <a:headEnd/>
              <a:tailEnd/>
            </a:ln>
          </p:spPr>
        </p:pic>
        <p:pic>
          <p:nvPicPr>
            <p:cNvPr id="24588" name="Picture 3"/>
            <p:cNvPicPr>
              <a:picLocks noChangeAspect="1" noChangeArrowheads="1"/>
            </p:cNvPicPr>
            <p:nvPr/>
          </p:nvPicPr>
          <p:blipFill>
            <a:blip r:embed="rId8"/>
            <a:srcRect/>
            <a:stretch>
              <a:fillRect/>
            </a:stretch>
          </p:blipFill>
          <p:spPr bwMode="auto">
            <a:xfrm>
              <a:off x="6715140" y="3500438"/>
              <a:ext cx="1952625" cy="1143000"/>
            </a:xfrm>
            <a:prstGeom prst="rect">
              <a:avLst/>
            </a:prstGeom>
            <a:noFill/>
            <a:ln w="9525">
              <a:noFill/>
              <a:miter lim="800000"/>
              <a:headEnd/>
              <a:tailEnd/>
            </a:ln>
          </p:spPr>
        </p:pic>
        <p:grpSp>
          <p:nvGrpSpPr>
            <p:cNvPr id="3" name="Group 28"/>
            <p:cNvGrpSpPr>
              <a:grpSpLocks/>
            </p:cNvGrpSpPr>
            <p:nvPr/>
          </p:nvGrpSpPr>
          <p:grpSpPr bwMode="auto">
            <a:xfrm>
              <a:off x="214282" y="1428736"/>
              <a:ext cx="8645586" cy="3572694"/>
              <a:chOff x="214282" y="1428736"/>
              <a:chExt cx="8645586" cy="3572694"/>
            </a:xfrm>
          </p:grpSpPr>
          <p:cxnSp>
            <p:nvCxnSpPr>
              <p:cNvPr id="14" name="Straight Connector 13"/>
              <p:cNvCxnSpPr/>
              <p:nvPr/>
            </p:nvCxnSpPr>
            <p:spPr>
              <a:xfrm>
                <a:off x="214282" y="3214356"/>
                <a:ext cx="8643998" cy="1587"/>
              </a:xfrm>
              <a:prstGeom prst="line">
                <a:avLst/>
              </a:prstGeom>
            </p:spPr>
            <p:style>
              <a:lnRef idx="3">
                <a:schemeClr val="accent2"/>
              </a:lnRef>
              <a:fillRef idx="0">
                <a:schemeClr val="accent2"/>
              </a:fillRef>
              <a:effectRef idx="2">
                <a:schemeClr val="accent2"/>
              </a:effectRef>
              <a:fontRef idx="minor">
                <a:schemeClr val="tx1"/>
              </a:fontRef>
            </p:style>
          </p:cxnSp>
          <p:grpSp>
            <p:nvGrpSpPr>
              <p:cNvPr id="4" name="Group 26"/>
              <p:cNvGrpSpPr>
                <a:grpSpLocks/>
              </p:cNvGrpSpPr>
              <p:nvPr/>
            </p:nvGrpSpPr>
            <p:grpSpPr bwMode="auto">
              <a:xfrm>
                <a:off x="214282" y="1428736"/>
                <a:ext cx="8645586" cy="3572694"/>
                <a:chOff x="214282" y="1428736"/>
                <a:chExt cx="8645586" cy="3572694"/>
              </a:xfrm>
            </p:grpSpPr>
            <p:cxnSp>
              <p:nvCxnSpPr>
                <p:cNvPr id="15" name="Straight Connector 14"/>
                <p:cNvCxnSpPr/>
                <p:nvPr/>
              </p:nvCxnSpPr>
              <p:spPr>
                <a:xfrm>
                  <a:off x="214282" y="4998390"/>
                  <a:ext cx="8643998"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214282" y="1428735"/>
                  <a:ext cx="8643998"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rot="5400000">
                  <a:off x="-927604" y="3215150"/>
                  <a:ext cx="3571241"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rot="5400000">
                  <a:off x="786909" y="3213562"/>
                  <a:ext cx="3571241"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rot="5400000">
                  <a:off x="2356958" y="3213562"/>
                  <a:ext cx="3571241"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rot="5400000">
                  <a:off x="4787437" y="3213562"/>
                  <a:ext cx="3571241"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5400000">
                  <a:off x="7073453" y="3213562"/>
                  <a:ext cx="3571241"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rot="5400000">
                  <a:off x="-1570545" y="3213562"/>
                  <a:ext cx="3571241" cy="1587"/>
                </a:xfrm>
                <a:prstGeom prst="line">
                  <a:avLst/>
                </a:prstGeom>
              </p:spPr>
              <p:style>
                <a:lnRef idx="3">
                  <a:schemeClr val="accent2"/>
                </a:lnRef>
                <a:fillRef idx="0">
                  <a:schemeClr val="accent2"/>
                </a:fillRef>
                <a:effectRef idx="2">
                  <a:schemeClr val="accent2"/>
                </a:effectRef>
                <a:fontRef idx="minor">
                  <a:schemeClr val="tx1"/>
                </a:fontRef>
              </p:style>
            </p:cxnSp>
          </p:grpSp>
        </p:grpSp>
        <p:sp>
          <p:nvSpPr>
            <p:cNvPr id="24590" name="TextBox 24"/>
            <p:cNvSpPr txBox="1">
              <a:spLocks noChangeArrowheads="1"/>
            </p:cNvSpPr>
            <p:nvPr/>
          </p:nvSpPr>
          <p:spPr bwMode="auto">
            <a:xfrm rot="-5400000">
              <a:off x="-347359" y="2148641"/>
              <a:ext cx="1778365" cy="338554"/>
            </a:xfrm>
            <a:prstGeom prst="rect">
              <a:avLst/>
            </a:prstGeom>
            <a:noFill/>
            <a:ln w="9525">
              <a:noFill/>
              <a:miter lim="800000"/>
              <a:headEnd/>
              <a:tailEnd/>
            </a:ln>
          </p:spPr>
          <p:txBody>
            <a:bodyPr>
              <a:spAutoFit/>
            </a:bodyPr>
            <a:lstStyle/>
            <a:p>
              <a:pPr algn="ctr"/>
              <a:r>
                <a:rPr lang="en-US" sz="1600">
                  <a:solidFill>
                    <a:schemeClr val="bg1"/>
                  </a:solidFill>
                </a:rPr>
                <a:t>Gane and Sarson</a:t>
              </a:r>
            </a:p>
          </p:txBody>
        </p:sp>
        <p:sp>
          <p:nvSpPr>
            <p:cNvPr id="24591" name="TextBox 25"/>
            <p:cNvSpPr txBox="1">
              <a:spLocks noChangeArrowheads="1"/>
            </p:cNvSpPr>
            <p:nvPr/>
          </p:nvSpPr>
          <p:spPr bwMode="auto">
            <a:xfrm rot="-5400000">
              <a:off x="-388431" y="3960275"/>
              <a:ext cx="1829732" cy="338554"/>
            </a:xfrm>
            <a:prstGeom prst="rect">
              <a:avLst/>
            </a:prstGeom>
            <a:noFill/>
            <a:ln w="9525">
              <a:noFill/>
              <a:miter lim="800000"/>
              <a:headEnd/>
              <a:tailEnd/>
            </a:ln>
          </p:spPr>
          <p:txBody>
            <a:bodyPr wrap="none">
              <a:spAutoFit/>
            </a:bodyPr>
            <a:lstStyle/>
            <a:p>
              <a:r>
                <a:rPr lang="en-US" sz="1600">
                  <a:solidFill>
                    <a:schemeClr val="bg1"/>
                  </a:solidFill>
                </a:rPr>
                <a:t>DeMarco/Yourdon</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id-ID" u="sng" dirty="0" smtClean="0"/>
              <a:t>1. </a:t>
            </a:r>
            <a:r>
              <a:rPr lang="en-US" u="sng" dirty="0" err="1" smtClean="0"/>
              <a:t>Entit</a:t>
            </a:r>
            <a:r>
              <a:rPr lang="id-ID" u="sng" dirty="0" smtClean="0"/>
              <a:t>as/Entity</a:t>
            </a:r>
          </a:p>
        </p:txBody>
      </p:sp>
      <p:sp>
        <p:nvSpPr>
          <p:cNvPr id="3" name="Content Placeholder 2"/>
          <p:cNvSpPr>
            <a:spLocks noGrp="1"/>
          </p:cNvSpPr>
          <p:nvPr>
            <p:ph idx="1"/>
          </p:nvPr>
        </p:nvSpPr>
        <p:spPr>
          <a:xfrm>
            <a:off x="1219200" y="1481328"/>
            <a:ext cx="7467600" cy="5071872"/>
          </a:xfrm>
        </p:spPr>
        <p:txBody>
          <a:bodyPr rtlCol="0">
            <a:normAutofit fontScale="85000" lnSpcReduction="10000"/>
          </a:bodyPr>
          <a:lstStyle/>
          <a:p>
            <a:pPr algn="just" fontAlgn="auto">
              <a:spcAft>
                <a:spcPts val="0"/>
              </a:spcAft>
              <a:buFont typeface="Arial" pitchFamily="34" charset="0"/>
              <a:buChar char="•"/>
              <a:defRPr/>
            </a:pPr>
            <a:r>
              <a:rPr lang="en-US" dirty="0" err="1" smtClean="0"/>
              <a:t>Entit</a:t>
            </a:r>
            <a:r>
              <a:rPr lang="id-ID" dirty="0" smtClean="0"/>
              <a:t>as </a:t>
            </a:r>
            <a:r>
              <a:rPr lang="id-ID" dirty="0"/>
              <a:t>dapat berupa orang, sekelompok orang, </a:t>
            </a:r>
            <a:r>
              <a:rPr lang="id-ID" dirty="0" smtClean="0"/>
              <a:t>organisasi, departemen </a:t>
            </a:r>
            <a:r>
              <a:rPr lang="id-ID" dirty="0"/>
              <a:t>di dalam organisasi, atau perusahaan yang sama tetapi </a:t>
            </a:r>
            <a:r>
              <a:rPr lang="id-ID" dirty="0" smtClean="0"/>
              <a:t>di </a:t>
            </a:r>
            <a:r>
              <a:rPr lang="sv-SE" dirty="0" smtClean="0"/>
              <a:t>luar </a:t>
            </a:r>
            <a:r>
              <a:rPr lang="sv-SE" dirty="0"/>
              <a:t>kendali sistem yang sedang dibuat </a:t>
            </a:r>
            <a:r>
              <a:rPr lang="sv-SE" dirty="0" smtClean="0"/>
              <a:t>modelnya.</a:t>
            </a:r>
          </a:p>
          <a:p>
            <a:pPr algn="just" fontAlgn="auto">
              <a:spcAft>
                <a:spcPts val="0"/>
              </a:spcAft>
              <a:buFont typeface="Arial" pitchFamily="34" charset="0"/>
              <a:buChar char="•"/>
              <a:defRPr/>
            </a:pPr>
            <a:r>
              <a:rPr lang="id-ID" dirty="0" smtClean="0"/>
              <a:t>Terminator/entitas </a:t>
            </a:r>
            <a:r>
              <a:rPr lang="id-ID" dirty="0"/>
              <a:t>dapat juga berupa departemen, divisi atau sistem di </a:t>
            </a:r>
            <a:r>
              <a:rPr lang="id-ID" dirty="0" smtClean="0"/>
              <a:t>luar sistem </a:t>
            </a:r>
            <a:r>
              <a:rPr lang="id-ID" dirty="0"/>
              <a:t>yang berkomunikasi dengan sistem yang sedang </a:t>
            </a:r>
            <a:r>
              <a:rPr lang="id-ID" dirty="0" smtClean="0"/>
              <a:t>dikembangkan</a:t>
            </a:r>
            <a:endParaRPr lang="en-US" dirty="0" smtClean="0"/>
          </a:p>
          <a:p>
            <a:pPr algn="just" fontAlgn="auto">
              <a:spcAft>
                <a:spcPts val="0"/>
              </a:spcAft>
              <a:buFont typeface="Arial" pitchFamily="34" charset="0"/>
              <a:buChar char="•"/>
              <a:defRPr/>
            </a:pPr>
            <a:r>
              <a:rPr lang="it-IT" b="1" dirty="0" smtClean="0"/>
              <a:t>Komponen terminator </a:t>
            </a:r>
            <a:r>
              <a:rPr lang="it-IT" dirty="0"/>
              <a:t>ini perlu </a:t>
            </a:r>
            <a:r>
              <a:rPr lang="it-IT" b="1" dirty="0"/>
              <a:t>diberi nama </a:t>
            </a:r>
            <a:r>
              <a:rPr lang="it-IT" dirty="0"/>
              <a:t>sesuai dengan dunia </a:t>
            </a:r>
            <a:r>
              <a:rPr lang="it-IT" dirty="0" smtClean="0"/>
              <a:t>luar</a:t>
            </a:r>
            <a:r>
              <a:rPr lang="id-ID" dirty="0" smtClean="0"/>
              <a:t> </a:t>
            </a:r>
            <a:r>
              <a:rPr lang="sv-SE" dirty="0" smtClean="0"/>
              <a:t>yang </a:t>
            </a:r>
            <a:r>
              <a:rPr lang="sv-SE" dirty="0"/>
              <a:t>berkomunikasi dengan sistem yang sedang dibuat modelnya, </a:t>
            </a:r>
            <a:r>
              <a:rPr lang="sv-SE" dirty="0" smtClean="0"/>
              <a:t>dan</a:t>
            </a:r>
            <a:r>
              <a:rPr lang="id-ID" dirty="0" smtClean="0"/>
              <a:t> </a:t>
            </a:r>
            <a:r>
              <a:rPr lang="sv-SE" dirty="0" smtClean="0"/>
              <a:t>biasanya </a:t>
            </a:r>
            <a:r>
              <a:rPr lang="sv-SE" dirty="0"/>
              <a:t>menggunakan </a:t>
            </a:r>
            <a:r>
              <a:rPr lang="sv-SE" b="1" dirty="0"/>
              <a:t>kata benda</a:t>
            </a:r>
            <a:r>
              <a:rPr lang="sv-SE" dirty="0"/>
              <a:t>, misalnya </a:t>
            </a:r>
            <a:r>
              <a:rPr lang="sv-SE" b="1" i="1" dirty="0"/>
              <a:t>Bagian </a:t>
            </a:r>
            <a:r>
              <a:rPr lang="sv-SE" b="1" i="1" dirty="0" smtClean="0"/>
              <a:t>Penjualan,</a:t>
            </a:r>
            <a:r>
              <a:rPr lang="id-ID" b="1" i="1" dirty="0" smtClean="0"/>
              <a:t> Dosen</a:t>
            </a:r>
            <a:r>
              <a:rPr lang="id-ID" b="1" i="1" dirty="0"/>
              <a:t>, Mahasiswa</a:t>
            </a:r>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5638800" cy="914400"/>
          </a:xfrm>
        </p:spPr>
        <p:txBody>
          <a:bodyPr>
            <a:normAutofit/>
          </a:bodyPr>
          <a:lstStyle/>
          <a:p>
            <a:pPr eaLnBrk="1" fontAlgn="auto" hangingPunct="1">
              <a:spcAft>
                <a:spcPts val="0"/>
              </a:spcAft>
              <a:defRPr/>
            </a:pPr>
            <a:r>
              <a:rPr lang="id-ID" dirty="0" smtClean="0"/>
              <a:t>Simbol Flowchart-1</a:t>
            </a:r>
            <a:endParaRPr lang="id-ID" dirty="0"/>
          </a:p>
        </p:txBody>
      </p:sp>
      <p:pic>
        <p:nvPicPr>
          <p:cNvPr id="9219" name="Content Placeholder 3"/>
          <p:cNvPicPr>
            <a:picLocks noChangeAspect="1"/>
          </p:cNvPicPr>
          <p:nvPr/>
        </p:nvPicPr>
        <p:blipFill>
          <a:blip r:embed="rId2"/>
          <a:srcRect/>
          <a:stretch>
            <a:fillRect/>
          </a:stretch>
        </p:blipFill>
        <p:spPr bwMode="auto">
          <a:xfrm>
            <a:off x="1600200" y="838200"/>
            <a:ext cx="642937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id-ID" u="sng" dirty="0" smtClean="0"/>
              <a:t>2. Proses</a:t>
            </a:r>
          </a:p>
        </p:txBody>
      </p:sp>
      <p:sp>
        <p:nvSpPr>
          <p:cNvPr id="3" name="Content Placeholder 2"/>
          <p:cNvSpPr>
            <a:spLocks noGrp="1"/>
          </p:cNvSpPr>
          <p:nvPr>
            <p:ph idx="1"/>
          </p:nvPr>
        </p:nvSpPr>
        <p:spPr>
          <a:xfrm>
            <a:off x="1435608" y="1295400"/>
            <a:ext cx="7498080" cy="4800600"/>
          </a:xfrm>
        </p:spPr>
        <p:txBody>
          <a:bodyPr rtlCol="0">
            <a:normAutofit fontScale="92500"/>
          </a:bodyPr>
          <a:lstStyle/>
          <a:p>
            <a:pPr algn="just" fontAlgn="auto">
              <a:spcAft>
                <a:spcPts val="0"/>
              </a:spcAft>
              <a:buFont typeface="Arial" pitchFamily="34" charset="0"/>
              <a:buChar char="•"/>
              <a:defRPr/>
            </a:pPr>
            <a:r>
              <a:rPr lang="id-ID" dirty="0"/>
              <a:t>Komponen proses menggambarkan bagian dari sistem </a:t>
            </a:r>
            <a:r>
              <a:rPr lang="id-ID" dirty="0" smtClean="0"/>
              <a:t>yang mentransformasikan </a:t>
            </a:r>
            <a:r>
              <a:rPr lang="id-ID" dirty="0"/>
              <a:t>input menjadi </a:t>
            </a:r>
            <a:r>
              <a:rPr lang="id-ID" dirty="0" smtClean="0"/>
              <a:t>output</a:t>
            </a:r>
            <a:endParaRPr lang="en-US" dirty="0" smtClean="0"/>
          </a:p>
          <a:p>
            <a:pPr algn="just" fontAlgn="auto">
              <a:spcAft>
                <a:spcPts val="0"/>
              </a:spcAft>
              <a:buFont typeface="Arial" pitchFamily="34" charset="0"/>
              <a:buChar char="•"/>
              <a:defRPr/>
            </a:pPr>
            <a:r>
              <a:rPr lang="id-ID" b="1" dirty="0" smtClean="0"/>
              <a:t>Proses </a:t>
            </a:r>
            <a:r>
              <a:rPr lang="id-ID" b="1" dirty="0"/>
              <a:t>diberi nama </a:t>
            </a:r>
            <a:r>
              <a:rPr lang="id-ID" dirty="0"/>
              <a:t>untuk menjelaskan proses/kegiatan apa </a:t>
            </a:r>
            <a:r>
              <a:rPr lang="id-ID" dirty="0" smtClean="0"/>
              <a:t>yang sedang/akan </a:t>
            </a:r>
            <a:r>
              <a:rPr lang="id-ID" dirty="0"/>
              <a:t>dilaksanakan. Pemberian nama proses dilakukan </a:t>
            </a:r>
            <a:r>
              <a:rPr lang="id-ID" dirty="0" smtClean="0"/>
              <a:t>dengan </a:t>
            </a:r>
            <a:r>
              <a:rPr lang="fi-FI" dirty="0" smtClean="0"/>
              <a:t>menggunakan </a:t>
            </a:r>
            <a:r>
              <a:rPr lang="fi-FI" b="1" dirty="0"/>
              <a:t>kata kerja transitif </a:t>
            </a:r>
            <a:r>
              <a:rPr lang="fi-FI" dirty="0"/>
              <a:t>(kata kerja yang </a:t>
            </a:r>
            <a:r>
              <a:rPr lang="fi-FI" dirty="0" smtClean="0"/>
              <a:t>membutuhkan</a:t>
            </a:r>
            <a:r>
              <a:rPr lang="id-ID" dirty="0" smtClean="0"/>
              <a:t> obyek</a:t>
            </a:r>
            <a:r>
              <a:rPr lang="id-ID" dirty="0"/>
              <a:t>), seperti </a:t>
            </a:r>
            <a:r>
              <a:rPr lang="id-ID" b="1" i="1" dirty="0"/>
              <a:t>Menghitung Gaji, Mencetak KRS, Menghitung </a:t>
            </a:r>
            <a:r>
              <a:rPr lang="id-ID" b="1" i="1" dirty="0" smtClean="0"/>
              <a:t>Jumlah SKS</a:t>
            </a:r>
            <a:endParaRPr lang="id-ID"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id-ID" sz="3200" smtClean="0"/>
              <a:t>Berikut kemungkinan yang dapat terjadi dalam proses sehubungan dengan input dan output</a:t>
            </a:r>
          </a:p>
        </p:txBody>
      </p:sp>
      <p:pic>
        <p:nvPicPr>
          <p:cNvPr id="15363" name="Content Placeholder 3"/>
          <p:cNvPicPr>
            <a:picLocks noGrp="1" noChangeAspect="1"/>
          </p:cNvPicPr>
          <p:nvPr>
            <p:ph idx="1"/>
          </p:nvPr>
        </p:nvPicPr>
        <p:blipFill>
          <a:blip r:embed="rId2" cstate="print"/>
          <a:srcRect r="-2794"/>
          <a:stretch>
            <a:fillRect/>
          </a:stretch>
        </p:blipFill>
        <p:spPr>
          <a:xfrm>
            <a:off x="1066800" y="1755150"/>
            <a:ext cx="7708900" cy="4185899"/>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id-ID" dirty="0" smtClean="0"/>
              <a:t>Yang harus diperhatikan dalam proses.</a:t>
            </a:r>
            <a:endParaRPr lang="id-ID" dirty="0"/>
          </a:p>
        </p:txBody>
      </p:sp>
      <p:sp>
        <p:nvSpPr>
          <p:cNvPr id="16387" name="Content Placeholder 2"/>
          <p:cNvSpPr>
            <a:spLocks noGrp="1"/>
          </p:cNvSpPr>
          <p:nvPr>
            <p:ph idx="1"/>
          </p:nvPr>
        </p:nvSpPr>
        <p:spPr/>
        <p:txBody>
          <a:bodyPr/>
          <a:lstStyle/>
          <a:p>
            <a:r>
              <a:rPr lang="id-ID" dirty="0" smtClean="0"/>
              <a:t>Proses harus memiliki input dan output</a:t>
            </a:r>
            <a:endParaRPr lang="en-US" dirty="0" smtClean="0"/>
          </a:p>
          <a:p>
            <a:r>
              <a:rPr lang="id-ID" dirty="0" smtClean="0"/>
              <a:t>Proses dapat dihubungkan dengan komponen terminator, data store atau proses melalui alur data.</a:t>
            </a:r>
            <a:endParaRPr lang="en-US" dirty="0" smtClean="0"/>
          </a:p>
          <a:p>
            <a:r>
              <a:rPr lang="id-ID" dirty="0" smtClean="0"/>
              <a:t>Tidak boleh ada proses yang bernama sama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id-ID" u="sng" dirty="0" smtClean="0"/>
              <a:t>3. Data Store</a:t>
            </a:r>
          </a:p>
        </p:txBody>
      </p:sp>
      <p:sp>
        <p:nvSpPr>
          <p:cNvPr id="3" name="Content Placeholder 2"/>
          <p:cNvSpPr>
            <a:spLocks noGrp="1"/>
          </p:cNvSpPr>
          <p:nvPr>
            <p:ph idx="1"/>
          </p:nvPr>
        </p:nvSpPr>
        <p:spPr/>
        <p:txBody>
          <a:bodyPr rtlCol="0">
            <a:normAutofit fontScale="92500" lnSpcReduction="20000"/>
          </a:bodyPr>
          <a:lstStyle/>
          <a:p>
            <a:pPr algn="just" fontAlgn="auto">
              <a:spcAft>
                <a:spcPts val="0"/>
              </a:spcAft>
              <a:buFont typeface="Arial" pitchFamily="34" charset="0"/>
              <a:buChar char="•"/>
              <a:defRPr/>
            </a:pPr>
            <a:r>
              <a:rPr lang="id-ID" b="1" dirty="0"/>
              <a:t>Komponen ini </a:t>
            </a:r>
            <a:r>
              <a:rPr lang="id-ID" dirty="0"/>
              <a:t>digunakan untuk membuat model sekumpulan </a:t>
            </a:r>
            <a:r>
              <a:rPr lang="id-ID" dirty="0" smtClean="0"/>
              <a:t>paket data </a:t>
            </a:r>
            <a:r>
              <a:rPr lang="id-ID" dirty="0"/>
              <a:t>dan </a:t>
            </a:r>
            <a:r>
              <a:rPr lang="id-ID" b="1" dirty="0"/>
              <a:t>diberi nama </a:t>
            </a:r>
            <a:r>
              <a:rPr lang="id-ID" dirty="0"/>
              <a:t>dengan </a:t>
            </a:r>
            <a:r>
              <a:rPr lang="id-ID" b="1" dirty="0"/>
              <a:t>kata benda jamak</a:t>
            </a:r>
            <a:r>
              <a:rPr lang="id-ID" dirty="0"/>
              <a:t>, </a:t>
            </a:r>
            <a:r>
              <a:rPr lang="id-ID" dirty="0" smtClean="0"/>
              <a:t>misalnya </a:t>
            </a:r>
            <a:r>
              <a:rPr lang="id-ID" b="1" i="1" dirty="0" smtClean="0"/>
              <a:t>Mahasiswa</a:t>
            </a:r>
          </a:p>
          <a:p>
            <a:pPr algn="just" fontAlgn="auto">
              <a:spcAft>
                <a:spcPts val="0"/>
              </a:spcAft>
              <a:buFont typeface="Arial" pitchFamily="34" charset="0"/>
              <a:buChar char="•"/>
              <a:defRPr/>
            </a:pPr>
            <a:r>
              <a:rPr lang="id-ID" dirty="0"/>
              <a:t>Data store ini biasanya berkaitan dengan </a:t>
            </a:r>
            <a:r>
              <a:rPr lang="id-ID" dirty="0" smtClean="0"/>
              <a:t>penyimpanan-penyimpanan, seperti </a:t>
            </a:r>
            <a:r>
              <a:rPr lang="id-ID" dirty="0"/>
              <a:t>file atau database yang berkaitan dengan penyimpanan </a:t>
            </a:r>
            <a:r>
              <a:rPr lang="id-ID" dirty="0" smtClean="0"/>
              <a:t>secara komputerisasi</a:t>
            </a:r>
            <a:r>
              <a:rPr lang="id-ID" dirty="0"/>
              <a:t>, misalnya file disket, file harddisk, file pita magnetik. </a:t>
            </a:r>
            <a:endParaRPr lang="en-US" dirty="0" smtClean="0"/>
          </a:p>
          <a:p>
            <a:pPr algn="just" fontAlgn="auto">
              <a:spcAft>
                <a:spcPts val="0"/>
              </a:spcAft>
              <a:buFont typeface="Arial" pitchFamily="34" charset="0"/>
              <a:buChar char="•"/>
              <a:defRPr/>
            </a:pPr>
            <a:r>
              <a:rPr lang="id-ID" dirty="0" smtClean="0"/>
              <a:t>Data store </a:t>
            </a:r>
            <a:r>
              <a:rPr lang="id-ID" dirty="0"/>
              <a:t>juga berkaitan dengan penyimpanan secara manual seperti </a:t>
            </a:r>
            <a:r>
              <a:rPr lang="id-ID" dirty="0" smtClean="0"/>
              <a:t>buku alamat</a:t>
            </a:r>
            <a:r>
              <a:rPr lang="id-ID" dirty="0"/>
              <a:t>, file folder, dan agenda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1143000" y="152400"/>
            <a:ext cx="7543800" cy="4090987"/>
          </a:xfrm>
        </p:spPr>
        <p:txBody>
          <a:bodyPr>
            <a:noAutofit/>
          </a:bodyPr>
          <a:lstStyle/>
          <a:p>
            <a:pPr algn="just"/>
            <a:r>
              <a:rPr lang="id-ID" sz="2000" dirty="0" smtClean="0"/>
              <a:t>Suatu data store dihubungkan dengan alur data </a:t>
            </a:r>
            <a:r>
              <a:rPr lang="id-ID" sz="2000" b="1" dirty="0" smtClean="0"/>
              <a:t>hanya pada komponen proses</a:t>
            </a:r>
            <a:r>
              <a:rPr lang="id-ID" sz="2000" dirty="0" smtClean="0"/>
              <a:t>, tidak dengan komponen DFD lainnya. Alur data yang menghubungkan data store dengan suatu proses mempunyai pengertian sebagai berikut:</a:t>
            </a:r>
          </a:p>
          <a:p>
            <a:pPr lvl="1" algn="just">
              <a:buNone/>
            </a:pPr>
            <a:r>
              <a:rPr lang="en-US" sz="2000" b="1" dirty="0" smtClean="0"/>
              <a:t>a. </a:t>
            </a:r>
            <a:r>
              <a:rPr lang="id-ID" sz="2000" b="1" dirty="0" smtClean="0"/>
              <a:t>Alur data dari data store </a:t>
            </a:r>
            <a:r>
              <a:rPr lang="id-ID" sz="2000" dirty="0" smtClean="0"/>
              <a:t>yang berarti sebagai pembacaan atau </a:t>
            </a:r>
            <a:r>
              <a:rPr lang="fi-FI" sz="2000" dirty="0" smtClean="0"/>
              <a:t>pengaksesan satu paket tunggal data, lebih dari satu paket data,</a:t>
            </a:r>
            <a:r>
              <a:rPr lang="id-ID" sz="2000" dirty="0" smtClean="0"/>
              <a:t> </a:t>
            </a:r>
            <a:r>
              <a:rPr lang="sv-SE" sz="2000" dirty="0" smtClean="0"/>
              <a:t>sebagian dari satu paket tunggal data, atau sebagian dari lebih dari</a:t>
            </a:r>
            <a:r>
              <a:rPr lang="id-ID" sz="2000" dirty="0" smtClean="0"/>
              <a:t> satu paket data untuk suatu proses (</a:t>
            </a:r>
            <a:r>
              <a:rPr lang="id-ID" sz="2000" i="1" dirty="0" smtClean="0"/>
              <a:t>lihat gambar (a)</a:t>
            </a:r>
            <a:r>
              <a:rPr lang="id-ID" sz="2000" dirty="0" smtClean="0"/>
              <a:t>).</a:t>
            </a:r>
          </a:p>
          <a:p>
            <a:pPr lvl="1" algn="just">
              <a:buNone/>
            </a:pPr>
            <a:r>
              <a:rPr lang="en-US" sz="2000" b="1" dirty="0" smtClean="0"/>
              <a:t>b. </a:t>
            </a:r>
            <a:r>
              <a:rPr lang="id-ID" sz="2000" b="1" dirty="0" smtClean="0"/>
              <a:t>Alur data ke data store </a:t>
            </a:r>
            <a:r>
              <a:rPr lang="id-ID" sz="2000" dirty="0" smtClean="0"/>
              <a:t>yang berarti sebagai pengupdatean data, seperti menambah satu paket data baru atau lebih, menghapus satu paket atau lebih, atau mengubah/memodifikasi satu paket data atau </a:t>
            </a:r>
            <a:r>
              <a:rPr lang="sv-SE" sz="2000" dirty="0" smtClean="0"/>
              <a:t>lebih (</a:t>
            </a:r>
            <a:r>
              <a:rPr lang="sv-SE" sz="2000" i="1" dirty="0" smtClean="0"/>
              <a:t>lihat gambar (b)</a:t>
            </a:r>
            <a:r>
              <a:rPr lang="sv-SE" sz="2000" dirty="0" smtClean="0"/>
              <a:t>).</a:t>
            </a:r>
            <a:endParaRPr lang="id-ID" sz="2000" dirty="0" smtClean="0"/>
          </a:p>
        </p:txBody>
      </p:sp>
      <p:pic>
        <p:nvPicPr>
          <p:cNvPr id="4" name="Picture 4"/>
          <p:cNvPicPr>
            <a:picLocks noChangeAspect="1"/>
          </p:cNvPicPr>
          <p:nvPr/>
        </p:nvPicPr>
        <p:blipFill>
          <a:blip r:embed="rId2" cstate="print"/>
          <a:srcRect/>
          <a:stretch>
            <a:fillRect/>
          </a:stretch>
        </p:blipFill>
        <p:spPr bwMode="auto">
          <a:xfrm>
            <a:off x="1447800" y="4267200"/>
            <a:ext cx="6781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0600" y="0"/>
            <a:ext cx="7498080" cy="1143000"/>
          </a:xfrm>
        </p:spPr>
        <p:txBody>
          <a:bodyPr>
            <a:normAutofit fontScale="90000"/>
          </a:bodyPr>
          <a:lstStyle/>
          <a:p>
            <a:r>
              <a:rPr lang="id-ID" dirty="0" smtClean="0"/>
              <a:t>4. Komponen Data Flow </a:t>
            </a:r>
            <a:r>
              <a:rPr lang="en-US" dirty="0" smtClean="0"/>
              <a:t>/</a:t>
            </a:r>
            <a:r>
              <a:rPr lang="id-ID" dirty="0" smtClean="0"/>
              <a:t> Alur Data</a:t>
            </a:r>
          </a:p>
        </p:txBody>
      </p:sp>
      <p:sp>
        <p:nvSpPr>
          <p:cNvPr id="3" name="Content Placeholder 2"/>
          <p:cNvSpPr>
            <a:spLocks noGrp="1"/>
          </p:cNvSpPr>
          <p:nvPr>
            <p:ph idx="1"/>
          </p:nvPr>
        </p:nvSpPr>
        <p:spPr>
          <a:xfrm>
            <a:off x="1143000" y="914400"/>
            <a:ext cx="7543800" cy="4995672"/>
          </a:xfrm>
        </p:spPr>
        <p:txBody>
          <a:bodyPr rtlCol="0">
            <a:noAutofit/>
          </a:bodyPr>
          <a:lstStyle/>
          <a:p>
            <a:pPr algn="just" fontAlgn="auto">
              <a:spcAft>
                <a:spcPts val="0"/>
              </a:spcAft>
              <a:buFont typeface="Arial" pitchFamily="34" charset="0"/>
              <a:buChar char="•"/>
              <a:defRPr/>
            </a:pPr>
            <a:r>
              <a:rPr lang="id-ID" sz="2400" dirty="0"/>
              <a:t>Suatu data flow / alur data digambarkan dengan </a:t>
            </a:r>
            <a:r>
              <a:rPr lang="id-ID" sz="2400" b="1" dirty="0"/>
              <a:t>anak panah</a:t>
            </a:r>
            <a:r>
              <a:rPr lang="id-ID" sz="2400" dirty="0">
                <a:solidFill>
                  <a:srgbClr val="FF0000"/>
                </a:solidFill>
              </a:rPr>
              <a:t>,</a:t>
            </a:r>
            <a:r>
              <a:rPr lang="id-ID" sz="2400" dirty="0"/>
              <a:t> </a:t>
            </a:r>
            <a:r>
              <a:rPr lang="id-ID" sz="2400" dirty="0" smtClean="0"/>
              <a:t>yang menunjukkan </a:t>
            </a:r>
            <a:r>
              <a:rPr lang="id-ID" sz="2400" dirty="0"/>
              <a:t>arah menuju ke dan keluar dari suatu proses. Alur data </a:t>
            </a:r>
            <a:r>
              <a:rPr lang="id-ID" sz="2400" dirty="0" smtClean="0"/>
              <a:t>ini </a:t>
            </a:r>
            <a:r>
              <a:rPr lang="id-ID" sz="2400" b="1" dirty="0" smtClean="0"/>
              <a:t>digunakan </a:t>
            </a:r>
            <a:r>
              <a:rPr lang="id-ID" sz="2400" b="1" dirty="0"/>
              <a:t>untuk menerangkan perpindahan data atau </a:t>
            </a:r>
            <a:r>
              <a:rPr lang="id-ID" sz="2400" b="1" dirty="0" smtClean="0"/>
              <a:t>paket data/informasi </a:t>
            </a:r>
            <a:r>
              <a:rPr lang="id-ID" sz="2400" b="1" dirty="0"/>
              <a:t>dari satu bagian sistem ke bagian </a:t>
            </a:r>
            <a:r>
              <a:rPr lang="id-ID" sz="2400" b="1" dirty="0" smtClean="0"/>
              <a:t>lainnya.</a:t>
            </a:r>
            <a:endParaRPr lang="en-US" sz="2400"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0600" y="0"/>
            <a:ext cx="7498080" cy="1143000"/>
          </a:xfrm>
        </p:spPr>
        <p:txBody>
          <a:bodyPr>
            <a:normAutofit/>
          </a:bodyPr>
          <a:lstStyle/>
          <a:p>
            <a:r>
              <a:rPr lang="id-ID" dirty="0" smtClean="0"/>
              <a:t>Lanjut..</a:t>
            </a:r>
          </a:p>
        </p:txBody>
      </p:sp>
      <p:sp>
        <p:nvSpPr>
          <p:cNvPr id="3" name="Content Placeholder 2"/>
          <p:cNvSpPr>
            <a:spLocks noGrp="1"/>
          </p:cNvSpPr>
          <p:nvPr>
            <p:ph idx="1"/>
          </p:nvPr>
        </p:nvSpPr>
        <p:spPr>
          <a:xfrm>
            <a:off x="1143000" y="914400"/>
            <a:ext cx="7543800" cy="4995672"/>
          </a:xfrm>
        </p:spPr>
        <p:txBody>
          <a:bodyPr rtlCol="0">
            <a:noAutofit/>
          </a:bodyPr>
          <a:lstStyle/>
          <a:p>
            <a:pPr algn="just" fontAlgn="auto">
              <a:spcAft>
                <a:spcPts val="0"/>
              </a:spcAft>
              <a:buFont typeface="Arial" pitchFamily="34" charset="0"/>
              <a:buChar char="•"/>
              <a:defRPr/>
            </a:pPr>
            <a:r>
              <a:rPr lang="id-ID" sz="2400" dirty="0" smtClean="0"/>
              <a:t>Selain </a:t>
            </a:r>
            <a:r>
              <a:rPr lang="id-ID" sz="2400" dirty="0"/>
              <a:t>menunjukkan arah, alur data pada model yang dibuat </a:t>
            </a:r>
            <a:r>
              <a:rPr lang="id-ID" sz="2400" dirty="0" smtClean="0"/>
              <a:t>oleh profesional </a:t>
            </a:r>
            <a:r>
              <a:rPr lang="id-ID" sz="2400" dirty="0"/>
              <a:t>sistem dapat </a:t>
            </a:r>
            <a:r>
              <a:rPr lang="id-ID" sz="2400" b="1" dirty="0"/>
              <a:t>merepresentasikan </a:t>
            </a:r>
            <a:r>
              <a:rPr lang="id-ID" sz="2400" b="1" dirty="0" smtClean="0"/>
              <a:t>pesan, formulir</a:t>
            </a:r>
            <a:r>
              <a:rPr lang="id-ID" sz="2400" b="1" dirty="0"/>
              <a:t>, bilangan real, dan macam-macam informasi yang </a:t>
            </a:r>
            <a:r>
              <a:rPr lang="id-ID" sz="2400" b="1" dirty="0" smtClean="0"/>
              <a:t>berkaitan dengan </a:t>
            </a:r>
            <a:r>
              <a:rPr lang="id-ID" sz="2400" b="1" dirty="0"/>
              <a:t>komputer</a:t>
            </a:r>
            <a:r>
              <a:rPr lang="id-ID" sz="2400" dirty="0"/>
              <a:t>. Alur data juga dapat </a:t>
            </a:r>
            <a:r>
              <a:rPr lang="id-ID" sz="2400" dirty="0" smtClean="0"/>
              <a:t>merepresentasikan </a:t>
            </a:r>
            <a:r>
              <a:rPr lang="nn-NO" sz="2400" dirty="0" smtClean="0"/>
              <a:t>data/informasi </a:t>
            </a:r>
            <a:r>
              <a:rPr lang="nn-NO" sz="2400" dirty="0"/>
              <a:t>yang tidak berkaitan dengan </a:t>
            </a:r>
            <a:r>
              <a:rPr lang="nn-NO" sz="2400" dirty="0" smtClean="0"/>
              <a:t>komputer</a:t>
            </a:r>
          </a:p>
          <a:p>
            <a:pPr algn="just" fontAlgn="auto">
              <a:spcAft>
                <a:spcPts val="0"/>
              </a:spcAft>
              <a:buFont typeface="Arial" pitchFamily="34" charset="0"/>
              <a:buChar char="•"/>
              <a:defRPr/>
            </a:pPr>
            <a:r>
              <a:rPr lang="it-IT" sz="2400" b="1" dirty="0" smtClean="0"/>
              <a:t>Alur </a:t>
            </a:r>
            <a:r>
              <a:rPr lang="it-IT" sz="2400" b="1" dirty="0"/>
              <a:t>data </a:t>
            </a:r>
            <a:r>
              <a:rPr lang="it-IT" sz="2400" dirty="0"/>
              <a:t>perlu </a:t>
            </a:r>
            <a:r>
              <a:rPr lang="it-IT" sz="2400" b="1" dirty="0"/>
              <a:t>diberi nama </a:t>
            </a:r>
            <a:r>
              <a:rPr lang="it-IT" sz="2400" dirty="0"/>
              <a:t>sesuai dengan data/informasi </a:t>
            </a:r>
            <a:r>
              <a:rPr lang="it-IT" sz="2400" dirty="0" smtClean="0"/>
              <a:t>yang</a:t>
            </a:r>
            <a:r>
              <a:rPr lang="id-ID" sz="2400" dirty="0" smtClean="0"/>
              <a:t> dimaksud</a:t>
            </a:r>
            <a:r>
              <a:rPr lang="id-ID" sz="2400" dirty="0"/>
              <a:t>, biasanya pemberian nama pada alur data dilakukan </a:t>
            </a:r>
            <a:r>
              <a:rPr lang="id-ID" sz="2400" dirty="0" smtClean="0"/>
              <a:t>dengan menggunakan </a:t>
            </a:r>
            <a:r>
              <a:rPr lang="id-ID" sz="2400" b="1" dirty="0"/>
              <a:t>kata benda</a:t>
            </a:r>
            <a:r>
              <a:rPr lang="id-ID" sz="2400" dirty="0"/>
              <a:t>, contohnya </a:t>
            </a:r>
            <a:r>
              <a:rPr lang="id-ID" sz="2400" b="1" i="1" dirty="0"/>
              <a:t>Laporan Penjualan</a:t>
            </a:r>
            <a:endParaRPr lang="id-ID"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id-ID" b="1" dirty="0" smtClean="0"/>
              <a:t>PENGGAMBARAN DFD</a:t>
            </a:r>
            <a:endParaRPr lang="id-ID" dirty="0" smtClean="0"/>
          </a:p>
        </p:txBody>
      </p:sp>
      <p:sp>
        <p:nvSpPr>
          <p:cNvPr id="3" name="Content Placeholder 2"/>
          <p:cNvSpPr>
            <a:spLocks noGrp="1"/>
          </p:cNvSpPr>
          <p:nvPr>
            <p:ph idx="1"/>
          </p:nvPr>
        </p:nvSpPr>
        <p:spPr/>
        <p:txBody>
          <a:bodyPr rtlCol="0">
            <a:normAutofit fontScale="85000" lnSpcReduction="20000"/>
          </a:bodyPr>
          <a:lstStyle/>
          <a:p>
            <a:pPr marL="514350" indent="-514350" fontAlgn="auto">
              <a:spcAft>
                <a:spcPts val="0"/>
              </a:spcAft>
              <a:buClr>
                <a:schemeClr val="tx1"/>
              </a:buClr>
              <a:buSzPct val="100000"/>
              <a:buFont typeface="+mj-lt"/>
              <a:buAutoNum type="arabicPeriod"/>
              <a:defRPr/>
            </a:pPr>
            <a:r>
              <a:rPr lang="id-ID" dirty="0"/>
              <a:t>Identifikasi terlebih dahulu semua entitas luar yang terlibat di sistem.</a:t>
            </a:r>
          </a:p>
          <a:p>
            <a:pPr marL="514350" indent="-514350" fontAlgn="auto">
              <a:spcAft>
                <a:spcPts val="0"/>
              </a:spcAft>
              <a:buClr>
                <a:schemeClr val="tx1"/>
              </a:buClr>
              <a:buSzPct val="100000"/>
              <a:buFont typeface="+mj-lt"/>
              <a:buAutoNum type="arabicPeriod"/>
              <a:defRPr/>
            </a:pPr>
            <a:r>
              <a:rPr lang="id-ID" dirty="0"/>
              <a:t>Identifikasi</a:t>
            </a:r>
            <a:r>
              <a:rPr lang="id-ID" dirty="0" smtClean="0"/>
              <a:t> </a:t>
            </a:r>
            <a:r>
              <a:rPr lang="id-ID" dirty="0"/>
              <a:t>semua input dan output yang terlibat dengan entitas luar.</a:t>
            </a:r>
          </a:p>
          <a:p>
            <a:pPr marL="514350" indent="-514350" fontAlgn="auto">
              <a:spcAft>
                <a:spcPts val="0"/>
              </a:spcAft>
              <a:buClr>
                <a:schemeClr val="tx1"/>
              </a:buClr>
              <a:buSzPct val="100000"/>
              <a:buFont typeface="+mj-lt"/>
              <a:buAutoNum type="arabicPeriod"/>
              <a:defRPr/>
            </a:pPr>
            <a:r>
              <a:rPr lang="pt-BR" i="1" dirty="0" smtClean="0"/>
              <a:t>Buat </a:t>
            </a:r>
            <a:r>
              <a:rPr lang="pt-BR" i="1" dirty="0"/>
              <a:t>Diagram Konteks (diagram context)</a:t>
            </a:r>
          </a:p>
          <a:p>
            <a:pPr lvl="1" fontAlgn="auto">
              <a:spcAft>
                <a:spcPts val="0"/>
              </a:spcAft>
              <a:buFont typeface="Arial" pitchFamily="34" charset="0"/>
              <a:buChar char="–"/>
              <a:defRPr/>
            </a:pPr>
            <a:r>
              <a:rPr lang="id-ID" dirty="0"/>
              <a:t>Diagram ini adalah diagram level tertinggi dari DFD </a:t>
            </a:r>
            <a:r>
              <a:rPr lang="id-ID" dirty="0" smtClean="0"/>
              <a:t>yang </a:t>
            </a:r>
            <a:r>
              <a:rPr lang="sv-SE" dirty="0" smtClean="0"/>
              <a:t>menggambarkan </a:t>
            </a:r>
            <a:r>
              <a:rPr lang="sv-SE" dirty="0"/>
              <a:t>hubungan sistem dengan lingkungan </a:t>
            </a:r>
            <a:r>
              <a:rPr lang="sv-SE" dirty="0" smtClean="0"/>
              <a:t>luarnya.</a:t>
            </a:r>
            <a:r>
              <a:rPr lang="id-ID" dirty="0" smtClean="0"/>
              <a:t> Caranya :</a:t>
            </a:r>
          </a:p>
          <a:p>
            <a:pPr lvl="2" fontAlgn="auto">
              <a:spcAft>
                <a:spcPts val="0"/>
              </a:spcAft>
              <a:buFont typeface="Arial" pitchFamily="34" charset="0"/>
              <a:buChar char="•"/>
              <a:defRPr/>
            </a:pPr>
            <a:r>
              <a:rPr lang="id-ID" dirty="0" smtClean="0"/>
              <a:t>Tentukan </a:t>
            </a:r>
            <a:r>
              <a:rPr lang="id-ID" dirty="0"/>
              <a:t>nama </a:t>
            </a:r>
            <a:r>
              <a:rPr lang="id-ID" dirty="0" smtClean="0"/>
              <a:t>sistemnya.</a:t>
            </a:r>
          </a:p>
          <a:p>
            <a:pPr lvl="2" fontAlgn="auto">
              <a:spcAft>
                <a:spcPts val="0"/>
              </a:spcAft>
              <a:buFont typeface="Arial" pitchFamily="34" charset="0"/>
              <a:buChar char="•"/>
              <a:defRPr/>
            </a:pPr>
            <a:r>
              <a:rPr lang="id-ID" dirty="0" smtClean="0"/>
              <a:t>Tentukan </a:t>
            </a:r>
            <a:r>
              <a:rPr lang="id-ID" dirty="0"/>
              <a:t>batasan </a:t>
            </a:r>
            <a:r>
              <a:rPr lang="id-ID" dirty="0" smtClean="0"/>
              <a:t>sistemnya.</a:t>
            </a:r>
          </a:p>
          <a:p>
            <a:pPr lvl="2" fontAlgn="auto">
              <a:spcAft>
                <a:spcPts val="0"/>
              </a:spcAft>
              <a:buFont typeface="Arial" pitchFamily="34" charset="0"/>
              <a:buChar char="•"/>
              <a:defRPr/>
            </a:pPr>
            <a:r>
              <a:rPr lang="id-ID" dirty="0"/>
              <a:t>T</a:t>
            </a:r>
            <a:r>
              <a:rPr lang="pt-BR" dirty="0" smtClean="0"/>
              <a:t>entukan </a:t>
            </a:r>
            <a:r>
              <a:rPr lang="pt-BR" dirty="0"/>
              <a:t>terminator apa saja yang ada dalam </a:t>
            </a:r>
            <a:r>
              <a:rPr lang="pt-BR" dirty="0" smtClean="0"/>
              <a:t>sistem.</a:t>
            </a:r>
            <a:endParaRPr lang="id-ID" dirty="0" smtClean="0"/>
          </a:p>
          <a:p>
            <a:pPr lvl="2" fontAlgn="auto">
              <a:spcAft>
                <a:spcPts val="0"/>
              </a:spcAft>
              <a:buFont typeface="Arial" pitchFamily="34" charset="0"/>
              <a:buChar char="•"/>
              <a:defRPr/>
            </a:pPr>
            <a:r>
              <a:rPr lang="id-ID" dirty="0" smtClean="0"/>
              <a:t>Tentukan </a:t>
            </a:r>
            <a:r>
              <a:rPr lang="id-ID" dirty="0"/>
              <a:t>apa yang diterima/diberikan terminator dari/ke </a:t>
            </a:r>
            <a:r>
              <a:rPr lang="id-ID" dirty="0" smtClean="0"/>
              <a:t>sistem.</a:t>
            </a:r>
          </a:p>
          <a:p>
            <a:pPr lvl="2" fontAlgn="auto">
              <a:spcAft>
                <a:spcPts val="0"/>
              </a:spcAft>
              <a:buFont typeface="Arial" pitchFamily="34" charset="0"/>
              <a:buChar char="•"/>
              <a:defRPr/>
            </a:pPr>
            <a:r>
              <a:rPr lang="id-ID" dirty="0" smtClean="0"/>
              <a:t>Gambarkan </a:t>
            </a:r>
            <a:r>
              <a:rPr lang="id-ID" dirty="0"/>
              <a:t>diagram konteks.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id-ID" b="1" dirty="0" smtClean="0"/>
              <a:t>PENGGAMBARAN DFD</a:t>
            </a:r>
            <a:endParaRPr lang="id-ID" dirty="0" smtClean="0"/>
          </a:p>
        </p:txBody>
      </p:sp>
      <p:sp>
        <p:nvSpPr>
          <p:cNvPr id="3" name="Content Placeholder 2"/>
          <p:cNvSpPr>
            <a:spLocks noGrp="1"/>
          </p:cNvSpPr>
          <p:nvPr>
            <p:ph idx="1"/>
          </p:nvPr>
        </p:nvSpPr>
        <p:spPr/>
        <p:txBody>
          <a:bodyPr rtlCol="0">
            <a:normAutofit fontScale="77500" lnSpcReduction="20000"/>
          </a:bodyPr>
          <a:lstStyle/>
          <a:p>
            <a:pPr marL="357188" indent="-357188" fontAlgn="auto">
              <a:spcAft>
                <a:spcPts val="0"/>
              </a:spcAft>
              <a:buClr>
                <a:schemeClr val="tx1"/>
              </a:buClr>
              <a:buSzPct val="100000"/>
              <a:buFont typeface="+mj-lt"/>
              <a:buAutoNum type="arabicPeriod" startAt="4"/>
              <a:defRPr/>
            </a:pPr>
            <a:r>
              <a:rPr lang="id-ID" b="1" i="1" dirty="0" smtClean="0"/>
              <a:t>Buat </a:t>
            </a:r>
            <a:r>
              <a:rPr lang="id-ID" b="1" i="1" dirty="0"/>
              <a:t>Diagram Level </a:t>
            </a:r>
            <a:r>
              <a:rPr lang="id-ID" b="1" i="1" dirty="0" smtClean="0"/>
              <a:t>0 (Zero)</a:t>
            </a:r>
          </a:p>
          <a:p>
            <a:pPr fontAlgn="auto">
              <a:spcAft>
                <a:spcPts val="0"/>
              </a:spcAft>
              <a:buFont typeface="Arial" pitchFamily="34" charset="0"/>
              <a:buChar char="•"/>
              <a:defRPr/>
            </a:pPr>
            <a:r>
              <a:rPr lang="id-ID" dirty="0"/>
              <a:t>Diagram ini adalah dekomposisi dari diagram konteks. Caranya </a:t>
            </a:r>
            <a:r>
              <a:rPr lang="id-ID" dirty="0" smtClean="0"/>
              <a:t>:</a:t>
            </a:r>
          </a:p>
          <a:p>
            <a:pPr lvl="1" fontAlgn="auto">
              <a:spcAft>
                <a:spcPts val="0"/>
              </a:spcAft>
              <a:buFont typeface="Arial" pitchFamily="34" charset="0"/>
              <a:buChar char="–"/>
              <a:defRPr/>
            </a:pPr>
            <a:r>
              <a:rPr lang="id-ID" dirty="0" smtClean="0"/>
              <a:t>Tentukan </a:t>
            </a:r>
            <a:r>
              <a:rPr lang="id-ID" dirty="0"/>
              <a:t>proses utama yang ada pada </a:t>
            </a:r>
            <a:r>
              <a:rPr lang="id-ID" dirty="0" smtClean="0"/>
              <a:t>sistem.</a:t>
            </a:r>
          </a:p>
          <a:p>
            <a:pPr lvl="1" fontAlgn="auto">
              <a:spcAft>
                <a:spcPts val="0"/>
              </a:spcAft>
              <a:buFont typeface="Arial" pitchFamily="34" charset="0"/>
              <a:buChar char="–"/>
              <a:defRPr/>
            </a:pPr>
            <a:r>
              <a:rPr lang="id-ID" dirty="0" smtClean="0"/>
              <a:t>Tentukan </a:t>
            </a:r>
            <a:r>
              <a:rPr lang="id-ID" dirty="0"/>
              <a:t>apa yang diberikan/diterima masing-masing </a:t>
            </a:r>
            <a:r>
              <a:rPr lang="id-ID" dirty="0" smtClean="0"/>
              <a:t>proses ke/dari </a:t>
            </a:r>
            <a:r>
              <a:rPr lang="id-ID" dirty="0"/>
              <a:t>sistem sambil memperhatikan konsep keseimbangan (</a:t>
            </a:r>
            <a:r>
              <a:rPr lang="id-ID" dirty="0" smtClean="0"/>
              <a:t>alur data </a:t>
            </a:r>
            <a:r>
              <a:rPr lang="id-ID" dirty="0"/>
              <a:t>yang keluar/masuk dari suatu level harus sama dengan </a:t>
            </a:r>
            <a:r>
              <a:rPr lang="id-ID" dirty="0" smtClean="0"/>
              <a:t>alur data </a:t>
            </a:r>
            <a:r>
              <a:rPr lang="id-ID" dirty="0"/>
              <a:t>yang masuk/keluar pada level berikutnya</a:t>
            </a:r>
            <a:r>
              <a:rPr lang="id-ID" dirty="0" smtClean="0"/>
              <a:t>).</a:t>
            </a:r>
          </a:p>
          <a:p>
            <a:pPr lvl="1" fontAlgn="auto">
              <a:spcAft>
                <a:spcPts val="0"/>
              </a:spcAft>
              <a:buFont typeface="Arial" pitchFamily="34" charset="0"/>
              <a:buChar char="–"/>
              <a:defRPr/>
            </a:pPr>
            <a:r>
              <a:rPr lang="id-ID" dirty="0" smtClean="0"/>
              <a:t>Apabila </a:t>
            </a:r>
            <a:r>
              <a:rPr lang="id-ID" dirty="0"/>
              <a:t>diperlukan, munculkan data store (master) </a:t>
            </a:r>
            <a:r>
              <a:rPr lang="id-ID" dirty="0" smtClean="0"/>
              <a:t>sebagai </a:t>
            </a:r>
            <a:r>
              <a:rPr lang="fi-FI" dirty="0" smtClean="0"/>
              <a:t>sumber </a:t>
            </a:r>
            <a:r>
              <a:rPr lang="fi-FI" dirty="0"/>
              <a:t>maupun tujuan alur </a:t>
            </a:r>
            <a:r>
              <a:rPr lang="fi-FI" dirty="0" smtClean="0"/>
              <a:t>data.</a:t>
            </a:r>
            <a:endParaRPr lang="id-ID" dirty="0" smtClean="0"/>
          </a:p>
          <a:p>
            <a:pPr lvl="1" fontAlgn="auto">
              <a:spcAft>
                <a:spcPts val="0"/>
              </a:spcAft>
              <a:buFont typeface="Arial" pitchFamily="34" charset="0"/>
              <a:buChar char="–"/>
              <a:defRPr/>
            </a:pPr>
            <a:r>
              <a:rPr lang="id-ID" dirty="0" smtClean="0"/>
              <a:t>Gambarkan </a:t>
            </a:r>
            <a:r>
              <a:rPr lang="id-ID" dirty="0"/>
              <a:t>diagram level </a:t>
            </a:r>
            <a:r>
              <a:rPr lang="id-ID" dirty="0" smtClean="0"/>
              <a:t>zero.</a:t>
            </a:r>
          </a:p>
          <a:p>
            <a:pPr lvl="2" fontAlgn="auto">
              <a:spcAft>
                <a:spcPts val="0"/>
              </a:spcAft>
              <a:buFont typeface="Arial" pitchFamily="34" charset="0"/>
              <a:buChar char="•"/>
              <a:defRPr/>
            </a:pPr>
            <a:r>
              <a:rPr lang="id-ID" dirty="0" smtClean="0"/>
              <a:t>Hindari </a:t>
            </a:r>
            <a:r>
              <a:rPr lang="id-ID" dirty="0"/>
              <a:t>perpotongan arus </a:t>
            </a:r>
            <a:r>
              <a:rPr lang="id-ID" dirty="0" smtClean="0"/>
              <a:t>data</a:t>
            </a:r>
          </a:p>
          <a:p>
            <a:pPr lvl="2" fontAlgn="auto">
              <a:spcAft>
                <a:spcPts val="0"/>
              </a:spcAft>
              <a:buFont typeface="Arial" pitchFamily="34" charset="0"/>
              <a:buChar char="•"/>
              <a:defRPr/>
            </a:pPr>
            <a:r>
              <a:rPr lang="id-ID" dirty="0" smtClean="0"/>
              <a:t>Beri </a:t>
            </a:r>
            <a:r>
              <a:rPr lang="id-ID" dirty="0"/>
              <a:t>nomor pada proses utama (nomor tidak </a:t>
            </a:r>
            <a:r>
              <a:rPr lang="id-ID" dirty="0" smtClean="0"/>
              <a:t>menunjukkan urutan </a:t>
            </a:r>
            <a:r>
              <a:rPr lang="id-ID" dirty="0"/>
              <a:t>proses).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id-ID" b="1" dirty="0" smtClean="0"/>
              <a:t>PENGGAMBARAN DFD</a:t>
            </a:r>
            <a:endParaRPr lang="id-ID" dirty="0" smtClean="0"/>
          </a:p>
        </p:txBody>
      </p:sp>
      <p:sp>
        <p:nvSpPr>
          <p:cNvPr id="3" name="Content Placeholder 2"/>
          <p:cNvSpPr>
            <a:spLocks noGrp="1"/>
          </p:cNvSpPr>
          <p:nvPr>
            <p:ph idx="1"/>
          </p:nvPr>
        </p:nvSpPr>
        <p:spPr/>
        <p:txBody>
          <a:bodyPr rtlCol="0">
            <a:normAutofit fontScale="85000" lnSpcReduction="20000"/>
          </a:bodyPr>
          <a:lstStyle/>
          <a:p>
            <a:pPr marL="357188" indent="-357188" fontAlgn="auto">
              <a:spcAft>
                <a:spcPts val="0"/>
              </a:spcAft>
              <a:buClr>
                <a:schemeClr val="tx1"/>
              </a:buClr>
              <a:buSzPct val="100000"/>
              <a:buFont typeface="+mj-lt"/>
              <a:buAutoNum type="arabicPeriod" startAt="5"/>
              <a:defRPr/>
            </a:pPr>
            <a:r>
              <a:rPr lang="id-ID" b="1" i="1" dirty="0" smtClean="0"/>
              <a:t>Buat </a:t>
            </a:r>
            <a:r>
              <a:rPr lang="id-ID" b="1" i="1" dirty="0"/>
              <a:t>Diagram Level </a:t>
            </a:r>
            <a:r>
              <a:rPr lang="id-ID" b="1" i="1" dirty="0" smtClean="0"/>
              <a:t>Satu</a:t>
            </a:r>
          </a:p>
          <a:p>
            <a:pPr fontAlgn="auto">
              <a:spcAft>
                <a:spcPts val="0"/>
              </a:spcAft>
              <a:buFont typeface="Arial" pitchFamily="34" charset="0"/>
              <a:buChar char="•"/>
              <a:defRPr/>
            </a:pPr>
            <a:r>
              <a:rPr lang="id-ID" dirty="0"/>
              <a:t>Diagram ini merupakan dekomposisi dari diagram level </a:t>
            </a:r>
            <a:r>
              <a:rPr lang="id-ID" dirty="0" smtClean="0"/>
              <a:t>zero. Caranya </a:t>
            </a:r>
            <a:r>
              <a:rPr lang="id-ID" dirty="0"/>
              <a:t>:</a:t>
            </a:r>
          </a:p>
          <a:p>
            <a:pPr lvl="1" fontAlgn="auto">
              <a:spcAft>
                <a:spcPts val="0"/>
              </a:spcAft>
              <a:buFont typeface="Arial" pitchFamily="34" charset="0"/>
              <a:buChar char="–"/>
              <a:defRPr/>
            </a:pPr>
            <a:r>
              <a:rPr lang="id-ID" dirty="0" smtClean="0"/>
              <a:t>Tentukan </a:t>
            </a:r>
            <a:r>
              <a:rPr lang="id-ID" dirty="0"/>
              <a:t>proses yang lebih kecil (sub-proses) dari proses </a:t>
            </a:r>
            <a:r>
              <a:rPr lang="id-ID" dirty="0" smtClean="0"/>
              <a:t>utama </a:t>
            </a:r>
            <a:r>
              <a:rPr lang="it-IT" dirty="0" smtClean="0"/>
              <a:t>yang </a:t>
            </a:r>
            <a:r>
              <a:rPr lang="it-IT" dirty="0"/>
              <a:t>ada di level zero.</a:t>
            </a:r>
          </a:p>
          <a:p>
            <a:pPr lvl="1" fontAlgn="auto">
              <a:spcAft>
                <a:spcPts val="0"/>
              </a:spcAft>
              <a:buFont typeface="Arial" pitchFamily="34" charset="0"/>
              <a:buChar char="–"/>
              <a:defRPr/>
            </a:pPr>
            <a:r>
              <a:rPr lang="id-ID" dirty="0" smtClean="0"/>
              <a:t>Tentukan </a:t>
            </a:r>
            <a:r>
              <a:rPr lang="id-ID" dirty="0"/>
              <a:t>apa yang diberikan/diterima masing-masing </a:t>
            </a:r>
            <a:r>
              <a:rPr lang="id-ID" dirty="0" smtClean="0"/>
              <a:t>sub-proses ke/dari </a:t>
            </a:r>
            <a:r>
              <a:rPr lang="id-ID" dirty="0"/>
              <a:t>sistem dan perhatikan konsep keseimbangan.</a:t>
            </a:r>
          </a:p>
          <a:p>
            <a:pPr lvl="1" fontAlgn="auto">
              <a:spcAft>
                <a:spcPts val="0"/>
              </a:spcAft>
              <a:buFont typeface="Arial" pitchFamily="34" charset="0"/>
              <a:buChar char="–"/>
              <a:defRPr/>
            </a:pPr>
            <a:r>
              <a:rPr lang="id-ID" dirty="0" smtClean="0"/>
              <a:t>Apabila </a:t>
            </a:r>
            <a:r>
              <a:rPr lang="id-ID" dirty="0"/>
              <a:t>diperlukan, munculkan data store (transaksi) </a:t>
            </a:r>
            <a:r>
              <a:rPr lang="id-ID" dirty="0" smtClean="0"/>
              <a:t>sebagai </a:t>
            </a:r>
            <a:r>
              <a:rPr lang="fi-FI" dirty="0" smtClean="0"/>
              <a:t>sumber </a:t>
            </a:r>
            <a:r>
              <a:rPr lang="fi-FI" dirty="0"/>
              <a:t>maupun tujuan alur data.</a:t>
            </a:r>
          </a:p>
          <a:p>
            <a:pPr lvl="1" fontAlgn="auto">
              <a:spcAft>
                <a:spcPts val="0"/>
              </a:spcAft>
              <a:buFont typeface="Arial" pitchFamily="34" charset="0"/>
              <a:buChar char="–"/>
              <a:defRPr/>
            </a:pPr>
            <a:r>
              <a:rPr lang="id-ID" dirty="0" smtClean="0"/>
              <a:t>Gambarkan </a:t>
            </a:r>
            <a:r>
              <a:rPr lang="id-ID" dirty="0"/>
              <a:t>DFD level Satu</a:t>
            </a:r>
          </a:p>
          <a:p>
            <a:pPr lvl="2" fontAlgn="auto">
              <a:spcAft>
                <a:spcPts val="0"/>
              </a:spcAft>
              <a:buFont typeface="Arial" pitchFamily="34" charset="0"/>
              <a:buChar char="•"/>
              <a:defRPr/>
            </a:pPr>
            <a:r>
              <a:rPr lang="id-ID" dirty="0" smtClean="0"/>
              <a:t>Hindari </a:t>
            </a:r>
            <a:r>
              <a:rPr lang="id-ID" dirty="0"/>
              <a:t>perpotongan arus data.</a:t>
            </a:r>
          </a:p>
          <a:p>
            <a:pPr lvl="2" fontAlgn="auto">
              <a:spcAft>
                <a:spcPts val="0"/>
              </a:spcAft>
              <a:buFont typeface="Arial" pitchFamily="34" charset="0"/>
              <a:buChar char="•"/>
              <a:defRPr/>
            </a:pPr>
            <a:r>
              <a:rPr lang="id-ID" dirty="0" smtClean="0"/>
              <a:t>Beri </a:t>
            </a:r>
            <a:r>
              <a:rPr lang="id-ID" dirty="0"/>
              <a:t>nomor pada masing-masing sub-proses yang </a:t>
            </a:r>
            <a:r>
              <a:rPr lang="id-ID" dirty="0" smtClean="0"/>
              <a:t>menunjukkan dekomposisi </a:t>
            </a:r>
            <a:r>
              <a:rPr lang="id-ID" dirty="0"/>
              <a:t>dari proses </a:t>
            </a:r>
            <a:r>
              <a:rPr lang="id-ID" dirty="0" smtClean="0"/>
              <a:t>sebelumnya. Contoh </a:t>
            </a:r>
            <a:r>
              <a:rPr lang="id-ID" dirty="0"/>
              <a:t>: 1.1, 1.2, 2.1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p:cNvPicPr>
            <a:picLocks noChangeAspect="1"/>
          </p:cNvPicPr>
          <p:nvPr/>
        </p:nvPicPr>
        <p:blipFill>
          <a:blip r:embed="rId2"/>
          <a:srcRect/>
          <a:stretch>
            <a:fillRect/>
          </a:stretch>
        </p:blipFill>
        <p:spPr bwMode="auto">
          <a:xfrm>
            <a:off x="1152936" y="762000"/>
            <a:ext cx="7010400" cy="5791200"/>
          </a:xfrm>
          <a:prstGeom prst="rect">
            <a:avLst/>
          </a:prstGeom>
          <a:noFill/>
          <a:ln w="9525">
            <a:noFill/>
            <a:miter lim="800000"/>
            <a:headEnd/>
            <a:tailEnd/>
          </a:ln>
        </p:spPr>
      </p:pic>
      <p:sp>
        <p:nvSpPr>
          <p:cNvPr id="5" name="Title 1"/>
          <p:cNvSpPr>
            <a:spLocks noGrp="1"/>
          </p:cNvSpPr>
          <p:nvPr>
            <p:ph type="title"/>
          </p:nvPr>
        </p:nvSpPr>
        <p:spPr>
          <a:xfrm>
            <a:off x="1219200" y="0"/>
            <a:ext cx="4887913" cy="755650"/>
          </a:xfrm>
        </p:spPr>
        <p:txBody>
          <a:bodyPr>
            <a:normAutofit/>
          </a:bodyPr>
          <a:lstStyle/>
          <a:p>
            <a:pPr eaLnBrk="1" fontAlgn="auto" hangingPunct="1">
              <a:spcAft>
                <a:spcPts val="0"/>
              </a:spcAft>
              <a:defRPr/>
            </a:pPr>
            <a:r>
              <a:rPr lang="id-ID" dirty="0" smtClean="0"/>
              <a:t>Simbol Flowchart-2</a:t>
            </a:r>
            <a:endParaRPr lang="id-ID"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id-ID" b="1" dirty="0" smtClean="0"/>
              <a:t>PENGGAMBARAN DFD</a:t>
            </a:r>
            <a:endParaRPr lang="id-ID" dirty="0" smtClean="0"/>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id-ID" dirty="0" smtClean="0"/>
              <a:t>6. </a:t>
            </a:r>
            <a:r>
              <a:rPr lang="id-ID" b="1" i="1" dirty="0"/>
              <a:t>DFD Level Dua, Tiga, </a:t>
            </a:r>
            <a:r>
              <a:rPr lang="id-ID" b="1" i="1" dirty="0" smtClean="0"/>
              <a:t>…</a:t>
            </a:r>
          </a:p>
          <a:p>
            <a:pPr fontAlgn="auto">
              <a:spcAft>
                <a:spcPts val="0"/>
              </a:spcAft>
              <a:buFont typeface="Arial" pitchFamily="34" charset="0"/>
              <a:buChar char="•"/>
              <a:defRPr/>
            </a:pPr>
            <a:r>
              <a:rPr lang="id-ID" dirty="0"/>
              <a:t>Diagram ini merupakan dekomposisi dari level sebelumnya. </a:t>
            </a:r>
            <a:r>
              <a:rPr lang="id-ID" dirty="0" smtClean="0"/>
              <a:t>Proses dekomposisi </a:t>
            </a:r>
            <a:r>
              <a:rPr lang="id-ID" dirty="0"/>
              <a:t>dilakukan sampai dengan proses siap dituangkan </a:t>
            </a:r>
            <a:r>
              <a:rPr lang="id-ID" dirty="0" smtClean="0"/>
              <a:t>ke dalam </a:t>
            </a:r>
            <a:r>
              <a:rPr lang="id-ID" dirty="0"/>
              <a:t>program. Aturan yang digunakan sama dengan level satu</a:t>
            </a:r>
            <a:r>
              <a:rPr lang="id-ID" dirty="0" smtClean="0"/>
              <a:t>.</a:t>
            </a:r>
          </a:p>
          <a:p>
            <a:pPr fontAlgn="auto">
              <a:spcAft>
                <a:spcPts val="0"/>
              </a:spcAft>
              <a:buFont typeface="Arial" pitchFamily="34" charset="0"/>
              <a:buChar char="•"/>
              <a:defRPr/>
            </a:pPr>
            <a:endParaRPr lang="id-ID"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p:txBody>
          <a:bodyPr/>
          <a:lstStyle/>
          <a:p>
            <a:r>
              <a:rPr lang="id-ID" dirty="0" smtClean="0"/>
              <a:t>Penerapan DFD ke studi Kasus</a:t>
            </a: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r>
              <a:rPr lang="id-ID" dirty="0" smtClean="0"/>
              <a:t>Membuat aplikasi perpustakaan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id-ID" dirty="0" smtClean="0"/>
              <a:t>Setiap orang dapat mendaftar menjadi anggota dan mendapat kartu anggota</a:t>
            </a:r>
          </a:p>
          <a:p>
            <a:pPr fontAlgn="auto">
              <a:spcAft>
                <a:spcPts val="0"/>
              </a:spcAft>
              <a:buFont typeface="Arial" pitchFamily="34" charset="0"/>
              <a:buChar char="•"/>
              <a:defRPr/>
            </a:pPr>
            <a:r>
              <a:rPr lang="id-ID" dirty="0" smtClean="0"/>
              <a:t>Petugas memasukkan data buku</a:t>
            </a:r>
          </a:p>
          <a:p>
            <a:pPr fontAlgn="auto">
              <a:spcAft>
                <a:spcPts val="0"/>
              </a:spcAft>
              <a:buFont typeface="Arial" pitchFamily="34" charset="0"/>
              <a:buChar char="•"/>
              <a:defRPr/>
            </a:pPr>
            <a:r>
              <a:rPr lang="id-ID" dirty="0" smtClean="0"/>
              <a:t>Anggota dapat meminjam buku</a:t>
            </a:r>
          </a:p>
          <a:p>
            <a:pPr fontAlgn="auto">
              <a:spcAft>
                <a:spcPts val="0"/>
              </a:spcAft>
              <a:buFont typeface="Arial" pitchFamily="34" charset="0"/>
              <a:buChar char="•"/>
              <a:defRPr/>
            </a:pPr>
            <a:r>
              <a:rPr lang="id-ID" dirty="0" smtClean="0"/>
              <a:t>Anggota harus mengembalikan buku jika pinjam buku</a:t>
            </a:r>
          </a:p>
          <a:p>
            <a:pPr fontAlgn="auto">
              <a:spcAft>
                <a:spcPts val="0"/>
              </a:spcAft>
              <a:buFont typeface="Arial" pitchFamily="34" charset="0"/>
              <a:buChar char="•"/>
              <a:defRPr/>
            </a:pPr>
            <a:r>
              <a:rPr lang="en-US" dirty="0" err="1" smtClean="0"/>
              <a:t>Kepala</a:t>
            </a:r>
            <a:r>
              <a:rPr lang="en-US" dirty="0" smtClean="0"/>
              <a:t> </a:t>
            </a:r>
            <a:r>
              <a:rPr lang="en-US" dirty="0" err="1" smtClean="0"/>
              <a:t>Perpustakaan</a:t>
            </a:r>
            <a:r>
              <a:rPr lang="id-ID" dirty="0" smtClean="0"/>
              <a:t> membuat laporan:</a:t>
            </a:r>
          </a:p>
          <a:p>
            <a:pPr lvl="1" fontAlgn="auto">
              <a:spcAft>
                <a:spcPts val="0"/>
              </a:spcAft>
              <a:buFont typeface="Arial" pitchFamily="34" charset="0"/>
              <a:buChar char="–"/>
              <a:defRPr/>
            </a:pPr>
            <a:r>
              <a:rPr lang="id-ID" dirty="0" smtClean="0"/>
              <a:t>Laporan buku</a:t>
            </a:r>
          </a:p>
          <a:p>
            <a:pPr lvl="1" fontAlgn="auto">
              <a:spcAft>
                <a:spcPts val="0"/>
              </a:spcAft>
              <a:buFont typeface="Arial" pitchFamily="34" charset="0"/>
              <a:buChar char="–"/>
              <a:defRPr/>
            </a:pPr>
            <a:r>
              <a:rPr lang="id-ID" dirty="0" smtClean="0"/>
              <a:t>Laporan member</a:t>
            </a:r>
          </a:p>
          <a:p>
            <a:pPr lvl="1" fontAlgn="auto">
              <a:spcAft>
                <a:spcPts val="0"/>
              </a:spcAft>
              <a:buFont typeface="Arial" pitchFamily="34" charset="0"/>
              <a:buChar char="–"/>
              <a:defRPr/>
            </a:pPr>
            <a:r>
              <a:rPr lang="id-ID" dirty="0" smtClean="0"/>
              <a:t>Laporan pinjam</a:t>
            </a:r>
          </a:p>
          <a:p>
            <a:pPr lvl="1" fontAlgn="auto">
              <a:spcAft>
                <a:spcPts val="0"/>
              </a:spcAft>
              <a:buFont typeface="Arial" pitchFamily="34" charset="0"/>
              <a:buChar char="–"/>
              <a:defRPr/>
            </a:pPr>
            <a:r>
              <a:rPr lang="id-ID" dirty="0" smtClean="0"/>
              <a:t>Laporan kembali</a:t>
            </a:r>
          </a:p>
          <a:p>
            <a:pPr fontAlgn="auto">
              <a:spcAft>
                <a:spcPts val="0"/>
              </a:spcAft>
              <a:buFont typeface="Arial" pitchFamily="34" charset="0"/>
              <a:buChar char="•"/>
              <a:defRPr/>
            </a:pPr>
            <a:endParaRPr lang="id-ID" dirty="0" smtClean="0"/>
          </a:p>
          <a:p>
            <a:pPr fontAlgn="auto">
              <a:spcAft>
                <a:spcPts val="0"/>
              </a:spcAft>
              <a:buFont typeface="Arial" pitchFamily="34" charset="0"/>
              <a:buChar char="•"/>
              <a:defRPr/>
            </a:pPr>
            <a:endParaRPr lang="id-ID"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772400" y="76200"/>
            <a:ext cx="1143000" cy="990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Context diagram</a:t>
            </a:r>
          </a:p>
        </p:txBody>
      </p:sp>
      <p:pic>
        <p:nvPicPr>
          <p:cNvPr id="65539" name="Content Placeholder 9"/>
          <p:cNvPicPr>
            <a:picLocks noGrp="1"/>
          </p:cNvPicPr>
          <p:nvPr>
            <p:ph idx="1"/>
          </p:nvPr>
        </p:nvPicPr>
        <p:blipFill>
          <a:blip r:embed="rId2" cstate="print"/>
          <a:srcRect l="3419" t="2273" r="2564" b="7955"/>
          <a:stretch>
            <a:fillRect/>
          </a:stretch>
        </p:blipFill>
        <p:spPr>
          <a:xfrm>
            <a:off x="533400" y="304800"/>
            <a:ext cx="8382000" cy="64008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4800" y="-76200"/>
            <a:ext cx="8229600" cy="1143000"/>
          </a:xfrm>
        </p:spPr>
        <p:txBody>
          <a:bodyPr/>
          <a:lstStyle/>
          <a:p>
            <a:r>
              <a:rPr lang="id-ID" dirty="0" smtClean="0"/>
              <a:t>Penjelasan context diagram</a:t>
            </a:r>
          </a:p>
        </p:txBody>
      </p:sp>
      <p:graphicFrame>
        <p:nvGraphicFramePr>
          <p:cNvPr id="4" name="Content Placeholder 3"/>
          <p:cNvGraphicFramePr>
            <a:graphicFrameLocks noGrp="1"/>
          </p:cNvGraphicFramePr>
          <p:nvPr>
            <p:ph idx="1"/>
          </p:nvPr>
        </p:nvGraphicFramePr>
        <p:xfrm>
          <a:off x="990599" y="685800"/>
          <a:ext cx="7848601" cy="5349240"/>
        </p:xfrm>
        <a:graphic>
          <a:graphicData uri="http://schemas.openxmlformats.org/drawingml/2006/table">
            <a:tbl>
              <a:tblPr firstRow="1" bandRow="1">
                <a:tableStyleId>{5940675A-B579-460E-94D1-54222C63F5DA}</a:tableStyleId>
              </a:tblPr>
              <a:tblGrid>
                <a:gridCol w="7848601"/>
              </a:tblGrid>
              <a:tr h="370840">
                <a:tc>
                  <a:txBody>
                    <a:bodyPr/>
                    <a:lstStyle/>
                    <a:p>
                      <a:pPr algn="just">
                        <a:lnSpc>
                          <a:spcPct val="150000"/>
                        </a:lnSpc>
                        <a:spcAft>
                          <a:spcPts val="0"/>
                        </a:spcAft>
                      </a:pPr>
                      <a:r>
                        <a:rPr lang="id-ID" sz="1800" dirty="0">
                          <a:effectLst/>
                        </a:rPr>
                        <a:t>Petugas Perpustakaan melakukan pendataan buku</a:t>
                      </a:r>
                      <a:endParaRPr lang="id-ID" sz="1800" dirty="0">
                        <a:effectLst/>
                        <a:latin typeface="Times New Roman"/>
                        <a:ea typeface="Calibri"/>
                        <a:cs typeface="Times New Roman"/>
                      </a:endParaRPr>
                    </a:p>
                  </a:txBody>
                  <a:tcPr marL="68580" marR="68580" marT="0" marB="0"/>
                </a:tc>
              </a:tr>
              <a:tr h="370840">
                <a:tc>
                  <a:txBody>
                    <a:bodyPr/>
                    <a:lstStyle/>
                    <a:p>
                      <a:pPr algn="just">
                        <a:lnSpc>
                          <a:spcPct val="150000"/>
                        </a:lnSpc>
                        <a:spcAft>
                          <a:spcPts val="0"/>
                        </a:spcAft>
                      </a:pPr>
                      <a:r>
                        <a:rPr lang="id-ID" sz="1800" dirty="0">
                          <a:effectLst/>
                        </a:rPr>
                        <a:t>Calon Anggota melakukan pendaftaran menjadi anggota dengan memberikan data anggota. Setelah sukses melakukan pendaftaran, anggota mendapat laporan anggota berupa kartu anggota</a:t>
                      </a:r>
                    </a:p>
                    <a:p>
                      <a:pPr algn="just">
                        <a:lnSpc>
                          <a:spcPct val="150000"/>
                        </a:lnSpc>
                        <a:spcAft>
                          <a:spcPts val="0"/>
                        </a:spcAft>
                      </a:pPr>
                      <a:r>
                        <a:rPr lang="id-ID" sz="1800" dirty="0">
                          <a:effectLst/>
                        </a:rPr>
                        <a:t>Anggota dapat meminjam buku. Saat meminjam, anggota akan diberi laporan peminjaman dengan informasi berupa buku yang dipinjam dan kapan harus dikembalikan.</a:t>
                      </a:r>
                    </a:p>
                    <a:p>
                      <a:pPr algn="just">
                        <a:lnSpc>
                          <a:spcPct val="150000"/>
                        </a:lnSpc>
                        <a:spcAft>
                          <a:spcPts val="0"/>
                        </a:spcAft>
                      </a:pPr>
                      <a:r>
                        <a:rPr lang="id-ID" sz="1800" dirty="0">
                          <a:effectLst/>
                        </a:rPr>
                        <a:t>Apabila anggota meminjam buku, maka harus dikembalikan sesuai waktunya. Apabila anggota mengembalikan buku, maka akan mendapat laporan bahwa buku telah dikembalikan (untuk keterlambatan disini tidak akan didenda).</a:t>
                      </a:r>
                    </a:p>
                    <a:p>
                      <a:pPr algn="just">
                        <a:lnSpc>
                          <a:spcPct val="150000"/>
                        </a:lnSpc>
                        <a:spcAft>
                          <a:spcPts val="0"/>
                        </a:spcAft>
                      </a:pPr>
                      <a:r>
                        <a:rPr lang="id-ID" sz="1800" dirty="0">
                          <a:effectLst/>
                        </a:rPr>
                        <a:t>Anggota juga dapat menerima laporan buku berupa buku apa saja yang tersedia. </a:t>
                      </a:r>
                      <a:endParaRPr lang="id-ID" sz="1800" dirty="0">
                        <a:effectLst/>
                        <a:latin typeface="Times New Roman"/>
                        <a:ea typeface="Calibri"/>
                        <a:cs typeface="Times New Roman"/>
                      </a:endParaRPr>
                    </a:p>
                  </a:txBody>
                  <a:tcPr marL="68580" marR="68580" marT="0" marB="0"/>
                </a:tc>
              </a:tr>
              <a:tr h="370840">
                <a:tc>
                  <a:txBody>
                    <a:bodyPr/>
                    <a:lstStyle/>
                    <a:p>
                      <a:pPr algn="just">
                        <a:lnSpc>
                          <a:spcPct val="150000"/>
                        </a:lnSpc>
                        <a:spcAft>
                          <a:spcPts val="0"/>
                        </a:spcAft>
                      </a:pPr>
                      <a:r>
                        <a:rPr lang="id-ID" sz="1800" dirty="0" smtClean="0">
                          <a:effectLst/>
                        </a:rPr>
                        <a:t>Kepala perpustakaan hanya mendapat laporan buku, laporan anggota, laporan peminjaman dan laporan pengembalian</a:t>
                      </a:r>
                      <a:endParaRPr lang="id-ID" sz="1800" dirty="0">
                        <a:effectLst/>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924800" y="152400"/>
            <a:ext cx="990600" cy="685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Dfd level 0</a:t>
            </a:r>
          </a:p>
        </p:txBody>
      </p:sp>
      <p:pic>
        <p:nvPicPr>
          <p:cNvPr id="68611" name="Content Placeholder 3"/>
          <p:cNvPicPr>
            <a:picLocks noGrp="1"/>
          </p:cNvPicPr>
          <p:nvPr>
            <p:ph idx="1"/>
          </p:nvPr>
        </p:nvPicPr>
        <p:blipFill>
          <a:blip r:embed="rId2" cstate="print"/>
          <a:srcRect l="4000" t="3333" r="5000" b="4444"/>
          <a:stretch>
            <a:fillRect/>
          </a:stretch>
        </p:blipFill>
        <p:spPr>
          <a:xfrm>
            <a:off x="1447800" y="228600"/>
            <a:ext cx="6858000" cy="63246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10400" y="152400"/>
            <a:ext cx="1905000" cy="1219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Dfd level 1:</a:t>
            </a:r>
          </a:p>
          <a:p>
            <a:pPr algn="ctr" fontAlgn="auto">
              <a:spcBef>
                <a:spcPts val="0"/>
              </a:spcBef>
              <a:spcAft>
                <a:spcPts val="0"/>
              </a:spcAft>
              <a:defRPr/>
            </a:pPr>
            <a:r>
              <a:rPr lang="id-ID" dirty="0"/>
              <a:t>Pendataan</a:t>
            </a:r>
          </a:p>
        </p:txBody>
      </p:sp>
      <p:pic>
        <p:nvPicPr>
          <p:cNvPr id="69635" name="Content Placeholder 3"/>
          <p:cNvPicPr>
            <a:picLocks noGrp="1"/>
          </p:cNvPicPr>
          <p:nvPr>
            <p:ph idx="1"/>
          </p:nvPr>
        </p:nvPicPr>
        <p:blipFill>
          <a:blip r:embed="rId2" cstate="print"/>
          <a:srcRect t="12753" r="8322" b="12665"/>
          <a:stretch>
            <a:fillRect/>
          </a:stretch>
        </p:blipFill>
        <p:spPr>
          <a:xfrm>
            <a:off x="1295400" y="1676400"/>
            <a:ext cx="7086600" cy="47244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l"/>
            <a:r>
              <a:rPr lang="id-ID" dirty="0" smtClean="0"/>
              <a:t>Kamus data pendataan buku</a:t>
            </a:r>
          </a:p>
        </p:txBody>
      </p:sp>
      <p:graphicFrame>
        <p:nvGraphicFramePr>
          <p:cNvPr id="4" name="Content Placeholder 3"/>
          <p:cNvGraphicFramePr>
            <a:graphicFrameLocks noGrp="1"/>
          </p:cNvGraphicFramePr>
          <p:nvPr>
            <p:ph idx="1"/>
          </p:nvPr>
        </p:nvGraphicFramePr>
        <p:xfrm>
          <a:off x="1143000" y="1600200"/>
          <a:ext cx="7696200" cy="2880360"/>
        </p:xfrm>
        <a:graphic>
          <a:graphicData uri="http://schemas.openxmlformats.org/drawingml/2006/table">
            <a:tbl>
              <a:tblPr firstRow="1" firstCol="1" bandRow="1">
                <a:tableStyleId>{5C22544A-7EE6-4342-B048-85BDC9FD1C3A}</a:tableStyleId>
              </a:tblPr>
              <a:tblGrid>
                <a:gridCol w="1294688"/>
                <a:gridCol w="6401512"/>
              </a:tblGrid>
              <a:tr h="0">
                <a:tc gridSpan="2">
                  <a:txBody>
                    <a:bodyPr/>
                    <a:lstStyle/>
                    <a:p>
                      <a:pPr algn="just">
                        <a:lnSpc>
                          <a:spcPct val="150000"/>
                        </a:lnSpc>
                        <a:spcAft>
                          <a:spcPts val="0"/>
                        </a:spcAft>
                      </a:pPr>
                      <a:r>
                        <a:rPr lang="id-ID" sz="1800" dirty="0">
                          <a:effectLst/>
                        </a:rPr>
                        <a:t>Kamus Data: 1.1 Pendataan Buku</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0">
                <a:tc>
                  <a:txBody>
                    <a:bodyPr/>
                    <a:lstStyle/>
                    <a:p>
                      <a:pPr algn="just">
                        <a:lnSpc>
                          <a:spcPct val="150000"/>
                        </a:lnSpc>
                        <a:spcAft>
                          <a:spcPts val="0"/>
                        </a:spcAft>
                      </a:pPr>
                      <a:r>
                        <a:rPr lang="id-ID" sz="1800" dirty="0">
                          <a:effectLst/>
                        </a:rPr>
                        <a:t>Input</a:t>
                      </a:r>
                      <a:endParaRPr lang="id-ID" sz="18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rPr>
                        <a:t>Data buku (judul, </a:t>
                      </a:r>
                      <a:r>
                        <a:rPr lang="id-ID" sz="1800" dirty="0" smtClean="0">
                          <a:effectLst/>
                        </a:rPr>
                        <a:t>pengarang, </a:t>
                      </a:r>
                      <a:r>
                        <a:rPr lang="id-ID" sz="1800" dirty="0">
                          <a:effectLst/>
                        </a:rPr>
                        <a:t>penerbit, kota terbit, tahun terbit, </a:t>
                      </a:r>
                      <a:r>
                        <a:rPr lang="id-ID" sz="1800" dirty="0" smtClean="0">
                          <a:effectLst/>
                        </a:rPr>
                        <a:t>topik)</a:t>
                      </a:r>
                      <a:endParaRPr lang="id-ID" sz="1800" dirty="0">
                        <a:effectLst/>
                        <a:latin typeface="Times New Roman"/>
                        <a:ea typeface="Calibri"/>
                        <a:cs typeface="Times New Roman"/>
                      </a:endParaRPr>
                    </a:p>
                  </a:txBody>
                  <a:tcPr marL="68580" marR="68580" marT="0" marB="0"/>
                </a:tc>
              </a:tr>
              <a:tr h="0">
                <a:tc>
                  <a:txBody>
                    <a:bodyPr/>
                    <a:lstStyle/>
                    <a:p>
                      <a:pPr algn="just">
                        <a:lnSpc>
                          <a:spcPct val="150000"/>
                        </a:lnSpc>
                        <a:spcAft>
                          <a:spcPts val="0"/>
                        </a:spcAft>
                      </a:pPr>
                      <a:r>
                        <a:rPr lang="id-ID" sz="1800">
                          <a:effectLst/>
                        </a:rPr>
                        <a:t>Output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rPr>
                        <a:t>Buku (kd_buku, judul, pengarang, </a:t>
                      </a:r>
                      <a:r>
                        <a:rPr lang="en-US" sz="1800" dirty="0" smtClean="0">
                          <a:effectLst/>
                        </a:rPr>
                        <a:t>p</a:t>
                      </a:r>
                      <a:r>
                        <a:rPr lang="id-ID" sz="1800" dirty="0" smtClean="0">
                          <a:effectLst/>
                        </a:rPr>
                        <a:t>enerbit</a:t>
                      </a:r>
                      <a:r>
                        <a:rPr lang="id-ID" sz="1800" dirty="0">
                          <a:effectLst/>
                        </a:rPr>
                        <a:t>, kota_terbit, tahun_terbit, </a:t>
                      </a:r>
                      <a:r>
                        <a:rPr lang="id-ID" sz="1800" dirty="0" smtClean="0">
                          <a:effectLst/>
                        </a:rPr>
                        <a:t>topik)</a:t>
                      </a:r>
                      <a:endParaRPr lang="id-ID" sz="1800" dirty="0">
                        <a:effectLst/>
                        <a:latin typeface="Times New Roman"/>
                        <a:ea typeface="Calibri"/>
                        <a:cs typeface="Times New Roman"/>
                      </a:endParaRPr>
                    </a:p>
                  </a:txBody>
                  <a:tcPr marL="68580" marR="68580" marT="0" marB="0"/>
                </a:tc>
              </a:tr>
              <a:tr h="0">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rPr>
                        <a:t>Petugas perpustakaan memasukkan informasi buku ke dalam sistem informasi untuk disimpan kedalam database dengan nama file buku</a:t>
                      </a:r>
                      <a:endParaRPr lang="id-ID" sz="1800" dirty="0">
                        <a:effectLst/>
                        <a:latin typeface="Times New Roman"/>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l"/>
            <a:r>
              <a:rPr lang="id-ID" dirty="0" smtClean="0"/>
              <a:t>Kamus data pendataan anggota</a:t>
            </a:r>
          </a:p>
        </p:txBody>
      </p:sp>
      <p:graphicFrame>
        <p:nvGraphicFramePr>
          <p:cNvPr id="4" name="Content Placeholder 3"/>
          <p:cNvGraphicFramePr>
            <a:graphicFrameLocks noGrp="1"/>
          </p:cNvGraphicFramePr>
          <p:nvPr>
            <p:ph idx="1"/>
          </p:nvPr>
        </p:nvGraphicFramePr>
        <p:xfrm>
          <a:off x="1371600" y="1371600"/>
          <a:ext cx="7391400" cy="2420366"/>
        </p:xfrm>
        <a:graphic>
          <a:graphicData uri="http://schemas.openxmlformats.org/drawingml/2006/table">
            <a:tbl>
              <a:tblPr firstRow="1" firstCol="1" bandRow="1">
                <a:tableStyleId>{5C22544A-7EE6-4342-B048-85BDC9FD1C3A}</a:tableStyleId>
              </a:tblPr>
              <a:tblGrid>
                <a:gridCol w="1600200"/>
                <a:gridCol w="5791200"/>
              </a:tblGrid>
              <a:tr h="0">
                <a:tc gridSpan="2">
                  <a:txBody>
                    <a:bodyPr/>
                    <a:lstStyle/>
                    <a:p>
                      <a:pPr algn="just">
                        <a:lnSpc>
                          <a:spcPct val="150000"/>
                        </a:lnSpc>
                        <a:spcAft>
                          <a:spcPts val="0"/>
                        </a:spcAft>
                      </a:pPr>
                      <a:r>
                        <a:rPr lang="id-ID" sz="1800" dirty="0">
                          <a:effectLst/>
                        </a:rPr>
                        <a:t>Kamus Data: </a:t>
                      </a:r>
                      <a:r>
                        <a:rPr lang="id-ID" sz="1800" dirty="0" smtClean="0">
                          <a:effectLst/>
                        </a:rPr>
                        <a:t>1.2 </a:t>
                      </a:r>
                      <a:r>
                        <a:rPr lang="id-ID" sz="1800" dirty="0">
                          <a:effectLst/>
                        </a:rPr>
                        <a:t>Pendataan </a:t>
                      </a:r>
                      <a:r>
                        <a:rPr lang="id-ID" sz="1800" dirty="0" smtClean="0">
                          <a:effectLst/>
                        </a:rPr>
                        <a:t>Anggota</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0">
                <a:tc>
                  <a:txBody>
                    <a:bodyPr/>
                    <a:lstStyle/>
                    <a:p>
                      <a:pPr algn="just">
                        <a:lnSpc>
                          <a:spcPct val="150000"/>
                        </a:lnSpc>
                        <a:spcAft>
                          <a:spcPts val="0"/>
                        </a:spcAft>
                      </a:pPr>
                      <a:r>
                        <a:rPr lang="id-ID" sz="1800">
                          <a:effectLst/>
                        </a:rPr>
                        <a:t>Input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mj-lt"/>
                          <a:ea typeface="Calibri"/>
                          <a:cs typeface="Times New Roman"/>
                        </a:rPr>
                        <a:t>Data Anggota (nama, alamat, tgl lahir, no </a:t>
                      </a:r>
                      <a:r>
                        <a:rPr lang="id-ID" sz="1800" dirty="0" smtClean="0">
                          <a:effectLst/>
                          <a:latin typeface="+mj-lt"/>
                          <a:ea typeface="Calibri"/>
                          <a:cs typeface="Times New Roman"/>
                        </a:rPr>
                        <a:t>telp)</a:t>
                      </a:r>
                      <a:endParaRPr lang="id-ID" sz="1800" dirty="0">
                        <a:effectLst/>
                        <a:latin typeface="+mj-lt"/>
                        <a:ea typeface="Calibri"/>
                        <a:cs typeface="Times New Roman"/>
                      </a:endParaRPr>
                    </a:p>
                  </a:txBody>
                  <a:tcPr marL="68580" marR="68580" marT="0" marB="0"/>
                </a:tc>
              </a:tr>
              <a:tr h="0">
                <a:tc>
                  <a:txBody>
                    <a:bodyPr/>
                    <a:lstStyle/>
                    <a:p>
                      <a:pPr algn="just">
                        <a:lnSpc>
                          <a:spcPct val="150000"/>
                        </a:lnSpc>
                        <a:spcAft>
                          <a:spcPts val="0"/>
                        </a:spcAft>
                      </a:pPr>
                      <a:r>
                        <a:rPr lang="id-ID" sz="1800" dirty="0">
                          <a:effectLst/>
                        </a:rPr>
                        <a:t>Output</a:t>
                      </a:r>
                      <a:endParaRPr lang="id-ID" sz="1800" dirty="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mj-lt"/>
                          <a:ea typeface="Calibri"/>
                          <a:cs typeface="Times New Roman"/>
                        </a:rPr>
                        <a:t>Anggota (kd_anggota, nama, alamat, tgl_lahir, </a:t>
                      </a:r>
                      <a:r>
                        <a:rPr lang="id-ID" sz="1800" dirty="0" smtClean="0">
                          <a:effectLst/>
                          <a:latin typeface="+mj-lt"/>
                          <a:ea typeface="Calibri"/>
                          <a:cs typeface="Times New Roman"/>
                        </a:rPr>
                        <a:t>no_telp)</a:t>
                      </a:r>
                      <a:endParaRPr lang="id-ID" sz="1800" dirty="0">
                        <a:effectLst/>
                        <a:latin typeface="+mj-lt"/>
                        <a:ea typeface="Calibri"/>
                        <a:cs typeface="Times New Roman"/>
                      </a:endParaRPr>
                    </a:p>
                  </a:txBody>
                  <a:tcPr marL="68580" marR="68580" marT="0" marB="0"/>
                </a:tc>
              </a:tr>
              <a:tr h="0">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mj-lt"/>
                          <a:ea typeface="Calibri"/>
                          <a:cs typeface="Times New Roman"/>
                        </a:rPr>
                        <a:t>Petugas perpustakaan memasukkan informasi anggota ke dalam sistem informasi untuk disimpan kedalam database dengan nama file anggota</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10400" y="152400"/>
            <a:ext cx="1905000" cy="1219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Dfd level 1:</a:t>
            </a:r>
          </a:p>
          <a:p>
            <a:pPr algn="ctr" fontAlgn="auto">
              <a:spcBef>
                <a:spcPts val="0"/>
              </a:spcBef>
              <a:spcAft>
                <a:spcPts val="0"/>
              </a:spcAft>
              <a:defRPr/>
            </a:pPr>
            <a:r>
              <a:rPr lang="id-ID" dirty="0"/>
              <a:t>transaksi</a:t>
            </a:r>
          </a:p>
        </p:txBody>
      </p:sp>
      <p:pic>
        <p:nvPicPr>
          <p:cNvPr id="74755" name="Content Placeholder 3"/>
          <p:cNvPicPr>
            <a:picLocks noGrp="1"/>
          </p:cNvPicPr>
          <p:nvPr>
            <p:ph idx="1"/>
          </p:nvPr>
        </p:nvPicPr>
        <p:blipFill>
          <a:blip r:embed="rId2" cstate="print"/>
          <a:stretch>
            <a:fillRect/>
          </a:stretch>
        </p:blipFill>
        <p:spPr>
          <a:xfrm>
            <a:off x="1447800" y="1219200"/>
            <a:ext cx="7016800" cy="446260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p:cNvPicPr>
            <a:picLocks noChangeAspect="1"/>
          </p:cNvPicPr>
          <p:nvPr/>
        </p:nvPicPr>
        <p:blipFill>
          <a:blip r:embed="rId2"/>
          <a:srcRect/>
          <a:stretch>
            <a:fillRect/>
          </a:stretch>
        </p:blipFill>
        <p:spPr bwMode="auto">
          <a:xfrm>
            <a:off x="1080048" y="762000"/>
            <a:ext cx="7667625" cy="5800725"/>
          </a:xfrm>
          <a:prstGeom prst="rect">
            <a:avLst/>
          </a:prstGeom>
          <a:noFill/>
          <a:ln w="9525">
            <a:noFill/>
            <a:miter lim="800000"/>
            <a:headEnd/>
            <a:tailEnd/>
          </a:ln>
        </p:spPr>
      </p:pic>
      <p:sp>
        <p:nvSpPr>
          <p:cNvPr id="5" name="Title 1"/>
          <p:cNvSpPr txBox="1">
            <a:spLocks/>
          </p:cNvSpPr>
          <p:nvPr/>
        </p:nvSpPr>
        <p:spPr>
          <a:xfrm>
            <a:off x="990600" y="0"/>
            <a:ext cx="6096000" cy="838200"/>
          </a:xfrm>
          <a:prstGeom prst="rect">
            <a:avLst/>
          </a:prstGeom>
        </p:spPr>
        <p:txBody>
          <a:bodyPr anchor="ctr">
            <a:normAutofit/>
          </a:bodyPr>
          <a:lstStyle/>
          <a:p>
            <a:pPr algn="ctr" fontAlgn="auto">
              <a:spcAft>
                <a:spcPts val="0"/>
              </a:spcAft>
              <a:defRPr/>
            </a:pPr>
            <a:r>
              <a:rPr lang="id-ID" sz="4400" dirty="0">
                <a:latin typeface="+mj-lt"/>
                <a:ea typeface="+mj-ea"/>
                <a:cs typeface="+mj-cs"/>
              </a:rPr>
              <a:t>Simbol Flowchart-3</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066800" y="0"/>
            <a:ext cx="7866888" cy="762000"/>
          </a:xfrm>
        </p:spPr>
        <p:txBody>
          <a:bodyPr>
            <a:normAutofit/>
          </a:bodyPr>
          <a:lstStyle/>
          <a:p>
            <a:pPr algn="l"/>
            <a:r>
              <a:rPr lang="id-ID" dirty="0" smtClean="0"/>
              <a:t>Kamus data transaksi peminjaman</a:t>
            </a:r>
          </a:p>
        </p:txBody>
      </p:sp>
      <p:graphicFrame>
        <p:nvGraphicFramePr>
          <p:cNvPr id="4" name="Content Placeholder 3"/>
          <p:cNvGraphicFramePr>
            <a:graphicFrameLocks noGrp="1"/>
          </p:cNvGraphicFramePr>
          <p:nvPr>
            <p:ph idx="1"/>
          </p:nvPr>
        </p:nvGraphicFramePr>
        <p:xfrm>
          <a:off x="1143000" y="838200"/>
          <a:ext cx="7924800" cy="5867400"/>
        </p:xfrm>
        <a:graphic>
          <a:graphicData uri="http://schemas.openxmlformats.org/drawingml/2006/table">
            <a:tbl>
              <a:tblPr firstRow="1" firstCol="1" bandRow="1">
                <a:tableStyleId>{5C22544A-7EE6-4342-B048-85BDC9FD1C3A}</a:tableStyleId>
              </a:tblPr>
              <a:tblGrid>
                <a:gridCol w="1202871"/>
                <a:gridCol w="6721929"/>
              </a:tblGrid>
              <a:tr h="430823">
                <a:tc gridSpan="2">
                  <a:txBody>
                    <a:bodyPr/>
                    <a:lstStyle/>
                    <a:p>
                      <a:pPr algn="just">
                        <a:lnSpc>
                          <a:spcPct val="150000"/>
                        </a:lnSpc>
                        <a:spcAft>
                          <a:spcPts val="0"/>
                        </a:spcAft>
                      </a:pPr>
                      <a:r>
                        <a:rPr lang="id-ID" sz="1800" dirty="0">
                          <a:effectLst/>
                        </a:rPr>
                        <a:t>Kamus Data: </a:t>
                      </a:r>
                      <a:r>
                        <a:rPr lang="id-ID" sz="1800" dirty="0" smtClean="0">
                          <a:effectLst/>
                        </a:rPr>
                        <a:t>2.1</a:t>
                      </a:r>
                      <a:r>
                        <a:rPr lang="id-ID" sz="1800" baseline="0" dirty="0" smtClean="0">
                          <a:effectLst/>
                        </a:rPr>
                        <a:t> Peminjaman</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1723292">
                <a:tc>
                  <a:txBody>
                    <a:bodyPr/>
                    <a:lstStyle/>
                    <a:p>
                      <a:pPr algn="just">
                        <a:lnSpc>
                          <a:spcPct val="150000"/>
                        </a:lnSpc>
                        <a:spcAft>
                          <a:spcPts val="0"/>
                        </a:spcAft>
                      </a:pPr>
                      <a:r>
                        <a:rPr lang="id-ID" sz="1800">
                          <a:effectLst/>
                        </a:rPr>
                        <a:t>Input</a:t>
                      </a:r>
                      <a:endParaRPr lang="id-ID" sz="1800">
                        <a:effectLst/>
                        <a:latin typeface="Times New Roman"/>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id-ID" sz="1800" dirty="0">
                          <a:effectLst/>
                          <a:latin typeface="Times New Roman"/>
                          <a:ea typeface="Calibri"/>
                          <a:cs typeface="Times New Roman"/>
                        </a:rPr>
                        <a:t>Data Peminjaman Buku (anggota membawa kartu anggota dan buku yang akan dipinjam ke perpustakaan)</a:t>
                      </a:r>
                    </a:p>
                    <a:p>
                      <a:pPr marL="342900" lvl="0" indent="-342900" algn="just">
                        <a:lnSpc>
                          <a:spcPct val="150000"/>
                        </a:lnSpc>
                        <a:spcAft>
                          <a:spcPts val="0"/>
                        </a:spcAft>
                        <a:buFont typeface="Symbol"/>
                        <a:buChar char=""/>
                      </a:pPr>
                      <a:r>
                        <a:rPr lang="id-ID" sz="1800" dirty="0">
                          <a:effectLst/>
                          <a:latin typeface="Times New Roman"/>
                          <a:ea typeface="Calibri"/>
                          <a:cs typeface="Times New Roman"/>
                        </a:rPr>
                        <a:t>Anggota (kd_anggota)</a:t>
                      </a:r>
                    </a:p>
                    <a:p>
                      <a:pPr marL="342900" lvl="0" indent="-342900" algn="just">
                        <a:lnSpc>
                          <a:spcPct val="150000"/>
                        </a:lnSpc>
                        <a:spcAft>
                          <a:spcPts val="0"/>
                        </a:spcAft>
                        <a:buFont typeface="Symbol"/>
                        <a:buChar char=""/>
                      </a:pPr>
                      <a:r>
                        <a:rPr lang="id-ID" sz="1800" dirty="0">
                          <a:effectLst/>
                          <a:latin typeface="Times New Roman"/>
                          <a:ea typeface="Calibri"/>
                          <a:cs typeface="Times New Roman"/>
                        </a:rPr>
                        <a:t>Buku(kd_buku)</a:t>
                      </a:r>
                    </a:p>
                  </a:txBody>
                  <a:tcPr marL="68580" marR="68580" marT="0" marB="0"/>
                </a:tc>
              </a:tr>
              <a:tr h="430823">
                <a:tc>
                  <a:txBody>
                    <a:bodyPr/>
                    <a:lstStyle/>
                    <a:p>
                      <a:pPr algn="just">
                        <a:lnSpc>
                          <a:spcPct val="150000"/>
                        </a:lnSpc>
                        <a:spcAft>
                          <a:spcPts val="0"/>
                        </a:spcAft>
                      </a:pPr>
                      <a:r>
                        <a:rPr lang="id-ID" sz="1800">
                          <a:effectLst/>
                        </a:rPr>
                        <a:t>Output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a:effectLst/>
                          <a:latin typeface="Times New Roman"/>
                          <a:ea typeface="Calibri"/>
                          <a:cs typeface="Times New Roman"/>
                        </a:rPr>
                        <a:t>Transaksi (kd_anggota, kd_buku, tgl_pinjam, tgl_seharusnya_kembali)</a:t>
                      </a:r>
                    </a:p>
                  </a:txBody>
                  <a:tcPr marL="68580" marR="68580" marT="0" marB="0"/>
                </a:tc>
              </a:tr>
              <a:tr h="3282462">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Anggota meminjam buku dengan membawa kartu anggota dan buku, petugas perpustakaan memasukkan transaksi peminjaman ke sistem informasi. Petugas memasukkan kd_buku dan kd_anggota. Saat petugas memasukkan kd_anggota, maka sistem akan mengecek ke file anggota, apakah kd_anggota terdaftar atau tidak, bila terdaftar, maka petugas menekan tombol selesai untuk menyelesaikan transaksi peminjaman. Hasil akhir adalah laporan berupa kapan harus dikembalikan(terletak di modul laporan peminjaman)</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id-ID" dirty="0" smtClean="0"/>
              <a:t>Kamus data transaksi pengembalian</a:t>
            </a:r>
            <a:endParaRPr lang="id-ID" dirty="0"/>
          </a:p>
        </p:txBody>
      </p:sp>
      <p:graphicFrame>
        <p:nvGraphicFramePr>
          <p:cNvPr id="4" name="Content Placeholder 3"/>
          <p:cNvGraphicFramePr>
            <a:graphicFrameLocks noGrp="1"/>
          </p:cNvGraphicFramePr>
          <p:nvPr>
            <p:ph idx="1"/>
          </p:nvPr>
        </p:nvGraphicFramePr>
        <p:xfrm>
          <a:off x="1143000" y="1295400"/>
          <a:ext cx="7772400" cy="5300726"/>
        </p:xfrm>
        <a:graphic>
          <a:graphicData uri="http://schemas.openxmlformats.org/drawingml/2006/table">
            <a:tbl>
              <a:tblPr firstRow="1" firstCol="1" bandRow="1">
                <a:tableStyleId>{5C22544A-7EE6-4342-B048-85BDC9FD1C3A}</a:tableStyleId>
              </a:tblPr>
              <a:tblGrid>
                <a:gridCol w="1447800"/>
                <a:gridCol w="6324600"/>
              </a:tblGrid>
              <a:tr h="0">
                <a:tc gridSpan="2">
                  <a:txBody>
                    <a:bodyPr/>
                    <a:lstStyle/>
                    <a:p>
                      <a:pPr algn="just">
                        <a:lnSpc>
                          <a:spcPct val="150000"/>
                        </a:lnSpc>
                        <a:spcAft>
                          <a:spcPts val="0"/>
                        </a:spcAft>
                      </a:pPr>
                      <a:r>
                        <a:rPr lang="id-ID" sz="1800" dirty="0">
                          <a:effectLst/>
                        </a:rPr>
                        <a:t>Kamus Data: </a:t>
                      </a:r>
                      <a:r>
                        <a:rPr lang="id-ID" sz="1800" dirty="0" smtClean="0">
                          <a:effectLst/>
                        </a:rPr>
                        <a:t>2.</a:t>
                      </a:r>
                      <a:r>
                        <a:rPr lang="en-US" sz="1800" dirty="0" smtClean="0">
                          <a:effectLst/>
                        </a:rPr>
                        <a:t>2</a:t>
                      </a:r>
                      <a:r>
                        <a:rPr lang="id-ID" sz="1800" baseline="0" dirty="0" smtClean="0">
                          <a:effectLst/>
                        </a:rPr>
                        <a:t> Pengembalian</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0">
                <a:tc>
                  <a:txBody>
                    <a:bodyPr/>
                    <a:lstStyle/>
                    <a:p>
                      <a:pPr algn="just">
                        <a:lnSpc>
                          <a:spcPct val="150000"/>
                        </a:lnSpc>
                        <a:spcAft>
                          <a:spcPts val="0"/>
                        </a:spcAft>
                      </a:pPr>
                      <a:r>
                        <a:rPr lang="id-ID" sz="1800" dirty="0">
                          <a:effectLst/>
                        </a:rPr>
                        <a:t>Input</a:t>
                      </a:r>
                      <a:endParaRPr lang="id-ID" sz="1800" dirty="0">
                        <a:effectLst/>
                        <a:latin typeface="Times New Roman"/>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id-ID" sz="1800" dirty="0">
                          <a:effectLst/>
                          <a:latin typeface="Times New Roman"/>
                          <a:ea typeface="Calibri"/>
                          <a:cs typeface="Times New Roman"/>
                        </a:rPr>
                        <a:t>Data Pengembalian Buku (anggota membawa kartu anggota dan buku yang akan dikembalikan ke perpustakaan)</a:t>
                      </a:r>
                    </a:p>
                    <a:p>
                      <a:pPr marL="342900" lvl="0" indent="-342900" algn="just">
                        <a:lnSpc>
                          <a:spcPct val="150000"/>
                        </a:lnSpc>
                        <a:spcAft>
                          <a:spcPts val="0"/>
                        </a:spcAft>
                        <a:buFont typeface="Symbol"/>
                        <a:buChar char=""/>
                      </a:pPr>
                      <a:r>
                        <a:rPr lang="id-ID" sz="1800" dirty="0">
                          <a:effectLst/>
                          <a:latin typeface="Times New Roman"/>
                          <a:ea typeface="Calibri"/>
                          <a:cs typeface="Times New Roman"/>
                        </a:rPr>
                        <a:t>Anggota (kd_anggota)</a:t>
                      </a:r>
                    </a:p>
                    <a:p>
                      <a:pPr marL="342900" lvl="0" indent="-342900" algn="just">
                        <a:lnSpc>
                          <a:spcPct val="150000"/>
                        </a:lnSpc>
                        <a:spcAft>
                          <a:spcPts val="0"/>
                        </a:spcAft>
                        <a:buFont typeface="Symbol"/>
                        <a:buChar char=""/>
                      </a:pPr>
                      <a:r>
                        <a:rPr lang="id-ID" sz="1800" dirty="0">
                          <a:effectLst/>
                          <a:latin typeface="Times New Roman"/>
                          <a:ea typeface="Calibri"/>
                          <a:cs typeface="Times New Roman"/>
                        </a:rPr>
                        <a:t>Buku(kd_buku)</a:t>
                      </a:r>
                    </a:p>
                  </a:txBody>
                  <a:tcPr marL="68580" marR="68580" marT="0" marB="0"/>
                </a:tc>
              </a:tr>
              <a:tr h="0">
                <a:tc>
                  <a:txBody>
                    <a:bodyPr/>
                    <a:lstStyle/>
                    <a:p>
                      <a:pPr algn="just">
                        <a:lnSpc>
                          <a:spcPct val="150000"/>
                        </a:lnSpc>
                        <a:spcAft>
                          <a:spcPts val="0"/>
                        </a:spcAft>
                      </a:pPr>
                      <a:r>
                        <a:rPr lang="id-ID" sz="1800">
                          <a:effectLst/>
                        </a:rPr>
                        <a:t>Output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Transaksi (kd_anggota, kd_buku, tgl_pinjam, </a:t>
                      </a:r>
                      <a:r>
                        <a:rPr lang="id-ID" sz="1800" dirty="0" smtClean="0">
                          <a:effectLst/>
                          <a:latin typeface="Times New Roman"/>
                          <a:ea typeface="Calibri"/>
                          <a:cs typeface="Times New Roman"/>
                        </a:rPr>
                        <a:t>tgl_seharusnya_kembali</a:t>
                      </a:r>
                      <a:r>
                        <a:rPr lang="id-ID" sz="1800" dirty="0">
                          <a:effectLst/>
                          <a:latin typeface="Times New Roman"/>
                          <a:ea typeface="Calibri"/>
                          <a:cs typeface="Times New Roman"/>
                        </a:rPr>
                        <a:t>, tgl_kembali)</a:t>
                      </a:r>
                    </a:p>
                  </a:txBody>
                  <a:tcPr marL="68580" marR="68580" marT="0" marB="0"/>
                </a:tc>
              </a:tr>
              <a:tr h="0">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Anggota mengembalikan buku dengan membawa kartu anggota dan buku, petugas memasukkan transaksi pengembalian ke sistem informasi. Petugas memasukkan kd_buku, kemudian sistem akan memberikan informasi buku tersebut, petugas menekan tombol kembali buku. Transaksi selesai. Hasil akhir adalah laporan pengembalian (terletak di modul laporan pengembalian)</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010400" y="152400"/>
            <a:ext cx="1905000" cy="1219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Dfd level 1 laporan</a:t>
            </a:r>
          </a:p>
        </p:txBody>
      </p:sp>
      <p:pic>
        <p:nvPicPr>
          <p:cNvPr id="79875" name="Content Placeholder 3"/>
          <p:cNvPicPr>
            <a:picLocks noGrp="1"/>
          </p:cNvPicPr>
          <p:nvPr>
            <p:ph idx="1"/>
          </p:nvPr>
        </p:nvPicPr>
        <p:blipFill>
          <a:blip r:embed="rId2" cstate="print"/>
          <a:srcRect/>
          <a:stretch>
            <a:fillRect/>
          </a:stretch>
        </p:blipFill>
        <p:spPr>
          <a:xfrm>
            <a:off x="1725613" y="381000"/>
            <a:ext cx="5692775" cy="62484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id-ID" dirty="0" smtClean="0"/>
              <a:t>Kamus data laporan buku dan anggota</a:t>
            </a:r>
            <a:endParaRPr lang="id-ID" dirty="0"/>
          </a:p>
        </p:txBody>
      </p:sp>
      <p:graphicFrame>
        <p:nvGraphicFramePr>
          <p:cNvPr id="4" name="Content Placeholder 3"/>
          <p:cNvGraphicFramePr>
            <a:graphicFrameLocks noGrp="1"/>
          </p:cNvGraphicFramePr>
          <p:nvPr>
            <p:ph idx="1"/>
          </p:nvPr>
        </p:nvGraphicFramePr>
        <p:xfrm>
          <a:off x="1143000" y="1524000"/>
          <a:ext cx="7620000" cy="2057400"/>
        </p:xfrm>
        <a:graphic>
          <a:graphicData uri="http://schemas.openxmlformats.org/drawingml/2006/table">
            <a:tbl>
              <a:tblPr firstRow="1" firstCol="1" bandRow="1">
                <a:tableStyleId>{5C22544A-7EE6-4342-B048-85BDC9FD1C3A}</a:tableStyleId>
              </a:tblPr>
              <a:tblGrid>
                <a:gridCol w="1371600"/>
                <a:gridCol w="6248400"/>
              </a:tblGrid>
              <a:tr h="0">
                <a:tc gridSpan="2">
                  <a:txBody>
                    <a:bodyPr/>
                    <a:lstStyle/>
                    <a:p>
                      <a:pPr algn="just">
                        <a:lnSpc>
                          <a:spcPct val="150000"/>
                        </a:lnSpc>
                        <a:spcAft>
                          <a:spcPts val="0"/>
                        </a:spcAft>
                      </a:pPr>
                      <a:r>
                        <a:rPr lang="id-ID" sz="1800" dirty="0">
                          <a:effectLst/>
                        </a:rPr>
                        <a:t>Kamus Data: 3.1 Laporan Buku</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0">
                <a:tc>
                  <a:txBody>
                    <a:bodyPr/>
                    <a:lstStyle/>
                    <a:p>
                      <a:pPr algn="just">
                        <a:lnSpc>
                          <a:spcPct val="150000"/>
                        </a:lnSpc>
                        <a:spcAft>
                          <a:spcPts val="0"/>
                        </a:spcAft>
                      </a:pPr>
                      <a:r>
                        <a:rPr lang="id-ID" sz="1800">
                          <a:effectLst/>
                        </a:rPr>
                        <a:t>Input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rPr>
                        <a:t>Data dari file Buku</a:t>
                      </a:r>
                      <a:endParaRPr lang="id-ID" sz="1800" dirty="0">
                        <a:effectLst/>
                        <a:latin typeface="Times New Roman"/>
                        <a:ea typeface="Calibri"/>
                        <a:cs typeface="Times New Roman"/>
                      </a:endParaRPr>
                    </a:p>
                  </a:txBody>
                  <a:tcPr marL="68580" marR="68580" marT="0" marB="0"/>
                </a:tc>
              </a:tr>
              <a:tr h="0">
                <a:tc>
                  <a:txBody>
                    <a:bodyPr/>
                    <a:lstStyle/>
                    <a:p>
                      <a:pPr algn="just">
                        <a:lnSpc>
                          <a:spcPct val="150000"/>
                        </a:lnSpc>
                        <a:spcAft>
                          <a:spcPts val="0"/>
                        </a:spcAft>
                      </a:pPr>
                      <a:r>
                        <a:rPr lang="id-ID" sz="1800">
                          <a:effectLst/>
                        </a:rPr>
                        <a:t>Output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a:effectLst/>
                        </a:rPr>
                        <a:t>Laporan Buku-buku yang ada dalam perpustakaan</a:t>
                      </a:r>
                      <a:endParaRPr lang="id-ID" sz="1800">
                        <a:effectLst/>
                        <a:latin typeface="Times New Roman"/>
                        <a:ea typeface="Calibri"/>
                        <a:cs typeface="Times New Roman"/>
                      </a:endParaRPr>
                    </a:p>
                  </a:txBody>
                  <a:tcPr marL="68580" marR="68580" marT="0" marB="0"/>
                </a:tc>
              </a:tr>
              <a:tr h="0">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rPr>
                        <a:t>Kepala perpustakaan mendapat laporan buku-buku yang ada dalam perpustakaan</a:t>
                      </a:r>
                      <a:endParaRPr lang="id-ID" sz="1800" dirty="0">
                        <a:effectLst/>
                        <a:latin typeface="Times New Roman"/>
                        <a:ea typeface="Calibri"/>
                        <a:cs typeface="Times New Roman"/>
                      </a:endParaRPr>
                    </a:p>
                  </a:txBody>
                  <a:tcPr marL="68580" marR="68580" marT="0" marB="0"/>
                </a:tc>
              </a:tr>
            </a:tbl>
          </a:graphicData>
        </a:graphic>
      </p:graphicFrame>
      <p:graphicFrame>
        <p:nvGraphicFramePr>
          <p:cNvPr id="5" name="Content Placeholder 3"/>
          <p:cNvGraphicFramePr>
            <a:graphicFrameLocks noGrp="1"/>
          </p:cNvGraphicFramePr>
          <p:nvPr>
            <p:ph idx="4294967295"/>
          </p:nvPr>
        </p:nvGraphicFramePr>
        <p:xfrm>
          <a:off x="1143000" y="3962400"/>
          <a:ext cx="7620000" cy="2057400"/>
        </p:xfrm>
        <a:graphic>
          <a:graphicData uri="http://schemas.openxmlformats.org/drawingml/2006/table">
            <a:tbl>
              <a:tblPr firstRow="1" firstCol="1" bandRow="1">
                <a:tableStyleId>{5C22544A-7EE6-4342-B048-85BDC9FD1C3A}</a:tableStyleId>
              </a:tblPr>
              <a:tblGrid>
                <a:gridCol w="1371600"/>
                <a:gridCol w="6248400"/>
              </a:tblGrid>
              <a:tr h="0">
                <a:tc gridSpan="2">
                  <a:txBody>
                    <a:bodyPr/>
                    <a:lstStyle/>
                    <a:p>
                      <a:pPr algn="just">
                        <a:lnSpc>
                          <a:spcPct val="150000"/>
                        </a:lnSpc>
                        <a:spcAft>
                          <a:spcPts val="0"/>
                        </a:spcAft>
                      </a:pPr>
                      <a:r>
                        <a:rPr lang="id-ID" sz="1800" dirty="0">
                          <a:effectLst/>
                        </a:rPr>
                        <a:t>Kamus Data: </a:t>
                      </a:r>
                      <a:r>
                        <a:rPr lang="id-ID" sz="1800" dirty="0" smtClean="0">
                          <a:effectLst/>
                        </a:rPr>
                        <a:t>3.2 </a:t>
                      </a:r>
                      <a:r>
                        <a:rPr lang="id-ID" sz="1800" dirty="0">
                          <a:effectLst/>
                        </a:rPr>
                        <a:t>Laporan </a:t>
                      </a:r>
                      <a:r>
                        <a:rPr lang="id-ID" sz="1800" dirty="0" smtClean="0">
                          <a:effectLst/>
                        </a:rPr>
                        <a:t>Anggota</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0">
                <a:tc>
                  <a:txBody>
                    <a:bodyPr/>
                    <a:lstStyle/>
                    <a:p>
                      <a:pPr algn="just">
                        <a:lnSpc>
                          <a:spcPct val="150000"/>
                        </a:lnSpc>
                        <a:spcAft>
                          <a:spcPts val="0"/>
                        </a:spcAft>
                      </a:pPr>
                      <a:r>
                        <a:rPr lang="id-ID" sz="1800">
                          <a:effectLst/>
                        </a:rPr>
                        <a:t>Input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Data dari file anggota</a:t>
                      </a:r>
                    </a:p>
                  </a:txBody>
                  <a:tcPr marL="68580" marR="68580" marT="0" marB="0"/>
                </a:tc>
              </a:tr>
              <a:tr h="0">
                <a:tc>
                  <a:txBody>
                    <a:bodyPr/>
                    <a:lstStyle/>
                    <a:p>
                      <a:pPr algn="just">
                        <a:lnSpc>
                          <a:spcPct val="150000"/>
                        </a:lnSpc>
                        <a:spcAft>
                          <a:spcPts val="0"/>
                        </a:spcAft>
                      </a:pPr>
                      <a:r>
                        <a:rPr lang="id-ID" sz="1800">
                          <a:effectLst/>
                        </a:rPr>
                        <a:t>Output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Laporan anggota</a:t>
                      </a:r>
                    </a:p>
                  </a:txBody>
                  <a:tcPr marL="68580" marR="68580" marT="0" marB="0"/>
                </a:tc>
              </a:tr>
              <a:tr h="0">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Kepala perpustkaan mendapat laporan anggota yang terdaftar pada perpustakaan</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a:bodyPr>
          <a:lstStyle/>
          <a:p>
            <a:pPr algn="l"/>
            <a:r>
              <a:rPr lang="id-ID" dirty="0" smtClean="0"/>
              <a:t>Kamus data laporan peminjaman</a:t>
            </a:r>
          </a:p>
        </p:txBody>
      </p:sp>
      <p:graphicFrame>
        <p:nvGraphicFramePr>
          <p:cNvPr id="4" name="Content Placeholder 3"/>
          <p:cNvGraphicFramePr>
            <a:graphicFrameLocks noGrp="1"/>
          </p:cNvGraphicFramePr>
          <p:nvPr>
            <p:ph idx="1"/>
          </p:nvPr>
        </p:nvGraphicFramePr>
        <p:xfrm>
          <a:off x="1219200" y="1524000"/>
          <a:ext cx="7620000" cy="3291840"/>
        </p:xfrm>
        <a:graphic>
          <a:graphicData uri="http://schemas.openxmlformats.org/drawingml/2006/table">
            <a:tbl>
              <a:tblPr firstRow="1" firstCol="1" bandRow="1">
                <a:tableStyleId>{5C22544A-7EE6-4342-B048-85BDC9FD1C3A}</a:tableStyleId>
              </a:tblPr>
              <a:tblGrid>
                <a:gridCol w="1371600"/>
                <a:gridCol w="6248400"/>
              </a:tblGrid>
              <a:tr h="0">
                <a:tc gridSpan="2">
                  <a:txBody>
                    <a:bodyPr/>
                    <a:lstStyle/>
                    <a:p>
                      <a:pPr algn="just">
                        <a:lnSpc>
                          <a:spcPct val="150000"/>
                        </a:lnSpc>
                        <a:spcAft>
                          <a:spcPts val="0"/>
                        </a:spcAft>
                      </a:pPr>
                      <a:r>
                        <a:rPr lang="id-ID" sz="1800" dirty="0">
                          <a:effectLst/>
                        </a:rPr>
                        <a:t>Kamus Data: </a:t>
                      </a:r>
                      <a:r>
                        <a:rPr lang="id-ID" sz="1800" dirty="0" smtClean="0">
                          <a:effectLst/>
                        </a:rPr>
                        <a:t>3.3 </a:t>
                      </a:r>
                      <a:r>
                        <a:rPr lang="id-ID" sz="1800" dirty="0">
                          <a:effectLst/>
                        </a:rPr>
                        <a:t>Laporan </a:t>
                      </a:r>
                      <a:r>
                        <a:rPr lang="id-ID" sz="1800" dirty="0" smtClean="0">
                          <a:effectLst/>
                        </a:rPr>
                        <a:t>Peminjaman</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0">
                <a:tc>
                  <a:txBody>
                    <a:bodyPr/>
                    <a:lstStyle/>
                    <a:p>
                      <a:pPr algn="just">
                        <a:lnSpc>
                          <a:spcPct val="150000"/>
                        </a:lnSpc>
                        <a:spcAft>
                          <a:spcPts val="0"/>
                        </a:spcAft>
                      </a:pPr>
                      <a:r>
                        <a:rPr lang="id-ID" sz="1800">
                          <a:effectLst/>
                        </a:rPr>
                        <a:t>Input</a:t>
                      </a:r>
                      <a:endParaRPr lang="id-ID" sz="1800">
                        <a:effectLst/>
                        <a:latin typeface="Times New Roman"/>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id-ID" sz="1800">
                          <a:effectLst/>
                          <a:latin typeface="Times New Roman"/>
                          <a:ea typeface="Calibri"/>
                          <a:cs typeface="Times New Roman"/>
                        </a:rPr>
                        <a:t>Data dari file anggota</a:t>
                      </a:r>
                    </a:p>
                    <a:p>
                      <a:pPr marL="342900" lvl="0" indent="-342900" algn="just">
                        <a:lnSpc>
                          <a:spcPct val="150000"/>
                        </a:lnSpc>
                        <a:spcAft>
                          <a:spcPts val="0"/>
                        </a:spcAft>
                        <a:buFont typeface="Symbol"/>
                        <a:buChar char=""/>
                      </a:pPr>
                      <a:r>
                        <a:rPr lang="id-ID" sz="1800">
                          <a:effectLst/>
                          <a:latin typeface="Times New Roman"/>
                          <a:ea typeface="Calibri"/>
                          <a:cs typeface="Times New Roman"/>
                        </a:rPr>
                        <a:t>Data dari file transaksi</a:t>
                      </a:r>
                    </a:p>
                    <a:p>
                      <a:pPr marL="342900" lvl="0" indent="-342900" algn="just">
                        <a:lnSpc>
                          <a:spcPct val="150000"/>
                        </a:lnSpc>
                        <a:spcAft>
                          <a:spcPts val="0"/>
                        </a:spcAft>
                        <a:buFont typeface="Symbol"/>
                        <a:buChar char=""/>
                      </a:pPr>
                      <a:r>
                        <a:rPr lang="id-ID" sz="1800">
                          <a:effectLst/>
                          <a:latin typeface="Times New Roman"/>
                          <a:ea typeface="Calibri"/>
                          <a:cs typeface="Times New Roman"/>
                        </a:rPr>
                        <a:t>Data dari file buku</a:t>
                      </a:r>
                    </a:p>
                  </a:txBody>
                  <a:tcPr marL="68580" marR="68580" marT="0" marB="0"/>
                </a:tc>
              </a:tr>
              <a:tr h="0">
                <a:tc>
                  <a:txBody>
                    <a:bodyPr/>
                    <a:lstStyle/>
                    <a:p>
                      <a:pPr algn="just">
                        <a:lnSpc>
                          <a:spcPct val="150000"/>
                        </a:lnSpc>
                        <a:spcAft>
                          <a:spcPts val="0"/>
                        </a:spcAft>
                      </a:pPr>
                      <a:r>
                        <a:rPr lang="id-ID" sz="1800">
                          <a:effectLst/>
                        </a:rPr>
                        <a:t>Output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Laporan peminjaman buku (kd_anggota, nama_anggota, kd_buku, judul_buku, tgl_pinjam, tgl_seharusnya_kembali, tgl_kembali )</a:t>
                      </a:r>
                    </a:p>
                  </a:txBody>
                  <a:tcPr marL="68580" marR="68580" marT="0" marB="0"/>
                </a:tc>
              </a:tr>
              <a:tr h="0">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Kepala perpustakaan mendapat laporan peminjaman yang telah berlangsung</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id-ID" dirty="0" smtClean="0"/>
              <a:t>Kamus data laporan pengembalian</a:t>
            </a:r>
            <a:endParaRPr lang="id-ID" dirty="0"/>
          </a:p>
        </p:txBody>
      </p:sp>
      <p:graphicFrame>
        <p:nvGraphicFramePr>
          <p:cNvPr id="4" name="Content Placeholder 3"/>
          <p:cNvGraphicFramePr>
            <a:graphicFrameLocks noGrp="1"/>
          </p:cNvGraphicFramePr>
          <p:nvPr>
            <p:ph idx="1"/>
          </p:nvPr>
        </p:nvGraphicFramePr>
        <p:xfrm>
          <a:off x="1295400" y="1524000"/>
          <a:ext cx="7620000" cy="3703320"/>
        </p:xfrm>
        <a:graphic>
          <a:graphicData uri="http://schemas.openxmlformats.org/drawingml/2006/table">
            <a:tbl>
              <a:tblPr firstRow="1" firstCol="1" bandRow="1">
                <a:tableStyleId>{5C22544A-7EE6-4342-B048-85BDC9FD1C3A}</a:tableStyleId>
              </a:tblPr>
              <a:tblGrid>
                <a:gridCol w="1371600"/>
                <a:gridCol w="6248400"/>
              </a:tblGrid>
              <a:tr h="0">
                <a:tc gridSpan="2">
                  <a:txBody>
                    <a:bodyPr/>
                    <a:lstStyle/>
                    <a:p>
                      <a:pPr algn="just">
                        <a:lnSpc>
                          <a:spcPct val="150000"/>
                        </a:lnSpc>
                        <a:spcAft>
                          <a:spcPts val="0"/>
                        </a:spcAft>
                      </a:pPr>
                      <a:r>
                        <a:rPr lang="id-ID" sz="1800" dirty="0">
                          <a:effectLst/>
                        </a:rPr>
                        <a:t>Kamus Data: </a:t>
                      </a:r>
                      <a:r>
                        <a:rPr lang="id-ID" sz="1800" dirty="0" smtClean="0">
                          <a:effectLst/>
                        </a:rPr>
                        <a:t>3.4 </a:t>
                      </a:r>
                      <a:r>
                        <a:rPr lang="id-ID" sz="1800" dirty="0">
                          <a:effectLst/>
                        </a:rPr>
                        <a:t>Laporan </a:t>
                      </a:r>
                      <a:r>
                        <a:rPr lang="id-ID" sz="1800" dirty="0" smtClean="0">
                          <a:effectLst/>
                        </a:rPr>
                        <a:t>Pengembalian</a:t>
                      </a:r>
                      <a:endParaRPr lang="id-ID" sz="1800" dirty="0">
                        <a:effectLst/>
                        <a:latin typeface="Times New Roman"/>
                        <a:ea typeface="Calibri"/>
                        <a:cs typeface="Times New Roman"/>
                      </a:endParaRPr>
                    </a:p>
                  </a:txBody>
                  <a:tcPr marL="68580" marR="68580" marT="0" marB="0"/>
                </a:tc>
                <a:tc hMerge="1">
                  <a:txBody>
                    <a:bodyPr/>
                    <a:lstStyle/>
                    <a:p>
                      <a:endParaRPr lang="id-ID"/>
                    </a:p>
                  </a:txBody>
                  <a:tcPr/>
                </a:tc>
              </a:tr>
              <a:tr h="0">
                <a:tc>
                  <a:txBody>
                    <a:bodyPr/>
                    <a:lstStyle/>
                    <a:p>
                      <a:pPr algn="just">
                        <a:lnSpc>
                          <a:spcPct val="150000"/>
                        </a:lnSpc>
                        <a:spcAft>
                          <a:spcPts val="0"/>
                        </a:spcAft>
                      </a:pPr>
                      <a:r>
                        <a:rPr lang="id-ID" sz="1800">
                          <a:effectLst/>
                        </a:rPr>
                        <a:t>Input</a:t>
                      </a:r>
                      <a:endParaRPr lang="id-ID" sz="1800">
                        <a:effectLst/>
                        <a:latin typeface="Times New Roman"/>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id-ID" sz="1800">
                          <a:effectLst/>
                          <a:latin typeface="Times New Roman"/>
                          <a:ea typeface="Calibri"/>
                          <a:cs typeface="Times New Roman"/>
                        </a:rPr>
                        <a:t>Data dari file anggota</a:t>
                      </a:r>
                    </a:p>
                    <a:p>
                      <a:pPr marL="342900" lvl="0" indent="-342900" algn="just">
                        <a:lnSpc>
                          <a:spcPct val="150000"/>
                        </a:lnSpc>
                        <a:spcAft>
                          <a:spcPts val="0"/>
                        </a:spcAft>
                        <a:buFont typeface="Symbol"/>
                        <a:buChar char=""/>
                      </a:pPr>
                      <a:r>
                        <a:rPr lang="id-ID" sz="1800">
                          <a:effectLst/>
                          <a:latin typeface="Times New Roman"/>
                          <a:ea typeface="Calibri"/>
                          <a:cs typeface="Times New Roman"/>
                        </a:rPr>
                        <a:t>Data dari file transaksi</a:t>
                      </a:r>
                    </a:p>
                    <a:p>
                      <a:pPr marL="342900" lvl="0" indent="-342900" algn="just">
                        <a:lnSpc>
                          <a:spcPct val="150000"/>
                        </a:lnSpc>
                        <a:spcAft>
                          <a:spcPts val="0"/>
                        </a:spcAft>
                        <a:buFont typeface="Symbol"/>
                        <a:buChar char=""/>
                      </a:pPr>
                      <a:r>
                        <a:rPr lang="id-ID" sz="1800">
                          <a:effectLst/>
                          <a:latin typeface="Times New Roman"/>
                          <a:ea typeface="Calibri"/>
                          <a:cs typeface="Times New Roman"/>
                        </a:rPr>
                        <a:t>Data dari file buku</a:t>
                      </a:r>
                    </a:p>
                  </a:txBody>
                  <a:tcPr marL="68580" marR="68580" marT="0" marB="0"/>
                </a:tc>
              </a:tr>
              <a:tr h="0">
                <a:tc>
                  <a:txBody>
                    <a:bodyPr/>
                    <a:lstStyle/>
                    <a:p>
                      <a:pPr algn="just">
                        <a:lnSpc>
                          <a:spcPct val="150000"/>
                        </a:lnSpc>
                        <a:spcAft>
                          <a:spcPts val="0"/>
                        </a:spcAft>
                      </a:pPr>
                      <a:r>
                        <a:rPr lang="id-ID" sz="1800">
                          <a:effectLst/>
                        </a:rPr>
                        <a:t>Output</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a:effectLst/>
                          <a:latin typeface="Times New Roman"/>
                          <a:ea typeface="Calibri"/>
                          <a:cs typeface="Times New Roman"/>
                        </a:rPr>
                        <a:t>Laporan pengembalian buku (kd_anggota, nama_anggota, kd_buku, judul_buku, tgl_pinjam, tgl_seharusnya_kembali, tgl_kembali )</a:t>
                      </a:r>
                    </a:p>
                  </a:txBody>
                  <a:tcPr marL="68580" marR="68580" marT="0" marB="0"/>
                </a:tc>
              </a:tr>
              <a:tr h="0">
                <a:tc>
                  <a:txBody>
                    <a:bodyPr/>
                    <a:lstStyle/>
                    <a:p>
                      <a:pPr algn="just">
                        <a:lnSpc>
                          <a:spcPct val="150000"/>
                        </a:lnSpc>
                        <a:spcAft>
                          <a:spcPts val="0"/>
                        </a:spcAft>
                      </a:pPr>
                      <a:r>
                        <a:rPr lang="id-ID" sz="1800">
                          <a:effectLst/>
                        </a:rPr>
                        <a:t>Penjelasan</a:t>
                      </a:r>
                      <a:endParaRPr lang="id-ID" sz="1800">
                        <a:effectLst/>
                        <a:latin typeface="Times New Roman"/>
                        <a:ea typeface="Calibri"/>
                        <a:cs typeface="Times New Roman"/>
                      </a:endParaRPr>
                    </a:p>
                  </a:txBody>
                  <a:tcPr marL="68580" marR="68580" marT="0" marB="0"/>
                </a:tc>
                <a:tc>
                  <a:txBody>
                    <a:bodyPr/>
                    <a:lstStyle/>
                    <a:p>
                      <a:pPr algn="just">
                        <a:lnSpc>
                          <a:spcPct val="150000"/>
                        </a:lnSpc>
                        <a:spcAft>
                          <a:spcPts val="0"/>
                        </a:spcAft>
                      </a:pPr>
                      <a:r>
                        <a:rPr lang="id-ID" sz="1800" dirty="0">
                          <a:effectLst/>
                          <a:latin typeface="Times New Roman"/>
                          <a:ea typeface="Calibri"/>
                          <a:cs typeface="Times New Roman"/>
                        </a:rPr>
                        <a:t>Kepala perpustakaan mendapat laporan </a:t>
                      </a:r>
                      <a:r>
                        <a:rPr lang="en-US" sz="1800" dirty="0" err="1" smtClean="0">
                          <a:effectLst/>
                          <a:latin typeface="Times New Roman"/>
                          <a:ea typeface="Calibri"/>
                          <a:cs typeface="Times New Roman"/>
                        </a:rPr>
                        <a:t>pengembalian</a:t>
                      </a:r>
                      <a:r>
                        <a:rPr lang="id-ID" sz="1800" dirty="0" smtClean="0">
                          <a:effectLst/>
                          <a:latin typeface="Times New Roman"/>
                          <a:ea typeface="Calibri"/>
                          <a:cs typeface="Times New Roman"/>
                        </a:rPr>
                        <a:t> </a:t>
                      </a:r>
                      <a:r>
                        <a:rPr lang="id-ID" sz="1800" dirty="0">
                          <a:effectLst/>
                          <a:latin typeface="Times New Roman"/>
                          <a:ea typeface="Calibri"/>
                          <a:cs typeface="Times New Roman"/>
                        </a:rPr>
                        <a:t>yang telah berlangsung</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094" y="274638"/>
            <a:ext cx="5220306" cy="1143000"/>
          </a:xfrm>
        </p:spPr>
        <p:txBody>
          <a:bodyPr/>
          <a:lstStyle/>
          <a:p>
            <a:pPr>
              <a:defRPr/>
            </a:pPr>
            <a:r>
              <a:rPr lang="id-ID" dirty="0" smtClean="0"/>
              <a:t>Context Diagram</a:t>
            </a:r>
            <a:endParaRPr lang="id-ID" dirty="0"/>
          </a:p>
        </p:txBody>
      </p:sp>
      <p:pic>
        <p:nvPicPr>
          <p:cNvPr id="29699" name="Picture 2"/>
          <p:cNvPicPr>
            <a:picLocks noChangeAspect="1" noChangeArrowheads="1"/>
          </p:cNvPicPr>
          <p:nvPr/>
        </p:nvPicPr>
        <p:blipFill>
          <a:blip r:embed="rId2"/>
          <a:srcRect l="12500" t="15334" r="22656" b="12666"/>
          <a:stretch>
            <a:fillRect/>
          </a:stretch>
        </p:blipFill>
        <p:spPr bwMode="auto">
          <a:xfrm>
            <a:off x="1600200" y="1524000"/>
            <a:ext cx="6324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Dfd level 0</a:t>
            </a:r>
            <a:endParaRPr lang="id-ID" dirty="0"/>
          </a:p>
        </p:txBody>
      </p:sp>
      <p:pic>
        <p:nvPicPr>
          <p:cNvPr id="30723" name="Picture 2"/>
          <p:cNvPicPr>
            <a:picLocks noChangeAspect="1" noChangeArrowheads="1"/>
          </p:cNvPicPr>
          <p:nvPr/>
        </p:nvPicPr>
        <p:blipFill>
          <a:blip r:embed="rId2"/>
          <a:srcRect l="28125" t="22667" r="24219" b="20000"/>
          <a:stretch>
            <a:fillRect/>
          </a:stretch>
        </p:blipFill>
        <p:spPr bwMode="auto">
          <a:xfrm>
            <a:off x="1295400" y="1371600"/>
            <a:ext cx="7848600" cy="515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0"/>
            <a:ext cx="2286000" cy="533400"/>
          </a:xfrm>
        </p:spPr>
        <p:txBody>
          <a:bodyPr>
            <a:normAutofit fontScale="90000"/>
          </a:bodyPr>
          <a:lstStyle/>
          <a:p>
            <a:pPr>
              <a:defRPr/>
            </a:pPr>
            <a:r>
              <a:rPr lang="id-ID" sz="2000" dirty="0" smtClean="0"/>
              <a:t>DFD Level 1 Pembelian</a:t>
            </a:r>
            <a:endParaRPr lang="id-ID" sz="2000" dirty="0"/>
          </a:p>
        </p:txBody>
      </p:sp>
      <p:pic>
        <p:nvPicPr>
          <p:cNvPr id="31747" name="Picture 2"/>
          <p:cNvPicPr>
            <a:picLocks noChangeAspect="1" noChangeArrowheads="1"/>
          </p:cNvPicPr>
          <p:nvPr/>
        </p:nvPicPr>
        <p:blipFill>
          <a:blip r:embed="rId2"/>
          <a:srcRect l="39063" t="20000" r="18750" b="9332"/>
          <a:stretch>
            <a:fillRect/>
          </a:stretch>
        </p:blipFill>
        <p:spPr bwMode="auto">
          <a:xfrm>
            <a:off x="1189374" y="4763"/>
            <a:ext cx="5371656" cy="2738437"/>
          </a:xfrm>
          <a:prstGeom prst="rect">
            <a:avLst/>
          </a:prstGeom>
          <a:noFill/>
          <a:ln w="9525">
            <a:noFill/>
            <a:miter lim="800000"/>
            <a:headEnd/>
            <a:tailEnd/>
          </a:ln>
        </p:spPr>
      </p:pic>
      <p:pic>
        <p:nvPicPr>
          <p:cNvPr id="31748" name="Picture 3"/>
          <p:cNvPicPr>
            <a:picLocks noChangeAspect="1" noChangeArrowheads="1"/>
          </p:cNvPicPr>
          <p:nvPr/>
        </p:nvPicPr>
        <p:blipFill>
          <a:blip r:embed="rId3"/>
          <a:srcRect l="39844" t="16000" r="15666" b="18668"/>
          <a:stretch>
            <a:fillRect/>
          </a:stretch>
        </p:blipFill>
        <p:spPr bwMode="auto">
          <a:xfrm>
            <a:off x="1270337" y="2535238"/>
            <a:ext cx="5663863" cy="2874962"/>
          </a:xfrm>
          <a:prstGeom prst="rect">
            <a:avLst/>
          </a:prstGeom>
          <a:noFill/>
          <a:ln w="9525">
            <a:noFill/>
            <a:miter lim="800000"/>
            <a:headEnd/>
            <a:tailEnd/>
          </a:ln>
        </p:spPr>
      </p:pic>
      <p:pic>
        <p:nvPicPr>
          <p:cNvPr id="31749" name="Picture 4"/>
          <p:cNvPicPr>
            <a:picLocks noChangeAspect="1" noChangeArrowheads="1"/>
          </p:cNvPicPr>
          <p:nvPr/>
        </p:nvPicPr>
        <p:blipFill>
          <a:blip r:embed="rId4"/>
          <a:srcRect l="40625" t="15334" r="23438" b="64667"/>
          <a:stretch>
            <a:fillRect/>
          </a:stretch>
        </p:blipFill>
        <p:spPr bwMode="auto">
          <a:xfrm>
            <a:off x="1337011" y="5176838"/>
            <a:ext cx="457585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470" y="0"/>
            <a:ext cx="2044700" cy="792163"/>
          </a:xfrm>
        </p:spPr>
        <p:txBody>
          <a:bodyPr>
            <a:normAutofit fontScale="90000"/>
          </a:bodyPr>
          <a:lstStyle/>
          <a:p>
            <a:pPr>
              <a:defRPr/>
            </a:pPr>
            <a:r>
              <a:rPr lang="id-ID" sz="2800" dirty="0" smtClean="0"/>
              <a:t>DFD Level 1 Penjualan</a:t>
            </a:r>
            <a:endParaRPr lang="id-ID" sz="2800" dirty="0"/>
          </a:p>
        </p:txBody>
      </p:sp>
      <p:grpSp>
        <p:nvGrpSpPr>
          <p:cNvPr id="3" name="Group 6"/>
          <p:cNvGrpSpPr>
            <a:grpSpLocks/>
          </p:cNvGrpSpPr>
          <p:nvPr/>
        </p:nvGrpSpPr>
        <p:grpSpPr bwMode="auto">
          <a:xfrm>
            <a:off x="1143000" y="381000"/>
            <a:ext cx="5867400" cy="6477000"/>
            <a:chOff x="4010" y="0"/>
            <a:chExt cx="5105400" cy="5759116"/>
          </a:xfrm>
        </p:grpSpPr>
        <p:pic>
          <p:nvPicPr>
            <p:cNvPr id="32772" name="Picture 2"/>
            <p:cNvPicPr>
              <a:picLocks noChangeAspect="1" noChangeArrowheads="1"/>
            </p:cNvPicPr>
            <p:nvPr/>
          </p:nvPicPr>
          <p:blipFill>
            <a:blip r:embed="rId2"/>
            <a:srcRect l="28125" t="16000" r="23438" b="6667"/>
            <a:stretch>
              <a:fillRect/>
            </a:stretch>
          </p:blipFill>
          <p:spPr bwMode="auto">
            <a:xfrm>
              <a:off x="228600" y="0"/>
              <a:ext cx="4724400" cy="4419600"/>
            </a:xfrm>
            <a:prstGeom prst="rect">
              <a:avLst/>
            </a:prstGeom>
            <a:noFill/>
            <a:ln w="9525">
              <a:noFill/>
              <a:miter lim="800000"/>
              <a:headEnd/>
              <a:tailEnd/>
            </a:ln>
          </p:spPr>
        </p:pic>
        <p:pic>
          <p:nvPicPr>
            <p:cNvPr id="32773" name="Picture 4"/>
            <p:cNvPicPr>
              <a:picLocks noChangeAspect="1" noChangeArrowheads="1"/>
            </p:cNvPicPr>
            <p:nvPr/>
          </p:nvPicPr>
          <p:blipFill>
            <a:blip r:embed="rId3"/>
            <a:srcRect l="25781" t="16667" r="21875" b="43333"/>
            <a:stretch>
              <a:fillRect/>
            </a:stretch>
          </p:blipFill>
          <p:spPr bwMode="auto">
            <a:xfrm>
              <a:off x="4010" y="3473116"/>
              <a:ext cx="5105400" cy="2286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6"/>
          <p:cNvPicPr>
            <a:picLocks noChangeAspect="1"/>
          </p:cNvPicPr>
          <p:nvPr/>
        </p:nvPicPr>
        <p:blipFill>
          <a:blip r:embed="rId2"/>
          <a:srcRect/>
          <a:stretch>
            <a:fillRect/>
          </a:stretch>
        </p:blipFill>
        <p:spPr bwMode="auto">
          <a:xfrm>
            <a:off x="1547813" y="762000"/>
            <a:ext cx="6929437" cy="5892800"/>
          </a:xfrm>
          <a:prstGeom prst="rect">
            <a:avLst/>
          </a:prstGeom>
          <a:noFill/>
          <a:ln w="9525">
            <a:noFill/>
            <a:miter lim="800000"/>
            <a:headEnd/>
            <a:tailEnd/>
          </a:ln>
        </p:spPr>
      </p:pic>
      <p:sp>
        <p:nvSpPr>
          <p:cNvPr id="6" name="Title 1"/>
          <p:cNvSpPr txBox="1">
            <a:spLocks/>
          </p:cNvSpPr>
          <p:nvPr/>
        </p:nvSpPr>
        <p:spPr>
          <a:xfrm>
            <a:off x="1676400" y="0"/>
            <a:ext cx="4811713" cy="814388"/>
          </a:xfrm>
          <a:prstGeom prst="rect">
            <a:avLst/>
          </a:prstGeom>
        </p:spPr>
        <p:txBody>
          <a:bodyPr anchor="ctr">
            <a:normAutofit/>
          </a:bodyPr>
          <a:lstStyle/>
          <a:p>
            <a:pPr algn="ctr" fontAlgn="auto">
              <a:spcAft>
                <a:spcPts val="0"/>
              </a:spcAft>
              <a:defRPr/>
            </a:pPr>
            <a:r>
              <a:rPr lang="id-ID" sz="4400" dirty="0">
                <a:latin typeface="+mj-lt"/>
                <a:ea typeface="+mj-ea"/>
                <a:cs typeface="+mj-cs"/>
              </a:rPr>
              <a:t>Simbol Flowchart-4</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381250" y="104775"/>
            <a:ext cx="6477000" cy="796925"/>
          </a:xfrm>
        </p:spPr>
        <p:txBody>
          <a:bodyPr/>
          <a:lstStyle/>
          <a:p>
            <a:endParaRPr lang="en-US" smtClean="0"/>
          </a:p>
        </p:txBody>
      </p:sp>
      <p:sp>
        <p:nvSpPr>
          <p:cNvPr id="37891" name="Rectangle 3"/>
          <p:cNvSpPr>
            <a:spLocks noChangeArrowheads="1"/>
          </p:cNvSpPr>
          <p:nvPr/>
        </p:nvSpPr>
        <p:spPr bwMode="auto">
          <a:xfrm>
            <a:off x="500063" y="1071563"/>
            <a:ext cx="4432300" cy="461962"/>
          </a:xfrm>
          <a:prstGeom prst="rect">
            <a:avLst/>
          </a:prstGeom>
          <a:noFill/>
          <a:ln w="9525">
            <a:noFill/>
            <a:miter lim="800000"/>
            <a:headEnd/>
            <a:tailEnd/>
          </a:ln>
        </p:spPr>
        <p:txBody>
          <a:bodyPr wrap="none">
            <a:spAutoFit/>
          </a:bodyPr>
          <a:lstStyle/>
          <a:p>
            <a:r>
              <a:rPr lang="en-US" sz="2400"/>
              <a:t>Model – gambaran dari realitas</a:t>
            </a:r>
          </a:p>
        </p:txBody>
      </p:sp>
      <p:sp>
        <p:nvSpPr>
          <p:cNvPr id="15364" name="Rectangle 4"/>
          <p:cNvSpPr>
            <a:spLocks noChangeArrowheads="1"/>
          </p:cNvSpPr>
          <p:nvPr/>
        </p:nvSpPr>
        <p:spPr bwMode="auto">
          <a:xfrm>
            <a:off x="428625" y="2928938"/>
            <a:ext cx="3854450" cy="23082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just">
              <a:defRPr/>
            </a:pPr>
            <a:r>
              <a:rPr lang="en-US" sz="2400" b="1" i="1" dirty="0"/>
              <a:t>Logical model – </a:t>
            </a:r>
            <a:r>
              <a:rPr lang="en-US" sz="2400" i="1" dirty="0" err="1"/>
              <a:t>sebuah</a:t>
            </a:r>
            <a:endParaRPr lang="en-US" sz="2400" i="1" dirty="0"/>
          </a:p>
          <a:p>
            <a:pPr algn="just">
              <a:defRPr/>
            </a:pPr>
            <a:r>
              <a:rPr lang="en-US" sz="2400" dirty="0" err="1"/>
              <a:t>gambaran</a:t>
            </a:r>
            <a:r>
              <a:rPr lang="en-US" sz="2400" dirty="0"/>
              <a:t> non-</a:t>
            </a:r>
            <a:r>
              <a:rPr lang="en-US" sz="2400" dirty="0" err="1"/>
              <a:t>teknis</a:t>
            </a:r>
            <a:r>
              <a:rPr lang="en-US" sz="2400" dirty="0"/>
              <a:t> yang</a:t>
            </a:r>
          </a:p>
          <a:p>
            <a:pPr algn="just">
              <a:defRPr/>
            </a:pPr>
            <a:r>
              <a:rPr lang="en-US" sz="2400" dirty="0" err="1"/>
              <a:t>melukiskan</a:t>
            </a:r>
            <a:r>
              <a:rPr lang="en-US" sz="2400" dirty="0"/>
              <a:t> </a:t>
            </a:r>
            <a:r>
              <a:rPr lang="en-US" sz="2400" dirty="0" err="1"/>
              <a:t>sebuah</a:t>
            </a:r>
            <a:r>
              <a:rPr lang="en-US" sz="2400" dirty="0"/>
              <a:t> </a:t>
            </a:r>
            <a:r>
              <a:rPr lang="en-US" sz="2400" dirty="0" err="1"/>
              <a:t>sistem</a:t>
            </a:r>
            <a:r>
              <a:rPr lang="en-US" sz="2400" dirty="0"/>
              <a:t>.</a:t>
            </a:r>
          </a:p>
          <a:p>
            <a:pPr algn="just">
              <a:defRPr/>
            </a:pPr>
            <a:r>
              <a:rPr lang="en-US" sz="2400" dirty="0" err="1"/>
              <a:t>Sinonim</a:t>
            </a:r>
            <a:r>
              <a:rPr lang="en-US" sz="2400" dirty="0"/>
              <a:t>: </a:t>
            </a:r>
            <a:r>
              <a:rPr lang="en-US" sz="2400" i="1" dirty="0"/>
              <a:t>essential model,</a:t>
            </a:r>
          </a:p>
          <a:p>
            <a:pPr algn="just">
              <a:defRPr/>
            </a:pPr>
            <a:r>
              <a:rPr lang="en-US" sz="2400" i="1" dirty="0"/>
              <a:t>conceptual model, </a:t>
            </a:r>
            <a:r>
              <a:rPr lang="en-US" sz="2400" i="1" dirty="0" err="1"/>
              <a:t>dan</a:t>
            </a:r>
            <a:endParaRPr lang="en-US" sz="2400" i="1" dirty="0"/>
          </a:p>
          <a:p>
            <a:pPr algn="just">
              <a:defRPr/>
            </a:pPr>
            <a:r>
              <a:rPr lang="en-US" sz="2400" i="1" dirty="0"/>
              <a:t>business model.</a:t>
            </a:r>
            <a:endParaRPr lang="en-US" sz="2400" dirty="0"/>
          </a:p>
        </p:txBody>
      </p:sp>
      <p:sp>
        <p:nvSpPr>
          <p:cNvPr id="15365" name="Rectangle 5"/>
          <p:cNvSpPr>
            <a:spLocks noChangeArrowheads="1"/>
          </p:cNvSpPr>
          <p:nvPr/>
        </p:nvSpPr>
        <p:spPr bwMode="auto">
          <a:xfrm>
            <a:off x="4857750" y="2928938"/>
            <a:ext cx="3929063" cy="23082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n-US" sz="2400" b="1" dirty="0"/>
              <a:t>Physical model – </a:t>
            </a:r>
            <a:r>
              <a:rPr lang="en-US" sz="2400" dirty="0" err="1"/>
              <a:t>sebuah</a:t>
            </a:r>
            <a:endParaRPr lang="en-US" sz="2400" dirty="0"/>
          </a:p>
          <a:p>
            <a:pPr algn="just">
              <a:defRPr/>
            </a:pPr>
            <a:r>
              <a:rPr lang="en-US" sz="2400" dirty="0" err="1"/>
              <a:t>gambaran</a:t>
            </a:r>
            <a:r>
              <a:rPr lang="en-US" sz="2400" dirty="0"/>
              <a:t> </a:t>
            </a:r>
            <a:r>
              <a:rPr lang="en-US" sz="2400" dirty="0" err="1"/>
              <a:t>teknis</a:t>
            </a:r>
            <a:r>
              <a:rPr lang="en-US" sz="2400" dirty="0"/>
              <a:t> yang</a:t>
            </a:r>
          </a:p>
          <a:p>
            <a:pPr algn="just">
              <a:defRPr/>
            </a:pPr>
            <a:r>
              <a:rPr lang="en-US" sz="2400" dirty="0" err="1"/>
              <a:t>melukiskan</a:t>
            </a:r>
            <a:r>
              <a:rPr lang="en-US" sz="2400" dirty="0"/>
              <a:t> </a:t>
            </a:r>
            <a:r>
              <a:rPr lang="en-US" sz="2400" dirty="0" err="1"/>
              <a:t>bagaimana</a:t>
            </a:r>
            <a:endParaRPr lang="en-US" sz="2400" dirty="0"/>
          </a:p>
          <a:p>
            <a:pPr algn="just">
              <a:defRPr/>
            </a:pPr>
            <a:r>
              <a:rPr lang="en-US" sz="2400" dirty="0" err="1"/>
              <a:t>sebuah</a:t>
            </a:r>
            <a:r>
              <a:rPr lang="en-US" sz="2400" dirty="0"/>
              <a:t> </a:t>
            </a:r>
            <a:r>
              <a:rPr lang="en-US" sz="2400" dirty="0" err="1"/>
              <a:t>sistem</a:t>
            </a:r>
            <a:r>
              <a:rPr lang="en-US" sz="2400" dirty="0"/>
              <a:t> </a:t>
            </a:r>
            <a:r>
              <a:rPr lang="en-US" sz="2400" dirty="0" err="1"/>
              <a:t>dijalankan</a:t>
            </a:r>
            <a:r>
              <a:rPr lang="en-US" sz="2400" dirty="0"/>
              <a:t>.</a:t>
            </a:r>
          </a:p>
          <a:p>
            <a:pPr algn="just">
              <a:defRPr/>
            </a:pPr>
            <a:r>
              <a:rPr lang="en-US" sz="2400" dirty="0" err="1"/>
              <a:t>Sinonim</a:t>
            </a:r>
            <a:r>
              <a:rPr lang="en-US" sz="2400" dirty="0"/>
              <a:t>: </a:t>
            </a:r>
            <a:r>
              <a:rPr lang="en-US" sz="2400" i="1" dirty="0"/>
              <a:t>implementation</a:t>
            </a:r>
          </a:p>
          <a:p>
            <a:pPr algn="just">
              <a:defRPr/>
            </a:pPr>
            <a:r>
              <a:rPr lang="en-US" sz="2400" i="1" dirty="0"/>
              <a:t>model </a:t>
            </a:r>
            <a:r>
              <a:rPr lang="en-US" sz="2400" i="1" dirty="0" err="1"/>
              <a:t>dan</a:t>
            </a:r>
            <a:r>
              <a:rPr lang="en-US" sz="2400" i="1" dirty="0"/>
              <a:t> technical model.</a:t>
            </a:r>
            <a:endParaRPr lang="en-US" sz="2400" dirty="0"/>
          </a:p>
        </p:txBody>
      </p:sp>
      <p:sp>
        <p:nvSpPr>
          <p:cNvPr id="37898" name="Rectangle 3"/>
          <p:cNvSpPr>
            <a:spLocks noChangeArrowheads="1"/>
          </p:cNvSpPr>
          <p:nvPr/>
        </p:nvSpPr>
        <p:spPr bwMode="auto">
          <a:xfrm>
            <a:off x="3517900" y="1500188"/>
            <a:ext cx="2068513" cy="461962"/>
          </a:xfrm>
          <a:prstGeom prst="rect">
            <a:avLst/>
          </a:prstGeom>
          <a:noFill/>
          <a:ln w="9525">
            <a:noFill/>
            <a:miter lim="800000"/>
            <a:headEnd/>
            <a:tailEnd/>
          </a:ln>
        </p:spPr>
        <p:txBody>
          <a:bodyPr wrap="none">
            <a:spAutoFit/>
          </a:bodyPr>
          <a:lstStyle/>
          <a:p>
            <a:r>
              <a:rPr lang="en-US" sz="2400"/>
              <a:t>Model Proses</a:t>
            </a:r>
          </a:p>
        </p:txBody>
      </p:sp>
      <p:cxnSp>
        <p:nvCxnSpPr>
          <p:cNvPr id="8" name="Straight Arrow Connector 7"/>
          <p:cNvCxnSpPr>
            <a:stCxn id="37898" idx="2"/>
            <a:endCxn id="0" idx="0"/>
          </p:cNvCxnSpPr>
          <p:nvPr/>
        </p:nvCxnSpPr>
        <p:spPr>
          <a:xfrm rot="5400000">
            <a:off x="2971006" y="1346994"/>
            <a:ext cx="966788" cy="21971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a:stCxn id="37898" idx="2"/>
            <a:endCxn id="0" idx="0"/>
          </p:cNvCxnSpPr>
          <p:nvPr/>
        </p:nvCxnSpPr>
        <p:spPr>
          <a:xfrm rot="16200000" flipH="1">
            <a:off x="5204619" y="1310481"/>
            <a:ext cx="966788" cy="227012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78138" y="2641600"/>
            <a:ext cx="2500312" cy="2144713"/>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6" name="Straight Connector 5"/>
          <p:cNvCxnSpPr/>
          <p:nvPr/>
        </p:nvCxnSpPr>
        <p:spPr>
          <a:xfrm>
            <a:off x="2878138" y="3141663"/>
            <a:ext cx="2500312"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78138" y="4357688"/>
            <a:ext cx="2500312"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2875" y="1498600"/>
            <a:ext cx="1428750" cy="128587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0" name="Shape 9"/>
          <p:cNvCxnSpPr>
            <a:stCxn id="8" idx="3"/>
            <a:endCxn id="4" idx="0"/>
          </p:cNvCxnSpPr>
          <p:nvPr/>
        </p:nvCxnSpPr>
        <p:spPr>
          <a:xfrm>
            <a:off x="1571625" y="2141538"/>
            <a:ext cx="2557463" cy="500062"/>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hape 11"/>
          <p:cNvCxnSpPr>
            <a:stCxn id="4" idx="1"/>
            <a:endCxn id="8" idx="2"/>
          </p:cNvCxnSpPr>
          <p:nvPr/>
        </p:nvCxnSpPr>
        <p:spPr>
          <a:xfrm rot="10800000">
            <a:off x="857250" y="2784475"/>
            <a:ext cx="2020888" cy="930275"/>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07138" y="5067300"/>
            <a:ext cx="2643187" cy="6429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Rectangle 29"/>
          <p:cNvSpPr/>
          <p:nvPr/>
        </p:nvSpPr>
        <p:spPr>
          <a:xfrm>
            <a:off x="6307138" y="5067300"/>
            <a:ext cx="633412" cy="6429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32" name="Straight Connector 31"/>
          <p:cNvCxnSpPr/>
          <p:nvPr/>
        </p:nvCxnSpPr>
        <p:spPr>
          <a:xfrm rot="5400000">
            <a:off x="8629650" y="5387975"/>
            <a:ext cx="6429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929688" y="5067300"/>
            <a:ext cx="142875" cy="64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35" name="Shape 34"/>
          <p:cNvCxnSpPr>
            <a:stCxn id="4" idx="3"/>
            <a:endCxn id="29" idx="0"/>
          </p:cNvCxnSpPr>
          <p:nvPr/>
        </p:nvCxnSpPr>
        <p:spPr>
          <a:xfrm>
            <a:off x="5378450" y="3714750"/>
            <a:ext cx="2251075" cy="135255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hape 36"/>
          <p:cNvCxnSpPr>
            <a:stCxn id="30" idx="1"/>
            <a:endCxn id="4" idx="2"/>
          </p:cNvCxnSpPr>
          <p:nvPr/>
        </p:nvCxnSpPr>
        <p:spPr>
          <a:xfrm rot="10800000">
            <a:off x="4129088" y="4786313"/>
            <a:ext cx="2178050" cy="601662"/>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8926" name="TextBox 37"/>
          <p:cNvSpPr txBox="1">
            <a:spLocks noChangeArrowheads="1"/>
          </p:cNvSpPr>
          <p:nvPr/>
        </p:nvSpPr>
        <p:spPr bwMode="auto">
          <a:xfrm>
            <a:off x="3378200" y="2714625"/>
            <a:ext cx="1660525" cy="369888"/>
          </a:xfrm>
          <a:prstGeom prst="rect">
            <a:avLst/>
          </a:prstGeom>
          <a:noFill/>
          <a:ln w="9525">
            <a:noFill/>
            <a:miter lim="800000"/>
            <a:headEnd/>
            <a:tailEnd/>
          </a:ln>
        </p:spPr>
        <p:txBody>
          <a:bodyPr wrap="none">
            <a:spAutoFit/>
          </a:bodyPr>
          <a:lstStyle/>
          <a:p>
            <a:r>
              <a:rPr lang="id-ID"/>
              <a:t>Nomor Proses</a:t>
            </a:r>
          </a:p>
        </p:txBody>
      </p:sp>
      <p:sp>
        <p:nvSpPr>
          <p:cNvPr id="38927" name="TextBox 38"/>
          <p:cNvSpPr txBox="1">
            <a:spLocks noChangeArrowheads="1"/>
          </p:cNvSpPr>
          <p:nvPr/>
        </p:nvSpPr>
        <p:spPr bwMode="auto">
          <a:xfrm>
            <a:off x="3378200" y="3571875"/>
            <a:ext cx="1582738" cy="369888"/>
          </a:xfrm>
          <a:prstGeom prst="rect">
            <a:avLst/>
          </a:prstGeom>
          <a:noFill/>
          <a:ln w="9525">
            <a:noFill/>
            <a:miter lim="800000"/>
            <a:headEnd/>
            <a:tailEnd/>
          </a:ln>
        </p:spPr>
        <p:txBody>
          <a:bodyPr wrap="none">
            <a:spAutoFit/>
          </a:bodyPr>
          <a:lstStyle/>
          <a:p>
            <a:r>
              <a:rPr lang="id-ID"/>
              <a:t>Nama Proses</a:t>
            </a:r>
          </a:p>
        </p:txBody>
      </p:sp>
      <p:sp>
        <p:nvSpPr>
          <p:cNvPr id="38928" name="TextBox 39"/>
          <p:cNvSpPr txBox="1">
            <a:spLocks noChangeArrowheads="1"/>
          </p:cNvSpPr>
          <p:nvPr/>
        </p:nvSpPr>
        <p:spPr bwMode="auto">
          <a:xfrm>
            <a:off x="428625" y="1981200"/>
            <a:ext cx="890588" cy="369888"/>
          </a:xfrm>
          <a:prstGeom prst="rect">
            <a:avLst/>
          </a:prstGeom>
          <a:noFill/>
          <a:ln w="9525">
            <a:noFill/>
            <a:miter lim="800000"/>
            <a:headEnd/>
            <a:tailEnd/>
          </a:ln>
        </p:spPr>
        <p:txBody>
          <a:bodyPr wrap="none">
            <a:spAutoFit/>
          </a:bodyPr>
          <a:lstStyle/>
          <a:p>
            <a:r>
              <a:rPr lang="id-ID"/>
              <a:t>Entitas</a:t>
            </a:r>
          </a:p>
        </p:txBody>
      </p:sp>
      <p:sp>
        <p:nvSpPr>
          <p:cNvPr id="38929" name="TextBox 40"/>
          <p:cNvSpPr txBox="1">
            <a:spLocks noChangeArrowheads="1"/>
          </p:cNvSpPr>
          <p:nvPr/>
        </p:nvSpPr>
        <p:spPr bwMode="auto">
          <a:xfrm>
            <a:off x="7235825" y="5219700"/>
            <a:ext cx="1287463" cy="369888"/>
          </a:xfrm>
          <a:prstGeom prst="rect">
            <a:avLst/>
          </a:prstGeom>
          <a:noFill/>
          <a:ln w="9525">
            <a:noFill/>
            <a:miter lim="800000"/>
            <a:headEnd/>
            <a:tailEnd/>
          </a:ln>
        </p:spPr>
        <p:txBody>
          <a:bodyPr wrap="none">
            <a:spAutoFit/>
          </a:bodyPr>
          <a:lstStyle/>
          <a:p>
            <a:r>
              <a:rPr lang="id-ID"/>
              <a:t>Data Store</a:t>
            </a:r>
          </a:p>
        </p:txBody>
      </p:sp>
      <p:sp>
        <p:nvSpPr>
          <p:cNvPr id="38930" name="TextBox 41"/>
          <p:cNvSpPr txBox="1">
            <a:spLocks noChangeArrowheads="1"/>
          </p:cNvSpPr>
          <p:nvPr/>
        </p:nvSpPr>
        <p:spPr bwMode="auto">
          <a:xfrm>
            <a:off x="1773238" y="1714500"/>
            <a:ext cx="2711450" cy="369888"/>
          </a:xfrm>
          <a:prstGeom prst="rect">
            <a:avLst/>
          </a:prstGeom>
          <a:solidFill>
            <a:srgbClr val="FFC000"/>
          </a:solidFill>
          <a:ln w="9525">
            <a:noFill/>
            <a:miter lim="800000"/>
            <a:headEnd/>
            <a:tailEnd/>
          </a:ln>
        </p:spPr>
        <p:txBody>
          <a:bodyPr wrap="none">
            <a:spAutoFit/>
          </a:bodyPr>
          <a:lstStyle/>
          <a:p>
            <a:r>
              <a:rPr lang="id-ID"/>
              <a:t>Nama Aliran Data (input)</a:t>
            </a:r>
          </a:p>
        </p:txBody>
      </p:sp>
      <p:sp>
        <p:nvSpPr>
          <p:cNvPr id="38931" name="TextBox 42"/>
          <p:cNvSpPr txBox="1">
            <a:spLocks noChangeArrowheads="1"/>
          </p:cNvSpPr>
          <p:nvPr/>
        </p:nvSpPr>
        <p:spPr bwMode="auto">
          <a:xfrm>
            <a:off x="92075" y="3714750"/>
            <a:ext cx="2852738" cy="369888"/>
          </a:xfrm>
          <a:prstGeom prst="rect">
            <a:avLst/>
          </a:prstGeom>
          <a:solidFill>
            <a:srgbClr val="FFC000"/>
          </a:solidFill>
          <a:ln w="9525">
            <a:noFill/>
            <a:miter lim="800000"/>
            <a:headEnd/>
            <a:tailEnd/>
          </a:ln>
        </p:spPr>
        <p:txBody>
          <a:bodyPr wrap="none">
            <a:spAutoFit/>
          </a:bodyPr>
          <a:lstStyle/>
          <a:p>
            <a:r>
              <a:rPr lang="id-ID"/>
              <a:t>Nama Aliran Data (output)</a:t>
            </a:r>
          </a:p>
        </p:txBody>
      </p:sp>
      <p:sp>
        <p:nvSpPr>
          <p:cNvPr id="38932" name="TextBox 43"/>
          <p:cNvSpPr txBox="1">
            <a:spLocks noChangeArrowheads="1"/>
          </p:cNvSpPr>
          <p:nvPr/>
        </p:nvSpPr>
        <p:spPr bwMode="auto">
          <a:xfrm>
            <a:off x="5500688" y="3286125"/>
            <a:ext cx="2057400" cy="369888"/>
          </a:xfrm>
          <a:prstGeom prst="rect">
            <a:avLst/>
          </a:prstGeom>
          <a:solidFill>
            <a:srgbClr val="FFC000"/>
          </a:solidFill>
          <a:ln w="9525">
            <a:noFill/>
            <a:miter lim="800000"/>
            <a:headEnd/>
            <a:tailEnd/>
          </a:ln>
        </p:spPr>
        <p:txBody>
          <a:bodyPr wrap="none">
            <a:spAutoFit/>
          </a:bodyPr>
          <a:lstStyle/>
          <a:p>
            <a:r>
              <a:rPr lang="id-ID"/>
              <a:t>Nama Aliran Data </a:t>
            </a:r>
          </a:p>
        </p:txBody>
      </p:sp>
      <p:sp>
        <p:nvSpPr>
          <p:cNvPr id="38933" name="TextBox 44"/>
          <p:cNvSpPr txBox="1">
            <a:spLocks noChangeArrowheads="1"/>
          </p:cNvSpPr>
          <p:nvPr/>
        </p:nvSpPr>
        <p:spPr bwMode="auto">
          <a:xfrm>
            <a:off x="4086225" y="5429250"/>
            <a:ext cx="2057400" cy="369888"/>
          </a:xfrm>
          <a:prstGeom prst="rect">
            <a:avLst/>
          </a:prstGeom>
          <a:solidFill>
            <a:srgbClr val="FFC000"/>
          </a:solidFill>
          <a:ln w="9525">
            <a:noFill/>
            <a:miter lim="800000"/>
            <a:headEnd/>
            <a:tailEnd/>
          </a:ln>
        </p:spPr>
        <p:txBody>
          <a:bodyPr wrap="none">
            <a:spAutoFit/>
          </a:bodyPr>
          <a:lstStyle/>
          <a:p>
            <a:r>
              <a:rPr lang="id-ID"/>
              <a:t>Nama Aliran Data </a:t>
            </a:r>
          </a:p>
        </p:txBody>
      </p:sp>
      <p:sp>
        <p:nvSpPr>
          <p:cNvPr id="47" name="TextBox 46"/>
          <p:cNvSpPr txBox="1"/>
          <p:nvPr/>
        </p:nvSpPr>
        <p:spPr>
          <a:xfrm>
            <a:off x="2357438" y="76200"/>
            <a:ext cx="6572250" cy="830263"/>
          </a:xfrm>
          <a:prstGeom prst="rect">
            <a:avLst/>
          </a:prstGeom>
          <a:noFill/>
        </p:spPr>
        <p:txBody>
          <a:bodyPr>
            <a:spAutoFit/>
          </a:bodyPr>
          <a:lstStyle/>
          <a:p>
            <a:pPr>
              <a:defRPr/>
            </a:pPr>
            <a:r>
              <a:rPr lang="id-ID" sz="4800" b="1" dirty="0">
                <a:solidFill>
                  <a:schemeClr val="tx2">
                    <a:lumMod val="75000"/>
                  </a:schemeClr>
                </a:solidFill>
              </a:rPr>
              <a:t>Diagram Aliran Data</a:t>
            </a:r>
          </a:p>
        </p:txBody>
      </p:sp>
      <p:sp>
        <p:nvSpPr>
          <p:cNvPr id="38935" name="TextBox 47"/>
          <p:cNvSpPr txBox="1">
            <a:spLocks noChangeArrowheads="1"/>
          </p:cNvSpPr>
          <p:nvPr/>
        </p:nvSpPr>
        <p:spPr bwMode="auto">
          <a:xfrm>
            <a:off x="6858000" y="2000250"/>
            <a:ext cx="2005013" cy="923925"/>
          </a:xfrm>
          <a:prstGeom prst="rect">
            <a:avLst/>
          </a:prstGeom>
          <a:solidFill>
            <a:srgbClr val="FFFF00"/>
          </a:solidFill>
          <a:ln w="9525">
            <a:noFill/>
            <a:miter lim="800000"/>
            <a:headEnd/>
            <a:tailEnd/>
          </a:ln>
        </p:spPr>
        <p:txBody>
          <a:bodyPr wrap="none">
            <a:spAutoFit/>
          </a:bodyPr>
          <a:lstStyle/>
          <a:p>
            <a:r>
              <a:rPr lang="id-ID"/>
              <a:t>Menambah Data</a:t>
            </a:r>
          </a:p>
          <a:p>
            <a:r>
              <a:rPr lang="id-ID"/>
              <a:t>Mengubah Data</a:t>
            </a:r>
          </a:p>
          <a:p>
            <a:r>
              <a:rPr lang="id-ID"/>
              <a:t>Menghapus  Data</a:t>
            </a:r>
          </a:p>
        </p:txBody>
      </p:sp>
      <p:cxnSp>
        <p:nvCxnSpPr>
          <p:cNvPr id="50" name="Straight Arrow Connector 49"/>
          <p:cNvCxnSpPr>
            <a:stCxn id="38932" idx="0"/>
            <a:endCxn id="38935" idx="2"/>
          </p:cNvCxnSpPr>
          <p:nvPr/>
        </p:nvCxnSpPr>
        <p:spPr>
          <a:xfrm rot="5400000" flipH="1" flipV="1">
            <a:off x="7014369" y="2439194"/>
            <a:ext cx="361950" cy="1331912"/>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38937" name="TextBox 50"/>
          <p:cNvSpPr txBox="1">
            <a:spLocks noChangeArrowheads="1"/>
          </p:cNvSpPr>
          <p:nvPr/>
        </p:nvSpPr>
        <p:spPr bwMode="auto">
          <a:xfrm>
            <a:off x="857250" y="5715000"/>
            <a:ext cx="2698750" cy="369888"/>
          </a:xfrm>
          <a:prstGeom prst="rect">
            <a:avLst/>
          </a:prstGeom>
          <a:solidFill>
            <a:srgbClr val="FFFF00"/>
          </a:solidFill>
          <a:ln w="9525">
            <a:noFill/>
            <a:miter lim="800000"/>
            <a:headEnd/>
            <a:tailEnd/>
          </a:ln>
        </p:spPr>
        <p:txBody>
          <a:bodyPr wrap="none">
            <a:spAutoFit/>
          </a:bodyPr>
          <a:lstStyle/>
          <a:p>
            <a:r>
              <a:rPr lang="id-ID"/>
              <a:t>Membaca, Menampilkan</a:t>
            </a:r>
          </a:p>
        </p:txBody>
      </p:sp>
      <p:cxnSp>
        <p:nvCxnSpPr>
          <p:cNvPr id="52" name="Straight Arrow Connector 51"/>
          <p:cNvCxnSpPr>
            <a:stCxn id="38933" idx="1"/>
            <a:endCxn id="38937" idx="0"/>
          </p:cNvCxnSpPr>
          <p:nvPr/>
        </p:nvCxnSpPr>
        <p:spPr>
          <a:xfrm rot="10800000" flipV="1">
            <a:off x="2206625" y="5613400"/>
            <a:ext cx="1879600" cy="1016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38939" name="TextBox 54"/>
          <p:cNvSpPr txBox="1">
            <a:spLocks noChangeArrowheads="1"/>
          </p:cNvSpPr>
          <p:nvPr/>
        </p:nvSpPr>
        <p:spPr bwMode="auto">
          <a:xfrm>
            <a:off x="5214938" y="1143000"/>
            <a:ext cx="1544637" cy="369888"/>
          </a:xfrm>
          <a:prstGeom prst="rect">
            <a:avLst/>
          </a:prstGeom>
          <a:solidFill>
            <a:srgbClr val="92D050"/>
          </a:solidFill>
          <a:ln w="9525">
            <a:noFill/>
            <a:miter lim="800000"/>
            <a:headEnd/>
            <a:tailEnd/>
          </a:ln>
        </p:spPr>
        <p:txBody>
          <a:bodyPr wrap="none">
            <a:spAutoFit/>
          </a:bodyPr>
          <a:lstStyle/>
          <a:p>
            <a:r>
              <a:rPr lang="id-ID"/>
              <a:t>Struktur Data</a:t>
            </a:r>
          </a:p>
        </p:txBody>
      </p:sp>
      <p:cxnSp>
        <p:nvCxnSpPr>
          <p:cNvPr id="57" name="Straight Arrow Connector 56"/>
          <p:cNvCxnSpPr/>
          <p:nvPr/>
        </p:nvCxnSpPr>
        <p:spPr>
          <a:xfrm rot="5400000">
            <a:off x="1462882" y="2893219"/>
            <a:ext cx="1358900" cy="1587"/>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8939" idx="2"/>
          </p:cNvCxnSpPr>
          <p:nvPr/>
        </p:nvCxnSpPr>
        <p:spPr>
          <a:xfrm flipV="1">
            <a:off x="2214563" y="1512888"/>
            <a:ext cx="3771900" cy="1420812"/>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38942" name="TextBox 60"/>
          <p:cNvSpPr txBox="1">
            <a:spLocks noChangeArrowheads="1"/>
          </p:cNvSpPr>
          <p:nvPr/>
        </p:nvSpPr>
        <p:spPr bwMode="auto">
          <a:xfrm>
            <a:off x="357188" y="4929188"/>
            <a:ext cx="2070100" cy="369887"/>
          </a:xfrm>
          <a:prstGeom prst="rect">
            <a:avLst/>
          </a:prstGeom>
          <a:solidFill>
            <a:srgbClr val="92D050"/>
          </a:solidFill>
          <a:ln w="9525">
            <a:noFill/>
            <a:miter lim="800000"/>
            <a:headEnd/>
            <a:tailEnd/>
          </a:ln>
        </p:spPr>
        <p:txBody>
          <a:bodyPr wrap="none">
            <a:spAutoFit/>
          </a:bodyPr>
          <a:lstStyle/>
          <a:p>
            <a:r>
              <a:rPr lang="id-ID"/>
              <a:t>Spesifikasi Proses</a:t>
            </a:r>
          </a:p>
        </p:txBody>
      </p:sp>
      <p:cxnSp>
        <p:nvCxnSpPr>
          <p:cNvPr id="62" name="Straight Arrow Connector 61"/>
          <p:cNvCxnSpPr>
            <a:endCxn id="38942" idx="0"/>
          </p:cNvCxnSpPr>
          <p:nvPr/>
        </p:nvCxnSpPr>
        <p:spPr>
          <a:xfrm rot="10800000" flipV="1">
            <a:off x="1392238" y="4286250"/>
            <a:ext cx="1416050" cy="64293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78138" y="2641600"/>
            <a:ext cx="2500312" cy="2144713"/>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6" name="Straight Connector 5"/>
          <p:cNvCxnSpPr/>
          <p:nvPr/>
        </p:nvCxnSpPr>
        <p:spPr>
          <a:xfrm>
            <a:off x="2878138" y="3141663"/>
            <a:ext cx="2500312"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78138" y="4357688"/>
            <a:ext cx="2500312"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2875" y="1498600"/>
            <a:ext cx="1428750" cy="128587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0" name="Shape 9"/>
          <p:cNvCxnSpPr>
            <a:stCxn id="8" idx="3"/>
            <a:endCxn id="4" idx="0"/>
          </p:cNvCxnSpPr>
          <p:nvPr/>
        </p:nvCxnSpPr>
        <p:spPr>
          <a:xfrm>
            <a:off x="1571625" y="2141538"/>
            <a:ext cx="2557463" cy="500062"/>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hape 11"/>
          <p:cNvCxnSpPr>
            <a:stCxn id="4" idx="1"/>
            <a:endCxn id="8" idx="2"/>
          </p:cNvCxnSpPr>
          <p:nvPr/>
        </p:nvCxnSpPr>
        <p:spPr>
          <a:xfrm rot="10800000">
            <a:off x="857250" y="2784475"/>
            <a:ext cx="2020888" cy="930275"/>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07138" y="5067300"/>
            <a:ext cx="2643187" cy="6429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Rectangle 29"/>
          <p:cNvSpPr/>
          <p:nvPr/>
        </p:nvSpPr>
        <p:spPr>
          <a:xfrm>
            <a:off x="6307138" y="5067300"/>
            <a:ext cx="633412" cy="6429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32" name="Straight Connector 31"/>
          <p:cNvCxnSpPr/>
          <p:nvPr/>
        </p:nvCxnSpPr>
        <p:spPr>
          <a:xfrm rot="5400000">
            <a:off x="8629650" y="5387975"/>
            <a:ext cx="6429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929688" y="5067300"/>
            <a:ext cx="142875" cy="64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35" name="Shape 34"/>
          <p:cNvCxnSpPr>
            <a:stCxn id="4" idx="3"/>
            <a:endCxn id="29" idx="0"/>
          </p:cNvCxnSpPr>
          <p:nvPr/>
        </p:nvCxnSpPr>
        <p:spPr>
          <a:xfrm>
            <a:off x="5378450" y="3714750"/>
            <a:ext cx="2251075" cy="135255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hape 36"/>
          <p:cNvCxnSpPr>
            <a:stCxn id="30" idx="1"/>
            <a:endCxn id="4" idx="2"/>
          </p:cNvCxnSpPr>
          <p:nvPr/>
        </p:nvCxnSpPr>
        <p:spPr>
          <a:xfrm rot="10800000">
            <a:off x="4129088" y="4786313"/>
            <a:ext cx="2178050" cy="601662"/>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9950" name="TextBox 37"/>
          <p:cNvSpPr txBox="1">
            <a:spLocks noChangeArrowheads="1"/>
          </p:cNvSpPr>
          <p:nvPr/>
        </p:nvSpPr>
        <p:spPr bwMode="auto">
          <a:xfrm>
            <a:off x="3838575" y="2714625"/>
            <a:ext cx="504825" cy="369888"/>
          </a:xfrm>
          <a:prstGeom prst="rect">
            <a:avLst/>
          </a:prstGeom>
          <a:noFill/>
          <a:ln w="9525">
            <a:noFill/>
            <a:miter lim="800000"/>
            <a:headEnd/>
            <a:tailEnd/>
          </a:ln>
        </p:spPr>
        <p:txBody>
          <a:bodyPr wrap="none">
            <a:spAutoFit/>
          </a:bodyPr>
          <a:lstStyle/>
          <a:p>
            <a:pPr algn="ctr"/>
            <a:r>
              <a:rPr lang="id-ID"/>
              <a:t>1.1</a:t>
            </a:r>
          </a:p>
        </p:txBody>
      </p:sp>
      <p:sp>
        <p:nvSpPr>
          <p:cNvPr id="39951" name="TextBox 38"/>
          <p:cNvSpPr txBox="1">
            <a:spLocks noChangeArrowheads="1"/>
          </p:cNvSpPr>
          <p:nvPr/>
        </p:nvSpPr>
        <p:spPr bwMode="auto">
          <a:xfrm>
            <a:off x="3071813" y="3429000"/>
            <a:ext cx="2143125" cy="646113"/>
          </a:xfrm>
          <a:prstGeom prst="rect">
            <a:avLst/>
          </a:prstGeom>
          <a:noFill/>
          <a:ln w="9525">
            <a:noFill/>
            <a:miter lim="800000"/>
            <a:headEnd/>
            <a:tailEnd/>
          </a:ln>
        </p:spPr>
        <p:txBody>
          <a:bodyPr>
            <a:spAutoFit/>
          </a:bodyPr>
          <a:lstStyle/>
          <a:p>
            <a:pPr algn="ctr"/>
            <a:r>
              <a:rPr lang="id-ID"/>
              <a:t>Mencatat Pelanggan Baru</a:t>
            </a:r>
          </a:p>
        </p:txBody>
      </p:sp>
      <p:sp>
        <p:nvSpPr>
          <p:cNvPr id="39952" name="TextBox 39"/>
          <p:cNvSpPr txBox="1">
            <a:spLocks noChangeArrowheads="1"/>
          </p:cNvSpPr>
          <p:nvPr/>
        </p:nvSpPr>
        <p:spPr bwMode="auto">
          <a:xfrm>
            <a:off x="123825" y="1981200"/>
            <a:ext cx="1441450" cy="369888"/>
          </a:xfrm>
          <a:prstGeom prst="rect">
            <a:avLst/>
          </a:prstGeom>
          <a:noFill/>
          <a:ln w="9525">
            <a:noFill/>
            <a:miter lim="800000"/>
            <a:headEnd/>
            <a:tailEnd/>
          </a:ln>
        </p:spPr>
        <p:txBody>
          <a:bodyPr wrap="none">
            <a:spAutoFit/>
          </a:bodyPr>
          <a:lstStyle/>
          <a:p>
            <a:r>
              <a:rPr lang="id-ID"/>
              <a:t>Administrasi</a:t>
            </a:r>
          </a:p>
        </p:txBody>
      </p:sp>
      <p:sp>
        <p:nvSpPr>
          <p:cNvPr id="39953" name="TextBox 40"/>
          <p:cNvSpPr txBox="1">
            <a:spLocks noChangeArrowheads="1"/>
          </p:cNvSpPr>
          <p:nvPr/>
        </p:nvSpPr>
        <p:spPr bwMode="auto">
          <a:xfrm>
            <a:off x="7235825" y="5219700"/>
            <a:ext cx="1287463" cy="369888"/>
          </a:xfrm>
          <a:prstGeom prst="rect">
            <a:avLst/>
          </a:prstGeom>
          <a:noFill/>
          <a:ln w="9525">
            <a:noFill/>
            <a:miter lim="800000"/>
            <a:headEnd/>
            <a:tailEnd/>
          </a:ln>
        </p:spPr>
        <p:txBody>
          <a:bodyPr wrap="none">
            <a:spAutoFit/>
          </a:bodyPr>
          <a:lstStyle/>
          <a:p>
            <a:r>
              <a:rPr lang="id-ID"/>
              <a:t>Pelanggan</a:t>
            </a:r>
          </a:p>
        </p:txBody>
      </p:sp>
      <p:sp>
        <p:nvSpPr>
          <p:cNvPr id="39954" name="TextBox 41"/>
          <p:cNvSpPr txBox="1">
            <a:spLocks noChangeArrowheads="1"/>
          </p:cNvSpPr>
          <p:nvPr/>
        </p:nvSpPr>
        <p:spPr bwMode="auto">
          <a:xfrm>
            <a:off x="1773238" y="1714500"/>
            <a:ext cx="2852737" cy="369888"/>
          </a:xfrm>
          <a:prstGeom prst="rect">
            <a:avLst/>
          </a:prstGeom>
          <a:solidFill>
            <a:srgbClr val="FFC000"/>
          </a:solidFill>
          <a:ln w="9525">
            <a:noFill/>
            <a:miter lim="800000"/>
            <a:headEnd/>
            <a:tailEnd/>
          </a:ln>
        </p:spPr>
        <p:txBody>
          <a:bodyPr wrap="none">
            <a:spAutoFit/>
          </a:bodyPr>
          <a:lstStyle/>
          <a:p>
            <a:r>
              <a:rPr lang="id-ID"/>
              <a:t>Identitas_pelanggan_baru</a:t>
            </a:r>
          </a:p>
        </p:txBody>
      </p:sp>
      <p:sp>
        <p:nvSpPr>
          <p:cNvPr id="39955" name="TextBox 42"/>
          <p:cNvSpPr txBox="1">
            <a:spLocks noChangeArrowheads="1"/>
          </p:cNvSpPr>
          <p:nvPr/>
        </p:nvSpPr>
        <p:spPr bwMode="auto">
          <a:xfrm>
            <a:off x="908050" y="3771900"/>
            <a:ext cx="1878013" cy="369888"/>
          </a:xfrm>
          <a:prstGeom prst="rect">
            <a:avLst/>
          </a:prstGeom>
          <a:solidFill>
            <a:srgbClr val="FFC000"/>
          </a:solidFill>
          <a:ln w="9525">
            <a:noFill/>
            <a:miter lim="800000"/>
            <a:headEnd/>
            <a:tailEnd/>
          </a:ln>
        </p:spPr>
        <p:txBody>
          <a:bodyPr wrap="none">
            <a:spAutoFit/>
          </a:bodyPr>
          <a:lstStyle/>
          <a:p>
            <a:r>
              <a:rPr lang="id-ID"/>
              <a:t>Pelanggan_baru</a:t>
            </a:r>
          </a:p>
        </p:txBody>
      </p:sp>
      <p:sp>
        <p:nvSpPr>
          <p:cNvPr id="39956" name="TextBox 43"/>
          <p:cNvSpPr txBox="1">
            <a:spLocks noChangeArrowheads="1"/>
          </p:cNvSpPr>
          <p:nvPr/>
        </p:nvSpPr>
        <p:spPr bwMode="auto">
          <a:xfrm>
            <a:off x="5500688" y="3286125"/>
            <a:ext cx="1966912" cy="369888"/>
          </a:xfrm>
          <a:prstGeom prst="rect">
            <a:avLst/>
          </a:prstGeom>
          <a:solidFill>
            <a:srgbClr val="FFC000"/>
          </a:solidFill>
          <a:ln w="9525">
            <a:noFill/>
            <a:miter lim="800000"/>
            <a:headEnd/>
            <a:tailEnd/>
          </a:ln>
        </p:spPr>
        <p:txBody>
          <a:bodyPr wrap="none">
            <a:spAutoFit/>
          </a:bodyPr>
          <a:lstStyle/>
          <a:p>
            <a:r>
              <a:rPr lang="id-ID"/>
              <a:t>Pelanggan_Baru </a:t>
            </a:r>
          </a:p>
        </p:txBody>
      </p:sp>
      <p:sp>
        <p:nvSpPr>
          <p:cNvPr id="39957" name="TextBox 44"/>
          <p:cNvSpPr txBox="1">
            <a:spLocks noChangeArrowheads="1"/>
          </p:cNvSpPr>
          <p:nvPr/>
        </p:nvSpPr>
        <p:spPr bwMode="auto">
          <a:xfrm>
            <a:off x="4506913" y="5448300"/>
            <a:ext cx="1350962" cy="369888"/>
          </a:xfrm>
          <a:prstGeom prst="rect">
            <a:avLst/>
          </a:prstGeom>
          <a:solidFill>
            <a:srgbClr val="FFC000"/>
          </a:solidFill>
          <a:ln w="9525">
            <a:noFill/>
            <a:miter lim="800000"/>
            <a:headEnd/>
            <a:tailEnd/>
          </a:ln>
        </p:spPr>
        <p:txBody>
          <a:bodyPr wrap="none">
            <a:spAutoFit/>
          </a:bodyPr>
          <a:lstStyle/>
          <a:p>
            <a:r>
              <a:rPr lang="id-ID"/>
              <a:t>Pelanggan </a:t>
            </a:r>
          </a:p>
        </p:txBody>
      </p:sp>
      <p:sp>
        <p:nvSpPr>
          <p:cNvPr id="47" name="TextBox 46"/>
          <p:cNvSpPr txBox="1"/>
          <p:nvPr/>
        </p:nvSpPr>
        <p:spPr>
          <a:xfrm>
            <a:off x="2414588" y="220663"/>
            <a:ext cx="6500812" cy="647700"/>
          </a:xfrm>
          <a:prstGeom prst="rect">
            <a:avLst/>
          </a:prstGeom>
          <a:noFill/>
        </p:spPr>
        <p:txBody>
          <a:bodyPr>
            <a:spAutoFit/>
          </a:bodyPr>
          <a:lstStyle/>
          <a:p>
            <a:pPr>
              <a:defRPr/>
            </a:pPr>
            <a:r>
              <a:rPr lang="id-ID" sz="3600" b="1" dirty="0">
                <a:solidFill>
                  <a:schemeClr val="tx2">
                    <a:lumMod val="75000"/>
                  </a:schemeClr>
                </a:solidFill>
              </a:rPr>
              <a:t>Diagram Aliran Data (Logis)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78138" y="2641600"/>
            <a:ext cx="2500312" cy="2144713"/>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6" name="Straight Connector 5"/>
          <p:cNvCxnSpPr/>
          <p:nvPr/>
        </p:nvCxnSpPr>
        <p:spPr>
          <a:xfrm>
            <a:off x="2878138" y="3141663"/>
            <a:ext cx="2500312"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78138" y="4357688"/>
            <a:ext cx="2500312" cy="1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2875" y="1498600"/>
            <a:ext cx="1428750" cy="128587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0" name="Shape 9"/>
          <p:cNvCxnSpPr>
            <a:stCxn id="8" idx="3"/>
            <a:endCxn id="4" idx="0"/>
          </p:cNvCxnSpPr>
          <p:nvPr/>
        </p:nvCxnSpPr>
        <p:spPr>
          <a:xfrm>
            <a:off x="1571625" y="2141538"/>
            <a:ext cx="2557463" cy="500062"/>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hape 11"/>
          <p:cNvCxnSpPr>
            <a:stCxn id="4" idx="1"/>
            <a:endCxn id="8" idx="2"/>
          </p:cNvCxnSpPr>
          <p:nvPr/>
        </p:nvCxnSpPr>
        <p:spPr>
          <a:xfrm rot="10800000">
            <a:off x="857250" y="2784475"/>
            <a:ext cx="2020888" cy="930275"/>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07138" y="5067300"/>
            <a:ext cx="2643187" cy="6429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Rectangle 29"/>
          <p:cNvSpPr/>
          <p:nvPr/>
        </p:nvSpPr>
        <p:spPr>
          <a:xfrm>
            <a:off x="6307138" y="5067300"/>
            <a:ext cx="633412" cy="64293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32" name="Straight Connector 31"/>
          <p:cNvCxnSpPr/>
          <p:nvPr/>
        </p:nvCxnSpPr>
        <p:spPr>
          <a:xfrm rot="5400000">
            <a:off x="8629650" y="5387975"/>
            <a:ext cx="642938"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929688" y="5067300"/>
            <a:ext cx="142875" cy="64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35" name="Shape 34"/>
          <p:cNvCxnSpPr>
            <a:stCxn id="4" idx="3"/>
            <a:endCxn id="29" idx="0"/>
          </p:cNvCxnSpPr>
          <p:nvPr/>
        </p:nvCxnSpPr>
        <p:spPr>
          <a:xfrm>
            <a:off x="5378450" y="3714750"/>
            <a:ext cx="2251075" cy="1352550"/>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hape 36"/>
          <p:cNvCxnSpPr>
            <a:stCxn id="30" idx="1"/>
            <a:endCxn id="4" idx="2"/>
          </p:cNvCxnSpPr>
          <p:nvPr/>
        </p:nvCxnSpPr>
        <p:spPr>
          <a:xfrm rot="10800000">
            <a:off x="4129088" y="4786313"/>
            <a:ext cx="2178050" cy="601662"/>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0974" name="TextBox 37"/>
          <p:cNvSpPr txBox="1">
            <a:spLocks noChangeArrowheads="1"/>
          </p:cNvSpPr>
          <p:nvPr/>
        </p:nvSpPr>
        <p:spPr bwMode="auto">
          <a:xfrm>
            <a:off x="3838575" y="2714625"/>
            <a:ext cx="504825" cy="369888"/>
          </a:xfrm>
          <a:prstGeom prst="rect">
            <a:avLst/>
          </a:prstGeom>
          <a:noFill/>
          <a:ln w="9525">
            <a:noFill/>
            <a:miter lim="800000"/>
            <a:headEnd/>
            <a:tailEnd/>
          </a:ln>
        </p:spPr>
        <p:txBody>
          <a:bodyPr wrap="none">
            <a:spAutoFit/>
          </a:bodyPr>
          <a:lstStyle/>
          <a:p>
            <a:pPr algn="ctr"/>
            <a:r>
              <a:rPr lang="id-ID"/>
              <a:t>1.1</a:t>
            </a:r>
          </a:p>
        </p:txBody>
      </p:sp>
      <p:sp>
        <p:nvSpPr>
          <p:cNvPr id="40975" name="TextBox 38"/>
          <p:cNvSpPr txBox="1">
            <a:spLocks noChangeArrowheads="1"/>
          </p:cNvSpPr>
          <p:nvPr/>
        </p:nvSpPr>
        <p:spPr bwMode="auto">
          <a:xfrm>
            <a:off x="3071813" y="3429000"/>
            <a:ext cx="2143125" cy="646113"/>
          </a:xfrm>
          <a:prstGeom prst="rect">
            <a:avLst/>
          </a:prstGeom>
          <a:noFill/>
          <a:ln w="9525">
            <a:noFill/>
            <a:miter lim="800000"/>
            <a:headEnd/>
            <a:tailEnd/>
          </a:ln>
        </p:spPr>
        <p:txBody>
          <a:bodyPr>
            <a:spAutoFit/>
          </a:bodyPr>
          <a:lstStyle/>
          <a:p>
            <a:pPr algn="ctr"/>
            <a:r>
              <a:rPr lang="id-ID"/>
              <a:t>Mencatat Pelanggan Baru</a:t>
            </a:r>
          </a:p>
        </p:txBody>
      </p:sp>
      <p:sp>
        <p:nvSpPr>
          <p:cNvPr id="40976" name="TextBox 39"/>
          <p:cNvSpPr txBox="1">
            <a:spLocks noChangeArrowheads="1"/>
          </p:cNvSpPr>
          <p:nvPr/>
        </p:nvSpPr>
        <p:spPr bwMode="auto">
          <a:xfrm>
            <a:off x="123825" y="1981200"/>
            <a:ext cx="1441450" cy="369888"/>
          </a:xfrm>
          <a:prstGeom prst="rect">
            <a:avLst/>
          </a:prstGeom>
          <a:noFill/>
          <a:ln w="9525">
            <a:noFill/>
            <a:miter lim="800000"/>
            <a:headEnd/>
            <a:tailEnd/>
          </a:ln>
        </p:spPr>
        <p:txBody>
          <a:bodyPr wrap="none">
            <a:spAutoFit/>
          </a:bodyPr>
          <a:lstStyle/>
          <a:p>
            <a:r>
              <a:rPr lang="id-ID"/>
              <a:t>Administrasi</a:t>
            </a:r>
          </a:p>
        </p:txBody>
      </p:sp>
      <p:sp>
        <p:nvSpPr>
          <p:cNvPr id="40977" name="TextBox 40"/>
          <p:cNvSpPr txBox="1">
            <a:spLocks noChangeArrowheads="1"/>
          </p:cNvSpPr>
          <p:nvPr/>
        </p:nvSpPr>
        <p:spPr bwMode="auto">
          <a:xfrm>
            <a:off x="6988175" y="5105400"/>
            <a:ext cx="2265363" cy="642938"/>
          </a:xfrm>
          <a:prstGeom prst="rect">
            <a:avLst/>
          </a:prstGeom>
          <a:noFill/>
          <a:ln w="9525">
            <a:noFill/>
            <a:miter lim="800000"/>
            <a:headEnd/>
            <a:tailEnd/>
          </a:ln>
        </p:spPr>
        <p:txBody>
          <a:bodyPr>
            <a:spAutoFit/>
          </a:bodyPr>
          <a:lstStyle/>
          <a:p>
            <a:r>
              <a:rPr lang="id-ID"/>
              <a:t>SQL Server 2005: Pelanggan</a:t>
            </a:r>
          </a:p>
        </p:txBody>
      </p:sp>
      <p:sp>
        <p:nvSpPr>
          <p:cNvPr id="40978" name="TextBox 41"/>
          <p:cNvSpPr txBox="1">
            <a:spLocks noChangeArrowheads="1"/>
          </p:cNvSpPr>
          <p:nvPr/>
        </p:nvSpPr>
        <p:spPr bwMode="auto">
          <a:xfrm>
            <a:off x="1773238" y="1714500"/>
            <a:ext cx="4224337" cy="369888"/>
          </a:xfrm>
          <a:prstGeom prst="rect">
            <a:avLst/>
          </a:prstGeom>
          <a:solidFill>
            <a:srgbClr val="FFC000"/>
          </a:solidFill>
          <a:ln w="9525">
            <a:noFill/>
            <a:miter lim="800000"/>
            <a:headEnd/>
            <a:tailEnd/>
          </a:ln>
        </p:spPr>
        <p:txBody>
          <a:bodyPr wrap="none">
            <a:spAutoFit/>
          </a:bodyPr>
          <a:lstStyle/>
          <a:p>
            <a:r>
              <a:rPr lang="id-ID"/>
              <a:t>Win GUI XP: Identitas_pelanggan_baru</a:t>
            </a:r>
          </a:p>
        </p:txBody>
      </p:sp>
      <p:sp>
        <p:nvSpPr>
          <p:cNvPr id="40979" name="TextBox 42"/>
          <p:cNvSpPr txBox="1">
            <a:spLocks noChangeArrowheads="1"/>
          </p:cNvSpPr>
          <p:nvPr/>
        </p:nvSpPr>
        <p:spPr bwMode="auto">
          <a:xfrm>
            <a:off x="908050" y="3771900"/>
            <a:ext cx="1878013" cy="369888"/>
          </a:xfrm>
          <a:prstGeom prst="rect">
            <a:avLst/>
          </a:prstGeom>
          <a:solidFill>
            <a:srgbClr val="FFC000"/>
          </a:solidFill>
          <a:ln w="9525">
            <a:noFill/>
            <a:miter lim="800000"/>
            <a:headEnd/>
            <a:tailEnd/>
          </a:ln>
        </p:spPr>
        <p:txBody>
          <a:bodyPr wrap="none">
            <a:spAutoFit/>
          </a:bodyPr>
          <a:lstStyle/>
          <a:p>
            <a:r>
              <a:rPr lang="id-ID"/>
              <a:t>Pelanggan_baru</a:t>
            </a:r>
          </a:p>
        </p:txBody>
      </p:sp>
      <p:sp>
        <p:nvSpPr>
          <p:cNvPr id="40980" name="TextBox 43"/>
          <p:cNvSpPr txBox="1">
            <a:spLocks noChangeArrowheads="1"/>
          </p:cNvSpPr>
          <p:nvPr/>
        </p:nvSpPr>
        <p:spPr bwMode="auto">
          <a:xfrm>
            <a:off x="5500688" y="3286125"/>
            <a:ext cx="3189287" cy="369888"/>
          </a:xfrm>
          <a:prstGeom prst="rect">
            <a:avLst/>
          </a:prstGeom>
          <a:solidFill>
            <a:srgbClr val="FFC000"/>
          </a:solidFill>
          <a:ln w="9525">
            <a:noFill/>
            <a:miter lim="800000"/>
            <a:headEnd/>
            <a:tailEnd/>
          </a:ln>
        </p:spPr>
        <p:txBody>
          <a:bodyPr wrap="none">
            <a:spAutoFit/>
          </a:bodyPr>
          <a:lstStyle/>
          <a:p>
            <a:r>
              <a:rPr lang="id-ID"/>
              <a:t>SQL Insert: Pelanggan_Baru </a:t>
            </a:r>
          </a:p>
        </p:txBody>
      </p:sp>
      <p:sp>
        <p:nvSpPr>
          <p:cNvPr id="40981" name="TextBox 44"/>
          <p:cNvSpPr txBox="1">
            <a:spLocks noChangeArrowheads="1"/>
          </p:cNvSpPr>
          <p:nvPr/>
        </p:nvSpPr>
        <p:spPr bwMode="auto">
          <a:xfrm>
            <a:off x="3535363" y="5448300"/>
            <a:ext cx="2636837" cy="369888"/>
          </a:xfrm>
          <a:prstGeom prst="rect">
            <a:avLst/>
          </a:prstGeom>
          <a:solidFill>
            <a:srgbClr val="FFC000"/>
          </a:solidFill>
          <a:ln w="9525">
            <a:noFill/>
            <a:miter lim="800000"/>
            <a:headEnd/>
            <a:tailEnd/>
          </a:ln>
        </p:spPr>
        <p:txBody>
          <a:bodyPr wrap="none">
            <a:spAutoFit/>
          </a:bodyPr>
          <a:lstStyle/>
          <a:p>
            <a:r>
              <a:rPr lang="id-ID"/>
              <a:t>SQL Select: Pelanggan </a:t>
            </a:r>
          </a:p>
        </p:txBody>
      </p:sp>
      <p:sp>
        <p:nvSpPr>
          <p:cNvPr id="47" name="TextBox 46"/>
          <p:cNvSpPr txBox="1"/>
          <p:nvPr/>
        </p:nvSpPr>
        <p:spPr>
          <a:xfrm>
            <a:off x="2357438" y="293688"/>
            <a:ext cx="6572250" cy="646112"/>
          </a:xfrm>
          <a:prstGeom prst="rect">
            <a:avLst/>
          </a:prstGeom>
          <a:noFill/>
        </p:spPr>
        <p:txBody>
          <a:bodyPr>
            <a:spAutoFit/>
          </a:bodyPr>
          <a:lstStyle/>
          <a:p>
            <a:pPr>
              <a:defRPr/>
            </a:pPr>
            <a:r>
              <a:rPr lang="id-ID" sz="3600" b="1" dirty="0">
                <a:solidFill>
                  <a:schemeClr val="tx2">
                    <a:lumMod val="75000"/>
                  </a:schemeClr>
                </a:solidFill>
              </a:rPr>
              <a:t>Diagram Aliran Data (Fisik)</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381250" y="104775"/>
            <a:ext cx="6477000" cy="796925"/>
          </a:xfrm>
        </p:spPr>
        <p:txBody>
          <a:bodyPr>
            <a:normAutofit fontScale="90000"/>
          </a:bodyPr>
          <a:lstStyle/>
          <a:p>
            <a:r>
              <a:rPr lang="en-US" sz="3200" b="1" smtClean="0"/>
              <a:t>Mengapa menggunakan Model Sistem Logik?</a:t>
            </a:r>
            <a:endParaRPr lang="en-US" sz="3200" smtClean="0"/>
          </a:p>
        </p:txBody>
      </p:sp>
      <p:sp>
        <p:nvSpPr>
          <p:cNvPr id="41987" name="Content Placeholder 2"/>
          <p:cNvSpPr>
            <a:spLocks noGrp="1"/>
          </p:cNvSpPr>
          <p:nvPr>
            <p:ph idx="1"/>
          </p:nvPr>
        </p:nvSpPr>
        <p:spPr>
          <a:xfrm>
            <a:off x="214313" y="1057275"/>
            <a:ext cx="8643937" cy="5214938"/>
          </a:xfrm>
        </p:spPr>
        <p:txBody>
          <a:bodyPr/>
          <a:lstStyle/>
          <a:p>
            <a:pPr algn="just"/>
            <a:r>
              <a:rPr lang="en-US" smtClean="0"/>
              <a:t>Meniadakan bias yang dihasilkan dari cara yang dijalankan sistem saat ini</a:t>
            </a:r>
          </a:p>
          <a:p>
            <a:pPr algn="just"/>
            <a:r>
              <a:rPr lang="en-US" smtClean="0"/>
              <a:t>Mengurangi resiko hilangnya </a:t>
            </a:r>
            <a:r>
              <a:rPr lang="en-US" i="1" smtClean="0"/>
              <a:t>business requirement </a:t>
            </a:r>
            <a:r>
              <a:rPr lang="en-US" smtClean="0"/>
              <a:t>karena kita terlalu terpengaruh dengan hasil-hasil teknis</a:t>
            </a:r>
          </a:p>
          <a:p>
            <a:pPr algn="just"/>
            <a:r>
              <a:rPr lang="en-US" smtClean="0"/>
              <a:t>Memudahkan komunikasi dengan </a:t>
            </a:r>
            <a:r>
              <a:rPr lang="en-US" i="1" smtClean="0"/>
              <a:t>end-users dalam </a:t>
            </a:r>
            <a:r>
              <a:rPr lang="en-US" smtClean="0"/>
              <a:t>bahasa non-teknis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381250" y="104775"/>
            <a:ext cx="6477000" cy="796925"/>
          </a:xfrm>
        </p:spPr>
        <p:txBody>
          <a:bodyPr>
            <a:normAutofit fontScale="90000"/>
          </a:bodyPr>
          <a:lstStyle/>
          <a:p>
            <a:r>
              <a:rPr lang="en-US" b="1" i="1" smtClean="0"/>
              <a:t>Simple Data Flow Diagram</a:t>
            </a:r>
            <a:endParaRPr lang="en-US" smtClean="0"/>
          </a:p>
        </p:txBody>
      </p:sp>
      <p:pic>
        <p:nvPicPr>
          <p:cNvPr id="43011" name="Picture 2"/>
          <p:cNvPicPr>
            <a:picLocks noChangeAspect="1" noChangeArrowheads="1"/>
          </p:cNvPicPr>
          <p:nvPr/>
        </p:nvPicPr>
        <p:blipFill>
          <a:blip r:embed="rId2"/>
          <a:srcRect/>
          <a:stretch>
            <a:fillRect/>
          </a:stretch>
        </p:blipFill>
        <p:spPr bwMode="auto">
          <a:xfrm>
            <a:off x="1285875" y="1071563"/>
            <a:ext cx="6477000" cy="507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381250" y="104775"/>
            <a:ext cx="6477000" cy="796925"/>
          </a:xfrm>
        </p:spPr>
        <p:txBody>
          <a:bodyPr>
            <a:normAutofit fontScale="90000"/>
          </a:bodyPr>
          <a:lstStyle/>
          <a:p>
            <a:r>
              <a:rPr lang="nl-NL" sz="3200" b="1" smtClean="0"/>
              <a:t>Perbedaan antara DFD dan Flowchart</a:t>
            </a:r>
            <a:endParaRPr lang="en-US" sz="3200" smtClean="0"/>
          </a:p>
        </p:txBody>
      </p:sp>
      <p:sp>
        <p:nvSpPr>
          <p:cNvPr id="44035" name="Content Placeholder 2"/>
          <p:cNvSpPr>
            <a:spLocks noGrp="1"/>
          </p:cNvSpPr>
          <p:nvPr>
            <p:ph idx="1"/>
          </p:nvPr>
        </p:nvSpPr>
        <p:spPr>
          <a:xfrm>
            <a:off x="214313" y="1057275"/>
            <a:ext cx="8643937" cy="5214938"/>
          </a:xfrm>
        </p:spPr>
        <p:txBody>
          <a:bodyPr/>
          <a:lstStyle/>
          <a:p>
            <a:r>
              <a:rPr lang="en-US" sz="2400" smtClean="0"/>
              <a:t>Proses dalam DFD dapat dilakukan secara paralel (pada saat yang sama)</a:t>
            </a:r>
          </a:p>
          <a:p>
            <a:pPr lvl="1"/>
            <a:r>
              <a:rPr lang="en-US" sz="2400" smtClean="0"/>
              <a:t>Proses dalam flowchart dilakukan satu per satu (one at a time)</a:t>
            </a:r>
          </a:p>
          <a:p>
            <a:r>
              <a:rPr lang="en-US" sz="2400" smtClean="0"/>
              <a:t>DFD memperlihatkan aliran data melalui sebuah sistem</a:t>
            </a:r>
          </a:p>
          <a:p>
            <a:pPr lvl="1"/>
            <a:r>
              <a:rPr lang="en-US" sz="2400" smtClean="0"/>
              <a:t>Flowchart memperlihatkan aliran kontrol (urutan dan pemindahan kontrol)</a:t>
            </a:r>
          </a:p>
          <a:p>
            <a:r>
              <a:rPr lang="en-US" sz="2400" smtClean="0"/>
              <a:t>Proses pada DFD dapat memiliki satuan waktu yang berbeda </a:t>
            </a:r>
            <a:r>
              <a:rPr lang="en-US" sz="2400" i="1" smtClean="0"/>
              <a:t>(daily, weekly, on demand)</a:t>
            </a:r>
          </a:p>
          <a:p>
            <a:pPr lvl="1"/>
            <a:r>
              <a:rPr lang="sv-SE" sz="2400" smtClean="0"/>
              <a:t>Proses pada flowchart adalah bagian dari sebuah program </a:t>
            </a:r>
            <a:r>
              <a:rPr lang="en-US" sz="2400" smtClean="0"/>
              <a:t>tunggal dengan satuan waktu yang konsisten </a:t>
            </a:r>
            <a:r>
              <a:rPr lang="en-US" sz="2400" i="1" smtClean="0"/>
              <a:t>(a single program with consistent timing)</a:t>
            </a:r>
            <a:endParaRPr lang="en-US" sz="2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381250" y="104775"/>
            <a:ext cx="6477000" cy="796925"/>
          </a:xfrm>
        </p:spPr>
        <p:txBody>
          <a:bodyPr>
            <a:normAutofit fontScale="90000"/>
          </a:bodyPr>
          <a:lstStyle/>
          <a:p>
            <a:r>
              <a:rPr lang="en-US" sz="2800" b="1" smtClean="0"/>
              <a:t>Jenis bahasa pemrograman berdasarkan metodanya </a:t>
            </a:r>
          </a:p>
        </p:txBody>
      </p:sp>
      <p:sp>
        <p:nvSpPr>
          <p:cNvPr id="69635" name="Rectangle 3"/>
          <p:cNvSpPr>
            <a:spLocks noGrp="1" noChangeArrowheads="1"/>
          </p:cNvSpPr>
          <p:nvPr>
            <p:ph type="body" idx="1"/>
          </p:nvPr>
        </p:nvSpPr>
        <p:spPr>
          <a:xfrm>
            <a:off x="214313" y="2428875"/>
            <a:ext cx="5143500" cy="3429000"/>
          </a:xfrm>
        </p:spPr>
        <p:txBody>
          <a:bodyPr/>
          <a:lstStyle/>
          <a:p>
            <a:pPr lvl="1"/>
            <a:r>
              <a:rPr lang="en-US" smtClean="0"/>
              <a:t>Pemrograman terstruktur : </a:t>
            </a:r>
            <a:r>
              <a:rPr lang="en-US" i="1" smtClean="0"/>
              <a:t>Pascal, C/C++, …</a:t>
            </a:r>
          </a:p>
          <a:p>
            <a:pPr lvl="1"/>
            <a:r>
              <a:rPr lang="en-US" smtClean="0"/>
              <a:t>Pemrograman berorientasi objek : </a:t>
            </a:r>
            <a:r>
              <a:rPr lang="en-US" i="1" smtClean="0"/>
              <a:t>C++, Java, …</a:t>
            </a:r>
          </a:p>
        </p:txBody>
      </p:sp>
      <p:pic>
        <p:nvPicPr>
          <p:cNvPr id="69636" name="Picture 5"/>
          <p:cNvPicPr>
            <a:picLocks noChangeAspect="1" noChangeArrowheads="1"/>
          </p:cNvPicPr>
          <p:nvPr/>
        </p:nvPicPr>
        <p:blipFill>
          <a:blip r:embed="rId2"/>
          <a:srcRect/>
          <a:stretch>
            <a:fillRect/>
          </a:stretch>
        </p:blipFill>
        <p:spPr bwMode="auto">
          <a:xfrm>
            <a:off x="5643563" y="1214438"/>
            <a:ext cx="3071812"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Alat yang dipakai analis sitem</a:t>
            </a:r>
            <a:endParaRPr lang="id-ID" dirty="0"/>
          </a:p>
        </p:txBody>
      </p:sp>
      <p:sp>
        <p:nvSpPr>
          <p:cNvPr id="3" name="Content Placeholder 2"/>
          <p:cNvSpPr>
            <a:spLocks noGrp="1"/>
          </p:cNvSpPr>
          <p:nvPr>
            <p:ph idx="1"/>
          </p:nvPr>
        </p:nvSpPr>
        <p:spPr/>
        <p:txBody>
          <a:bodyPr rtlCol="0">
            <a:normAutofit/>
          </a:bodyPr>
          <a:lstStyle/>
          <a:p>
            <a:pPr marL="571500" indent="-457200" eaLnBrk="1" fontAlgn="auto" hangingPunct="1">
              <a:spcAft>
                <a:spcPts val="0"/>
              </a:spcAft>
              <a:buClrTx/>
              <a:buFont typeface="+mj-lt"/>
              <a:buAutoNum type="arabicPeriod"/>
              <a:defRPr/>
            </a:pPr>
            <a:r>
              <a:rPr lang="id-ID" dirty="0" smtClean="0"/>
              <a:t>Bagan Arus Olah ( Flowchart system)</a:t>
            </a:r>
          </a:p>
          <a:p>
            <a:pPr marL="571500" indent="-457200" eaLnBrk="1" fontAlgn="auto" hangingPunct="1">
              <a:spcAft>
                <a:spcPts val="0"/>
              </a:spcAft>
              <a:buClrTx/>
              <a:buFont typeface="+mj-lt"/>
              <a:buAutoNum type="arabicPeriod"/>
              <a:defRPr/>
            </a:pPr>
            <a:r>
              <a:rPr lang="id-ID" dirty="0" smtClean="0"/>
              <a:t>Bagan Arus Dokumen (Flowchart  Document)</a:t>
            </a:r>
          </a:p>
          <a:p>
            <a:pPr marL="571500" indent="-457200" eaLnBrk="1" fontAlgn="auto" hangingPunct="1">
              <a:spcAft>
                <a:spcPts val="0"/>
              </a:spcAft>
              <a:buClrTx/>
              <a:buFont typeface="+mj-lt"/>
              <a:buAutoNum type="arabicPeriod"/>
              <a:defRPr/>
            </a:pPr>
            <a:r>
              <a:rPr lang="id-ID" dirty="0" smtClean="0"/>
              <a:t>Diagram Arus Data / Data Flow Diagram </a:t>
            </a:r>
          </a:p>
          <a:p>
            <a:pPr marL="640080" lvl="1" eaLnBrk="1" fontAlgn="auto" hangingPunct="1">
              <a:spcAft>
                <a:spcPts val="0"/>
              </a:spcAft>
              <a:buClrTx/>
              <a:buFont typeface="Wingdings" pitchFamily="2" charset="2"/>
              <a:buChar char="ü"/>
              <a:defRPr/>
            </a:pPr>
            <a:r>
              <a:rPr lang="id-ID" dirty="0" smtClean="0"/>
              <a:t>Context Diagram </a:t>
            </a:r>
          </a:p>
          <a:p>
            <a:pPr marL="640080" lvl="1" eaLnBrk="1" fontAlgn="auto" hangingPunct="1">
              <a:spcAft>
                <a:spcPts val="0"/>
              </a:spcAft>
              <a:buClrTx/>
              <a:buFont typeface="Wingdings" pitchFamily="2" charset="2"/>
              <a:buChar char="ü"/>
              <a:defRPr/>
            </a:pPr>
            <a:r>
              <a:rPr lang="id-ID" dirty="0" smtClean="0"/>
              <a:t>Diagram Nol / Zero</a:t>
            </a:r>
          </a:p>
          <a:p>
            <a:pPr marL="640080" lvl="1" eaLnBrk="1" fontAlgn="auto" hangingPunct="1">
              <a:spcAft>
                <a:spcPts val="0"/>
              </a:spcAft>
              <a:buClrTx/>
              <a:buFont typeface="Wingdings" pitchFamily="2" charset="2"/>
              <a:buChar char="ü"/>
              <a:defRPr/>
            </a:pPr>
            <a:r>
              <a:rPr lang="id-ID" dirty="0" smtClean="0"/>
              <a:t>Diagram Rinci (Level Diagram)</a:t>
            </a:r>
          </a:p>
          <a:p>
            <a:pPr marL="640080" lvl="1" eaLnBrk="1" fontAlgn="auto" hangingPunct="1">
              <a:spcAft>
                <a:spcPts val="0"/>
              </a:spcAft>
              <a:buClrTx/>
              <a:buFont typeface="Wingdings" pitchFamily="2" charset="2"/>
              <a:buChar char="ü"/>
              <a:defRPr/>
            </a:pPr>
            <a:r>
              <a:rPr lang="id-ID" dirty="0" smtClean="0"/>
              <a:t>Data Dictionary</a:t>
            </a:r>
            <a:endParaRPr lang="id-ID" dirty="0"/>
          </a:p>
          <a:p>
            <a:pPr eaLnBrk="1" fontAlgn="auto" hangingPunct="1">
              <a:spcAft>
                <a:spcPts val="0"/>
              </a:spcAft>
              <a:buFont typeface="Arial" pitchFamily="34" charset="0"/>
              <a:buNone/>
              <a:defRPr/>
            </a:pPr>
            <a:endParaRPr lang="id-ID"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Model analisis</a:t>
            </a:r>
            <a:endParaRPr lang="id-ID"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id-ID" dirty="0" smtClean="0"/>
              <a:t>Harus mencapai 3 sasaran utama:</a:t>
            </a:r>
          </a:p>
          <a:p>
            <a:pPr marL="571500" indent="-457200" eaLnBrk="1" fontAlgn="auto" hangingPunct="1">
              <a:spcAft>
                <a:spcPts val="0"/>
              </a:spcAft>
              <a:buClrTx/>
              <a:buFont typeface="Arial" pitchFamily="34" charset="0"/>
              <a:buAutoNum type="arabicPeriod"/>
              <a:defRPr/>
            </a:pPr>
            <a:r>
              <a:rPr lang="id-ID" dirty="0" smtClean="0"/>
              <a:t>Menggambarkan apa yang dibutuhkan</a:t>
            </a:r>
          </a:p>
          <a:p>
            <a:pPr marL="571500" indent="-457200" eaLnBrk="1" fontAlgn="auto" hangingPunct="1">
              <a:spcAft>
                <a:spcPts val="0"/>
              </a:spcAft>
              <a:buClrTx/>
              <a:buFont typeface="Arial" pitchFamily="34" charset="0"/>
              <a:buAutoNum type="arabicPeriod"/>
              <a:defRPr/>
            </a:pPr>
            <a:r>
              <a:rPr lang="id-ID" dirty="0" smtClean="0"/>
              <a:t>Membangun dasar bagi pembuatan desain perangkat lunak</a:t>
            </a:r>
          </a:p>
          <a:p>
            <a:pPr marL="571500" indent="-457200" eaLnBrk="1" fontAlgn="auto" hangingPunct="1">
              <a:spcAft>
                <a:spcPts val="0"/>
              </a:spcAft>
              <a:buClrTx/>
              <a:buFont typeface="Arial" pitchFamily="34" charset="0"/>
              <a:buAutoNum type="arabicPeriod"/>
              <a:defRPr/>
            </a:pPr>
            <a:r>
              <a:rPr lang="id-ID" smtClean="0"/>
              <a:t>Membatasi serangkaian persyaratan yang dapat divalidasi</a:t>
            </a:r>
            <a:endParaRPr lang="id-ID" dirty="0" smtClean="0"/>
          </a:p>
          <a:p>
            <a:pPr marL="571500" indent="-457200" eaLnBrk="1" fontAlgn="auto" hangingPunct="1">
              <a:spcAft>
                <a:spcPts val="0"/>
              </a:spcAft>
              <a:buClrTx/>
              <a:buFont typeface="Arial" pitchFamily="34" charset="0"/>
              <a:buAutoNum type="arabicPeriod"/>
              <a:defRPr/>
            </a:pPr>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ChangeAspect="1"/>
          </p:cNvPicPr>
          <p:nvPr/>
        </p:nvPicPr>
        <p:blipFill>
          <a:blip r:embed="rId2"/>
          <a:srcRect/>
          <a:stretch>
            <a:fillRect/>
          </a:stretch>
        </p:blipFill>
        <p:spPr bwMode="auto">
          <a:xfrm>
            <a:off x="1187102" y="1219200"/>
            <a:ext cx="7300912" cy="4333875"/>
          </a:xfrm>
          <a:prstGeom prst="rect">
            <a:avLst/>
          </a:prstGeom>
          <a:noFill/>
          <a:ln w="9525">
            <a:noFill/>
            <a:miter lim="800000"/>
            <a:headEnd/>
            <a:tailEnd/>
          </a:ln>
        </p:spPr>
      </p:pic>
      <p:sp>
        <p:nvSpPr>
          <p:cNvPr id="6" name="Title 1"/>
          <p:cNvSpPr>
            <a:spLocks noGrp="1"/>
          </p:cNvSpPr>
          <p:nvPr>
            <p:ph type="title"/>
          </p:nvPr>
        </p:nvSpPr>
        <p:spPr>
          <a:xfrm>
            <a:off x="1143000" y="274638"/>
            <a:ext cx="6858000" cy="1143000"/>
          </a:xfrm>
        </p:spPr>
        <p:txBody>
          <a:bodyPr>
            <a:normAutofit/>
          </a:bodyPr>
          <a:lstStyle/>
          <a:p>
            <a:pPr eaLnBrk="1" fontAlgn="auto" hangingPunct="1">
              <a:spcAft>
                <a:spcPts val="0"/>
              </a:spcAft>
              <a:defRPr/>
            </a:pPr>
            <a:r>
              <a:rPr lang="id-ID" dirty="0" smtClean="0"/>
              <a:t>Simbol Flowchart-5</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8600" cy="533400"/>
          </a:xfrm>
        </p:spPr>
        <p:txBody>
          <a:bodyPr>
            <a:normAutofit/>
          </a:bodyPr>
          <a:lstStyle/>
          <a:p>
            <a:pPr eaLnBrk="1" fontAlgn="auto" hangingPunct="1">
              <a:spcAft>
                <a:spcPts val="0"/>
              </a:spcAft>
              <a:defRPr/>
            </a:pPr>
            <a:r>
              <a:rPr lang="id-ID" sz="2400" dirty="0" smtClean="0"/>
              <a:t>Contoh Flowchart System</a:t>
            </a:r>
            <a:endParaRPr lang="id-ID" sz="2400" dirty="0"/>
          </a:p>
        </p:txBody>
      </p:sp>
      <p:grpSp>
        <p:nvGrpSpPr>
          <p:cNvPr id="14" name="Group 13"/>
          <p:cNvGrpSpPr/>
          <p:nvPr/>
        </p:nvGrpSpPr>
        <p:grpSpPr>
          <a:xfrm>
            <a:off x="3442933" y="428625"/>
            <a:ext cx="5203825" cy="5715000"/>
            <a:chOff x="3442933" y="428625"/>
            <a:chExt cx="5203825" cy="5715000"/>
          </a:xfrm>
        </p:grpSpPr>
        <p:sp>
          <p:nvSpPr>
            <p:cNvPr id="5" name="Flowchart: Document 4"/>
            <p:cNvSpPr/>
            <p:nvPr/>
          </p:nvSpPr>
          <p:spPr>
            <a:xfrm>
              <a:off x="3536596" y="428625"/>
              <a:ext cx="1930400" cy="857250"/>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Pesanan Pembelian</a:t>
              </a:r>
            </a:p>
          </p:txBody>
        </p:sp>
        <p:sp>
          <p:nvSpPr>
            <p:cNvPr id="6" name="Rectangle 5"/>
            <p:cNvSpPr/>
            <p:nvPr/>
          </p:nvSpPr>
          <p:spPr>
            <a:xfrm>
              <a:off x="5574946" y="1357313"/>
              <a:ext cx="2214562" cy="7858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Masukan Pesanan</a:t>
              </a:r>
            </a:p>
          </p:txBody>
        </p:sp>
        <p:sp>
          <p:nvSpPr>
            <p:cNvPr id="7" name="Flowchart: Card 6"/>
            <p:cNvSpPr/>
            <p:nvPr/>
          </p:nvSpPr>
          <p:spPr>
            <a:xfrm>
              <a:off x="5611458" y="2500313"/>
              <a:ext cx="2143125" cy="785812"/>
            </a:xfrm>
            <a:prstGeom prst="flowChartPunchedCar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Informasi Pesanan</a:t>
              </a:r>
            </a:p>
          </p:txBody>
        </p:sp>
        <p:sp>
          <p:nvSpPr>
            <p:cNvPr id="8" name="Flowchart: Process 7"/>
            <p:cNvSpPr/>
            <p:nvPr/>
          </p:nvSpPr>
          <p:spPr>
            <a:xfrm>
              <a:off x="3493733" y="3486150"/>
              <a:ext cx="2143125" cy="785813"/>
            </a:xfrm>
            <a:prstGeom prst="flowChartProcess">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Jumlah Pesanan</a:t>
              </a:r>
            </a:p>
          </p:txBody>
        </p:sp>
        <p:sp>
          <p:nvSpPr>
            <p:cNvPr id="9" name="Flowchart: Document 8"/>
            <p:cNvSpPr/>
            <p:nvPr/>
          </p:nvSpPr>
          <p:spPr>
            <a:xfrm>
              <a:off x="3442933" y="4724400"/>
              <a:ext cx="2214563" cy="928688"/>
            </a:xfrm>
            <a:prstGeom prst="flowChartDocumen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Laporan Jumlah Pesanan</a:t>
              </a:r>
            </a:p>
          </p:txBody>
        </p:sp>
        <p:sp>
          <p:nvSpPr>
            <p:cNvPr id="10" name="Flowchart: Manual Operation 9"/>
            <p:cNvSpPr/>
            <p:nvPr/>
          </p:nvSpPr>
          <p:spPr>
            <a:xfrm>
              <a:off x="6075008" y="5500688"/>
              <a:ext cx="2571750" cy="642937"/>
            </a:xfrm>
            <a:prstGeom prst="flowChartManualOperation">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id-ID" dirty="0"/>
                <a:t>Keluarkan Pesanan</a:t>
              </a:r>
            </a:p>
          </p:txBody>
        </p:sp>
        <p:cxnSp>
          <p:nvCxnSpPr>
            <p:cNvPr id="12" name="Shape 11"/>
            <p:cNvCxnSpPr>
              <a:stCxn id="5" idx="3"/>
              <a:endCxn id="6" idx="0"/>
            </p:cNvCxnSpPr>
            <p:nvPr/>
          </p:nvCxnSpPr>
          <p:spPr>
            <a:xfrm>
              <a:off x="5466996" y="857250"/>
              <a:ext cx="1216025" cy="500063"/>
            </a:xfrm>
            <a:prstGeom prst="bentConnector2">
              <a:avLst/>
            </a:prstGeom>
            <a:ln>
              <a:tailEnd type="arrow"/>
            </a:ln>
          </p:spPr>
          <p:style>
            <a:lnRef idx="2">
              <a:schemeClr val="dk1"/>
            </a:lnRef>
            <a:fillRef idx="1">
              <a:schemeClr val="lt1"/>
            </a:fillRef>
            <a:effectRef idx="0">
              <a:schemeClr val="dk1"/>
            </a:effectRef>
            <a:fontRef idx="minor">
              <a:schemeClr val="dk1"/>
            </a:fontRef>
          </p:style>
        </p:cxnSp>
        <p:cxnSp>
          <p:nvCxnSpPr>
            <p:cNvPr id="17" name="Elbow Connector 16"/>
            <p:cNvCxnSpPr>
              <a:stCxn id="7" idx="1"/>
              <a:endCxn id="8" idx="0"/>
            </p:cNvCxnSpPr>
            <p:nvPr/>
          </p:nvCxnSpPr>
          <p:spPr>
            <a:xfrm rot="10800000" flipV="1">
              <a:off x="4565296" y="2892425"/>
              <a:ext cx="1046162" cy="593725"/>
            </a:xfrm>
            <a:prstGeom prst="bentConnector2">
              <a:avLst/>
            </a:prstGeom>
            <a:ln>
              <a:tailEnd type="arrow"/>
            </a:ln>
          </p:spPr>
          <p:style>
            <a:lnRef idx="2">
              <a:schemeClr val="dk1"/>
            </a:lnRef>
            <a:fillRef idx="1">
              <a:schemeClr val="lt1"/>
            </a:fillRef>
            <a:effectRef idx="0">
              <a:schemeClr val="dk1"/>
            </a:effectRef>
            <a:fontRef idx="minor">
              <a:schemeClr val="dk1"/>
            </a:fontRef>
          </p:style>
        </p:cxnSp>
        <p:cxnSp>
          <p:nvCxnSpPr>
            <p:cNvPr id="25" name="Straight Arrow Connector 24"/>
            <p:cNvCxnSpPr>
              <a:stCxn id="6" idx="2"/>
              <a:endCxn id="7" idx="0"/>
            </p:cNvCxnSpPr>
            <p:nvPr/>
          </p:nvCxnSpPr>
          <p:spPr>
            <a:xfrm>
              <a:off x="6683021" y="2143125"/>
              <a:ext cx="0" cy="3571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9" name="Straight Arrow Connector 28"/>
            <p:cNvCxnSpPr>
              <a:stCxn id="8" idx="2"/>
              <a:endCxn id="9" idx="0"/>
            </p:cNvCxnSpPr>
            <p:nvPr/>
          </p:nvCxnSpPr>
          <p:spPr>
            <a:xfrm flipH="1">
              <a:off x="4551008" y="4271963"/>
              <a:ext cx="14288" cy="45243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33" name="Shape 32"/>
            <p:cNvCxnSpPr>
              <a:stCxn id="9" idx="3"/>
              <a:endCxn id="10" idx="0"/>
            </p:cNvCxnSpPr>
            <p:nvPr/>
          </p:nvCxnSpPr>
          <p:spPr>
            <a:xfrm>
              <a:off x="5657496" y="5189538"/>
              <a:ext cx="1703387" cy="311150"/>
            </a:xfrm>
            <a:prstGeom prst="bentConnector2">
              <a:avLst/>
            </a:prstGeom>
            <a:ln>
              <a:tailEnd type="arrow"/>
            </a:ln>
          </p:spPr>
          <p:style>
            <a:lnRef idx="2">
              <a:schemeClr val="dk1"/>
            </a:lnRef>
            <a:fillRef idx="1">
              <a:schemeClr val="lt1"/>
            </a:fillRef>
            <a:effectRef idx="0">
              <a:schemeClr val="dk1"/>
            </a:effectRef>
            <a:fontRef idx="minor">
              <a:schemeClr val="dk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2086</TotalTime>
  <Words>3406</Words>
  <Application>Microsoft Office PowerPoint</Application>
  <PresentationFormat>On-screen Show (4:3)</PresentationFormat>
  <Paragraphs>472</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Solstice</vt:lpstr>
      <vt:lpstr>Flowchart System &amp; Flowchart Document</vt:lpstr>
      <vt:lpstr>Definisi</vt:lpstr>
      <vt:lpstr>Definisi Lanj.1</vt:lpstr>
      <vt:lpstr>Simbol Flowchart-1</vt:lpstr>
      <vt:lpstr>Simbol Flowchart-2</vt:lpstr>
      <vt:lpstr>PowerPoint Presentation</vt:lpstr>
      <vt:lpstr>PowerPoint Presentation</vt:lpstr>
      <vt:lpstr>Simbol Flowchart-5</vt:lpstr>
      <vt:lpstr>Contoh Flowchart System</vt:lpstr>
      <vt:lpstr>PowerPoint Presentation</vt:lpstr>
      <vt:lpstr>Contoh Flowchart Document</vt:lpstr>
      <vt:lpstr>Pedoman pembuatan flowchart</vt:lpstr>
      <vt:lpstr>PowerPoint Presentation</vt:lpstr>
      <vt:lpstr>Pseudocode</vt:lpstr>
      <vt:lpstr>Sistem  Penjadwalan</vt:lpstr>
      <vt:lpstr>PowerPoint Presentation</vt:lpstr>
      <vt:lpstr>Proses Evaluasi</vt:lpstr>
      <vt:lpstr>PowerPoint Presentation</vt:lpstr>
      <vt:lpstr>Skema pembelian barang dari dari supplier </vt:lpstr>
      <vt:lpstr>PowerPoint Presentation</vt:lpstr>
      <vt:lpstr>Skema Penjualan Barang Kepada Konsumen</vt:lpstr>
      <vt:lpstr>PowerPoint Presentation</vt:lpstr>
      <vt:lpstr>Dekomposisi Proses (Process Decomposition)</vt:lpstr>
      <vt:lpstr>Dekomposisi Proses (Process Decomposition)</vt:lpstr>
      <vt:lpstr>PowerPoint Presentation</vt:lpstr>
      <vt:lpstr>Ketentuan Dalam Pendekomposisian </vt:lpstr>
      <vt:lpstr>Diagram Dekomposisi (Decomposition Diagrams)</vt:lpstr>
      <vt:lpstr>Dekomposisi Diagram</vt:lpstr>
      <vt:lpstr>APA ITU...?</vt:lpstr>
      <vt:lpstr>Definisi : Data Flow Diagram</vt:lpstr>
      <vt:lpstr>PowerPoint Presentation</vt:lpstr>
      <vt:lpstr>PowerPoint Presentation</vt:lpstr>
      <vt:lpstr>PowerPoint Presentation</vt:lpstr>
      <vt:lpstr>DFD - Diagram Konteks</vt:lpstr>
      <vt:lpstr>Bagian DFD:</vt:lpstr>
      <vt:lpstr>Spesifikasi Proses</vt:lpstr>
      <vt:lpstr>Simbol Dasar Data Flow Diagram</vt:lpstr>
      <vt:lpstr>Komponen Penggambaran DFD</vt:lpstr>
      <vt:lpstr>1. Entitas/Entity</vt:lpstr>
      <vt:lpstr>2. Proses</vt:lpstr>
      <vt:lpstr>Berikut kemungkinan yang dapat terjadi dalam proses sehubungan dengan input dan output</vt:lpstr>
      <vt:lpstr>Yang harus diperhatikan dalam proses.</vt:lpstr>
      <vt:lpstr>3. Data Store</vt:lpstr>
      <vt:lpstr>PowerPoint Presentation</vt:lpstr>
      <vt:lpstr>4. Komponen Data Flow / Alur Data</vt:lpstr>
      <vt:lpstr>Lanjut..</vt:lpstr>
      <vt:lpstr>PENGGAMBARAN DFD</vt:lpstr>
      <vt:lpstr>PENGGAMBARAN DFD</vt:lpstr>
      <vt:lpstr>PENGGAMBARAN DFD</vt:lpstr>
      <vt:lpstr>PENGGAMBARAN DFD</vt:lpstr>
      <vt:lpstr>Penerapan DFD ke studi Kasus</vt:lpstr>
      <vt:lpstr>Membuat aplikasi perpustakaan</vt:lpstr>
      <vt:lpstr>PowerPoint Presentation</vt:lpstr>
      <vt:lpstr>Penjelasan context diagram</vt:lpstr>
      <vt:lpstr>PowerPoint Presentation</vt:lpstr>
      <vt:lpstr>PowerPoint Presentation</vt:lpstr>
      <vt:lpstr>Kamus data pendataan buku</vt:lpstr>
      <vt:lpstr>Kamus data pendataan anggota</vt:lpstr>
      <vt:lpstr>PowerPoint Presentation</vt:lpstr>
      <vt:lpstr>Kamus data transaksi peminjaman</vt:lpstr>
      <vt:lpstr>Kamus data transaksi pengembalian</vt:lpstr>
      <vt:lpstr>PowerPoint Presentation</vt:lpstr>
      <vt:lpstr>Kamus data laporan buku dan anggota</vt:lpstr>
      <vt:lpstr>Kamus data laporan peminjaman</vt:lpstr>
      <vt:lpstr>Kamus data laporan pengembalian</vt:lpstr>
      <vt:lpstr>Context Diagram</vt:lpstr>
      <vt:lpstr>Dfd level 0</vt:lpstr>
      <vt:lpstr>DFD Level 1 Pembelian</vt:lpstr>
      <vt:lpstr>DFD Level 1 Penjualan</vt:lpstr>
      <vt:lpstr>PowerPoint Presentation</vt:lpstr>
      <vt:lpstr>PowerPoint Presentation</vt:lpstr>
      <vt:lpstr>PowerPoint Presentation</vt:lpstr>
      <vt:lpstr>PowerPoint Presentation</vt:lpstr>
      <vt:lpstr>Mengapa menggunakan Model Sistem Logik?</vt:lpstr>
      <vt:lpstr>Simple Data Flow Diagram</vt:lpstr>
      <vt:lpstr>Perbedaan antara DFD dan Flowchart</vt:lpstr>
      <vt:lpstr>Jenis bahasa pemrograman berdasarkan metodanya </vt:lpstr>
      <vt:lpstr>Alat yang dipakai analis sitem</vt:lpstr>
      <vt:lpstr>Model analisis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Flow Diagram dan  Data Dictionary</dc:title>
  <dc:creator>Farrikh</dc:creator>
  <cp:lastModifiedBy>Toshiba-User</cp:lastModifiedBy>
  <cp:revision>232</cp:revision>
  <dcterms:created xsi:type="dcterms:W3CDTF">2006-08-16T00:00:00Z</dcterms:created>
  <dcterms:modified xsi:type="dcterms:W3CDTF">2018-04-03T10:11:05Z</dcterms:modified>
</cp:coreProperties>
</file>