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79" r:id="rId9"/>
    <p:sldId id="262" r:id="rId10"/>
    <p:sldId id="264" r:id="rId11"/>
    <p:sldId id="265" r:id="rId12"/>
    <p:sldId id="266" r:id="rId13"/>
    <p:sldId id="267" r:id="rId14"/>
    <p:sldId id="274" r:id="rId15"/>
    <p:sldId id="268" r:id="rId16"/>
    <p:sldId id="276" r:id="rId17"/>
    <p:sldId id="270" r:id="rId18"/>
    <p:sldId id="269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5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DBE90-8A03-49B7-AC92-7A40F67B49A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DFF465-F028-4397-812F-EB588F1795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IV%20and%20AIDS_2.mp4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hrc.org/bab-8-anak-dengan-hivaids" TargetMode="External"/><Relationship Id="rId2" Type="http://schemas.openxmlformats.org/officeDocument/2006/relationships/hyperlink" Target="http://hivaidsclinic.wordpress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HIV - AIDS</a:t>
            </a:r>
            <a:endParaRPr lang="en-US" sz="11500" dirty="0"/>
          </a:p>
        </p:txBody>
      </p:sp>
      <p:pic>
        <p:nvPicPr>
          <p:cNvPr id="5" name="Picture 4" descr="aid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089623"/>
            <a:ext cx="3276600" cy="369217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6400800" cy="1828800"/>
          </a:xfrm>
        </p:spPr>
        <p:txBody>
          <a:bodyPr>
            <a:normAutofit fontScale="92500" lnSpcReduction="20000"/>
          </a:bodyPr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PRODI S1 KESEHATAN MASYARAKAT </a:t>
            </a:r>
          </a:p>
          <a:p>
            <a:r>
              <a:rPr lang="id-ID" sz="3600" b="1" dirty="0" smtClean="0">
                <a:solidFill>
                  <a:schemeClr val="tx1"/>
                </a:solidFill>
              </a:rPr>
              <a:t>FAKULTAS KESEHATAN UDINUS</a:t>
            </a:r>
          </a:p>
          <a:p>
            <a:r>
              <a:rPr lang="id-ID" sz="2800" b="1" dirty="0" smtClean="0">
                <a:solidFill>
                  <a:schemeClr val="tx1"/>
                </a:solidFill>
              </a:rPr>
              <a:t>Jl. Nakula I No. 5-11 Tlp. 024-3549948</a:t>
            </a:r>
            <a:endParaRPr lang="id-ID" sz="3000" b="1" dirty="0" smtClean="0">
              <a:solidFill>
                <a:schemeClr val="tx1"/>
              </a:solidFill>
            </a:endParaRPr>
          </a:p>
          <a:p>
            <a:endParaRPr lang="id-ID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3154" y="457200"/>
            <a:ext cx="3738446" cy="6172200"/>
          </a:xfrm>
          <a:prstGeom prst="rect">
            <a:avLst/>
          </a:prstGeom>
        </p:spPr>
      </p:pic>
      <p:pic>
        <p:nvPicPr>
          <p:cNvPr id="6" name="Picture 2" descr="F:\MATERI SEMESTER 4\ILMU PENYAKIT MENULAR\TUGAS\HIVAIDS\gejala tanda infeksi hi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37" y="152400"/>
            <a:ext cx="5205663" cy="4495800"/>
          </a:xfrm>
          <a:prstGeom prst="rect">
            <a:avLst/>
          </a:prstGeom>
          <a:noFill/>
        </p:spPr>
      </p:pic>
      <p:pic>
        <p:nvPicPr>
          <p:cNvPr id="8" name="Picture 3" descr="F:\MATERI SEMESTER 4\ILMU PENYAKIT MENULAR\TUGAS\HIVAIDS\lanjutan gejala tanda hi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3" y="4572000"/>
            <a:ext cx="5237227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1596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DIAGNOSIS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029200"/>
          </a:xfrm>
        </p:spPr>
        <p:txBody>
          <a:bodyPr/>
          <a:lstStyle/>
          <a:p>
            <a:pPr algn="ctr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Status </a:t>
            </a:r>
            <a:r>
              <a:rPr lang="en-US" dirty="0" err="1" smtClean="0"/>
              <a:t>pengidap</a:t>
            </a:r>
            <a:r>
              <a:rPr lang="en-US" dirty="0" smtClean="0"/>
              <a:t> AIDS :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215421"/>
          <a:ext cx="8915400" cy="571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689579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Tahapan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Infeksi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baseline="0" dirty="0" err="1" smtClean="0"/>
                        <a:t>Klinis</a:t>
                      </a:r>
                      <a:r>
                        <a:rPr lang="en-US" baseline="0" dirty="0" smtClean="0"/>
                        <a:t> HIV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Klasifikasi</a:t>
                      </a:r>
                      <a:r>
                        <a:rPr lang="en-US" baseline="0" dirty="0" smtClean="0"/>
                        <a:t> CDC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Tes</a:t>
                      </a:r>
                      <a:r>
                        <a:rPr lang="en-US" dirty="0" smtClean="0"/>
                        <a:t> HIV</a:t>
                      </a:r>
                      <a:endParaRPr lang="en-US" dirty="0"/>
                    </a:p>
                  </a:txBody>
                  <a:tcPr/>
                </a:tc>
              </a:tr>
              <a:tr h="4568221">
                <a:tc>
                  <a:txBody>
                    <a:bodyPr/>
                    <a:lstStyle/>
                    <a:p>
                      <a:pPr marL="0" indent="0">
                        <a:buAutoNum type="alphaLcPeriod"/>
                      </a:pPr>
                      <a:r>
                        <a:rPr lang="en-US" b="1" dirty="0" smtClean="0"/>
                        <a:t>STADIUM</a:t>
                      </a:r>
                      <a:r>
                        <a:rPr lang="en-US" b="1" baseline="0" dirty="0" smtClean="0"/>
                        <a:t> I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blm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tmbul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gejala</a:t>
                      </a:r>
                      <a:r>
                        <a:rPr lang="en-US" baseline="0" dirty="0" smtClean="0"/>
                        <a:t>,  </a:t>
                      </a:r>
                      <a:r>
                        <a:rPr lang="en-US" baseline="0" dirty="0" err="1" smtClean="0"/>
                        <a:t>limfadenopati</a:t>
                      </a:r>
                      <a:endParaRPr lang="en-US" baseline="0" dirty="0" smtClean="0"/>
                    </a:p>
                    <a:p>
                      <a:r>
                        <a:rPr lang="en-US" b="1" baseline="0" dirty="0" smtClean="0"/>
                        <a:t>b. STADIUM II</a:t>
                      </a:r>
                    </a:p>
                    <a:p>
                      <a:r>
                        <a:rPr lang="en-US" baseline="0" dirty="0" smtClean="0"/>
                        <a:t>BB </a:t>
                      </a:r>
                      <a:r>
                        <a:rPr lang="en-US" baseline="0" dirty="0" smtClean="0">
                          <a:sym typeface="Wingdings"/>
                        </a:rPr>
                        <a:t> , </a:t>
                      </a:r>
                      <a:r>
                        <a:rPr lang="en-US" baseline="0" dirty="0" err="1" smtClean="0">
                          <a:sym typeface="Wingdings"/>
                        </a:rPr>
                        <a:t>infeksi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saluran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nafas</a:t>
                      </a:r>
                      <a:r>
                        <a:rPr lang="en-US" baseline="0" dirty="0" smtClean="0"/>
                        <a:t>, herpes </a:t>
                      </a:r>
                      <a:r>
                        <a:rPr lang="en-US" baseline="0" dirty="0" err="1" smtClean="0"/>
                        <a:t>zoozter</a:t>
                      </a:r>
                      <a:r>
                        <a:rPr lang="en-US" baseline="0" dirty="0" smtClean="0"/>
                        <a:t> ,</a:t>
                      </a:r>
                      <a:r>
                        <a:rPr lang="en-US" baseline="0" dirty="0" err="1" smtClean="0"/>
                        <a:t>ulkus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mulut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ruam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kulit</a:t>
                      </a:r>
                      <a:r>
                        <a:rPr lang="en-US" baseline="0" dirty="0" smtClean="0"/>
                        <a:t>, dermatitis </a:t>
                      </a:r>
                      <a:r>
                        <a:rPr lang="en-US" baseline="0" dirty="0" err="1" smtClean="0"/>
                        <a:t>seboroik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infeksi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jamur</a:t>
                      </a:r>
                      <a:r>
                        <a:rPr lang="en-US" baseline="0" dirty="0" smtClean="0"/>
                        <a:t> kuku.</a:t>
                      </a:r>
                    </a:p>
                    <a:p>
                      <a:r>
                        <a:rPr lang="en-US" b="1" baseline="0" dirty="0" smtClean="0"/>
                        <a:t>c. STADIUM III</a:t>
                      </a:r>
                    </a:p>
                    <a:p>
                      <a:r>
                        <a:rPr lang="en-US" baseline="0" dirty="0" smtClean="0"/>
                        <a:t>BB </a:t>
                      </a:r>
                      <a:r>
                        <a:rPr lang="en-US" baseline="0" dirty="0" smtClean="0">
                          <a:sym typeface="Wingdings"/>
                        </a:rPr>
                        <a:t> 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kronis</a:t>
                      </a:r>
                      <a:r>
                        <a:rPr lang="en-US" baseline="0" dirty="0" smtClean="0"/>
                        <a:t> &gt; </a:t>
                      </a:r>
                      <a:r>
                        <a:rPr lang="en-US" baseline="0" dirty="0" err="1" smtClean="0"/>
                        <a:t>sebulan</a:t>
                      </a:r>
                      <a:r>
                        <a:rPr lang="en-US" baseline="0" dirty="0" smtClean="0"/>
                        <a:t>,  </a:t>
                      </a:r>
                      <a:r>
                        <a:rPr lang="en-US" baseline="0" dirty="0" err="1" smtClean="0"/>
                        <a:t>demam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menetap,TB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paru</a:t>
                      </a:r>
                      <a:r>
                        <a:rPr lang="en-US" baseline="0" dirty="0" smtClean="0"/>
                        <a:t>,  </a:t>
                      </a:r>
                      <a:r>
                        <a:rPr lang="en-US" baseline="0" dirty="0" err="1" smtClean="0"/>
                        <a:t>kandidiasis</a:t>
                      </a:r>
                      <a:r>
                        <a:rPr lang="en-US" baseline="0" dirty="0" smtClean="0"/>
                        <a:t>, anemia</a:t>
                      </a:r>
                    </a:p>
                    <a:p>
                      <a:r>
                        <a:rPr lang="en-US" b="1" baseline="0" dirty="0" smtClean="0"/>
                        <a:t>d. STADIUM IV</a:t>
                      </a:r>
                    </a:p>
                    <a:p>
                      <a:r>
                        <a:rPr lang="en-US" baseline="0" dirty="0" err="1" smtClean="0"/>
                        <a:t>toksoplasmosis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otak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kandidiasis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eksofagus,trakea,bronkus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paru-paru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sarkoma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kaposi</a:t>
                      </a:r>
                      <a:r>
                        <a:rPr lang="en-US" baseline="0" dirty="0" smtClean="0"/>
                        <a:t>, herpes simplex </a:t>
                      </a:r>
                      <a:r>
                        <a:rPr lang="en-US" baseline="0" dirty="0" err="1" smtClean="0"/>
                        <a:t>kronis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infeksi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bakteri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meluas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parah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CDC=Centers for Disease Control and Prevention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Penyakit</a:t>
                      </a:r>
                      <a:r>
                        <a:rPr lang="en-US" baseline="0" dirty="0" smtClean="0"/>
                        <a:t> AIDS </a:t>
                      </a:r>
                      <a:r>
                        <a:rPr lang="en-US" baseline="0" dirty="0" err="1" smtClean="0"/>
                        <a:t>merujuk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penyakit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berhub.dgnnya</a:t>
                      </a:r>
                      <a:r>
                        <a:rPr lang="en-US" baseline="0" dirty="0" smtClean="0"/>
                        <a:t> ,</a:t>
                      </a:r>
                      <a:r>
                        <a:rPr lang="en-US" baseline="0" dirty="0" err="1" smtClean="0"/>
                        <a:t>misal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limfadenopati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Bila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</a:t>
                      </a:r>
                      <a:r>
                        <a:rPr lang="en-US" baseline="0" dirty="0" smtClean="0"/>
                        <a:t> T CD4</a:t>
                      </a:r>
                      <a:r>
                        <a:rPr lang="en-US" baseline="30000" dirty="0" smtClean="0"/>
                        <a:t>+ </a:t>
                      </a:r>
                      <a:r>
                        <a:rPr lang="en-US" baseline="0" dirty="0" smtClean="0"/>
                        <a:t> &lt; 200 per µL </a:t>
                      </a:r>
                      <a:r>
                        <a:rPr lang="en-US" baseline="0" dirty="0" err="1" smtClean="0"/>
                        <a:t>darah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14% </a:t>
                      </a:r>
                      <a:r>
                        <a:rPr lang="en-US" baseline="0" dirty="0" err="1" smtClean="0"/>
                        <a:t>dr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limfosit</a:t>
                      </a:r>
                      <a:r>
                        <a:rPr lang="en-US" baseline="0" dirty="0" smtClean="0"/>
                        <a:t>, org </a:t>
                      </a:r>
                      <a:r>
                        <a:rPr lang="en-US" baseline="0" dirty="0" err="1" smtClean="0"/>
                        <a:t>tersebut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sbg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pengidap</a:t>
                      </a:r>
                      <a:r>
                        <a:rPr lang="en-US" baseline="0" dirty="0" smtClean="0"/>
                        <a:t> HIV </a:t>
                      </a:r>
                      <a:r>
                        <a:rPr lang="en-US" baseline="0" dirty="0" err="1" smtClean="0"/>
                        <a:t>positif</a:t>
                      </a:r>
                      <a:r>
                        <a:rPr lang="en-US" baseline="0" dirty="0" smtClean="0"/>
                        <a:t>.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Tes</a:t>
                      </a:r>
                      <a:r>
                        <a:rPr lang="en-US" dirty="0" smtClean="0"/>
                        <a:t> HIV </a:t>
                      </a:r>
                      <a:r>
                        <a:rPr lang="en-US" dirty="0" err="1" smtClean="0"/>
                        <a:t>umum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termasuk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imunisasi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enzim</a:t>
                      </a:r>
                      <a:r>
                        <a:rPr lang="en-US" dirty="0" smtClean="0"/>
                        <a:t> HIV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pengujian</a:t>
                      </a:r>
                      <a:r>
                        <a:rPr lang="en-US" dirty="0" smtClean="0"/>
                        <a:t> western blot </a:t>
                      </a:r>
                      <a:r>
                        <a:rPr lang="en-US" dirty="0" err="1" smtClean="0"/>
                        <a:t>dilakukan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deteksi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antibodi</a:t>
                      </a:r>
                      <a:r>
                        <a:rPr lang="en-US" dirty="0" smtClean="0"/>
                        <a:t> HIV pd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serum,plasma,cairan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mulut,darah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urin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Adapula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deteksi</a:t>
                      </a:r>
                      <a:r>
                        <a:rPr lang="en-US" baseline="0" dirty="0" smtClean="0"/>
                        <a:t> antigen HIV </a:t>
                      </a:r>
                      <a:r>
                        <a:rPr lang="en-US" baseline="0" dirty="0" err="1" smtClean="0"/>
                        <a:t>seperti</a:t>
                      </a:r>
                      <a:r>
                        <a:rPr lang="en-US" baseline="0" dirty="0" smtClean="0"/>
                        <a:t> HIV-RNA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HIV-DNA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 HIV pd </a:t>
            </a:r>
            <a:r>
              <a:rPr lang="en-US" dirty="0" err="1" smtClean="0"/>
              <a:t>bayi</a:t>
            </a:r>
            <a:r>
              <a:rPr lang="en-US" dirty="0" smtClean="0"/>
              <a:t>/</a:t>
            </a:r>
            <a:r>
              <a:rPr lang="en-US" dirty="0" err="1" smtClean="0"/>
              <a:t>anak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685800"/>
          <a:ext cx="8610600" cy="542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Antibodi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Ab</a:t>
                      </a:r>
                      <a:r>
                        <a:rPr lang="en-US" b="1" dirty="0" smtClean="0"/>
                        <a:t>) HIV (ELISA </a:t>
                      </a:r>
                      <a:r>
                        <a:rPr lang="en-US" b="1" dirty="0" err="1" smtClean="0"/>
                        <a:t>atau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i="1" dirty="0" smtClean="0"/>
                        <a:t>rapid tests</a:t>
                      </a:r>
                      <a:r>
                        <a:rPr lang="en-US" b="1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Virologis</a:t>
                      </a:r>
                      <a:endParaRPr lang="en-US" dirty="0"/>
                    </a:p>
                  </a:txBody>
                  <a:tcPr/>
                </a:tc>
              </a:tr>
              <a:tr h="47865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cepat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tersedia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efektif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sensitif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dipercaya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mendiagnosis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infeksi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mulai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umur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berumur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18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cepat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antibodi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sensitif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dipercaya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mendeteksi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bayi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terpajan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menyingkirkan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infeksi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mendapat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ASI.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Tes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virologis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untuk</a:t>
                      </a:r>
                      <a:r>
                        <a:rPr lang="en-US" sz="2000" dirty="0" smtClean="0"/>
                        <a:t> RNA </a:t>
                      </a:r>
                      <a:r>
                        <a:rPr lang="en-US" sz="2000" dirty="0" err="1" smtClean="0"/>
                        <a:t>atau</a:t>
                      </a:r>
                      <a:r>
                        <a:rPr lang="en-US" sz="2000" dirty="0" smtClean="0"/>
                        <a:t> DNA yang </a:t>
                      </a:r>
                      <a:r>
                        <a:rPr lang="en-US" sz="2000" dirty="0" err="1" smtClean="0"/>
                        <a:t>spesifik</a:t>
                      </a:r>
                      <a:r>
                        <a:rPr lang="en-US" sz="2000" dirty="0" smtClean="0"/>
                        <a:t> HIV </a:t>
                      </a:r>
                      <a:r>
                        <a:rPr lang="en-US" sz="2000" dirty="0" err="1" smtClean="0"/>
                        <a:t>merupakan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metode</a:t>
                      </a:r>
                      <a:r>
                        <a:rPr lang="en-US" sz="2000" dirty="0" smtClean="0"/>
                        <a:t> yang paling </a:t>
                      </a:r>
                      <a:r>
                        <a:rPr lang="en-US" sz="2000" dirty="0" err="1" smtClean="0"/>
                        <a:t>dipercaya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untuk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mendiagnosis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infeksi</a:t>
                      </a:r>
                      <a:r>
                        <a:rPr lang="en-US" sz="2000" dirty="0" smtClean="0"/>
                        <a:t> HIV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berumur</a:t>
                      </a:r>
                      <a:r>
                        <a:rPr lang="en-US" sz="2000" dirty="0" smtClean="0"/>
                        <a:t> &lt; 18 </a:t>
                      </a:r>
                      <a:r>
                        <a:rPr lang="en-US" sz="2000" dirty="0" err="1" smtClean="0"/>
                        <a:t>bulan</a:t>
                      </a:r>
                      <a:r>
                        <a:rPr lang="en-US" sz="2000" dirty="0" smtClean="0"/>
                        <a:t>. </a:t>
                      </a:r>
                      <a:r>
                        <a:rPr lang="en-US" sz="2000" dirty="0" err="1" smtClean="0"/>
                        <a:t>Sampel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darah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harus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dikirim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laboratorium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khusus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melakukan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ini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715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PENGOBATAN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3581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Terapi</a:t>
            </a:r>
            <a:r>
              <a:rPr lang="en-US" dirty="0" smtClean="0"/>
              <a:t> Antivirus (ARV)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antiretrovirus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/ HAART (highly active antiretroviral therapy).</a:t>
            </a:r>
          </a:p>
          <a:p>
            <a:r>
              <a:rPr lang="en-US" dirty="0" smtClean="0"/>
              <a:t>HAART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menstabilkan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bnyknya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virus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menyembuhkan</a:t>
            </a:r>
            <a:r>
              <a:rPr lang="en-US" dirty="0" smtClean="0"/>
              <a:t> HIV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gejalanya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HAART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slm</a:t>
            </a:r>
            <a:r>
              <a:rPr lang="en-US" dirty="0" smtClean="0"/>
              <a:t> 4-12 </a:t>
            </a:r>
            <a:r>
              <a:rPr lang="en-US" dirty="0" err="1" smtClean="0"/>
              <a:t>th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1066800"/>
            <a:ext cx="4419600" cy="3570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ct val="20000"/>
              </a:spcAft>
            </a:pP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Terapi</a:t>
            </a:r>
            <a:r>
              <a:rPr lang="en-US" b="1" dirty="0" smtClean="0"/>
              <a:t> Antiretroviral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Infeksi</a:t>
            </a:r>
            <a:r>
              <a:rPr lang="en-US" b="1" dirty="0" smtClean="0"/>
              <a:t> HIV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Char char="-"/>
            </a:pP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(</a:t>
            </a:r>
            <a:r>
              <a:rPr lang="en-US" sz="2000" dirty="0" err="1" smtClean="0"/>
              <a:t>sesuaikan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kenaikan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Char char="-"/>
            </a:pPr>
            <a:r>
              <a:rPr lang="en-US" sz="2000" dirty="0" smtClean="0"/>
              <a:t>WHO </a:t>
            </a:r>
            <a:r>
              <a:rPr lang="en-US" sz="2000" dirty="0" err="1" smtClean="0"/>
              <a:t>menganjurkan</a:t>
            </a:r>
            <a:r>
              <a:rPr lang="en-US" sz="2000" dirty="0" smtClean="0"/>
              <a:t> agar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lahir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terinfeksi</a:t>
            </a:r>
            <a:r>
              <a:rPr lang="en-US" sz="2000" dirty="0" smtClean="0"/>
              <a:t> HIV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profilaksis</a:t>
            </a:r>
            <a:r>
              <a:rPr lang="en-US" sz="2000" dirty="0" smtClean="0"/>
              <a:t> </a:t>
            </a:r>
            <a:r>
              <a:rPr lang="en-US" sz="2000" dirty="0" err="1" smtClean="0"/>
              <a:t>kotrimoksazol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4-6 </a:t>
            </a:r>
            <a:r>
              <a:rPr lang="en-US" sz="2000" dirty="0" err="1" smtClean="0"/>
              <a:t>minggu</a:t>
            </a:r>
            <a:r>
              <a:rPr lang="en-US" sz="2000" dirty="0" smtClean="0"/>
              <a:t>, </a:t>
            </a:r>
            <a:r>
              <a:rPr lang="en-US" sz="2000" dirty="0" err="1" smtClean="0"/>
              <a:t>kotri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terapi</a:t>
            </a:r>
            <a:r>
              <a:rPr lang="en-US" sz="2000" dirty="0" smtClean="0"/>
              <a:t> antiretroviral (ART).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7106" name="Picture 2" descr="F:\MATERI SEMESTER 4\ILMU PENYAKIT MENULAR\TUGAS\HIVAIDS\bagan panduan hiv lini perta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21" y="381000"/>
            <a:ext cx="8879079" cy="5867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PENCEGAHAN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  <a:ln>
            <a:solidFill>
              <a:schemeClr val="bg2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donor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HIV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ditransfusikan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/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disterilisasi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homoseks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HIV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menularkan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0" algn="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Abstinence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n-US" dirty="0" err="1" smtClean="0">
                <a:solidFill>
                  <a:srgbClr val="0070C0"/>
                </a:solidFill>
              </a:rPr>
              <a:t>Tidak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berhubungan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seks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sebelum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menikah</a:t>
            </a:r>
            <a:endParaRPr lang="en-US" dirty="0" smtClean="0">
              <a:solidFill>
                <a:srgbClr val="0070C0"/>
              </a:solidFill>
            </a:endParaRPr>
          </a:p>
          <a:p>
            <a:pPr lvl="0" algn="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Be Faithful 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n-US" dirty="0" err="1" smtClean="0">
                <a:solidFill>
                  <a:srgbClr val="0070C0"/>
                </a:solidFill>
              </a:rPr>
              <a:t>Selalu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setia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pasangan</a:t>
            </a:r>
            <a:endParaRPr lang="en-US" dirty="0" smtClean="0">
              <a:solidFill>
                <a:srgbClr val="0070C0"/>
              </a:solidFill>
            </a:endParaRPr>
          </a:p>
          <a:p>
            <a:pPr lvl="0" algn="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Condom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– </a:t>
            </a:r>
            <a:r>
              <a:rPr lang="en-US" dirty="0" err="1" smtClean="0">
                <a:solidFill>
                  <a:srgbClr val="0070C0"/>
                </a:solidFill>
              </a:rPr>
              <a:t>Gunakan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kondom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setiap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hubungan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seks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berisiko</a:t>
            </a:r>
            <a:endParaRPr lang="en-US" dirty="0" smtClean="0">
              <a:solidFill>
                <a:srgbClr val="0070C0"/>
              </a:solidFill>
            </a:endParaRPr>
          </a:p>
          <a:p>
            <a:pPr lvl="0" algn="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Drugs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–  </a:t>
            </a:r>
            <a:r>
              <a:rPr lang="en-US" dirty="0" err="1" smtClean="0">
                <a:solidFill>
                  <a:srgbClr val="0070C0"/>
                </a:solidFill>
              </a:rPr>
              <a:t>Jauhi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narkoba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PROGRAM PEMERINTAH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610600" cy="48768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pelayan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konseling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testing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sukarela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(VCT) </a:t>
            </a:r>
          </a:p>
          <a:p>
            <a:pPr lvl="0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kondom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WTS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pekerja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sex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pemakaiannya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tempat-tempat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orang-orang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menderita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AIDS.</a:t>
            </a:r>
          </a:p>
          <a:p>
            <a:pPr lvl="0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petugas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rangka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pengidap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golongan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(WTS)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dibekali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kehidupnnya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Pembentukan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Komisi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Penanggulangan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AIDS (KPA)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pusat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Menunjuk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farmasi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mendistribusikan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anti-retroviral (ARV)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WHO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fixed-dose combination (FDC)</a:t>
            </a:r>
          </a:p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Menunjuk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262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dilengkapi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AIDS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Pokja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AIDS), 2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konselor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Petugas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cuma-cuma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penderita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HIV/AIDS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Obat-obat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didapatkan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gratis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penyuluhan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laksana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HIV/AIDS. </a:t>
            </a: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abiah65.files.wordpress.com/2010/12/baby-hiv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984421"/>
            <a:ext cx="3484122" cy="4425779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077200" cy="609600"/>
          </a:xfrm>
          <a:solidFill>
            <a:schemeClr val="tx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hlinkClick r:id="rId3" action="ppaction://hlinkfile"/>
              </a:rPr>
              <a:t>HIV and AIDS_2.mp4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rioardi.files.wordpress.com/2011/01/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990600"/>
            <a:ext cx="3902926" cy="2667000"/>
          </a:xfrm>
          <a:prstGeom prst="rect">
            <a:avLst/>
          </a:prstGeom>
          <a:noFill/>
        </p:spPr>
      </p:pic>
      <p:pic>
        <p:nvPicPr>
          <p:cNvPr id="18436" name="Picture 4" descr="http://kangrivan.com/wp-content/uploads/2014/01/orang-yang-terkena-hiv-ai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886200"/>
            <a:ext cx="4698998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7693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REFERENSI: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1. spiritia.or.id/Stats/StatCurr.pdf</a:t>
            </a:r>
          </a:p>
          <a:p>
            <a:pPr marL="457200" indent="-457200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Sunaryati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Shinta.2011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menyerang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mematikan.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‎flashbook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jogjakarta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Direktorat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P2ML,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Ditjen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P2PL,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Depkes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RI, 2009,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Penanggulangan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HIV Dan AIDS.</a:t>
            </a: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6350"/>
            <a:r>
              <a:rPr lang="en-US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Pedoman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Laksana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Klinis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Antiretroviral.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Kemenkes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RI. 2011.</a:t>
            </a:r>
          </a:p>
          <a:p>
            <a:pPr marL="457200" indent="6350"/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http://hivaidsclinic.wordpress.com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3"/>
              </a:rPr>
              <a:t>http://www.ichrc.org/bab-8-anak-dengan-hivaids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8683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TERMINOLOGI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AIDS</a:t>
            </a:r>
            <a:r>
              <a:rPr lang="en-US" sz="3600" dirty="0" smtClean="0"/>
              <a:t> = </a:t>
            </a:r>
            <a:r>
              <a:rPr lang="en-US" sz="3600" dirty="0" err="1" smtClean="0">
                <a:solidFill>
                  <a:srgbClr val="FF0000"/>
                </a:solidFill>
              </a:rPr>
              <a:t>Aquired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Immuno</a:t>
            </a:r>
            <a:r>
              <a:rPr lang="en-US" sz="3600" dirty="0" smtClean="0">
                <a:solidFill>
                  <a:srgbClr val="FF0000"/>
                </a:solidFill>
              </a:rPr>
              <a:t> Deficiency Syndrome</a:t>
            </a:r>
          </a:p>
          <a:p>
            <a:pPr algn="ctr">
              <a:buNone/>
            </a:pP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disebabkan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virus HIV (Human </a:t>
            </a:r>
            <a:r>
              <a:rPr lang="en-US" sz="3600" dirty="0" err="1" smtClean="0"/>
              <a:t>Immuno</a:t>
            </a:r>
            <a:r>
              <a:rPr lang="en-US" sz="3600" dirty="0" smtClean="0"/>
              <a:t> deficiency Virus)</a:t>
            </a:r>
          </a:p>
          <a:p>
            <a:pPr algn="ctr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AIDS</a:t>
            </a:r>
            <a:r>
              <a:rPr lang="en-US" sz="3600" dirty="0" smtClean="0"/>
              <a:t> </a:t>
            </a:r>
            <a:r>
              <a:rPr lang="en-US" sz="3600" dirty="0" err="1" smtClean="0"/>
              <a:t>mrpkn</a:t>
            </a:r>
            <a:r>
              <a:rPr lang="en-US" sz="3600" dirty="0" smtClean="0"/>
              <a:t> </a:t>
            </a:r>
            <a:r>
              <a:rPr lang="en-US" sz="3600" dirty="0" err="1" smtClean="0"/>
              <a:t>sekumpulan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gejala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infeksi</a:t>
            </a:r>
            <a:r>
              <a:rPr lang="en-US" sz="3600" dirty="0" smtClean="0"/>
              <a:t>/</a:t>
            </a:r>
            <a:r>
              <a:rPr lang="en-US" sz="3600" dirty="0" err="1" smtClean="0"/>
              <a:t>sindrom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timbul</a:t>
            </a:r>
            <a:r>
              <a:rPr lang="en-US" sz="3600" dirty="0" smtClean="0"/>
              <a:t> </a:t>
            </a:r>
            <a:r>
              <a:rPr lang="en-US" sz="3600" dirty="0" err="1" smtClean="0"/>
              <a:t>krn</a:t>
            </a:r>
            <a:r>
              <a:rPr lang="en-US" sz="3600" dirty="0" smtClean="0"/>
              <a:t> </a:t>
            </a:r>
            <a:r>
              <a:rPr lang="en-US" sz="3600" dirty="0" err="1" smtClean="0"/>
              <a:t>rusaknya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kekebalan</a:t>
            </a:r>
            <a:r>
              <a:rPr lang="en-US" sz="3600" dirty="0" smtClean="0"/>
              <a:t> </a:t>
            </a:r>
            <a:r>
              <a:rPr lang="en-US" sz="3600" dirty="0" err="1" smtClean="0"/>
              <a:t>tubuh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HIV</a:t>
            </a:r>
            <a:r>
              <a:rPr lang="en-US" sz="3600" dirty="0" smtClean="0"/>
              <a:t> </a:t>
            </a:r>
            <a:r>
              <a:rPr lang="en-US" sz="3600" dirty="0" err="1" smtClean="0"/>
              <a:t>adl</a:t>
            </a:r>
            <a:r>
              <a:rPr lang="en-US" sz="3600" dirty="0" smtClean="0"/>
              <a:t> virus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memperlemah</a:t>
            </a:r>
            <a:r>
              <a:rPr lang="en-US" sz="3600" dirty="0" smtClean="0"/>
              <a:t> </a:t>
            </a:r>
            <a:r>
              <a:rPr lang="en-US" sz="3600" dirty="0" err="1" smtClean="0"/>
              <a:t>kekebalan</a:t>
            </a:r>
            <a:r>
              <a:rPr lang="en-US" sz="3600" dirty="0" smtClean="0"/>
              <a:t> </a:t>
            </a:r>
            <a:r>
              <a:rPr lang="en-US" sz="3600" dirty="0" err="1" smtClean="0"/>
              <a:t>tubuh</a:t>
            </a:r>
            <a:r>
              <a:rPr lang="en-US" sz="3600" dirty="0" smtClean="0"/>
              <a:t> pd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TERIMA KASIH</a:t>
            </a:r>
            <a:endParaRPr lang="en-US" sz="8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EPIDEMIOLOGI 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839200" cy="5562600"/>
          </a:xfrm>
        </p:spPr>
        <p:txBody>
          <a:bodyPr/>
          <a:lstStyle/>
          <a:p>
            <a:r>
              <a:rPr lang="it-IT" b="1" dirty="0" smtClean="0"/>
              <a:t>Statistik Kasus HIV/AIDS di Indonesia</a:t>
            </a:r>
          </a:p>
          <a:p>
            <a:pPr>
              <a:buNone/>
            </a:pPr>
            <a:r>
              <a:rPr lang="en-US" dirty="0" err="1" smtClean="0"/>
              <a:t>Dilapor</a:t>
            </a:r>
            <a:r>
              <a:rPr lang="en-US" dirty="0" smtClean="0"/>
              <a:t> s/d </a:t>
            </a:r>
            <a:r>
              <a:rPr lang="en-US" dirty="0" err="1" smtClean="0"/>
              <a:t>Desember</a:t>
            </a:r>
            <a:r>
              <a:rPr lang="en-US" dirty="0" smtClean="0"/>
              <a:t> 2013 (Update </a:t>
            </a:r>
            <a:r>
              <a:rPr lang="en-US" dirty="0" err="1" smtClean="0"/>
              <a:t>terakhir</a:t>
            </a:r>
            <a:r>
              <a:rPr lang="en-US" dirty="0" smtClean="0"/>
              <a:t>: 11-03-2014)</a:t>
            </a:r>
          </a:p>
          <a:p>
            <a:pPr>
              <a:buNone/>
            </a:pPr>
            <a:r>
              <a:rPr lang="nb-NO" dirty="0" smtClean="0"/>
              <a:t>Sumber : Ditjen PP &amp; PL Kemenkes RI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603" y="2514600"/>
            <a:ext cx="4834397" cy="1905000"/>
          </a:xfrm>
          <a:prstGeom prst="rect">
            <a:avLst/>
          </a:prstGeom>
        </p:spPr>
      </p:pic>
      <p:pic>
        <p:nvPicPr>
          <p:cNvPr id="9" name="Picture 8" descr="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084" y="4495800"/>
            <a:ext cx="4761620" cy="2133600"/>
          </a:xfrm>
          <a:prstGeom prst="rect">
            <a:avLst/>
          </a:prstGeom>
        </p:spPr>
      </p:pic>
      <p:pic>
        <p:nvPicPr>
          <p:cNvPr id="10" name="Picture 9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2667000"/>
            <a:ext cx="4267200" cy="3886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529" y="0"/>
            <a:ext cx="7725271" cy="1981200"/>
          </a:xfrm>
          <a:prstGeom prst="rect">
            <a:avLst/>
          </a:prstGeom>
        </p:spPr>
      </p:pic>
      <p:pic>
        <p:nvPicPr>
          <p:cNvPr id="5" name="Picture 4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057400"/>
            <a:ext cx="7391400" cy="1905000"/>
          </a:xfrm>
          <a:prstGeom prst="rect">
            <a:avLst/>
          </a:prstGeom>
        </p:spPr>
      </p:pic>
      <p:pic>
        <p:nvPicPr>
          <p:cNvPr id="6" name="Picture 5" descr="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4078814"/>
            <a:ext cx="7467600" cy="1407586"/>
          </a:xfrm>
          <a:prstGeom prst="rect">
            <a:avLst/>
          </a:prstGeom>
        </p:spPr>
      </p:pic>
      <p:pic>
        <p:nvPicPr>
          <p:cNvPr id="7" name="Picture 6" descr="1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399" y="5486400"/>
            <a:ext cx="7477761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ETIOLOGI / PENYEBAB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Nadine </a:t>
            </a:r>
            <a:r>
              <a:rPr lang="en-US" dirty="0" err="1" smtClean="0"/>
              <a:t>Suryoprajogo</a:t>
            </a:r>
            <a:r>
              <a:rPr lang="en-US" dirty="0" smtClean="0"/>
              <a:t> (2009): HIV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dg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/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kmampuan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&amp;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drastis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Verra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Taufan</a:t>
            </a:r>
            <a:r>
              <a:rPr lang="en-US" dirty="0" smtClean="0"/>
              <a:t> (2011): AIDS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virus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HTL II, LAV, RAV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ilmiahnya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HIV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viral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retrovirus yang </a:t>
            </a:r>
            <a:r>
              <a:rPr lang="en-US" dirty="0" err="1" smtClean="0"/>
              <a:t>ditularkan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afinitas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 T / T-cell.</a:t>
            </a:r>
          </a:p>
          <a:p>
            <a:endParaRPr lang="en-US" dirty="0" smtClean="0"/>
          </a:p>
          <a:p>
            <a:r>
              <a:rPr lang="en-US" dirty="0" smtClean="0"/>
              <a:t>T-cell =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249362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512763" indent="11113"/>
            <a:r>
              <a:rPr lang="en-US" sz="3600" b="1" dirty="0" smtClean="0">
                <a:solidFill>
                  <a:srgbClr val="FFFF00"/>
                </a:solidFill>
                <a:latin typeface="Constantia" pitchFamily="18" charset="0"/>
              </a:rPr>
              <a:t>PENYEBAB PENULARAN AIDS </a:t>
            </a:r>
            <a:r>
              <a:rPr lang="en-US" sz="3600" b="1" dirty="0" err="1" smtClean="0">
                <a:solidFill>
                  <a:srgbClr val="FFFF00"/>
                </a:solidFill>
                <a:latin typeface="Constantia" pitchFamily="18" charset="0"/>
              </a:rPr>
              <a:t>melalui</a:t>
            </a:r>
            <a:r>
              <a:rPr lang="en-US" sz="3600" b="1" dirty="0" smtClean="0">
                <a:solidFill>
                  <a:srgbClr val="FFFF00"/>
                </a:solidFill>
                <a:latin typeface="Constantia" pitchFamily="18" charset="0"/>
              </a:rPr>
              <a:t> :</a:t>
            </a:r>
            <a:endParaRPr lang="en-US" sz="36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5181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Hubungan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seksual</a:t>
            </a:r>
            <a:r>
              <a:rPr lang="en-US" sz="4000" dirty="0" smtClean="0"/>
              <a:t> dg </a:t>
            </a:r>
            <a:r>
              <a:rPr lang="en-US" sz="4000" dirty="0" err="1" smtClean="0"/>
              <a:t>pasangan</a:t>
            </a:r>
            <a:r>
              <a:rPr lang="en-US" sz="4000" dirty="0" smtClean="0"/>
              <a:t> </a:t>
            </a:r>
            <a:r>
              <a:rPr lang="en-US" sz="4000" dirty="0" err="1" smtClean="0"/>
              <a:t>terkena</a:t>
            </a:r>
            <a:r>
              <a:rPr lang="en-US" sz="4000" dirty="0" smtClean="0"/>
              <a:t> HIV, </a:t>
            </a:r>
            <a:r>
              <a:rPr lang="en-US" sz="4000" dirty="0" err="1" smtClean="0"/>
              <a:t>tanpa</a:t>
            </a:r>
            <a:r>
              <a:rPr lang="en-US" sz="4000" dirty="0" smtClean="0"/>
              <a:t> </a:t>
            </a:r>
            <a:r>
              <a:rPr lang="en-US" sz="4000" dirty="0" err="1" smtClean="0"/>
              <a:t>pengaman</a:t>
            </a:r>
            <a:r>
              <a:rPr lang="en-US" sz="4000" dirty="0" smtClean="0"/>
              <a:t>, </a:t>
            </a:r>
            <a:r>
              <a:rPr lang="en-US" sz="4000" dirty="0" err="1" smtClean="0"/>
              <a:t>hubungan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sesama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endParaRPr lang="en-US" sz="4000" dirty="0" smtClean="0"/>
          </a:p>
          <a:p>
            <a:r>
              <a:rPr lang="en-US" sz="4000" dirty="0" err="1" smtClean="0"/>
              <a:t>Jarum</a:t>
            </a:r>
            <a:r>
              <a:rPr lang="en-US" sz="4000" dirty="0" smtClean="0"/>
              <a:t> </a:t>
            </a:r>
            <a:r>
              <a:rPr lang="en-US" sz="4000" dirty="0" err="1" smtClean="0"/>
              <a:t>suntik</a:t>
            </a:r>
            <a:r>
              <a:rPr lang="en-US" sz="4000" dirty="0" smtClean="0"/>
              <a:t> (</a:t>
            </a:r>
            <a:r>
              <a:rPr lang="en-US" sz="4000" dirty="0" err="1" smtClean="0"/>
              <a:t>pemakai</a:t>
            </a:r>
            <a:r>
              <a:rPr lang="en-US" sz="4000" dirty="0" smtClean="0"/>
              <a:t> </a:t>
            </a:r>
            <a:r>
              <a:rPr lang="en-US" sz="4000" dirty="0" err="1" smtClean="0"/>
              <a:t>narkoba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Transfusi</a:t>
            </a:r>
            <a:r>
              <a:rPr lang="en-US" sz="4000" dirty="0" smtClean="0"/>
              <a:t> </a:t>
            </a:r>
            <a:r>
              <a:rPr lang="en-US" sz="4000" dirty="0" err="1" smtClean="0"/>
              <a:t>darah</a:t>
            </a:r>
            <a:endParaRPr lang="en-US" sz="4000" dirty="0" smtClean="0"/>
          </a:p>
          <a:p>
            <a:r>
              <a:rPr lang="en-US" sz="4000" dirty="0" err="1" smtClean="0"/>
              <a:t>Infeksi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bayi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anak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ibu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mengidap</a:t>
            </a:r>
            <a:r>
              <a:rPr lang="en-US" sz="4000" dirty="0" smtClean="0"/>
              <a:t> HIV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6200"/>
            <a:ext cx="8763000" cy="6553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AIDS?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terinfeksi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virus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AIDS: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Jendela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terbentuknya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antibody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tanda2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penderita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Test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belum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mendeteksi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keberadaan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virus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jendela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berkisar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minggu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- 6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2: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rata-rata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5-10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tanda-tanda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penderita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Test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mendeteksi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status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terbentuk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antibody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HIV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5-10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(rata-rata 8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pendek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3: HIV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kekebalan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infeksi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oportunistik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pembengkakan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kelenjar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limfa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diare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flu,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4: AIDS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kekebalan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lemah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lain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infeksi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oportunistik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parah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56356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PATOFISIOLOGI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 descr="Slide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838200"/>
            <a:ext cx="8077200" cy="5867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814</TotalTime>
  <Words>874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Equity</vt:lpstr>
      <vt:lpstr>Flow</vt:lpstr>
      <vt:lpstr>HIV - AIDS</vt:lpstr>
      <vt:lpstr>TERMINOLOGI</vt:lpstr>
      <vt:lpstr>EPIDEMIOLOGI </vt:lpstr>
      <vt:lpstr>Slide 4</vt:lpstr>
      <vt:lpstr>ETIOLOGI / PENYEBAB</vt:lpstr>
      <vt:lpstr>PENYEBAB PENULARAN AIDS melalui :</vt:lpstr>
      <vt:lpstr>Slide 7</vt:lpstr>
      <vt:lpstr>PATOFISIOLOGI</vt:lpstr>
      <vt:lpstr>Slide 9</vt:lpstr>
      <vt:lpstr>Slide 10</vt:lpstr>
      <vt:lpstr>Slide 11</vt:lpstr>
      <vt:lpstr>DIAGNOSIS </vt:lpstr>
      <vt:lpstr>Diagnosis HIV pd bayi/anak</vt:lpstr>
      <vt:lpstr>PENGOBATAN</vt:lpstr>
      <vt:lpstr>Slide 15</vt:lpstr>
      <vt:lpstr>PENCEGAHAN</vt:lpstr>
      <vt:lpstr>PROGRAM PEMERINTAH </vt:lpstr>
      <vt:lpstr>Slide 18</vt:lpstr>
      <vt:lpstr>Slide 19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- AIDS</dc:title>
  <dc:creator>user</dc:creator>
  <cp:lastModifiedBy>user</cp:lastModifiedBy>
  <cp:revision>79</cp:revision>
  <dcterms:created xsi:type="dcterms:W3CDTF">2014-03-19T06:08:17Z</dcterms:created>
  <dcterms:modified xsi:type="dcterms:W3CDTF">2014-08-25T13:46:20Z</dcterms:modified>
</cp:coreProperties>
</file>