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59" r:id="rId7"/>
    <p:sldId id="265" r:id="rId8"/>
    <p:sldId id="266" r:id="rId9"/>
    <p:sldId id="270" r:id="rId10"/>
    <p:sldId id="267" r:id="rId11"/>
    <p:sldId id="268" r:id="rId12"/>
    <p:sldId id="269" r:id="rId13"/>
    <p:sldId id="275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188D96-8593-4E98-83B0-3646430C0DE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F633F2-6170-4797-B7C0-183CB4E65C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rulimam.com/2013/10/perbedaan-xml-htm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 Form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Manipulasinya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Sinaga</a:t>
            </a:r>
            <a:r>
              <a:rPr lang="en-US" dirty="0" smtClean="0"/>
              <a:t>. 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65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Elemen</a:t>
            </a:r>
            <a:r>
              <a:rPr lang="en-US" b="1" dirty="0" smtClean="0"/>
              <a:t>(Tags) XHTML</a:t>
            </a:r>
          </a:p>
          <a:p>
            <a:pPr lvl="1"/>
            <a:r>
              <a:rPr lang="en-US" dirty="0" err="1" smtClean="0"/>
              <a:t>Elemen</a:t>
            </a:r>
            <a:r>
              <a:rPr lang="en-US" dirty="0" smtClean="0"/>
              <a:t> XHTML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i="1" dirty="0" smtClean="0"/>
              <a:t>(properly nested)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Elemen</a:t>
            </a:r>
            <a:r>
              <a:rPr lang="en-US" dirty="0" smtClean="0"/>
              <a:t> XHTML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endParaRPr lang="en-US" dirty="0" smtClean="0"/>
          </a:p>
          <a:p>
            <a:pPr lvl="1"/>
            <a:r>
              <a:rPr lang="en-US" dirty="0" err="1" smtClean="0"/>
              <a:t>Elemen</a:t>
            </a:r>
            <a:r>
              <a:rPr lang="en-US" dirty="0" smtClean="0"/>
              <a:t> XHTML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lvl="1"/>
            <a:r>
              <a:rPr lang="en-US" dirty="0" err="1" smtClean="0"/>
              <a:t>Dokumen</a:t>
            </a:r>
            <a:r>
              <a:rPr lang="en-US" dirty="0" smtClean="0"/>
              <a:t> XHTML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root “Well-formed”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8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Atribut</a:t>
            </a:r>
            <a:r>
              <a:rPr lang="en-US" b="1" dirty="0" smtClean="0"/>
              <a:t> XHTML</a:t>
            </a:r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lvl="1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menyingkat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endParaRPr lang="en-US" dirty="0" smtClean="0"/>
          </a:p>
          <a:p>
            <a:pPr lvl="1"/>
            <a:r>
              <a:rPr lang="en-US" dirty="0" smtClean="0"/>
              <a:t>Image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alt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8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Elemen</a:t>
            </a:r>
            <a:r>
              <a:rPr lang="en-US" b="1" dirty="0" smtClean="0"/>
              <a:t> XHTML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Bersarang</a:t>
            </a:r>
            <a:endParaRPr lang="en-US" b="1" dirty="0" smtClean="0"/>
          </a:p>
          <a:p>
            <a:r>
              <a:rPr lang="nn-NO" sz="2400" dirty="0" smtClean="0"/>
              <a:t>&lt;b&gt;&lt;i&gt;Ini contoh elemen bersarang yang benar&lt;/i&gt;&lt;/b&gt;</a:t>
            </a:r>
          </a:p>
          <a:p>
            <a:r>
              <a:rPr lang="nn-NO" sz="2400" dirty="0" smtClean="0"/>
              <a:t>&lt;b&gt;&lt;i&gt;Ini contoh elemen bersarang yang salah&lt;/b&gt;&lt;/i&gt;</a:t>
            </a:r>
          </a:p>
          <a:p>
            <a:r>
              <a:rPr lang="en-US" b="1" dirty="0" err="1" smtClean="0"/>
              <a:t>Elemen</a:t>
            </a:r>
            <a:r>
              <a:rPr lang="en-US" b="1" dirty="0" smtClean="0"/>
              <a:t> XHTML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Ditutup</a:t>
            </a:r>
            <a:endParaRPr lang="en-US" b="1" dirty="0" smtClean="0"/>
          </a:p>
          <a:p>
            <a:r>
              <a:rPr lang="en-US" dirty="0" smtClean="0"/>
              <a:t>&lt;p&gt;</a:t>
            </a:r>
            <a:r>
              <a:rPr lang="en-US" dirty="0" err="1" smtClean="0"/>
              <a:t>Benar</a:t>
            </a:r>
            <a:r>
              <a:rPr lang="en-US" dirty="0" smtClean="0"/>
              <a:t>&lt;/p&gt; &lt;!--</a:t>
            </a:r>
            <a:r>
              <a:rPr lang="en-US" dirty="0" err="1" smtClean="0"/>
              <a:t>Benar</a:t>
            </a:r>
            <a:r>
              <a:rPr lang="en-US" dirty="0" smtClean="0"/>
              <a:t>--&gt;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 /&gt; &lt;!--</a:t>
            </a:r>
            <a:r>
              <a:rPr lang="en-US" dirty="0" err="1" smtClean="0"/>
              <a:t>Benar</a:t>
            </a:r>
            <a:r>
              <a:rPr lang="en-US" dirty="0" smtClean="0"/>
              <a:t>--&gt;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 /&gt; &lt;!--</a:t>
            </a:r>
            <a:r>
              <a:rPr lang="en-US" dirty="0" err="1" smtClean="0"/>
              <a:t>Benar</a:t>
            </a:r>
            <a:r>
              <a:rPr lang="en-US" dirty="0" smtClean="0"/>
              <a:t>--&gt;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="test.png" alt="</a:t>
            </a:r>
            <a:r>
              <a:rPr lang="en-US" dirty="0" err="1" smtClean="0"/>
              <a:t>Ngetest</a:t>
            </a:r>
            <a:r>
              <a:rPr lang="en-US" dirty="0" smtClean="0"/>
              <a:t> </a:t>
            </a:r>
            <a:r>
              <a:rPr lang="en-US" dirty="0" err="1" smtClean="0"/>
              <a:t>Doank</a:t>
            </a:r>
            <a:r>
              <a:rPr lang="en-US" dirty="0" smtClean="0"/>
              <a:t>" /&gt; &lt;!--</a:t>
            </a:r>
            <a:r>
              <a:rPr lang="en-US" dirty="0" err="1" smtClean="0"/>
              <a:t>Benar</a:t>
            </a:r>
            <a:r>
              <a:rPr lang="en-US" dirty="0" smtClean="0"/>
              <a:t>--&gt;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&lt;p&gt; &lt;!--Salah--&gt;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 &lt;!--Salah--&gt;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&gt; &lt;!--Salah--&gt;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="test.png" alt="</a:t>
            </a:r>
            <a:r>
              <a:rPr lang="en-US" dirty="0" err="1" smtClean="0"/>
              <a:t>Ngetest</a:t>
            </a:r>
            <a:r>
              <a:rPr lang="en-US" dirty="0" smtClean="0"/>
              <a:t> </a:t>
            </a:r>
            <a:r>
              <a:rPr lang="en-US" dirty="0" err="1" smtClean="0"/>
              <a:t>Doank</a:t>
            </a:r>
            <a:r>
              <a:rPr lang="en-US" dirty="0" smtClean="0"/>
              <a:t>"&gt; &lt;!--Salah--&gt;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35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Cara </a:t>
            </a:r>
            <a:r>
              <a:rPr lang="en-US" b="1" dirty="0" err="1" smtClean="0"/>
              <a:t>Konversi</a:t>
            </a:r>
            <a:r>
              <a:rPr lang="en-US" b="1" dirty="0" smtClean="0"/>
              <a:t> HTML </a:t>
            </a:r>
            <a:r>
              <a:rPr lang="en-US" b="1" dirty="0" err="1" smtClean="0"/>
              <a:t>Ke</a:t>
            </a:r>
            <a:r>
              <a:rPr lang="en-US" b="1" dirty="0" smtClean="0"/>
              <a:t> XHTML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XHTML &lt;! DOCTYPE&gt;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xmlns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html</a:t>
            </a:r>
          </a:p>
          <a:p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49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Membuat</a:t>
            </a:r>
            <a:r>
              <a:rPr lang="en-US" b="1" dirty="0" smtClean="0"/>
              <a:t> Table </a:t>
            </a:r>
            <a:r>
              <a:rPr lang="en-US" b="1" dirty="0" err="1" smtClean="0"/>
              <a:t>Menggunakan</a:t>
            </a:r>
            <a:r>
              <a:rPr lang="en-US" b="1" dirty="0" smtClean="0"/>
              <a:t> HTML5 &amp; CSS3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table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hadirnya</a:t>
            </a:r>
            <a:r>
              <a:rPr lang="en-US" dirty="0" smtClean="0"/>
              <a:t> CSS3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gradiasi</a:t>
            </a:r>
            <a:r>
              <a:rPr lang="en-US" dirty="0" smtClean="0"/>
              <a:t>, radius, </a:t>
            </a:r>
            <a:r>
              <a:rPr lang="en-US" i="1" dirty="0" smtClean="0"/>
              <a:t>&amp;</a:t>
            </a:r>
            <a:r>
              <a:rPr lang="en-US" dirty="0" smtClean="0"/>
              <a:t> lain-lain.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Table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sedernaha</a:t>
            </a:r>
            <a:r>
              <a:rPr lang="en-US" dirty="0" smtClean="0"/>
              <a:t> 2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kolom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,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tablenya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36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400050" lvl="1" indent="0">
              <a:buNone/>
            </a:pPr>
            <a:r>
              <a:rPr lang="en-US" dirty="0" smtClean="0"/>
              <a:t>&lt;head&gt;</a:t>
            </a:r>
          </a:p>
          <a:p>
            <a:pPr marL="800100" lvl="2" indent="0">
              <a:buNone/>
            </a:pPr>
            <a:r>
              <a:rPr lang="en-US" dirty="0" smtClean="0"/>
              <a:t>&lt;style&gt;</a:t>
            </a:r>
          </a:p>
          <a:p>
            <a:pPr marL="1257300" lvl="3" indent="0">
              <a:buNone/>
            </a:pPr>
            <a:r>
              <a:rPr lang="en-US" dirty="0" smtClean="0"/>
              <a:t>table, </a:t>
            </a:r>
            <a:r>
              <a:rPr lang="en-US" dirty="0" err="1" smtClean="0"/>
              <a:t>th</a:t>
            </a:r>
            <a:r>
              <a:rPr lang="en-US" dirty="0" smtClean="0"/>
              <a:t>, td {    border: 1px solid black;}</a:t>
            </a:r>
          </a:p>
          <a:p>
            <a:pPr marL="800100" lvl="2" indent="0">
              <a:buNone/>
            </a:pPr>
            <a:r>
              <a:rPr lang="en-US" dirty="0" smtClean="0"/>
              <a:t>&lt;/style&gt;</a:t>
            </a:r>
          </a:p>
          <a:p>
            <a:pPr marL="400050" lvl="1" indent="0">
              <a:buNone/>
            </a:pPr>
            <a:r>
              <a:rPr lang="en-US" dirty="0" smtClean="0"/>
              <a:t>&lt;/head&gt;</a:t>
            </a:r>
          </a:p>
          <a:p>
            <a:pPr marL="400050" lvl="1" indent="0">
              <a:buNone/>
            </a:pPr>
            <a:r>
              <a:rPr lang="en-US" dirty="0" smtClean="0"/>
              <a:t>&lt;body&gt;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&lt;table&gt;</a:t>
            </a:r>
          </a:p>
          <a:p>
            <a:pPr marL="400050" lvl="1" indent="0"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 marL="400050" lvl="1" indent="0"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th</a:t>
            </a:r>
            <a:r>
              <a:rPr lang="en-US" dirty="0" smtClean="0"/>
              <a:t>&gt;Month&lt;/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pPr marL="400050" lvl="1" indent="0"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th</a:t>
            </a:r>
            <a:r>
              <a:rPr lang="en-US" dirty="0" smtClean="0"/>
              <a:t>&gt;Savings&lt;/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pPr marL="400050" lvl="1" indent="0">
              <a:buNone/>
            </a:pPr>
            <a:r>
              <a:rPr lang="en-US" dirty="0" smtClean="0"/>
              <a:t>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 marL="400050" lvl="1" indent="0"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 marL="400050" lvl="1" indent="0">
              <a:buNone/>
            </a:pPr>
            <a:r>
              <a:rPr lang="en-US" dirty="0" smtClean="0"/>
              <a:t>    &lt;td&gt;January&lt;/td&gt;</a:t>
            </a:r>
          </a:p>
          <a:p>
            <a:pPr marL="400050" lvl="1" indent="0">
              <a:buNone/>
            </a:pPr>
            <a:r>
              <a:rPr lang="en-US" dirty="0" smtClean="0"/>
              <a:t>    &lt;td&gt;$100&lt;/td&gt;</a:t>
            </a:r>
          </a:p>
          <a:p>
            <a:pPr marL="400050" lvl="1" indent="0">
              <a:buNone/>
            </a:pPr>
            <a:r>
              <a:rPr lang="en-US" dirty="0" smtClean="0"/>
              <a:t>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 marL="400050" lvl="1" indent="0"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 marL="400050" lvl="1" indent="0">
              <a:buNone/>
            </a:pPr>
            <a:r>
              <a:rPr lang="en-US" dirty="0" smtClean="0"/>
              <a:t>    &lt;td&gt;February&lt;/td&gt;</a:t>
            </a:r>
          </a:p>
          <a:p>
            <a:pPr marL="400050" lvl="1" indent="0">
              <a:buNone/>
            </a:pPr>
            <a:r>
              <a:rPr lang="en-US" dirty="0" smtClean="0"/>
              <a:t>    &lt;td&gt;$80&lt;/td&gt;</a:t>
            </a:r>
          </a:p>
          <a:p>
            <a:pPr marL="400050" lvl="1" indent="0">
              <a:buNone/>
            </a:pPr>
            <a:r>
              <a:rPr lang="en-US" dirty="0" smtClean="0"/>
              <a:t>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 marL="400050" lvl="1" indent="0">
              <a:buNone/>
            </a:pPr>
            <a:r>
              <a:rPr lang="en-US" dirty="0" smtClean="0"/>
              <a:t>&lt;/table&gt;</a:t>
            </a:r>
          </a:p>
          <a:p>
            <a:pPr marL="400050" lvl="1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29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Atribut</a:t>
            </a:r>
            <a:r>
              <a:rPr lang="en-US" b="1" dirty="0" smtClean="0"/>
              <a:t> border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ketebalan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(border)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web browser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b="1" dirty="0" smtClean="0"/>
              <a:t>pixel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b="1" dirty="0" smtClean="0"/>
              <a:t>border=”2″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web browser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b="1" dirty="0" smtClean="0"/>
              <a:t>2 pixel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bawah</a:t>
            </a:r>
            <a:r>
              <a:rPr lang="en-US" dirty="0" smtClean="0"/>
              <a:t>,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00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Atribut</a:t>
            </a:r>
            <a:r>
              <a:rPr lang="en-US" b="1" dirty="0" smtClean="0"/>
              <a:t> </a:t>
            </a:r>
            <a:r>
              <a:rPr lang="en-US" b="1" dirty="0" err="1" smtClean="0"/>
              <a:t>cellpadding</a:t>
            </a:r>
            <a:r>
              <a:rPr lang="en-US" b="1" dirty="0" smtClean="0"/>
              <a:t> 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Atribut</a:t>
            </a:r>
            <a:r>
              <a:rPr lang="en-US" b="1" dirty="0" smtClean="0"/>
              <a:t> </a:t>
            </a:r>
            <a:r>
              <a:rPr lang="en-US" b="1" dirty="0" err="1" smtClean="0"/>
              <a:t>cellpadding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border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text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pixel.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b="1" dirty="0" err="1" smtClean="0"/>
              <a:t>cellpadding</a:t>
            </a:r>
            <a:r>
              <a:rPr lang="en-US" b="1" dirty="0" smtClean="0"/>
              <a:t>=”2″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web browser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b="1" dirty="0" smtClean="0"/>
              <a:t>2 pixel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border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text </a:t>
            </a:r>
            <a:r>
              <a:rPr lang="en-US" dirty="0" err="1" smtClean="0"/>
              <a:t>tabel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11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Atribut</a:t>
            </a:r>
            <a:r>
              <a:rPr lang="en-US" b="1" dirty="0" smtClean="0"/>
              <a:t> </a:t>
            </a:r>
            <a:r>
              <a:rPr lang="en-US" b="1" dirty="0" err="1" smtClean="0"/>
              <a:t>cellspacing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(border)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pixel.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b="1" dirty="0" err="1" smtClean="0"/>
              <a:t>cellspacing</a:t>
            </a:r>
            <a:r>
              <a:rPr lang="en-US" b="1" dirty="0" smtClean="0"/>
              <a:t>=”2″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web browser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b="1" dirty="0" smtClean="0"/>
              <a:t>2 pixel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border </a:t>
            </a:r>
            <a:r>
              <a:rPr lang="en-US" dirty="0" err="1" smtClean="0"/>
              <a:t>tabel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08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</a:t>
            </a:r>
            <a:r>
              <a:rPr lang="en-US" dirty="0" err="1" smtClean="0"/>
              <a:t>dalam</a:t>
            </a:r>
            <a:r>
              <a:rPr lang="en-US" dirty="0" smtClean="0"/>
              <a:t> HTML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HTML </a:t>
            </a:r>
            <a:r>
              <a:rPr lang="en-US" dirty="0" err="1" smtClean="0"/>
              <a:t>khususnya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website. </a:t>
            </a:r>
          </a:p>
          <a:p>
            <a:r>
              <a:rPr lang="en-US" dirty="0" smtClean="0"/>
              <a:t>Form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kontainer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halam</a:t>
            </a:r>
            <a:r>
              <a:rPr lang="en-US" dirty="0" smtClean="0"/>
              <a:t> web.</a:t>
            </a:r>
          </a:p>
          <a:p>
            <a:r>
              <a:rPr lang="en-US" dirty="0" err="1" smtClean="0"/>
              <a:t>Komponen-komponen</a:t>
            </a:r>
            <a:r>
              <a:rPr lang="en-US" dirty="0" smtClean="0"/>
              <a:t> form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input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user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form </a:t>
            </a:r>
            <a:r>
              <a:rPr lang="en-US" dirty="0" err="1" smtClean="0"/>
              <a:t>dalam</a:t>
            </a:r>
            <a:r>
              <a:rPr lang="en-US" dirty="0" smtClean="0"/>
              <a:t> HTML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7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Program HTML5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&lt;!DOCTYPE html&gt;  </a:t>
            </a:r>
          </a:p>
          <a:p>
            <a:r>
              <a:rPr lang="en-US" dirty="0" smtClean="0"/>
              <a:t> DOCTYPE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deklerasi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HTML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browser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400050" lvl="1" indent="0">
              <a:buNone/>
            </a:pPr>
            <a:r>
              <a:rPr lang="en-US" dirty="0" smtClean="0"/>
              <a:t>&lt;html&gt;</a:t>
            </a:r>
          </a:p>
          <a:p>
            <a:pPr marL="400050" lvl="1" indent="0">
              <a:buNone/>
            </a:pPr>
            <a:r>
              <a:rPr lang="en-US" dirty="0" smtClean="0"/>
              <a:t>	&lt;head&gt;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	&lt;title&gt;Title of Webpage&lt;/title&gt;</a:t>
            </a:r>
          </a:p>
          <a:p>
            <a:pPr marL="400050" lvl="1" indent="0">
              <a:buNone/>
            </a:pPr>
            <a:r>
              <a:rPr lang="en-US" dirty="0" smtClean="0"/>
              <a:t>	&lt;/head&gt;</a:t>
            </a:r>
          </a:p>
          <a:p>
            <a:pPr marL="400050" lvl="1" indent="0">
              <a:buNone/>
            </a:pPr>
            <a:r>
              <a:rPr lang="en-US" dirty="0" smtClean="0"/>
              <a:t>&lt;body&gt;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&lt;/body&gt;</a:t>
            </a:r>
          </a:p>
          <a:p>
            <a:pPr marL="400050" lvl="1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97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&lt;form method = “</a:t>
            </a:r>
            <a:r>
              <a:rPr lang="en-US" sz="2800" dirty="0" err="1" smtClean="0"/>
              <a:t>method_php</a:t>
            </a:r>
            <a:r>
              <a:rPr lang="en-US" sz="2800" dirty="0" smtClean="0"/>
              <a:t>” action =”link action”&gt;</a:t>
            </a:r>
          </a:p>
          <a:p>
            <a:pPr marL="800100" lvl="2" indent="0">
              <a:buNone/>
            </a:pPr>
            <a:r>
              <a:rPr lang="en-US" sz="2000" dirty="0" err="1" smtClean="0"/>
              <a:t>Komponen</a:t>
            </a:r>
            <a:r>
              <a:rPr lang="en-US" sz="2000" dirty="0" smtClean="0"/>
              <a:t> form</a:t>
            </a:r>
          </a:p>
          <a:p>
            <a:r>
              <a:rPr lang="en-US" sz="2800" dirty="0" smtClean="0"/>
              <a:t>&lt;/form&gt;</a:t>
            </a:r>
          </a:p>
          <a:p>
            <a:r>
              <a:rPr lang="en-US" b="1" dirty="0" smtClean="0">
                <a:effectLst/>
              </a:rPr>
              <a:t>method </a:t>
            </a:r>
            <a:r>
              <a:rPr lang="en-US" dirty="0" smtClean="0">
                <a:effectLst/>
              </a:rPr>
              <a:t>: </a:t>
            </a:r>
            <a:r>
              <a:rPr lang="en-US" dirty="0" err="1" smtClean="0">
                <a:effectLst/>
              </a:rPr>
              <a:t>Metode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diambil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memproses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inputan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Action</a:t>
            </a:r>
            <a:r>
              <a:rPr lang="en-US" dirty="0" smtClean="0">
                <a:effectLst/>
              </a:rPr>
              <a:t>   : Action </a:t>
            </a:r>
            <a:r>
              <a:rPr lang="en-US" dirty="0" err="1" smtClean="0">
                <a:effectLst/>
              </a:rPr>
              <a:t>disini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berisi</a:t>
            </a:r>
            <a:r>
              <a:rPr lang="en-US" dirty="0" smtClean="0">
                <a:effectLst/>
              </a:rPr>
              <a:t> link proses </a:t>
            </a:r>
            <a:r>
              <a:rPr lang="en-US" dirty="0" err="1" smtClean="0">
                <a:effectLst/>
              </a:rPr>
              <a:t>selanjutnya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setelah</a:t>
            </a:r>
            <a:r>
              <a:rPr lang="en-US" dirty="0" smtClean="0">
                <a:effectLst/>
              </a:rPr>
              <a:t> user </a:t>
            </a:r>
            <a:r>
              <a:rPr lang="en-US" dirty="0" err="1" smtClean="0">
                <a:effectLst/>
              </a:rPr>
              <a:t>memasukkan</a:t>
            </a:r>
            <a:r>
              <a:rPr lang="en-US" dirty="0" smtClean="0">
                <a:effectLst/>
              </a:rPr>
              <a:t>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55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err="1" smtClean="0"/>
              <a:t>dlm</a:t>
            </a:r>
            <a:r>
              <a:rPr lang="en-US" dirty="0" smtClean="0"/>
              <a:t>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Form HTML </a:t>
            </a:r>
            <a:r>
              <a:rPr lang="en-US" dirty="0" err="1" smtClean="0"/>
              <a:t>ada</a:t>
            </a:r>
            <a:r>
              <a:rPr lang="en-US" dirty="0" smtClean="0"/>
              <a:t> 2, POST </a:t>
            </a:r>
            <a:r>
              <a:rPr lang="en-US" dirty="0" err="1" smtClean="0"/>
              <a:t>dan</a:t>
            </a:r>
            <a:r>
              <a:rPr lang="en-US" dirty="0" smtClean="0"/>
              <a:t> GET. 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POST </a:t>
            </a:r>
            <a:r>
              <a:rPr lang="en-US" dirty="0" err="1" smtClean="0"/>
              <a:t>mengambil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inputan</a:t>
            </a:r>
            <a:r>
              <a:rPr lang="en-US" dirty="0" smtClean="0"/>
              <a:t> yang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user,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GET </a:t>
            </a:r>
            <a:r>
              <a:rPr lang="en-US" dirty="0" err="1" smtClean="0"/>
              <a:t>mengambil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r>
              <a:rPr lang="en-US" dirty="0" smtClean="0"/>
              <a:t> di address bar </a:t>
            </a:r>
            <a:r>
              <a:rPr lang="en-US" dirty="0" err="1" smtClean="0"/>
              <a:t>atau</a:t>
            </a:r>
            <a:r>
              <a:rPr lang="en-US" dirty="0" smtClean="0"/>
              <a:t> URL. 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GET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(URL)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berpasangan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73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Text</a:t>
            </a: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Komponen</a:t>
            </a:r>
            <a:r>
              <a:rPr lang="en-US" dirty="0" smtClean="0">
                <a:effectLst/>
              </a:rPr>
              <a:t> text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biasanya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dipakai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kita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entry data </a:t>
            </a:r>
            <a:r>
              <a:rPr lang="en-US" dirty="0" err="1" smtClean="0">
                <a:effectLst/>
              </a:rPr>
              <a:t>leat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objek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inputan</a:t>
            </a:r>
            <a:r>
              <a:rPr lang="en-US" dirty="0" smtClean="0">
                <a:effectLst/>
              </a:rPr>
              <a:t> yang 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menuliskan</a:t>
            </a:r>
            <a:r>
              <a:rPr lang="en-US" dirty="0" smtClean="0">
                <a:effectLst/>
              </a:rPr>
              <a:t> kata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saja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err="1" smtClean="0">
                <a:effectLst/>
              </a:rPr>
              <a:t>Contoh</a:t>
            </a:r>
            <a:r>
              <a:rPr lang="en-US" dirty="0" smtClean="0">
                <a:effectLst/>
              </a:rPr>
              <a:t> Script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form </a:t>
            </a:r>
            <a:r>
              <a:rPr lang="en-US" dirty="0" err="1" smtClean="0">
                <a:effectLst/>
              </a:rPr>
              <a:t>tipe</a:t>
            </a:r>
            <a:r>
              <a:rPr lang="en-US" dirty="0" smtClean="0">
                <a:effectLst/>
              </a:rPr>
              <a:t> Text</a:t>
            </a:r>
          </a:p>
          <a:p>
            <a:pPr marL="400050" lvl="1" indent="0">
              <a:buNone/>
            </a:pPr>
            <a:r>
              <a:rPr lang="en-US" dirty="0" smtClean="0"/>
              <a:t>&lt;form method=”POST” action=”</a:t>
            </a:r>
            <a:r>
              <a:rPr lang="en-US" dirty="0" err="1" smtClean="0"/>
              <a:t>form.php</a:t>
            </a:r>
            <a:r>
              <a:rPr lang="en-US" dirty="0" smtClean="0"/>
              <a:t>”&gt;</a:t>
            </a:r>
          </a:p>
          <a:p>
            <a:pPr marL="400050" lvl="1" indent="0">
              <a:buNone/>
            </a:pPr>
            <a:r>
              <a:rPr lang="en-US" dirty="0" smtClean="0"/>
              <a:t>NAMA : &lt;input name=”</a:t>
            </a:r>
            <a:r>
              <a:rPr lang="en-US" dirty="0" err="1" smtClean="0"/>
              <a:t>nama</a:t>
            </a:r>
            <a:r>
              <a:rPr lang="en-US" dirty="0" smtClean="0"/>
              <a:t>” type =”text” value=””&gt;</a:t>
            </a:r>
          </a:p>
          <a:p>
            <a:pPr marL="400050" lvl="1" indent="0">
              <a:buNone/>
            </a:pPr>
            <a:r>
              <a:rPr lang="en-US" dirty="0" smtClean="0"/>
              <a:t>&lt;/form&gt;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19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Textbox</a:t>
            </a: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Komponen</a:t>
            </a:r>
            <a:r>
              <a:rPr lang="en-US" dirty="0" smtClean="0">
                <a:effectLst/>
              </a:rPr>
              <a:t> Textbox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dipakai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kita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diminta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memasukkan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inputan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jumlah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karakter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panjang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err="1" smtClean="0">
                <a:effectLst/>
              </a:rPr>
              <a:t>inputan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alamat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memasukkan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komentar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website.</a:t>
            </a:r>
          </a:p>
          <a:p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textbox </a:t>
            </a:r>
            <a:r>
              <a:rPr lang="en-US" dirty="0" err="1" smtClean="0">
                <a:effectLst/>
              </a:rPr>
              <a:t>jumlah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karakter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dimasukkan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baris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18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Radio Button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Radio Button </a:t>
            </a:r>
            <a:r>
              <a:rPr lang="en-US" dirty="0" err="1" smtClean="0">
                <a:effectLst/>
              </a:rPr>
              <a:t>komponen</a:t>
            </a:r>
            <a:r>
              <a:rPr lang="en-US" dirty="0" smtClean="0">
                <a:effectLst/>
              </a:rPr>
              <a:t> form yang </a:t>
            </a:r>
            <a:r>
              <a:rPr lang="en-US" dirty="0" err="1" smtClean="0">
                <a:effectLst/>
              </a:rPr>
              <a:t>membuat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pilihan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pilihan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tersedia</a:t>
            </a:r>
            <a:r>
              <a:rPr lang="en-US" dirty="0" smtClean="0">
                <a:effectLst/>
              </a:rPr>
              <a:t>. </a:t>
            </a:r>
          </a:p>
          <a:p>
            <a:r>
              <a:rPr lang="en-US" dirty="0" err="1" smtClean="0">
                <a:effectLst/>
              </a:rPr>
              <a:t>Misalnya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jenis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kelamin</a:t>
            </a:r>
            <a:r>
              <a:rPr lang="en-US" dirty="0" smtClean="0"/>
              <a:t>, Agama,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Contoh</a:t>
            </a:r>
            <a:r>
              <a:rPr lang="en-US" dirty="0" smtClean="0">
                <a:effectLst/>
              </a:rPr>
              <a:t> :</a:t>
            </a:r>
          </a:p>
          <a:p>
            <a:r>
              <a:rPr lang="en-US" dirty="0" smtClean="0"/>
              <a:t>&lt;form method=”POST” action=”</a:t>
            </a:r>
            <a:r>
              <a:rPr lang="en-US" dirty="0" err="1" smtClean="0"/>
              <a:t>form.php</a:t>
            </a:r>
            <a:r>
              <a:rPr lang="en-US" dirty="0" smtClean="0"/>
              <a:t>”&gt;</a:t>
            </a:r>
          </a:p>
          <a:p>
            <a:r>
              <a:rPr lang="en-US" dirty="0" smtClean="0"/>
              <a:t>JENIS KELAMIN : &lt;input name=”gender” type =”radio” value=”1”&gt;</a:t>
            </a:r>
            <a:r>
              <a:rPr lang="en-US" dirty="0" err="1" smtClean="0"/>
              <a:t>Laki-Laki</a:t>
            </a:r>
            <a:r>
              <a:rPr lang="en-US" dirty="0" smtClean="0"/>
              <a:t>&lt;/input&gt;</a:t>
            </a:r>
          </a:p>
          <a:p>
            <a:r>
              <a:rPr lang="en-US" dirty="0" smtClean="0"/>
              <a:t>&lt;input name=”gender” type =”radio” value=”2”&gt;</a:t>
            </a:r>
            <a:r>
              <a:rPr lang="en-US" dirty="0" err="1" smtClean="0"/>
              <a:t>Perempuan</a:t>
            </a:r>
            <a:r>
              <a:rPr lang="en-US" dirty="0" smtClean="0"/>
              <a:t>&lt;/input&gt;</a:t>
            </a:r>
          </a:p>
          <a:p>
            <a:r>
              <a:rPr lang="en-US" dirty="0" smtClean="0"/>
              <a:t>&lt;/form&gt;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01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effectLst/>
              </a:rPr>
              <a:t>Select</a:t>
            </a: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Select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user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diminta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pilihan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pilihan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ditampilkan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dropdown. </a:t>
            </a:r>
            <a:r>
              <a:rPr lang="en-US" dirty="0" err="1" smtClean="0">
                <a:effectLst/>
              </a:rPr>
              <a:t>Biasanya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memasukkan</a:t>
            </a:r>
            <a:r>
              <a:rPr lang="en-US" dirty="0" smtClean="0">
                <a:effectLst/>
              </a:rPr>
              <a:t> agama, </a:t>
            </a:r>
            <a:r>
              <a:rPr lang="en-US" dirty="0" err="1" smtClean="0">
                <a:effectLst/>
              </a:rPr>
              <a:t>tanggal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lahir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fakultas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dll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err="1" smtClean="0">
                <a:effectLst/>
              </a:rPr>
              <a:t>Contoh</a:t>
            </a:r>
            <a:r>
              <a:rPr lang="en-US" dirty="0" smtClean="0">
                <a:effectLst/>
              </a:rPr>
              <a:t> :</a:t>
            </a:r>
          </a:p>
          <a:p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: &lt;select name=”</a:t>
            </a:r>
            <a:r>
              <a:rPr lang="en-US" dirty="0" err="1" smtClean="0"/>
              <a:t>tLahir</a:t>
            </a:r>
            <a:r>
              <a:rPr lang="en-US" dirty="0" smtClean="0"/>
              <a:t>”&gt;</a:t>
            </a:r>
            <a:br>
              <a:rPr lang="en-US" dirty="0" smtClean="0"/>
            </a:br>
            <a:r>
              <a:rPr lang="en-US" dirty="0" smtClean="0"/>
              <a:t>&lt;option value=”1″&gt;1&lt;/option&gt;</a:t>
            </a:r>
            <a:br>
              <a:rPr lang="en-US" dirty="0" smtClean="0"/>
            </a:br>
            <a:r>
              <a:rPr lang="en-US" dirty="0" smtClean="0"/>
              <a:t>&lt;option value=”2″&gt;2&lt;/option&gt;</a:t>
            </a:r>
            <a:br>
              <a:rPr lang="en-US" dirty="0" smtClean="0"/>
            </a:br>
            <a:r>
              <a:rPr lang="en-US" dirty="0" smtClean="0"/>
              <a:t>&lt;option value=”3″&gt;3&lt;/option&gt;</a:t>
            </a:r>
            <a:br>
              <a:rPr lang="en-US" dirty="0" smtClean="0"/>
            </a:br>
            <a:r>
              <a:rPr lang="en-US" dirty="0" smtClean="0"/>
              <a:t>&lt;option value=”4″&gt;4&lt;/option&gt;</a:t>
            </a:r>
            <a:br>
              <a:rPr lang="en-US" dirty="0" smtClean="0"/>
            </a:br>
            <a:r>
              <a:rPr lang="en-US" dirty="0" smtClean="0"/>
              <a:t>&lt;option value=”5″&gt;5&lt;/option&gt;</a:t>
            </a:r>
          </a:p>
          <a:p>
            <a:r>
              <a:rPr lang="en-US" dirty="0" smtClean="0"/>
              <a:t>&lt;/select&gt;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30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effectLst/>
              </a:rPr>
              <a:t>Check box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Check box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tampilan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hampir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mirip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Radio Button, </a:t>
            </a:r>
            <a:r>
              <a:rPr lang="en-US" dirty="0" err="1" smtClean="0">
                <a:effectLst/>
              </a:rPr>
              <a:t>namun</a:t>
            </a:r>
            <a:r>
              <a:rPr lang="en-US" dirty="0" smtClean="0">
                <a:effectLst/>
              </a:rPr>
              <a:t> di Check Box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kita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pilihan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tersedia</a:t>
            </a:r>
            <a:r>
              <a:rPr lang="en-US" dirty="0" smtClean="0">
                <a:effectLst/>
              </a:rPr>
              <a:t>. </a:t>
            </a:r>
          </a:p>
          <a:p>
            <a:r>
              <a:rPr lang="en-US" dirty="0" err="1" smtClean="0">
                <a:effectLst/>
              </a:rPr>
              <a:t>Penggunaanya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ditemui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isian</a:t>
            </a:r>
            <a:r>
              <a:rPr lang="en-US" dirty="0" smtClean="0">
                <a:effectLst/>
              </a:rPr>
              <a:t> Hobby, </a:t>
            </a:r>
            <a:r>
              <a:rPr lang="en-US" dirty="0" err="1" smtClean="0">
                <a:effectLst/>
              </a:rPr>
              <a:t>dll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Contoh</a:t>
            </a:r>
            <a:r>
              <a:rPr lang="en-US" dirty="0" smtClean="0">
                <a:effectLst/>
              </a:rPr>
              <a:t>  : </a:t>
            </a:r>
          </a:p>
          <a:p>
            <a:r>
              <a:rPr lang="en-US" dirty="0" smtClean="0"/>
              <a:t>&lt;form method=”POST” action=”</a:t>
            </a:r>
            <a:r>
              <a:rPr lang="en-US" dirty="0" err="1" smtClean="0"/>
              <a:t>form.php</a:t>
            </a:r>
            <a:r>
              <a:rPr lang="en-US" dirty="0" smtClean="0"/>
              <a:t>”&gt;</a:t>
            </a:r>
          </a:p>
          <a:p>
            <a:r>
              <a:rPr lang="en-US" dirty="0" smtClean="0"/>
              <a:t>HOBBY : &lt;input name=”hobby” type =”checkbox” value=”1”&gt;</a:t>
            </a:r>
            <a:r>
              <a:rPr lang="en-US" dirty="0" err="1" smtClean="0"/>
              <a:t>Sepakbola</a:t>
            </a:r>
            <a:r>
              <a:rPr lang="en-US" dirty="0" smtClean="0"/>
              <a:t>&lt;/input&gt;</a:t>
            </a:r>
          </a:p>
          <a:p>
            <a:r>
              <a:rPr lang="en-US" dirty="0" smtClean="0"/>
              <a:t>&lt;input name=”hobby” type =”checkbox” value=”2”&gt;Badminton&lt;/input&gt;</a:t>
            </a:r>
          </a:p>
          <a:p>
            <a:r>
              <a:rPr lang="en-US" dirty="0" smtClean="0"/>
              <a:t>&lt;input name=”hobby” type =”checkbox” value=”3”&gt;</a:t>
            </a:r>
            <a:r>
              <a:rPr lang="en-US" dirty="0" err="1" smtClean="0"/>
              <a:t>Tenis</a:t>
            </a:r>
            <a:r>
              <a:rPr lang="en-US" dirty="0" smtClean="0"/>
              <a:t>&lt;/input&gt;</a:t>
            </a:r>
          </a:p>
          <a:p>
            <a:r>
              <a:rPr lang="en-US" dirty="0" smtClean="0"/>
              <a:t>&lt;input name=”hobby” type =”checkbox” value=”4”&gt;</a:t>
            </a:r>
            <a:r>
              <a:rPr lang="en-US" dirty="0" err="1" smtClean="0"/>
              <a:t>Tenis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&lt;/input&gt;</a:t>
            </a:r>
          </a:p>
          <a:p>
            <a:r>
              <a:rPr lang="en-US" dirty="0" smtClean="0"/>
              <a:t>&lt;/form&gt;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66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effectLst/>
              </a:rPr>
              <a:t>Button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Button yang </a:t>
            </a:r>
            <a:r>
              <a:rPr lang="en-US" dirty="0" err="1" smtClean="0">
                <a:effectLst/>
              </a:rPr>
              <a:t>terdiri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Submit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Reset.</a:t>
            </a:r>
          </a:p>
          <a:p>
            <a:r>
              <a:rPr lang="en-US" dirty="0" smtClean="0">
                <a:effectLst/>
              </a:rPr>
              <a:t>Submit </a:t>
            </a:r>
            <a:r>
              <a:rPr lang="en-US" dirty="0" err="1" smtClean="0">
                <a:effectLst/>
              </a:rPr>
              <a:t>merupakan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komponen</a:t>
            </a:r>
            <a:r>
              <a:rPr lang="en-US" dirty="0" smtClean="0">
                <a:effectLst/>
              </a:rPr>
              <a:t> form yang </a:t>
            </a:r>
            <a:r>
              <a:rPr lang="en-US" dirty="0" err="1" smtClean="0">
                <a:effectLst/>
              </a:rPr>
              <a:t>digunakan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mengirim</a:t>
            </a:r>
            <a:r>
              <a:rPr lang="en-US" dirty="0" smtClean="0">
                <a:effectLst/>
              </a:rPr>
              <a:t> data </a:t>
            </a:r>
            <a:r>
              <a:rPr lang="en-US" dirty="0" err="1" smtClean="0">
                <a:effectLst/>
              </a:rPr>
              <a:t>inputan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menuju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selanjutnya</a:t>
            </a:r>
            <a:r>
              <a:rPr lang="en-US" dirty="0" smtClean="0"/>
              <a:t>,</a:t>
            </a:r>
          </a:p>
          <a:p>
            <a:r>
              <a:rPr lang="en-US" dirty="0" smtClean="0">
                <a:effectLst/>
              </a:rPr>
              <a:t>Reset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komponen</a:t>
            </a:r>
            <a:r>
              <a:rPr lang="en-US" dirty="0" smtClean="0">
                <a:effectLst/>
              </a:rPr>
              <a:t> form yang </a:t>
            </a:r>
            <a:r>
              <a:rPr lang="en-US" dirty="0" err="1" smtClean="0">
                <a:effectLst/>
              </a:rPr>
              <a:t>digunakan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menghapus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semua</a:t>
            </a:r>
            <a:r>
              <a:rPr lang="en-US" dirty="0" smtClean="0">
                <a:effectLst/>
              </a:rPr>
              <a:t> data yang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dimasukkan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user.</a:t>
            </a:r>
          </a:p>
          <a:p>
            <a:r>
              <a:rPr lang="en-US" dirty="0" err="1" smtClean="0">
                <a:effectLst/>
              </a:rPr>
              <a:t>Contoh</a:t>
            </a:r>
            <a:r>
              <a:rPr lang="en-US" dirty="0" smtClean="0">
                <a:effectLst/>
              </a:rPr>
              <a:t> : </a:t>
            </a:r>
          </a:p>
          <a:p>
            <a:pPr lvl="1"/>
            <a:r>
              <a:rPr lang="en-US" dirty="0" smtClean="0"/>
              <a:t>&lt;form method=”POST” action=”</a:t>
            </a:r>
            <a:r>
              <a:rPr lang="en-US" dirty="0" err="1" smtClean="0"/>
              <a:t>form.php</a:t>
            </a:r>
            <a:r>
              <a:rPr lang="en-US" dirty="0" smtClean="0"/>
              <a:t>”&gt;</a:t>
            </a:r>
          </a:p>
          <a:p>
            <a:pPr lvl="1"/>
            <a:r>
              <a:rPr lang="en-US" dirty="0" smtClean="0"/>
              <a:t>&lt;input name=”submit” type =”submit” value=”</a:t>
            </a:r>
            <a:r>
              <a:rPr lang="en-US" dirty="0" err="1" smtClean="0"/>
              <a:t>Kirim</a:t>
            </a:r>
            <a:r>
              <a:rPr lang="en-US" dirty="0" smtClean="0"/>
              <a:t>”&gt;</a:t>
            </a:r>
          </a:p>
          <a:p>
            <a:pPr lvl="1"/>
            <a:r>
              <a:rPr lang="en-US" dirty="0" smtClean="0"/>
              <a:t>&lt;input name=”reset” type =”reset” value=”</a:t>
            </a:r>
            <a:r>
              <a:rPr lang="en-US" dirty="0" err="1" smtClean="0"/>
              <a:t>Hapus</a:t>
            </a:r>
            <a:r>
              <a:rPr lang="en-US" dirty="0" smtClean="0"/>
              <a:t>”&gt;</a:t>
            </a:r>
          </a:p>
          <a:p>
            <a:pPr lvl="1"/>
            <a:r>
              <a:rPr lang="en-US" dirty="0" smtClean="0"/>
              <a:t>&lt;/form&gt;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02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Entry data </a:t>
            </a:r>
            <a:r>
              <a:rPr lang="en-US" dirty="0" err="1" smtClean="0"/>
              <a:t>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1" t="38406" r="28680" b="17497"/>
          <a:stretch/>
        </p:blipFill>
        <p:spPr bwMode="auto">
          <a:xfrm>
            <a:off x="927100" y="1524000"/>
            <a:ext cx="7795798" cy="46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74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Perkembangan</a:t>
            </a:r>
            <a:r>
              <a:rPr lang="en-US" b="1" dirty="0" smtClean="0"/>
              <a:t> HTML Dari </a:t>
            </a:r>
            <a:r>
              <a:rPr lang="en-US" b="1" dirty="0" err="1" smtClean="0"/>
              <a:t>Berbagai</a:t>
            </a:r>
            <a:r>
              <a:rPr lang="en-US" b="1" dirty="0" smtClean="0"/>
              <a:t> </a:t>
            </a:r>
            <a:r>
              <a:rPr lang="en-US" b="1" dirty="0" err="1" smtClean="0"/>
              <a:t>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HTML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W3C </a:t>
            </a:r>
            <a:r>
              <a:rPr lang="en-US" i="1" dirty="0" smtClean="0"/>
              <a:t>(World Wide Web Consortium)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HTML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i="1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"Tim Berners Lee"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CERN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1989. </a:t>
            </a:r>
            <a:r>
              <a:rPr lang="en-US" dirty="0" err="1" smtClean="0"/>
              <a:t>Kemudian</a:t>
            </a:r>
            <a:r>
              <a:rPr lang="en-US" dirty="0" smtClean="0"/>
              <a:t> HTML </a:t>
            </a:r>
            <a:r>
              <a:rPr lang="en-US" dirty="0" err="1" smtClean="0"/>
              <a:t>dipopulerkan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Browser Mosaic yang </a:t>
            </a:r>
            <a:r>
              <a:rPr lang="en-US" dirty="0" err="1" smtClean="0"/>
              <a:t>dikembangan</a:t>
            </a:r>
            <a:r>
              <a:rPr lang="en-US" dirty="0" smtClean="0"/>
              <a:t> di NSCA.</a:t>
            </a:r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1990an,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HTML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i="1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fitur-fiturnya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HTML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3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HTML </a:t>
            </a:r>
            <a:r>
              <a:rPr lang="en-US" b="1" dirty="0" err="1" smtClean="0"/>
              <a:t>Versi</a:t>
            </a:r>
            <a:r>
              <a:rPr lang="en-US" b="1" dirty="0" smtClean="0"/>
              <a:t> 1.0</a:t>
            </a:r>
          </a:p>
          <a:p>
            <a:r>
              <a:rPr lang="en-US" dirty="0" smtClean="0"/>
              <a:t>HTML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HTML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heading, paragraph, hypertext, </a:t>
            </a:r>
            <a:r>
              <a:rPr lang="en-US" dirty="0" err="1" smtClean="0"/>
              <a:t>manipulasi</a:t>
            </a:r>
            <a:r>
              <a:rPr lang="en-US" dirty="0" smtClean="0"/>
              <a:t> text </a:t>
            </a:r>
            <a:r>
              <a:rPr lang="en-US" i="1" dirty="0" smtClean="0"/>
              <a:t>(bold &amp; italic)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HTML </a:t>
            </a:r>
            <a:r>
              <a:rPr lang="en-US" b="1" dirty="0" err="1" smtClean="0"/>
              <a:t>Versi</a:t>
            </a:r>
            <a:r>
              <a:rPr lang="en-US" b="1" dirty="0" smtClean="0"/>
              <a:t> 2.0</a:t>
            </a:r>
          </a:p>
          <a:p>
            <a:r>
              <a:rPr lang="en-US" dirty="0" smtClean="0"/>
              <a:t>HTML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14 </a:t>
            </a:r>
            <a:r>
              <a:rPr lang="en-US" dirty="0" err="1" smtClean="0"/>
              <a:t>Januari</a:t>
            </a:r>
            <a:r>
              <a:rPr lang="en-US" dirty="0" smtClean="0"/>
              <a:t> 1996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form </a:t>
            </a:r>
            <a:r>
              <a:rPr lang="en-US" i="1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cikal</a:t>
            </a:r>
            <a:r>
              <a:rPr lang="en-US" dirty="0" smtClean="0"/>
              <a:t>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proses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HTML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website </a:t>
            </a:r>
            <a:r>
              <a:rPr lang="en-US" dirty="0" err="1" smtClean="0"/>
              <a:t>interaktif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107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HTML </a:t>
            </a:r>
            <a:r>
              <a:rPr lang="en-US" b="1" dirty="0" err="1" smtClean="0"/>
              <a:t>Versi</a:t>
            </a:r>
            <a:r>
              <a:rPr lang="en-US" b="1" dirty="0" smtClean="0"/>
              <a:t> 3.0</a:t>
            </a:r>
          </a:p>
          <a:p>
            <a:r>
              <a:rPr lang="en-US" dirty="0" smtClean="0"/>
              <a:t>HTML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18 </a:t>
            </a:r>
            <a:r>
              <a:rPr lang="en-US" dirty="0" err="1" smtClean="0"/>
              <a:t>Desember</a:t>
            </a:r>
            <a:r>
              <a:rPr lang="en-US" dirty="0" smtClean="0"/>
              <a:t> 1997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HTML+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table </a:t>
            </a:r>
            <a:r>
              <a:rPr lang="en-US" dirty="0" err="1" smtClean="0"/>
              <a:t>dalam</a:t>
            </a:r>
            <a:r>
              <a:rPr lang="en-US" dirty="0" smtClean="0"/>
              <a:t> paragraph.</a:t>
            </a:r>
          </a:p>
          <a:p>
            <a:r>
              <a:rPr lang="en-US" b="1" dirty="0" smtClean="0"/>
              <a:t>HTML </a:t>
            </a:r>
            <a:r>
              <a:rPr lang="en-US" b="1" dirty="0" err="1" smtClean="0"/>
              <a:t>Versi</a:t>
            </a:r>
            <a:r>
              <a:rPr lang="en-US" b="1" dirty="0" smtClean="0"/>
              <a:t> 3.2</a:t>
            </a:r>
          </a:p>
          <a:p>
            <a:r>
              <a:rPr lang="en-US" dirty="0" smtClean="0"/>
              <a:t>HTML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3.0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Mei 1998.</a:t>
            </a:r>
          </a:p>
          <a:p>
            <a:r>
              <a:rPr lang="en-US" b="1" dirty="0" smtClean="0"/>
              <a:t>HTML </a:t>
            </a:r>
            <a:r>
              <a:rPr lang="en-US" b="1" dirty="0" err="1" smtClean="0"/>
              <a:t>Versi</a:t>
            </a:r>
            <a:r>
              <a:rPr lang="en-US" b="1" dirty="0" smtClean="0"/>
              <a:t> 4.0</a:t>
            </a:r>
          </a:p>
          <a:p>
            <a:r>
              <a:rPr lang="en-US" dirty="0" smtClean="0"/>
              <a:t>HTML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24 </a:t>
            </a:r>
            <a:r>
              <a:rPr lang="en-US" dirty="0" err="1" smtClean="0"/>
              <a:t>Desember</a:t>
            </a:r>
            <a:r>
              <a:rPr lang="en-US" dirty="0" smtClean="0"/>
              <a:t> 1999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link, image </a:t>
            </a:r>
            <a:r>
              <a:rPr lang="en-US" i="1" dirty="0" smtClean="0"/>
              <a:t>&amp;</a:t>
            </a:r>
            <a:r>
              <a:rPr lang="en-US" dirty="0" smtClean="0"/>
              <a:t> lain-lain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penyempurna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HTML </a:t>
            </a:r>
            <a:r>
              <a:rPr lang="en-US" dirty="0" err="1" smtClean="0"/>
              <a:t>versi</a:t>
            </a:r>
            <a:r>
              <a:rPr lang="en-US" dirty="0" smtClean="0"/>
              <a:t> 3.2.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1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HTML </a:t>
            </a:r>
            <a:r>
              <a:rPr lang="en-US" b="1" dirty="0" err="1" smtClean="0"/>
              <a:t>Versi</a:t>
            </a:r>
            <a:r>
              <a:rPr lang="en-US" b="1" dirty="0" smtClean="0"/>
              <a:t> 5.0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HTML5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2009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HTML, XHTML, &amp; DOM HTML</a:t>
            </a:r>
            <a:r>
              <a:rPr lang="en-US" dirty="0" smtClean="0"/>
              <a:t>. HTML5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W3C </a:t>
            </a:r>
            <a:r>
              <a:rPr lang="en-US" dirty="0" err="1" smtClean="0"/>
              <a:t>dengan</a:t>
            </a:r>
            <a:r>
              <a:rPr lang="en-US" dirty="0" smtClean="0"/>
              <a:t> WHATWG </a:t>
            </a:r>
            <a:r>
              <a:rPr lang="en-US" i="1" dirty="0" smtClean="0"/>
              <a:t>(Web Hypertext Application Technology Working Group)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HTML5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programmer 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website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i="1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2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Perbedaan</a:t>
            </a:r>
            <a:r>
              <a:rPr lang="en-US" b="1" dirty="0" smtClean="0"/>
              <a:t> XHTML </a:t>
            </a:r>
            <a:r>
              <a:rPr lang="en-US" b="1" dirty="0" err="1" smtClean="0"/>
              <a:t>Dengan</a:t>
            </a:r>
            <a:r>
              <a:rPr lang="en-US" b="1" dirty="0" smtClean="0"/>
              <a:t>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Kepanjangan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HTML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HyperText</a:t>
            </a:r>
            <a:r>
              <a:rPr lang="en-US" i="1" dirty="0" smtClean="0"/>
              <a:t> Markup Language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XHTML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EXtensible</a:t>
            </a:r>
            <a:r>
              <a:rPr lang="en-US" i="1" dirty="0" smtClean="0"/>
              <a:t> </a:t>
            </a:r>
            <a:r>
              <a:rPr lang="en-US" i="1" dirty="0" err="1" smtClean="0"/>
              <a:t>HyperText</a:t>
            </a:r>
            <a:r>
              <a:rPr lang="en-US" i="1" dirty="0" smtClean="0"/>
              <a:t> Markup Language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smtClean="0">
                <a:hlinkClick r:id="rId2" tooltip="Perbedaan XML &amp; HTML"/>
              </a:rPr>
              <a:t>XML </a:t>
            </a:r>
            <a:r>
              <a:rPr lang="en-US" b="1" dirty="0" err="1" smtClean="0">
                <a:hlinkClick r:id="rId2" tooltip="Perbedaan XML &amp; HTML"/>
              </a:rPr>
              <a:t>dengan</a:t>
            </a:r>
            <a:r>
              <a:rPr lang="en-US" b="1" dirty="0" smtClean="0">
                <a:hlinkClick r:id="rId2" tooltip="Perbedaan XML &amp; HTML"/>
              </a:rPr>
              <a:t> HTML</a:t>
            </a:r>
            <a:r>
              <a:rPr lang="en-US" dirty="0" smtClean="0"/>
              <a:t>. XHTML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HTML 4.1, </a:t>
            </a:r>
            <a:r>
              <a:rPr lang="en-US" dirty="0" err="1" smtClean="0"/>
              <a:t>tapi</a:t>
            </a:r>
            <a:r>
              <a:rPr lang="en-US" dirty="0" smtClean="0"/>
              <a:t> XHTML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peraturannya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HTML 4.1. XHTML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HTML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XML </a:t>
            </a:r>
            <a:r>
              <a:rPr lang="en-US" i="1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Browser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XHTML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7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XHTML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Baik</a:t>
            </a:r>
            <a:r>
              <a:rPr lang="en-US" b="1" dirty="0" smtClean="0"/>
              <a:t> Dari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XHTML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HTML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XHTML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tag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HTML.</a:t>
            </a:r>
          </a:p>
          <a:p>
            <a:r>
              <a:rPr lang="en-US" dirty="0" smtClean="0"/>
              <a:t>XHTML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HTML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XHTML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tag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HTML.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XHTML </a:t>
            </a:r>
            <a:r>
              <a:rPr lang="en-US" dirty="0" err="1" smtClean="0"/>
              <a:t>dengan</a:t>
            </a:r>
            <a:r>
              <a:rPr lang="en-US" dirty="0" smtClean="0"/>
              <a:t> HTML </a:t>
            </a:r>
            <a:r>
              <a:rPr lang="en-US" i="1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di XHTML.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13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Struktur</a:t>
            </a:r>
            <a:r>
              <a:rPr lang="en-US" b="1" dirty="0" smtClean="0"/>
              <a:t> XHTML</a:t>
            </a:r>
          </a:p>
          <a:p>
            <a:pPr lvl="1"/>
            <a:r>
              <a:rPr lang="en-US" dirty="0" smtClean="0"/>
              <a:t>XHTML DOCTYPE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b="1" dirty="0" smtClean="0"/>
              <a:t>WAJIB</a:t>
            </a:r>
            <a:endParaRPr lang="en-US" dirty="0" smtClean="0"/>
          </a:p>
          <a:p>
            <a:pPr lvl="1"/>
            <a:r>
              <a:rPr lang="en-US" dirty="0" err="1" smtClean="0"/>
              <a:t>Atribut</a:t>
            </a:r>
            <a:r>
              <a:rPr lang="en-US" dirty="0" smtClean="0"/>
              <a:t> XML namespace </a:t>
            </a:r>
            <a:r>
              <a:rPr lang="en-US" dirty="0" err="1" smtClean="0"/>
              <a:t>dalam</a:t>
            </a:r>
            <a:r>
              <a:rPr lang="en-US" dirty="0" smtClean="0"/>
              <a:t> &lt;html&gt;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b="1" dirty="0" smtClean="0"/>
              <a:t>WAJIB</a:t>
            </a:r>
            <a:endParaRPr lang="en-US" dirty="0" smtClean="0"/>
          </a:p>
          <a:p>
            <a:pPr lvl="1"/>
            <a:r>
              <a:rPr lang="en-US" dirty="0" smtClean="0"/>
              <a:t>&lt;html&gt;, &lt;head&gt;, &lt;title&gt;, </a:t>
            </a:r>
            <a:r>
              <a:rPr lang="en-US" i="1" dirty="0" smtClean="0"/>
              <a:t>&amp;</a:t>
            </a:r>
            <a:r>
              <a:rPr lang="en-US" dirty="0" smtClean="0"/>
              <a:t> &lt;body&gt;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b="1" dirty="0" smtClean="0"/>
              <a:t>WAJIB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44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1582</Words>
  <Application>Microsoft Office PowerPoint</Application>
  <PresentationFormat>On-screen Show (4:3)</PresentationFormat>
  <Paragraphs>169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HTML Form dan Manipulasinya</vt:lpstr>
      <vt:lpstr>Struktur Program HTML5</vt:lpstr>
      <vt:lpstr>Perkembangan HTML Dari Berbagai Versi</vt:lpstr>
      <vt:lpstr>PowerPoint Presentation</vt:lpstr>
      <vt:lpstr>PowerPoint Presentation</vt:lpstr>
      <vt:lpstr>HTML Versi 5.0</vt:lpstr>
      <vt:lpstr>Perbedaan XHTML Dengan HTML</vt:lpstr>
      <vt:lpstr>XHTML Lebih Baik Dari HTML</vt:lpstr>
      <vt:lpstr>PowerPoint Presentation</vt:lpstr>
      <vt:lpstr>PowerPoint Presentation</vt:lpstr>
      <vt:lpstr>PowerPoint Presentation</vt:lpstr>
      <vt:lpstr>PowerPoint Presentation</vt:lpstr>
      <vt:lpstr>Cara Konversi HTML Ke XHTML</vt:lpstr>
      <vt:lpstr>Membuat Table Menggunakan HTML5 &amp; CSS3</vt:lpstr>
      <vt:lpstr>PowerPoint Presentation</vt:lpstr>
      <vt:lpstr>Atribut dalam table</vt:lpstr>
      <vt:lpstr>Atribut cellpadding dalam tabel HTML</vt:lpstr>
      <vt:lpstr>PowerPoint Presentation</vt:lpstr>
      <vt:lpstr>FORM</vt:lpstr>
      <vt:lpstr>Struktur Form</vt:lpstr>
      <vt:lpstr>Method dlm FORM</vt:lpstr>
      <vt:lpstr>Komponen dalam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 Entry data Siswa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Form dan Manipulasinya</dc:title>
  <dc:creator>d2d</dc:creator>
  <cp:lastModifiedBy>Arsen</cp:lastModifiedBy>
  <cp:revision>43</cp:revision>
  <dcterms:created xsi:type="dcterms:W3CDTF">2017-03-20T00:14:44Z</dcterms:created>
  <dcterms:modified xsi:type="dcterms:W3CDTF">2017-05-01T12:00:45Z</dcterms:modified>
</cp:coreProperties>
</file>