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61" r:id="rId4"/>
    <p:sldId id="260" r:id="rId5"/>
    <p:sldId id="262" r:id="rId6"/>
    <p:sldId id="263" r:id="rId7"/>
    <p:sldId id="264" r:id="rId8"/>
    <p:sldId id="265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orient="horz" pos="192">
          <p15:clr>
            <a:srgbClr val="A4A3A4"/>
          </p15:clr>
        </p15:guide>
        <p15:guide id="3" orient="horz" pos="96">
          <p15:clr>
            <a:srgbClr val="A4A3A4"/>
          </p15:clr>
        </p15:guide>
        <p15:guide id="4">
          <p15:clr>
            <a:srgbClr val="A4A3A4"/>
          </p15:clr>
        </p15:guide>
        <p15:guide id="5" pos="48">
          <p15:clr>
            <a:srgbClr val="A4A3A4"/>
          </p15:clr>
        </p15:guide>
        <p15:guide id="6" pos="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80"/>
    <a:srgbClr val="191919"/>
    <a:srgbClr val="F2FDF7"/>
    <a:srgbClr val="800040"/>
    <a:srgbClr val="5D7E9D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3" autoAdjust="0"/>
    <p:restoredTop sz="83362" autoAdjust="0"/>
  </p:normalViewPr>
  <p:slideViewPr>
    <p:cSldViewPr snapToObjects="1">
      <p:cViewPr varScale="1">
        <p:scale>
          <a:sx n="61" d="100"/>
          <a:sy n="61" d="100"/>
        </p:scale>
        <p:origin x="-1830" y="-78"/>
      </p:cViewPr>
      <p:guideLst>
        <p:guide orient="horz"/>
        <p:guide orient="horz" pos="192"/>
        <p:guide orient="horz" pos="96"/>
        <p:guide/>
        <p:guide pos="48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63F360-A7FF-4622-9020-B3B625FB09A3}" type="doc">
      <dgm:prSet loTypeId="urn:microsoft.com/office/officeart/2005/8/layout/radial3" loCatId="cycle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9ABB89BC-0C08-4B0F-9891-5A870A251B6F}">
      <dgm:prSet phldrT="[Text]"/>
      <dgm:spPr>
        <a:solidFill>
          <a:srgbClr val="7030A0">
            <a:alpha val="50000"/>
          </a:srgbClr>
        </a:solidFill>
      </dgm:spPr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Similar Expression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82C2DA-ABD8-4251-ABF5-C1EA6EE816D6}" type="parTrans" cxnId="{1651B35A-FFAE-4B5F-871A-E4F3E58F7FB3}">
      <dgm:prSet/>
      <dgm:spPr/>
      <dgm:t>
        <a:bodyPr/>
        <a:lstStyle/>
        <a:p>
          <a:endParaRPr lang="en-US"/>
        </a:p>
      </dgm:t>
    </dgm:pt>
    <dgm:pt modelId="{7D62006B-6E05-4067-B1A5-F70E0560E0CC}" type="sibTrans" cxnId="{1651B35A-FFAE-4B5F-871A-E4F3E58F7FB3}">
      <dgm:prSet/>
      <dgm:spPr/>
      <dgm:t>
        <a:bodyPr/>
        <a:lstStyle/>
        <a:p>
          <a:endParaRPr lang="en-US"/>
        </a:p>
      </dgm:t>
    </dgm:pt>
    <dgm:pt modelId="{8EBA1F06-BD7C-4D3E-B3C5-377B2C945B7B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US" b="1" smtClean="0">
              <a:solidFill>
                <a:schemeClr val="tx1"/>
              </a:solidFill>
              <a:effectLst/>
            </a:rPr>
            <a:t>We</a:t>
          </a:r>
          <a:endParaRPr lang="en-US" b="1" dirty="0">
            <a:solidFill>
              <a:schemeClr val="tx1"/>
            </a:solidFill>
            <a:effectLst/>
          </a:endParaRPr>
        </a:p>
      </dgm:t>
    </dgm:pt>
    <dgm:pt modelId="{84C89DE6-B375-44D8-A638-7CDFBBA5D565}" type="parTrans" cxnId="{125EC4FA-D375-41F0-9323-B9B1901B514A}">
      <dgm:prSet/>
      <dgm:spPr/>
      <dgm:t>
        <a:bodyPr/>
        <a:lstStyle/>
        <a:p>
          <a:endParaRPr lang="en-US"/>
        </a:p>
      </dgm:t>
    </dgm:pt>
    <dgm:pt modelId="{8A5125F4-260D-4EF1-B060-C9C7C127879C}" type="sibTrans" cxnId="{125EC4FA-D375-41F0-9323-B9B1901B514A}">
      <dgm:prSet/>
      <dgm:spPr/>
      <dgm:t>
        <a:bodyPr/>
        <a:lstStyle/>
        <a:p>
          <a:endParaRPr lang="en-US"/>
        </a:p>
      </dgm:t>
    </dgm:pt>
    <dgm:pt modelId="{D5E65773-219B-4C51-BB93-1B36FE802ECD}">
      <dgm:prSet phldrT="[Text]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en-US" b="1" smtClean="0">
              <a:solidFill>
                <a:schemeClr val="tx1"/>
              </a:solidFill>
            </a:rPr>
            <a:t>You</a:t>
          </a:r>
          <a:endParaRPr lang="en-US" b="1" dirty="0">
            <a:solidFill>
              <a:schemeClr val="tx1"/>
            </a:solidFill>
          </a:endParaRPr>
        </a:p>
      </dgm:t>
    </dgm:pt>
    <dgm:pt modelId="{0D36B272-63C0-4599-AD39-E5CAFB457BDF}" type="parTrans" cxnId="{861A5FFF-85DD-4D0F-B7BD-C80626D0C3AC}">
      <dgm:prSet/>
      <dgm:spPr/>
      <dgm:t>
        <a:bodyPr/>
        <a:lstStyle/>
        <a:p>
          <a:endParaRPr lang="en-US"/>
        </a:p>
      </dgm:t>
    </dgm:pt>
    <dgm:pt modelId="{658C4ACB-AD08-45A0-9546-AFBE50FB9CA3}" type="sibTrans" cxnId="{861A5FFF-85DD-4D0F-B7BD-C80626D0C3AC}">
      <dgm:prSet/>
      <dgm:spPr/>
      <dgm:t>
        <a:bodyPr/>
        <a:lstStyle/>
        <a:p>
          <a:endParaRPr lang="en-US"/>
        </a:p>
      </dgm:t>
    </dgm:pt>
    <dgm:pt modelId="{BAEF9483-8C86-4AF1-AF05-639422FEDE37}">
      <dgm:prSet phldrT="[Text]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People</a:t>
          </a:r>
          <a:endParaRPr lang="en-US" b="1" dirty="0">
            <a:solidFill>
              <a:schemeClr val="tx1"/>
            </a:solidFill>
          </a:endParaRPr>
        </a:p>
      </dgm:t>
    </dgm:pt>
    <dgm:pt modelId="{2C514CA7-ABCD-4C30-A640-E1730EC5C721}" type="parTrans" cxnId="{92DFBCCB-051F-415B-878C-49BC38E64910}">
      <dgm:prSet/>
      <dgm:spPr/>
      <dgm:t>
        <a:bodyPr/>
        <a:lstStyle/>
        <a:p>
          <a:endParaRPr lang="en-US"/>
        </a:p>
      </dgm:t>
    </dgm:pt>
    <dgm:pt modelId="{3A923D44-21A9-4850-88DE-D67B140FF40A}" type="sibTrans" cxnId="{92DFBCCB-051F-415B-878C-49BC38E64910}">
      <dgm:prSet/>
      <dgm:spPr/>
      <dgm:t>
        <a:bodyPr/>
        <a:lstStyle/>
        <a:p>
          <a:endParaRPr lang="en-US"/>
        </a:p>
      </dgm:t>
    </dgm:pt>
    <dgm:pt modelId="{0DB5C0BE-142F-42F3-9334-04EEB07FB0C8}" type="pres">
      <dgm:prSet presAssocID="{E663F360-A7FF-4622-9020-B3B625FB09A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08A27B-347A-488C-B17A-AABCEE14B109}" type="pres">
      <dgm:prSet presAssocID="{E663F360-A7FF-4622-9020-B3B625FB09A3}" presName="radial" presStyleCnt="0">
        <dgm:presLayoutVars>
          <dgm:animLvl val="ctr"/>
        </dgm:presLayoutVars>
      </dgm:prSet>
      <dgm:spPr/>
    </dgm:pt>
    <dgm:pt modelId="{CDC45454-C2F2-4A4B-998A-A6988137F61C}" type="pres">
      <dgm:prSet presAssocID="{9ABB89BC-0C08-4B0F-9891-5A870A251B6F}" presName="centerShape" presStyleLbl="vennNode1" presStyleIdx="0" presStyleCnt="4"/>
      <dgm:spPr/>
      <dgm:t>
        <a:bodyPr/>
        <a:lstStyle/>
        <a:p>
          <a:endParaRPr lang="en-US"/>
        </a:p>
      </dgm:t>
    </dgm:pt>
    <dgm:pt modelId="{AF71A74E-D4AE-439F-A87F-84B6BC3DB62B}" type="pres">
      <dgm:prSet presAssocID="{8EBA1F06-BD7C-4D3E-B3C5-377B2C945B7B}" presName="node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D80EF6-96CD-445C-929F-C7CD7C47F653}" type="pres">
      <dgm:prSet presAssocID="{D5E65773-219B-4C51-BB93-1B36FE802ECD}" presName="node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BED488-B207-4504-96DD-7B9F75D27C26}" type="pres">
      <dgm:prSet presAssocID="{BAEF9483-8C86-4AF1-AF05-639422FEDE37}" presName="node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1A5FFF-85DD-4D0F-B7BD-C80626D0C3AC}" srcId="{9ABB89BC-0C08-4B0F-9891-5A870A251B6F}" destId="{D5E65773-219B-4C51-BB93-1B36FE802ECD}" srcOrd="1" destOrd="0" parTransId="{0D36B272-63C0-4599-AD39-E5CAFB457BDF}" sibTransId="{658C4ACB-AD08-45A0-9546-AFBE50FB9CA3}"/>
    <dgm:cxn modelId="{1651B35A-FFAE-4B5F-871A-E4F3E58F7FB3}" srcId="{E663F360-A7FF-4622-9020-B3B625FB09A3}" destId="{9ABB89BC-0C08-4B0F-9891-5A870A251B6F}" srcOrd="0" destOrd="0" parTransId="{9682C2DA-ABD8-4251-ABF5-C1EA6EE816D6}" sibTransId="{7D62006B-6E05-4067-B1A5-F70E0560E0CC}"/>
    <dgm:cxn modelId="{125EC4FA-D375-41F0-9323-B9B1901B514A}" srcId="{9ABB89BC-0C08-4B0F-9891-5A870A251B6F}" destId="{8EBA1F06-BD7C-4D3E-B3C5-377B2C945B7B}" srcOrd="0" destOrd="0" parTransId="{84C89DE6-B375-44D8-A638-7CDFBBA5D565}" sibTransId="{8A5125F4-260D-4EF1-B060-C9C7C127879C}"/>
    <dgm:cxn modelId="{B4FE7393-879F-423A-A29B-7CEAF9F0A2C8}" type="presOf" srcId="{BAEF9483-8C86-4AF1-AF05-639422FEDE37}" destId="{F2BED488-B207-4504-96DD-7B9F75D27C26}" srcOrd="0" destOrd="0" presId="urn:microsoft.com/office/officeart/2005/8/layout/radial3"/>
    <dgm:cxn modelId="{92DFBCCB-051F-415B-878C-49BC38E64910}" srcId="{9ABB89BC-0C08-4B0F-9891-5A870A251B6F}" destId="{BAEF9483-8C86-4AF1-AF05-639422FEDE37}" srcOrd="2" destOrd="0" parTransId="{2C514CA7-ABCD-4C30-A640-E1730EC5C721}" sibTransId="{3A923D44-21A9-4850-88DE-D67B140FF40A}"/>
    <dgm:cxn modelId="{A76FEFE6-8C81-414E-97D7-AEF4247A85ED}" type="presOf" srcId="{E663F360-A7FF-4622-9020-B3B625FB09A3}" destId="{0DB5C0BE-142F-42F3-9334-04EEB07FB0C8}" srcOrd="0" destOrd="0" presId="urn:microsoft.com/office/officeart/2005/8/layout/radial3"/>
    <dgm:cxn modelId="{924ACE87-5CF8-4C05-929B-79878D4FDA25}" type="presOf" srcId="{8EBA1F06-BD7C-4D3E-B3C5-377B2C945B7B}" destId="{AF71A74E-D4AE-439F-A87F-84B6BC3DB62B}" srcOrd="0" destOrd="0" presId="urn:microsoft.com/office/officeart/2005/8/layout/radial3"/>
    <dgm:cxn modelId="{6429630C-FB54-49F1-AD6C-97A2E9D0DB46}" type="presOf" srcId="{9ABB89BC-0C08-4B0F-9891-5A870A251B6F}" destId="{CDC45454-C2F2-4A4B-998A-A6988137F61C}" srcOrd="0" destOrd="0" presId="urn:microsoft.com/office/officeart/2005/8/layout/radial3"/>
    <dgm:cxn modelId="{0148EC68-4780-49FE-9491-82BF423BE092}" type="presOf" srcId="{D5E65773-219B-4C51-BB93-1B36FE802ECD}" destId="{25D80EF6-96CD-445C-929F-C7CD7C47F653}" srcOrd="0" destOrd="0" presId="urn:microsoft.com/office/officeart/2005/8/layout/radial3"/>
    <dgm:cxn modelId="{9AA2A0FC-5E58-4687-9E33-18E108DEF460}" type="presParOf" srcId="{0DB5C0BE-142F-42F3-9334-04EEB07FB0C8}" destId="{4908A27B-347A-488C-B17A-AABCEE14B109}" srcOrd="0" destOrd="0" presId="urn:microsoft.com/office/officeart/2005/8/layout/radial3"/>
    <dgm:cxn modelId="{A468D1D2-A7A1-48D7-8843-CD1A8199A726}" type="presParOf" srcId="{4908A27B-347A-488C-B17A-AABCEE14B109}" destId="{CDC45454-C2F2-4A4B-998A-A6988137F61C}" srcOrd="0" destOrd="0" presId="urn:microsoft.com/office/officeart/2005/8/layout/radial3"/>
    <dgm:cxn modelId="{32E2500E-3FE6-4B53-9017-CF7A4861800B}" type="presParOf" srcId="{4908A27B-347A-488C-B17A-AABCEE14B109}" destId="{AF71A74E-D4AE-439F-A87F-84B6BC3DB62B}" srcOrd="1" destOrd="0" presId="urn:microsoft.com/office/officeart/2005/8/layout/radial3"/>
    <dgm:cxn modelId="{8B6F3DA7-2F48-410C-AE90-AABBF3ACC99A}" type="presParOf" srcId="{4908A27B-347A-488C-B17A-AABCEE14B109}" destId="{25D80EF6-96CD-445C-929F-C7CD7C47F653}" srcOrd="2" destOrd="0" presId="urn:microsoft.com/office/officeart/2005/8/layout/radial3"/>
    <dgm:cxn modelId="{051A916D-1551-4E43-A2E9-42B33AE4D2D9}" type="presParOf" srcId="{4908A27B-347A-488C-B17A-AABCEE14B109}" destId="{F2BED488-B207-4504-96DD-7B9F75D27C26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C45454-C2F2-4A4B-998A-A6988137F61C}">
      <dsp:nvSpPr>
        <dsp:cNvPr id="0" name=""/>
        <dsp:cNvSpPr/>
      </dsp:nvSpPr>
      <dsp:spPr>
        <a:xfrm>
          <a:off x="1799828" y="1189854"/>
          <a:ext cx="2496343" cy="2496343"/>
        </a:xfrm>
        <a:prstGeom prst="ellipse">
          <a:avLst/>
        </a:prstGeom>
        <a:solidFill>
          <a:srgbClr val="7030A0">
            <a:alpha val="50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Similar Expression</a:t>
          </a:r>
          <a:endParaRPr lang="en-US" sz="2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65409" y="1555435"/>
        <a:ext cx="1765181" cy="1765181"/>
      </dsp:txXfrm>
    </dsp:sp>
    <dsp:sp modelId="{AF71A74E-D4AE-439F-A87F-84B6BC3DB62B}">
      <dsp:nvSpPr>
        <dsp:cNvPr id="0" name=""/>
        <dsp:cNvSpPr/>
      </dsp:nvSpPr>
      <dsp:spPr>
        <a:xfrm>
          <a:off x="2423914" y="189835"/>
          <a:ext cx="1248171" cy="1248171"/>
        </a:xfrm>
        <a:prstGeom prst="ellipse">
          <a:avLst/>
        </a:prstGeom>
        <a:solidFill>
          <a:schemeClr val="tx2">
            <a:alpha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>
              <a:solidFill>
                <a:schemeClr val="tx1"/>
              </a:solidFill>
              <a:effectLst/>
            </a:rPr>
            <a:t>We</a:t>
          </a:r>
          <a:endParaRPr lang="en-US" sz="1900" b="1" kern="1200" dirty="0">
            <a:solidFill>
              <a:schemeClr val="tx1"/>
            </a:solidFill>
            <a:effectLst/>
          </a:endParaRPr>
        </a:p>
      </dsp:txBody>
      <dsp:txXfrm>
        <a:off x="2606704" y="372625"/>
        <a:ext cx="882591" cy="882591"/>
      </dsp:txXfrm>
    </dsp:sp>
    <dsp:sp modelId="{25D80EF6-96CD-445C-929F-C7CD7C47F653}">
      <dsp:nvSpPr>
        <dsp:cNvPr id="0" name=""/>
        <dsp:cNvSpPr/>
      </dsp:nvSpPr>
      <dsp:spPr>
        <a:xfrm>
          <a:off x="3830430" y="2625992"/>
          <a:ext cx="1248171" cy="1248171"/>
        </a:xfrm>
        <a:prstGeom prst="ellipse">
          <a:avLst/>
        </a:prstGeom>
        <a:solidFill>
          <a:srgbClr val="00B0F0">
            <a:alpha val="50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>
              <a:solidFill>
                <a:schemeClr val="tx1"/>
              </a:solidFill>
            </a:rPr>
            <a:t>You</a:t>
          </a:r>
          <a:endParaRPr lang="en-US" sz="1900" b="1" kern="1200" dirty="0">
            <a:solidFill>
              <a:schemeClr val="tx1"/>
            </a:solidFill>
          </a:endParaRPr>
        </a:p>
      </dsp:txBody>
      <dsp:txXfrm>
        <a:off x="4013220" y="2808782"/>
        <a:ext cx="882591" cy="882591"/>
      </dsp:txXfrm>
    </dsp:sp>
    <dsp:sp modelId="{F2BED488-B207-4504-96DD-7B9F75D27C26}">
      <dsp:nvSpPr>
        <dsp:cNvPr id="0" name=""/>
        <dsp:cNvSpPr/>
      </dsp:nvSpPr>
      <dsp:spPr>
        <a:xfrm>
          <a:off x="1017397" y="2625992"/>
          <a:ext cx="1248171" cy="1248171"/>
        </a:xfrm>
        <a:prstGeom prst="ellipse">
          <a:avLst/>
        </a:prstGeom>
        <a:solidFill>
          <a:srgbClr val="92D050">
            <a:alpha val="50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People</a:t>
          </a:r>
          <a:endParaRPr lang="en-US" sz="1900" b="1" kern="1200" dirty="0">
            <a:solidFill>
              <a:schemeClr val="tx1"/>
            </a:solidFill>
          </a:endParaRPr>
        </a:p>
      </dsp:txBody>
      <dsp:txXfrm>
        <a:off x="1200187" y="2808782"/>
        <a:ext cx="882591" cy="8825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C49365-0367-463F-BDDE-A075C330C4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926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D49410-42F6-4981-8583-EE743E6FE8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14084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6E294B-CF1B-4B42-9A63-F1461783EDE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60753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C73421-7DE6-46DC-95BA-1AA3983C706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48686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F6DB38-9467-4DFB-B802-756BE2347BE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7620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C73421-7DE6-46DC-95BA-1AA3983C706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the subject is singular third person (she/he/it), the verb needs</a:t>
            </a:r>
            <a:r>
              <a:rPr lang="id-ID" dirty="0" smtClean="0"/>
              <a:t> </a:t>
            </a:r>
            <a:r>
              <a:rPr lang="en-US" dirty="0" smtClean="0"/>
              <a:t>suffix -s (in the present, positive sentence</a:t>
            </a:r>
            <a:endParaRPr lang="id-ID" dirty="0" smtClean="0"/>
          </a:p>
          <a:p>
            <a:r>
              <a:rPr lang="en-US" dirty="0" smtClean="0"/>
              <a:t>Be careful with special phrases:</a:t>
            </a:r>
          </a:p>
          <a:p>
            <a:pPr>
              <a:buNone/>
            </a:pPr>
            <a:r>
              <a:rPr lang="id-ID" dirty="0" smtClean="0"/>
              <a:t>   </a:t>
            </a:r>
            <a:r>
              <a:rPr lang="en-US" dirty="0" smtClean="0"/>
              <a:t>”A number of new experiments were done” (plural)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</a:t>
            </a:r>
            <a:r>
              <a:rPr lang="en-US" dirty="0" smtClean="0"/>
              <a:t>”Plenty of time was spent...” (singular)</a:t>
            </a:r>
            <a:endParaRPr lang="id-ID" dirty="0" smtClean="0"/>
          </a:p>
          <a:p>
            <a:r>
              <a:rPr lang="en-US" dirty="0" smtClean="0"/>
              <a:t>If the number of the subject changes, retain the verb in each clause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1381189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6D515-BA07-4F39-AEFA-001D088C114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Default: the present</a:t>
            </a:r>
          </a:p>
          <a:p>
            <a:r>
              <a:rPr lang="en-US" dirty="0" smtClean="0"/>
              <a:t>Past or present prefect (but not both) when you describe previous research (literature review)</a:t>
            </a:r>
            <a:endParaRPr lang="id-ID" dirty="0" smtClean="0"/>
          </a:p>
          <a:p>
            <a:r>
              <a:rPr lang="en-US" dirty="0" smtClean="0"/>
              <a:t>Past tense to describe the experiments and their results</a:t>
            </a:r>
            <a:endParaRPr lang="id-ID" dirty="0" smtClean="0"/>
          </a:p>
          <a:p>
            <a:r>
              <a:rPr lang="en-US" dirty="0" smtClean="0"/>
              <a:t>In scientific writing, the default is present (is)</a:t>
            </a:r>
            <a:endParaRPr lang="id-ID" dirty="0" smtClean="0"/>
          </a:p>
          <a:p>
            <a:r>
              <a:rPr lang="en-US" dirty="0" smtClean="0"/>
              <a:t>Use past tense (was) only for good reason</a:t>
            </a:r>
            <a:endParaRPr lang="id-ID" dirty="0" smtClean="0"/>
          </a:p>
          <a:p>
            <a:r>
              <a:rPr lang="en-US" dirty="0" smtClean="0"/>
              <a:t>Past perfect (had been) is seldom need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3671529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F6DB38-9467-4DFB-B802-756BE2347BE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sz="1400" dirty="0" err="1" smtClean="0">
                <a:solidFill>
                  <a:schemeClr val="tx2">
                    <a:lumMod val="75000"/>
                  </a:schemeClr>
                </a:solidFill>
              </a:rPr>
              <a:t>Use</a:t>
            </a:r>
            <a:r>
              <a:rPr lang="id-ID" sz="1400" dirty="0" smtClean="0">
                <a:solidFill>
                  <a:schemeClr val="tx2">
                    <a:lumMod val="75000"/>
                  </a:schemeClr>
                </a:solidFill>
              </a:rPr>
              <a:t> of </a:t>
            </a:r>
            <a:r>
              <a:rPr lang="id-ID" sz="1400" dirty="0" err="1" smtClean="0">
                <a:solidFill>
                  <a:schemeClr val="tx2">
                    <a:lumMod val="75000"/>
                  </a:schemeClr>
                </a:solidFill>
              </a:rPr>
              <a:t>passive</a:t>
            </a:r>
            <a:r>
              <a:rPr lang="id-ID" sz="1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d-ID" sz="1400" dirty="0" err="1" smtClean="0">
                <a:solidFill>
                  <a:schemeClr val="tx2">
                    <a:lumMod val="75000"/>
                  </a:schemeClr>
                </a:solidFill>
              </a:rPr>
              <a:t>voice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The passive voice is </a:t>
            </a:r>
            <a:r>
              <a:rPr lang="en-US" sz="1400" b="1" i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indirect</a:t>
            </a:r>
            <a:r>
              <a:rPr lang="en-US" sz="1400" b="0" i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 (receiver–verb–performer) and can be weak, awkward, and wordy. </a:t>
            </a:r>
            <a:endParaRPr lang="en-US" dirty="0" smtClean="0"/>
          </a:p>
          <a:p>
            <a:pPr>
              <a:buNone/>
            </a:pPr>
            <a:r>
              <a:rPr lang="id-ID" dirty="0" smtClean="0">
                <a:solidFill>
                  <a:schemeClr val="tx2">
                    <a:lumMod val="75000"/>
                  </a:schemeClr>
                </a:solidFill>
              </a:rPr>
              <a:t>a.)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mtClean="0"/>
              <a:t>In the active voice </a:t>
            </a:r>
            <a:r>
              <a:rPr lang="en-US" dirty="0" smtClean="0"/>
              <a:t>the actor is known, while</a:t>
            </a:r>
            <a:r>
              <a:rPr lang="en-US" baseline="0" dirty="0" smtClean="0"/>
              <a:t> </a:t>
            </a:r>
            <a:r>
              <a:rPr lang="en-US" dirty="0" smtClean="0"/>
              <a:t>in passive voice it </a:t>
            </a:r>
            <a:r>
              <a:rPr lang="en-US" smtClean="0"/>
              <a:t>is unknown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passive form is S+</a:t>
            </a:r>
            <a:r>
              <a:rPr lang="en-US" baseline="0" dirty="0" smtClean="0"/>
              <a:t> to be + V3</a:t>
            </a:r>
            <a:endParaRPr lang="en-US" dirty="0" smtClean="0"/>
          </a:p>
          <a:p>
            <a:pPr>
              <a:buNone/>
            </a:pPr>
            <a:r>
              <a:rPr lang="id-ID" dirty="0" smtClean="0">
                <a:solidFill>
                  <a:schemeClr val="tx2">
                    <a:lumMod val="75000"/>
                  </a:schemeClr>
                </a:solidFill>
              </a:rPr>
              <a:t>b.) </a:t>
            </a:r>
            <a:r>
              <a:rPr lang="en-US" dirty="0" smtClean="0"/>
              <a:t>In the basic form of passive, you can express also the actor</a:t>
            </a:r>
            <a:r>
              <a:rPr lang="id-ID" dirty="0" smtClean="0"/>
              <a:t> </a:t>
            </a:r>
            <a:r>
              <a:rPr lang="en-US" dirty="0" smtClean="0"/>
              <a:t> using be</a:t>
            </a:r>
          </a:p>
          <a:p>
            <a:pPr>
              <a:buNone/>
            </a:pPr>
            <a:endParaRPr lang="en-US" dirty="0" smtClean="0"/>
          </a:p>
          <a:p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Plant seeds are dispersed [by wind].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The relationship was investigated [by Smith et al].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The results have been analyzed [by us]</a:t>
            </a:r>
          </a:p>
          <a:p>
            <a:endParaRPr lang="en-US" sz="1200" b="0" i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Expressing the actor is always more informative! </a:t>
            </a:r>
            <a:r>
              <a:rPr lang="id-ID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id-ID" dirty="0" smtClean="0">
                <a:solidFill>
                  <a:schemeClr val="tx2">
                    <a:lumMod val="75000"/>
                  </a:schemeClr>
                </a:solidFill>
              </a:rPr>
              <a:t>c.) </a:t>
            </a:r>
            <a:r>
              <a:rPr lang="en-US" dirty="0" smtClean="0"/>
              <a:t>It is often recommended to prefer active 	voice, but in scientific writing passive voice is sometimes convenient</a:t>
            </a:r>
          </a:p>
          <a:p>
            <a:pPr>
              <a:buNone/>
            </a:pPr>
            <a:r>
              <a:rPr lang="en-US" dirty="0" smtClean="0"/>
              <a:t> ”The values are recorded every minute”</a:t>
            </a:r>
            <a:endParaRPr lang="id-ID" dirty="0" smtClean="0"/>
          </a:p>
          <a:p>
            <a:pPr>
              <a:buNone/>
            </a:pPr>
            <a:r>
              <a:rPr lang="id-ID" dirty="0" smtClean="0">
                <a:solidFill>
                  <a:schemeClr val="tx2">
                    <a:lumMod val="75000"/>
                  </a:schemeClr>
                </a:solidFill>
              </a:rPr>
              <a:t>e.) </a:t>
            </a:r>
            <a:r>
              <a:rPr lang="en-US" dirty="0" smtClean="0"/>
              <a:t>However, do not overuse passive, and do not chain passive expressions</a:t>
            </a:r>
          </a:p>
          <a:p>
            <a:pPr>
              <a:buNone/>
            </a:pPr>
            <a:endParaRPr lang="en-US" dirty="0" smtClean="0"/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3455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A85FB7-DE5B-41DE-B272-22F2ECEDF35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id-ID" sz="1200" dirty="0" smtClean="0">
                <a:solidFill>
                  <a:schemeClr val="tx2">
                    <a:lumMod val="75000"/>
                  </a:schemeClr>
                </a:solidFill>
              </a:rPr>
              <a:t>a.) </a:t>
            </a:r>
            <a:r>
              <a:rPr lang="en-US" sz="1200" dirty="0" smtClean="0"/>
              <a:t>A formal subject ”it” is sometimes used in passive expressions: ”It is</a:t>
            </a:r>
            <a:r>
              <a:rPr lang="id-ID" sz="1200" dirty="0" smtClean="0"/>
              <a:t> </a:t>
            </a:r>
            <a:r>
              <a:rPr lang="en-US" sz="1200" dirty="0" smtClean="0"/>
              <a:t>often recommended [reference] that...”</a:t>
            </a:r>
            <a:endParaRPr lang="id-ID" sz="1200" dirty="0" smtClean="0"/>
          </a:p>
          <a:p>
            <a:pPr>
              <a:buNone/>
            </a:pPr>
            <a:r>
              <a:rPr lang="id-ID" sz="1200" dirty="0" smtClean="0">
                <a:solidFill>
                  <a:schemeClr val="tx2">
                    <a:lumMod val="75000"/>
                  </a:schemeClr>
                </a:solidFill>
              </a:rPr>
              <a:t>b.) </a:t>
            </a:r>
            <a:r>
              <a:rPr lang="en-US" sz="1200" dirty="0" smtClean="0"/>
              <a:t>Typical verbs in this expression are: say, suppose, consider, expect</a:t>
            </a:r>
            <a:endParaRPr lang="id-ID" sz="1200" dirty="0" smtClean="0"/>
          </a:p>
        </p:txBody>
      </p:sp>
    </p:spTree>
    <p:extLst>
      <p:ext uri="{BB962C8B-B14F-4D97-AF65-F5344CB8AC3E}">
        <p14:creationId xmlns:p14="http://schemas.microsoft.com/office/powerpoint/2010/main" val="1048047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6D515-BA07-4F39-AEFA-001D088C114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id-ID" sz="1200" dirty="0" smtClean="0">
                <a:solidFill>
                  <a:schemeClr val="tx2">
                    <a:lumMod val="75000"/>
                  </a:schemeClr>
                </a:solidFill>
              </a:rPr>
              <a:t>c.) </a:t>
            </a:r>
            <a:r>
              <a:rPr lang="en-US" sz="1200" dirty="0" smtClean="0"/>
              <a:t>”There is/there are” is a similar expression, but now  we don’t need the</a:t>
            </a:r>
            <a:r>
              <a:rPr lang="id-ID" sz="1200" dirty="0" smtClean="0"/>
              <a:t> </a:t>
            </a:r>
            <a:r>
              <a:rPr lang="en-US" sz="1200" dirty="0" smtClean="0"/>
              <a:t>passive</a:t>
            </a:r>
            <a:endParaRPr lang="id-ID" sz="1200" dirty="0" smtClean="0"/>
          </a:p>
          <a:p>
            <a:pPr>
              <a:buNone/>
            </a:pPr>
            <a:r>
              <a:rPr lang="id-ID" sz="1200" dirty="0" smtClean="0">
                <a:solidFill>
                  <a:schemeClr val="tx2">
                    <a:lumMod val="75000"/>
                  </a:schemeClr>
                </a:solidFill>
              </a:rPr>
              <a:t>d.) </a:t>
            </a:r>
            <a:r>
              <a:rPr lang="en-US" sz="1200" dirty="0" smtClean="0"/>
              <a:t>The verb is nearly always ”be” (sometimes</a:t>
            </a:r>
            <a:r>
              <a:rPr lang="en-US" sz="1200" baseline="0" dirty="0" smtClean="0"/>
              <a:t> </a:t>
            </a:r>
            <a:r>
              <a:rPr lang="en-US" sz="1200" dirty="0" smtClean="0"/>
              <a:t>”exist” or something else)</a:t>
            </a:r>
            <a:endParaRPr lang="id-ID" sz="1200" dirty="0" smtClean="0"/>
          </a:p>
          <a:p>
            <a:pPr>
              <a:buNone/>
            </a:pPr>
            <a:r>
              <a:rPr lang="id-ID" sz="1200" dirty="0" smtClean="0">
                <a:solidFill>
                  <a:schemeClr val="tx2">
                    <a:lumMod val="75000"/>
                  </a:schemeClr>
                </a:solidFill>
              </a:rPr>
              <a:t>e.) </a:t>
            </a:r>
            <a:r>
              <a:rPr lang="en-US" sz="1200" dirty="0" smtClean="0"/>
              <a:t>Notice that the verb follows the real subject’s number.</a:t>
            </a:r>
          </a:p>
          <a:p>
            <a:pPr>
              <a:buNone/>
            </a:pPr>
            <a:r>
              <a:rPr lang="en-US" sz="1200" dirty="0" smtClean="0"/>
              <a:t>E.g. ”There were a lot of outliers in the data set 1.”</a:t>
            </a:r>
            <a:endParaRPr lang="id-ID" sz="1200" dirty="0" smtClean="0"/>
          </a:p>
          <a:p>
            <a:pPr>
              <a:buNone/>
            </a:pPr>
            <a:endParaRPr lang="en-US" dirty="0" smtClean="0"/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98053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F6DB38-9467-4DFB-B802-756BE2347BE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solidFill>
                  <a:schemeClr val="tx2">
                    <a:lumMod val="75000"/>
                  </a:schemeClr>
                </a:solidFill>
              </a:rPr>
              <a:t>a.) </a:t>
            </a:r>
            <a:r>
              <a:rPr lang="en-US" dirty="0" smtClean="0"/>
              <a:t>”We” can be used as passive. E.g. ”In Chapter X, we define the basic</a:t>
            </a:r>
            <a:r>
              <a:rPr lang="en-US" baseline="0" dirty="0" smtClean="0"/>
              <a:t> </a:t>
            </a:r>
            <a:r>
              <a:rPr lang="en-US" dirty="0" smtClean="0"/>
              <a:t>concepts”.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b.) </a:t>
            </a:r>
            <a:r>
              <a:rPr lang="en-US" dirty="0" smtClean="0"/>
              <a:t>”You” is sometimes used as passive, especially </a:t>
            </a:r>
            <a:r>
              <a:rPr lang="en-US" smtClean="0"/>
              <a:t>in the manuals.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c.) </a:t>
            </a:r>
            <a:r>
              <a:rPr lang="en-US" dirty="0" smtClean="0"/>
              <a:t>”People” when you refer generally to people.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897174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C73421-7DE6-46DC-95BA-1AA3983C706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a.)B</a:t>
            </a:r>
            <a:r>
              <a:rPr lang="en-US" dirty="0" smtClean="0"/>
              <a:t>asic rule: avoid the first person (no opinions, but facts)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b.)</a:t>
            </a:r>
            <a:r>
              <a:rPr lang="en-US" dirty="0" smtClean="0"/>
              <a:t>Referring to yourself: you can talk about ”the author”. E.g. ”All programs</a:t>
            </a:r>
            <a:r>
              <a:rPr lang="en-US" baseline="0" dirty="0" smtClean="0"/>
              <a:t> </a:t>
            </a:r>
            <a:r>
              <a:rPr lang="en-US" dirty="0" smtClean="0"/>
              <a:t>have been implemented by the author.”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c.) </a:t>
            </a:r>
            <a:r>
              <a:rPr lang="en-US" dirty="0" smtClean="0"/>
              <a:t>Gender-neutral language: when you refer to an unknown user, student, etc.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54589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6E294B-CF1B-4B42-9A63-F1461783EDE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9943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5B006AD-1E24-47BD-953C-0668CD2734A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DF8CE-9EFB-45A2-8FBE-0EBFFFBBBC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003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B744D-12D2-40F9-AF03-AE5D7A35B9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9104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1DBF364-6488-4BDB-B084-68D40222A3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646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6F4EAEF-C234-4AC5-917D-5C3A6E1D23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49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8F252-A646-426C-A1E3-483A434D63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16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AA805-DCEF-4AEF-B904-B41AF122BA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805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E8BDD-E9D6-4CF2-BBF0-A8A3D2A8E0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849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3003F-08E8-49D0-B3C7-7C67A33F2D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649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9E2DB-1C42-4710-BC1A-D65AFC75B4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34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1930A-86B4-4DF9-B93B-56A3232D79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169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23C62-D45A-4295-A1CF-1D4C126B24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320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4329E-657B-4135-B61F-634461E960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49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02FEE3-24E6-4666-AF17-BD24FE2350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11" Type="http://schemas.openxmlformats.org/officeDocument/2006/relationships/diagramColors" Target="../diagrams/colors1.xml"/><Relationship Id="rId5" Type="http://schemas.openxmlformats.org/officeDocument/2006/relationships/image" Target="../media/image3.pn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2.png"/><Relationship Id="rId9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" name="Picture 102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9" name="Picture 101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8" name="Picture 10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7" name="Picture 99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3124200" y="442913"/>
            <a:ext cx="51054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600" b="1" dirty="0">
                <a:solidFill>
                  <a:srgbClr val="FF0080"/>
                </a:solidFill>
              </a:rPr>
              <a:t>WINTER</a:t>
            </a:r>
            <a:endParaRPr lang="en-US" altLang="en-US" sz="9600" dirty="0">
              <a:solidFill>
                <a:srgbClr val="FF0080"/>
              </a:solidFill>
            </a:endParaRP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3352800" y="1677988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chemeClr val="bg2"/>
                </a:solidFill>
              </a:rPr>
              <a:t>Template</a:t>
            </a:r>
            <a:endParaRPr lang="en-US" altLang="en-US" dirty="0"/>
          </a:p>
        </p:txBody>
      </p:sp>
      <p:pic>
        <p:nvPicPr>
          <p:cNvPr id="2146" name="Picture 9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304800" y="1951549"/>
            <a:ext cx="804762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500" dirty="0" smtClean="0">
                <a:solidFill>
                  <a:schemeClr val="tx2"/>
                </a:solidFill>
              </a:rPr>
              <a:t>How </a:t>
            </a:r>
            <a:r>
              <a:rPr lang="en-US" altLang="en-US" sz="11500" dirty="0" smtClean="0">
                <a:solidFill>
                  <a:srgbClr val="00B0F0"/>
                </a:solidFill>
              </a:rPr>
              <a:t>to </a:t>
            </a:r>
            <a:r>
              <a:rPr lang="en-US" altLang="en-US" sz="11500" dirty="0" smtClean="0">
                <a:solidFill>
                  <a:srgbClr val="00B050"/>
                </a:solidFill>
              </a:rPr>
              <a:t>Use </a:t>
            </a:r>
            <a:r>
              <a:rPr lang="en-US" altLang="en-US" sz="11500" dirty="0" smtClean="0"/>
              <a:t>VERB</a:t>
            </a:r>
            <a:endParaRPr lang="en-US" altLang="en-US" sz="11500" dirty="0"/>
          </a:p>
        </p:txBody>
      </p:sp>
      <p:sp>
        <p:nvSpPr>
          <p:cNvPr id="2153" name="Rectangle 105"/>
          <p:cNvSpPr>
            <a:spLocks noChangeArrowheads="1"/>
          </p:cNvSpPr>
          <p:nvPr/>
        </p:nvSpPr>
        <p:spPr bwMode="auto">
          <a:xfrm>
            <a:off x="5715000" y="166688"/>
            <a:ext cx="144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/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5873467" y="408315"/>
            <a:ext cx="18280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F2FD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IUP 2014</a:t>
            </a:r>
            <a:endParaRPr lang="en-US" altLang="en-US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8" name="Text Box 110"/>
          <p:cNvSpPr txBox="1">
            <a:spLocks noChangeArrowheads="1"/>
          </p:cNvSpPr>
          <p:nvPr/>
        </p:nvSpPr>
        <p:spPr bwMode="auto">
          <a:xfrm rot="16200000" flipV="1">
            <a:off x="3847997" y="4435756"/>
            <a:ext cx="144800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dirty="0" smtClean="0"/>
              <a:t>UDINUS</a:t>
            </a:r>
            <a:endParaRPr lang="en-US" alt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4" name="Picture 5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5" name="Picture 5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6" name="Picture 5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7" name="Picture 5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8" name="Picture 5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38"/>
          <a:stretch>
            <a:fillRect/>
          </a:stretch>
        </p:blipFill>
        <p:spPr bwMode="auto">
          <a:xfrm>
            <a:off x="0" y="0"/>
            <a:ext cx="1943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6948264" y="224644"/>
            <a:ext cx="12921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00" dirty="0" smtClean="0">
                <a:solidFill>
                  <a:srgbClr val="F2FDF7"/>
                </a:solidFill>
              </a:rPr>
              <a:t>page</a:t>
            </a:r>
            <a:r>
              <a:rPr lang="en-US" altLang="en-US" sz="6000" dirty="0" smtClean="0">
                <a:solidFill>
                  <a:srgbClr val="F2FDF7"/>
                </a:solidFill>
              </a:rPr>
              <a:t>09</a:t>
            </a:r>
            <a:endParaRPr lang="en-US" altLang="en-US" dirty="0"/>
          </a:p>
        </p:txBody>
      </p:sp>
      <p:sp>
        <p:nvSpPr>
          <p:cNvPr id="14" name="Rectangle 13"/>
          <p:cNvSpPr>
            <a:spLocks noGrp="1" noChangeArrowheads="1"/>
          </p:cNvSpPr>
          <p:nvPr/>
        </p:nvSpPr>
        <p:spPr bwMode="auto">
          <a:xfrm>
            <a:off x="1007604" y="112811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Noun </a:t>
            </a:r>
            <a:r>
              <a:rPr lang="en-US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syndrom</a:t>
            </a:r>
            <a:endParaRPr lang="en-GB" altLang="en-US" b="1" i="0" dirty="0">
              <a:solidFill>
                <a:srgbClr val="F2FDF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1007604" y="1646237"/>
            <a:ext cx="7535180" cy="4526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4000" smtClean="0">
                <a:solidFill>
                  <a:schemeClr val="tx2">
                    <a:lumMod val="75000"/>
                  </a:schemeClr>
                </a:solidFill>
              </a:rPr>
              <a:t>”Noun syndrome” </a:t>
            </a:r>
            <a:r>
              <a:rPr lang="en-US" sz="4000" smtClean="0"/>
              <a:t>= use of common verbs {be, do, have, make, ...} + a noun</a:t>
            </a:r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r>
              <a:rPr lang="en-US" sz="2400" smtClean="0"/>
              <a:t>E.g. ”We can get better understanding...”,”Different people have different responses to the methods”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89685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22" name="Picture 58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23" name="Picture 59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24" name="Picture 6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25" name="Picture 61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68"/>
          <a:stretch>
            <a:fillRect/>
          </a:stretch>
        </p:blipFill>
        <p:spPr bwMode="auto">
          <a:xfrm>
            <a:off x="0" y="0"/>
            <a:ext cx="18669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26" name="Picture 62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36" name="Text Box 72"/>
          <p:cNvSpPr txBox="1">
            <a:spLocks noChangeArrowheads="1"/>
          </p:cNvSpPr>
          <p:nvPr/>
        </p:nvSpPr>
        <p:spPr bwMode="auto">
          <a:xfrm>
            <a:off x="7020272" y="217093"/>
            <a:ext cx="141822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00" dirty="0" smtClean="0">
                <a:solidFill>
                  <a:srgbClr val="F2FDF7"/>
                </a:solidFill>
              </a:rPr>
              <a:t>page</a:t>
            </a:r>
            <a:r>
              <a:rPr lang="en-US" altLang="en-US" sz="6000" dirty="0" smtClean="0">
                <a:solidFill>
                  <a:srgbClr val="F2FDF7"/>
                </a:solidFill>
              </a:rPr>
              <a:t>10</a:t>
            </a:r>
            <a:endParaRPr lang="en-US" altLang="en-US" dirty="0"/>
          </a:p>
        </p:txBody>
      </p:sp>
      <p:sp>
        <p:nvSpPr>
          <p:cNvPr id="12" name="Rectangle 11"/>
          <p:cNvSpPr>
            <a:spLocks noGrp="1" noChangeArrowheads="1"/>
          </p:cNvSpPr>
          <p:nvPr/>
        </p:nvSpPr>
        <p:spPr bwMode="auto">
          <a:xfrm>
            <a:off x="1120080" y="89756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en-US" sz="2800" b="1" i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Box 103"/>
          <p:cNvSpPr txBox="1">
            <a:spLocks noChangeArrowheads="1"/>
          </p:cNvSpPr>
          <p:nvPr/>
        </p:nvSpPr>
        <p:spPr bwMode="auto">
          <a:xfrm>
            <a:off x="1222192" y="1550461"/>
            <a:ext cx="79248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0" dirty="0" smtClean="0">
                <a:solidFill>
                  <a:schemeClr val="tx2"/>
                </a:solidFill>
              </a:rPr>
              <a:t>Thank</a:t>
            </a:r>
            <a:r>
              <a:rPr lang="en-US" altLang="en-US" sz="12000" dirty="0" smtClean="0">
                <a:solidFill>
                  <a:srgbClr val="F2FDF7"/>
                </a:solidFill>
              </a:rPr>
              <a:t> </a:t>
            </a:r>
            <a:r>
              <a:rPr lang="en-US" altLang="en-US" sz="12000" dirty="0" smtClean="0"/>
              <a:t>YOU</a:t>
            </a:r>
            <a:endParaRPr lang="en-US" altLang="en-US" sz="6000" dirty="0"/>
          </a:p>
        </p:txBody>
      </p:sp>
      <p:sp>
        <p:nvSpPr>
          <p:cNvPr id="11" name="Text Box 110"/>
          <p:cNvSpPr txBox="1">
            <a:spLocks noChangeArrowheads="1"/>
          </p:cNvSpPr>
          <p:nvPr/>
        </p:nvSpPr>
        <p:spPr bwMode="auto">
          <a:xfrm rot="16200000" flipV="1">
            <a:off x="4145915" y="4189587"/>
            <a:ext cx="144800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dirty="0" err="1" smtClean="0">
                <a:solidFill>
                  <a:srgbClr val="00B0F0"/>
                </a:solidFill>
              </a:rPr>
              <a:t>arigatou</a:t>
            </a:r>
            <a:endParaRPr lang="en-US" alt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6487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4" name="Picture 5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5" name="Picture 5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6" name="Picture 5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8" name="Picture 58" descr="card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38"/>
          <a:stretch>
            <a:fillRect/>
          </a:stretch>
        </p:blipFill>
        <p:spPr bwMode="auto">
          <a:xfrm>
            <a:off x="0" y="0"/>
            <a:ext cx="1943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6948264" y="224644"/>
            <a:ext cx="12921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00" dirty="0" smtClean="0">
                <a:solidFill>
                  <a:srgbClr val="F2FDF7"/>
                </a:solidFill>
              </a:rPr>
              <a:t>page</a:t>
            </a:r>
            <a:r>
              <a:rPr lang="en-US" altLang="en-US" sz="6000" dirty="0" smtClean="0">
                <a:solidFill>
                  <a:srgbClr val="F2FDF7"/>
                </a:solidFill>
              </a:rPr>
              <a:t>01</a:t>
            </a:r>
            <a:endParaRPr lang="en-US" altLang="en-US" dirty="0"/>
          </a:p>
        </p:txBody>
      </p:sp>
      <p:sp>
        <p:nvSpPr>
          <p:cNvPr id="14" name="Rectangle 13"/>
          <p:cNvSpPr>
            <a:spLocks noGrp="1" noChangeArrowheads="1"/>
          </p:cNvSpPr>
          <p:nvPr/>
        </p:nvSpPr>
        <p:spPr bwMode="auto">
          <a:xfrm>
            <a:off x="1007604" y="112811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i="0" dirty="0" smtClean="0">
                <a:solidFill>
                  <a:srgbClr val="F2FD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</a:t>
            </a:r>
            <a:r>
              <a:rPr lang="en-GB" altLang="en-US" b="1" i="0" dirty="0" smtClean="0">
                <a:solidFill>
                  <a:srgbClr val="F2FD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Person</a:t>
            </a:r>
            <a:endParaRPr lang="en-GB" altLang="en-US" b="1" i="0" dirty="0">
              <a:solidFill>
                <a:srgbClr val="F2FDF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ontent Placeholder 6"/>
          <p:cNvSpPr txBox="1">
            <a:spLocks/>
          </p:cNvSpPr>
          <p:nvPr/>
        </p:nvSpPr>
        <p:spPr bwMode="auto">
          <a:xfrm>
            <a:off x="914400" y="2332037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id-ID" sz="2800" dirty="0" smtClean="0"/>
              <a:t>3rd</a:t>
            </a:r>
            <a:r>
              <a:rPr lang="en-US" sz="2800" dirty="0" smtClean="0"/>
              <a:t> person </a:t>
            </a:r>
            <a:r>
              <a:rPr lang="en-US" sz="2800" b="1" dirty="0" smtClean="0"/>
              <a:t>(she/he/it)</a:t>
            </a:r>
            <a:r>
              <a:rPr lang="id-ID" sz="2800" b="1" dirty="0" smtClean="0"/>
              <a:t> </a:t>
            </a:r>
            <a:endParaRPr lang="id-ID" sz="2800" dirty="0" smtClean="0"/>
          </a:p>
          <a:p>
            <a:pPr>
              <a:buFont typeface="Courier New" pitchFamily="49" charset="0"/>
              <a:buChar char="o"/>
            </a:pPr>
            <a:r>
              <a:rPr lang="id-ID" sz="2800" dirty="0" err="1" smtClean="0"/>
              <a:t>Verb</a:t>
            </a:r>
            <a:r>
              <a:rPr lang="id-ID" sz="2800" b="1" dirty="0" smtClean="0"/>
              <a:t>           + s</a:t>
            </a:r>
          </a:p>
          <a:p>
            <a:pPr>
              <a:buFont typeface="Courier New" pitchFamily="49" charset="0"/>
              <a:buChar char="o"/>
            </a:pPr>
            <a:r>
              <a:rPr lang="id-ID" sz="2800" dirty="0" err="1" smtClean="0"/>
              <a:t>Auxiliary</a:t>
            </a:r>
            <a:r>
              <a:rPr lang="id-ID" sz="2800" dirty="0" smtClean="0"/>
              <a:t>              </a:t>
            </a:r>
            <a:r>
              <a:rPr lang="id-ID" sz="2800" b="1" dirty="0" smtClean="0"/>
              <a:t> </a:t>
            </a:r>
            <a:r>
              <a:rPr lang="id-ID" sz="2800" b="1" dirty="0" err="1" smtClean="0"/>
              <a:t>is</a:t>
            </a:r>
            <a:r>
              <a:rPr lang="id-ID" sz="2800" b="1" dirty="0" smtClean="0"/>
              <a:t>, has, </a:t>
            </a:r>
            <a:r>
              <a:rPr lang="id-ID" sz="2800" b="1" dirty="0" err="1" smtClean="0"/>
              <a:t>does</a:t>
            </a:r>
            <a:endParaRPr lang="id-ID" sz="2800" b="1" dirty="0" smtClean="0"/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Be careful with special phrases</a:t>
            </a:r>
            <a:r>
              <a:rPr lang="id-ID" sz="2800" dirty="0" smtClean="0"/>
              <a:t> </a:t>
            </a:r>
            <a:endParaRPr lang="id-ID" sz="2800" b="1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231740" y="314096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095836" y="364502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705390" y="3570882"/>
            <a:ext cx="2304256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</a:rPr>
              <a:t>Singular</a:t>
            </a:r>
          </a:p>
          <a:p>
            <a:pPr algn="ctr"/>
            <a:endParaRPr lang="id-ID" sz="2400" b="1" dirty="0" smtClean="0">
              <a:solidFill>
                <a:schemeClr val="tx1"/>
              </a:solidFill>
            </a:endParaRPr>
          </a:p>
          <a:p>
            <a:pPr algn="ctr"/>
            <a:r>
              <a:rPr lang="id-ID" sz="2400" b="1" dirty="0" smtClean="0">
                <a:solidFill>
                  <a:schemeClr val="tx1"/>
                </a:solidFill>
              </a:rPr>
              <a:t>Plural</a:t>
            </a:r>
            <a:r>
              <a:rPr lang="id-ID" b="1" dirty="0" smtClean="0">
                <a:solidFill>
                  <a:schemeClr val="tx1"/>
                </a:solidFill>
              </a:rPr>
              <a:t> </a:t>
            </a:r>
            <a:endParaRPr lang="id-ID" b="1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6300192" y="3786906"/>
            <a:ext cx="79208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300192" y="4146946"/>
            <a:ext cx="79208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47" name="Picture 59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48" name="Picture 60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49" name="Picture 61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50" name="Picture 62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28" r="6224"/>
          <a:stretch>
            <a:fillRect/>
          </a:stretch>
        </p:blipFill>
        <p:spPr bwMode="auto">
          <a:xfrm>
            <a:off x="0" y="0"/>
            <a:ext cx="11430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51" name="Picture 63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 r="8714"/>
          <a:stretch>
            <a:fillRect/>
          </a:stretch>
        </p:blipFill>
        <p:spPr bwMode="auto">
          <a:xfrm>
            <a:off x="0" y="0"/>
            <a:ext cx="8382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54" name="Text Box 66"/>
          <p:cNvSpPr txBox="1">
            <a:spLocks noChangeArrowheads="1"/>
          </p:cNvSpPr>
          <p:nvPr/>
        </p:nvSpPr>
        <p:spPr bwMode="auto">
          <a:xfrm>
            <a:off x="7308304" y="217093"/>
            <a:ext cx="133363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00" dirty="0" smtClean="0">
                <a:solidFill>
                  <a:srgbClr val="F2FDF7"/>
                </a:solidFill>
              </a:rPr>
              <a:t>page</a:t>
            </a:r>
            <a:r>
              <a:rPr lang="en-US" altLang="en-US" sz="6000" dirty="0" smtClean="0">
                <a:solidFill>
                  <a:srgbClr val="F2FDF7"/>
                </a:solidFill>
              </a:rPr>
              <a:t>02</a:t>
            </a:r>
            <a:endParaRPr lang="en-US" altLang="en-US" dirty="0"/>
          </a:p>
        </p:txBody>
      </p:sp>
      <p:sp>
        <p:nvSpPr>
          <p:cNvPr id="12333" name="Rectangle 45"/>
          <p:cNvSpPr>
            <a:spLocks noChangeArrowheads="1"/>
          </p:cNvSpPr>
          <p:nvPr/>
        </p:nvSpPr>
        <p:spPr bwMode="auto">
          <a:xfrm>
            <a:off x="1357003" y="411303"/>
            <a:ext cx="54426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d-ID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Tenses</a:t>
            </a:r>
            <a:r>
              <a:rPr lang="id-I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id-I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(temporal </a:t>
            </a:r>
            <a:r>
              <a:rPr lang="id-ID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forms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</a:t>
            </a:r>
            <a:endParaRPr lang="en-US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95350" y="1268760"/>
            <a:ext cx="7889118" cy="3816424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sz="2400" dirty="0" smtClean="0"/>
              <a:t>Default</a:t>
            </a:r>
            <a:r>
              <a:rPr lang="id-ID" sz="2400" dirty="0"/>
              <a:t>: </a:t>
            </a:r>
            <a:r>
              <a:rPr lang="id-ID" sz="2400" dirty="0" smtClean="0"/>
              <a:t>		</a:t>
            </a:r>
            <a:r>
              <a:rPr lang="id-ID" sz="2400" dirty="0" smtClean="0">
                <a:solidFill>
                  <a:srgbClr val="C00000"/>
                </a:solidFill>
              </a:rPr>
              <a:t>present</a:t>
            </a:r>
            <a:r>
              <a:rPr lang="id-ID" sz="2400" dirty="0" smtClean="0"/>
              <a:t> </a:t>
            </a:r>
            <a:r>
              <a:rPr lang="id-ID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(is)</a:t>
            </a:r>
          </a:p>
          <a:p>
            <a:pPr marL="0" indent="0" algn="just">
              <a:buNone/>
            </a:pPr>
            <a:r>
              <a:rPr lang="id-ID" sz="2400" dirty="0" smtClean="0"/>
              <a:t>			combine with </a:t>
            </a:r>
            <a:r>
              <a:rPr lang="en-US" sz="2400" dirty="0">
                <a:solidFill>
                  <a:srgbClr val="C00000"/>
                </a:solidFill>
              </a:rPr>
              <a:t>perfect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(has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been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</a:t>
            </a:r>
            <a:r>
              <a:rPr lang="en-US" sz="2400" dirty="0" smtClean="0"/>
              <a:t>and</a:t>
            </a:r>
            <a:r>
              <a:rPr lang="id-ID" sz="2400" dirty="0" smtClean="0"/>
              <a:t> 			</a:t>
            </a:r>
            <a:r>
              <a:rPr lang="en-US" sz="2400" dirty="0" smtClean="0">
                <a:solidFill>
                  <a:srgbClr val="C00000"/>
                </a:solidFill>
              </a:rPr>
              <a:t>future</a:t>
            </a:r>
            <a:r>
              <a:rPr lang="en-US" sz="2400" dirty="0" smtClean="0"/>
              <a:t> </a:t>
            </a:r>
            <a:r>
              <a:rPr lang="id-ID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will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be)</a:t>
            </a:r>
            <a:endParaRPr lang="id-ID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sz="2400" dirty="0" smtClean="0">
                <a:solidFill>
                  <a:srgbClr val="C00000"/>
                </a:solidFill>
              </a:rPr>
              <a:t>Past</a:t>
            </a:r>
            <a:r>
              <a:rPr lang="en-US" sz="2400" dirty="0" smtClean="0"/>
              <a:t> </a:t>
            </a:r>
            <a:r>
              <a:rPr lang="en-US" sz="2400" dirty="0"/>
              <a:t>or </a:t>
            </a:r>
            <a:r>
              <a:rPr lang="en-US" sz="2400" dirty="0">
                <a:solidFill>
                  <a:srgbClr val="C00000"/>
                </a:solidFill>
              </a:rPr>
              <a:t>present prefect</a:t>
            </a:r>
            <a:r>
              <a:rPr lang="en-US" sz="2400" dirty="0"/>
              <a:t> (but not both</a:t>
            </a:r>
            <a:r>
              <a:rPr lang="en-US" sz="2400" dirty="0" smtClean="0"/>
              <a:t>)</a:t>
            </a:r>
            <a:r>
              <a:rPr lang="id-ID" sz="2400" dirty="0" smtClean="0"/>
              <a:t>:</a:t>
            </a:r>
            <a:r>
              <a:rPr lang="en-US" sz="2400" dirty="0" smtClean="0"/>
              <a:t> previous</a:t>
            </a:r>
            <a:r>
              <a:rPr lang="id-ID" sz="2400" dirty="0" smtClean="0"/>
              <a:t> research </a:t>
            </a:r>
            <a:r>
              <a:rPr lang="id-ID" sz="2400" dirty="0"/>
              <a:t>(literature review)</a:t>
            </a:r>
          </a:p>
          <a:p>
            <a:pPr algn="just"/>
            <a:r>
              <a:rPr lang="en-US" sz="2400" dirty="0" smtClean="0">
                <a:solidFill>
                  <a:srgbClr val="C00000"/>
                </a:solidFill>
              </a:rPr>
              <a:t>Past tense</a:t>
            </a:r>
            <a:r>
              <a:rPr lang="id-ID" sz="2400" dirty="0" smtClean="0">
                <a:solidFill>
                  <a:srgbClr val="C00000"/>
                </a:solidFill>
              </a:rPr>
              <a:t> </a:t>
            </a:r>
            <a:r>
              <a:rPr lang="id-ID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(was): </a:t>
            </a:r>
            <a:r>
              <a:rPr lang="id-ID" sz="2400" dirty="0" smtClean="0"/>
              <a:t>something </a:t>
            </a:r>
            <a:r>
              <a:rPr lang="en-US" sz="2400" dirty="0" smtClean="0"/>
              <a:t>belongs </a:t>
            </a:r>
            <a:r>
              <a:rPr lang="en-US" sz="2400" dirty="0"/>
              <a:t>to the past and has already </a:t>
            </a:r>
            <a:r>
              <a:rPr lang="en-US" sz="2400" dirty="0" smtClean="0"/>
              <a:t>finished</a:t>
            </a:r>
            <a:endParaRPr lang="id-ID" sz="2400" dirty="0" smtClean="0"/>
          </a:p>
          <a:p>
            <a:pPr algn="just"/>
            <a:r>
              <a:rPr lang="id-ID" sz="2400" dirty="0">
                <a:solidFill>
                  <a:srgbClr val="C00000"/>
                </a:solidFill>
              </a:rPr>
              <a:t>Past perfect </a:t>
            </a:r>
            <a:r>
              <a:rPr lang="id-ID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(had been</a:t>
            </a:r>
            <a:r>
              <a:rPr lang="id-ID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r>
              <a:rPr lang="id-ID" sz="2400" dirty="0" smtClean="0"/>
              <a:t>: </a:t>
            </a:r>
            <a:r>
              <a:rPr lang="en-US" sz="2400" dirty="0"/>
              <a:t>something in the past tense, and you refer to something </a:t>
            </a:r>
            <a:r>
              <a:rPr lang="en-US" sz="2400" dirty="0" smtClean="0"/>
              <a:t>which</a:t>
            </a:r>
            <a:r>
              <a:rPr lang="id-ID" sz="2400" dirty="0" smtClean="0"/>
              <a:t> has </a:t>
            </a:r>
            <a:r>
              <a:rPr lang="id-ID" sz="2400" dirty="0"/>
              <a:t>happened before it.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555776" y="1505629"/>
            <a:ext cx="936104" cy="432048"/>
            <a:chOff x="2447764" y="1505629"/>
            <a:chExt cx="936104" cy="432048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2447764" y="1505629"/>
              <a:ext cx="93610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447764" y="1505629"/>
              <a:ext cx="936104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3023828" y="5121188"/>
            <a:ext cx="5472608" cy="1080120"/>
          </a:xfrm>
          <a:prstGeom prst="rect">
            <a:avLst/>
          </a:prstGeom>
          <a:solidFill>
            <a:srgbClr val="ACF6B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id-ID" sz="2400" dirty="0">
                <a:solidFill>
                  <a:srgbClr val="FF0000"/>
                </a:solidFill>
              </a:rPr>
              <a:t>Use ”would” with care</a:t>
            </a:r>
            <a:r>
              <a:rPr lang="id-ID" sz="2400" dirty="0" smtClean="0">
                <a:solidFill>
                  <a:srgbClr val="FF0000"/>
                </a:solidFill>
              </a:rPr>
              <a:t>!</a:t>
            </a:r>
          </a:p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</a:rPr>
              <a:t>”it would appear” </a:t>
            </a:r>
            <a:r>
              <a:rPr lang="id-ID" sz="2400" i="1" dirty="0">
                <a:solidFill>
                  <a:srgbClr val="FF0000"/>
                </a:solidFill>
              </a:rPr>
              <a:t>		</a:t>
            </a:r>
            <a:r>
              <a:rPr lang="en-US" sz="2400" dirty="0" smtClean="0">
                <a:solidFill>
                  <a:srgbClr val="FF0000"/>
                </a:solidFill>
              </a:rPr>
              <a:t>”it</a:t>
            </a:r>
            <a:r>
              <a:rPr lang="id-ID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appears</a:t>
            </a:r>
            <a:r>
              <a:rPr lang="en-US" sz="2400" dirty="0">
                <a:solidFill>
                  <a:srgbClr val="FF0000"/>
                </a:solidFill>
              </a:rPr>
              <a:t>”.</a:t>
            </a:r>
            <a:endParaRPr lang="id-ID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22" name="Picture 58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23" name="Picture 59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24" name="Picture 6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25" name="Picture 61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68"/>
          <a:stretch>
            <a:fillRect/>
          </a:stretch>
        </p:blipFill>
        <p:spPr bwMode="auto">
          <a:xfrm>
            <a:off x="0" y="0"/>
            <a:ext cx="18669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26" name="Picture 62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36" name="Text Box 72"/>
          <p:cNvSpPr txBox="1">
            <a:spLocks noChangeArrowheads="1"/>
          </p:cNvSpPr>
          <p:nvPr/>
        </p:nvSpPr>
        <p:spPr bwMode="auto">
          <a:xfrm>
            <a:off x="7020272" y="217093"/>
            <a:ext cx="141822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00" dirty="0" smtClean="0">
                <a:solidFill>
                  <a:srgbClr val="F2FDF7"/>
                </a:solidFill>
              </a:rPr>
              <a:t>page</a:t>
            </a:r>
            <a:r>
              <a:rPr lang="en-US" altLang="en-US" sz="6000" dirty="0" smtClean="0">
                <a:solidFill>
                  <a:srgbClr val="F2FDF7"/>
                </a:solidFill>
              </a:rPr>
              <a:t>03</a:t>
            </a:r>
            <a:endParaRPr lang="en-US" altLang="en-US" dirty="0"/>
          </a:p>
        </p:txBody>
      </p:sp>
      <p:sp>
        <p:nvSpPr>
          <p:cNvPr id="12" name="Rectangle 11"/>
          <p:cNvSpPr>
            <a:spLocks noGrp="1" noChangeArrowheads="1"/>
          </p:cNvSpPr>
          <p:nvPr/>
        </p:nvSpPr>
        <p:spPr bwMode="auto">
          <a:xfrm>
            <a:off x="1120080" y="12576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b="1" i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of </a:t>
            </a:r>
            <a:r>
              <a:rPr lang="en-GB" altLang="en-US" i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passive voice</a:t>
            </a:r>
            <a:endParaRPr lang="en-GB" altLang="en-US" i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044138" y="1952836"/>
            <a:ext cx="7668852" cy="3556992"/>
          </a:xfrm>
        </p:spPr>
        <p:txBody>
          <a:bodyPr/>
          <a:lstStyle/>
          <a:p>
            <a:pPr marL="0" indent="0">
              <a:buNone/>
            </a:pPr>
            <a:r>
              <a:rPr lang="id-ID" sz="3600" dirty="0" smtClean="0"/>
              <a:t>Passive Voice</a:t>
            </a:r>
          </a:p>
          <a:p>
            <a:pPr>
              <a:buFont typeface="Wingdings" pitchFamily="2" charset="2"/>
              <a:buChar char="ü"/>
            </a:pPr>
            <a:r>
              <a:rPr lang="id-ID" sz="2800" dirty="0" smtClean="0"/>
              <a:t>The </a:t>
            </a:r>
            <a:r>
              <a:rPr lang="id-ID" sz="2800" dirty="0"/>
              <a:t>actor is </a:t>
            </a:r>
            <a:r>
              <a:rPr lang="id-ID" sz="2800" b="1" dirty="0" smtClean="0">
                <a:solidFill>
                  <a:srgbClr val="00B050"/>
                </a:solidFill>
              </a:rPr>
              <a:t>unknown</a:t>
            </a:r>
          </a:p>
          <a:p>
            <a:pPr>
              <a:buFont typeface="Wingdings" pitchFamily="2" charset="2"/>
              <a:buChar char="ü"/>
            </a:pPr>
            <a:r>
              <a:rPr lang="id-ID" sz="2800" dirty="0" smtClean="0"/>
              <a:t>Use “</a:t>
            </a:r>
            <a:r>
              <a:rPr lang="id-ID" sz="2800" b="1" dirty="0" smtClean="0">
                <a:solidFill>
                  <a:srgbClr val="00B050"/>
                </a:solidFill>
              </a:rPr>
              <a:t>by</a:t>
            </a:r>
            <a:r>
              <a:rPr lang="id-ID" sz="2800" dirty="0" smtClean="0"/>
              <a:t>”		</a:t>
            </a:r>
            <a:r>
              <a:rPr lang="en-US" sz="2800" i="1" u="sng" dirty="0" smtClean="0">
                <a:solidFill>
                  <a:schemeClr val="tx2"/>
                </a:solidFill>
              </a:rPr>
              <a:t>Banana eaten </a:t>
            </a:r>
            <a:r>
              <a:rPr lang="id-ID" sz="2800" i="1" u="sng" dirty="0" err="1" smtClean="0">
                <a:solidFill>
                  <a:schemeClr val="tx2"/>
                </a:solidFill>
              </a:rPr>
              <a:t>by</a:t>
            </a:r>
            <a:r>
              <a:rPr lang="id-ID" sz="2800" i="1" u="sng" dirty="0" smtClean="0">
                <a:solidFill>
                  <a:schemeClr val="tx2"/>
                </a:solidFill>
              </a:rPr>
              <a:t> </a:t>
            </a:r>
            <a:r>
              <a:rPr lang="en-US" sz="2800" i="1" u="sng" dirty="0" smtClean="0">
                <a:solidFill>
                  <a:schemeClr val="tx2"/>
                </a:solidFill>
              </a:rPr>
              <a:t>me</a:t>
            </a:r>
            <a:endParaRPr lang="id-ID" sz="2800" i="1" u="sng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id-ID" sz="2800" dirty="0" err="1" smtClean="0"/>
              <a:t>Allow</a:t>
            </a:r>
            <a:r>
              <a:rPr lang="id-ID" sz="2800" dirty="0" smtClean="0"/>
              <a:t> </a:t>
            </a:r>
            <a:r>
              <a:rPr lang="id-ID" sz="2800" dirty="0" err="1" smtClean="0"/>
              <a:t>us</a:t>
            </a:r>
            <a:r>
              <a:rPr lang="id-ID" sz="2800" dirty="0" smtClean="0"/>
              <a:t> </a:t>
            </a:r>
            <a:r>
              <a:rPr lang="id-ID" sz="2800" dirty="0" err="1" smtClean="0"/>
              <a:t>to</a:t>
            </a:r>
            <a:r>
              <a:rPr lang="id-ID" sz="2800" dirty="0" smtClean="0"/>
              <a:t> </a:t>
            </a:r>
            <a:r>
              <a:rPr lang="id-ID" sz="2800" dirty="0" err="1" smtClean="0"/>
              <a:t>draw</a:t>
            </a:r>
            <a:r>
              <a:rPr lang="id-ID" sz="2800" dirty="0" smtClean="0"/>
              <a:t> </a:t>
            </a:r>
            <a:r>
              <a:rPr lang="id-ID" sz="2800" dirty="0" err="1" smtClean="0"/>
              <a:t>the</a:t>
            </a:r>
            <a:r>
              <a:rPr lang="id-ID" sz="2800" dirty="0" smtClean="0"/>
              <a:t> </a:t>
            </a:r>
            <a:r>
              <a:rPr lang="en-US" sz="2800" dirty="0" smtClean="0"/>
              <a:t>reader’s attention to the </a:t>
            </a:r>
            <a:r>
              <a:rPr lang="en-US" sz="2800" u="sng" dirty="0" smtClean="0">
                <a:solidFill>
                  <a:schemeClr val="tx2"/>
                </a:solidFill>
              </a:rPr>
              <a:t>phenomenon </a:t>
            </a:r>
            <a:r>
              <a:rPr lang="en-US" sz="2800" dirty="0" smtClean="0"/>
              <a:t>or the </a:t>
            </a:r>
            <a:r>
              <a:rPr lang="en-US" sz="2800" u="sng" dirty="0" smtClean="0">
                <a:solidFill>
                  <a:schemeClr val="tx2"/>
                </a:solidFill>
              </a:rPr>
              <a:t>event</a:t>
            </a:r>
            <a:r>
              <a:rPr lang="en-US" sz="2800" dirty="0" smtClean="0"/>
              <a:t>, instead of the </a:t>
            </a:r>
            <a:r>
              <a:rPr lang="en-US" sz="2800" u="sng" dirty="0" smtClean="0">
                <a:solidFill>
                  <a:schemeClr val="tx2"/>
                </a:solidFill>
              </a:rPr>
              <a:t>actor</a:t>
            </a:r>
            <a:endParaRPr lang="id-ID" sz="2800" u="sng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id-ID" sz="2800" dirty="0" smtClean="0"/>
              <a:t> </a:t>
            </a:r>
            <a:r>
              <a:rPr lang="id-ID" sz="2800" dirty="0"/>
              <a:t>D</a:t>
            </a:r>
            <a:r>
              <a:rPr lang="id-ID" sz="2800" dirty="0" smtClean="0"/>
              <a:t>o </a:t>
            </a:r>
            <a:r>
              <a:rPr lang="id-ID" sz="2800" dirty="0"/>
              <a:t>not </a:t>
            </a:r>
            <a:r>
              <a:rPr lang="id-ID" sz="2800" dirty="0" smtClean="0"/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overuse</a:t>
            </a:r>
            <a:r>
              <a:rPr lang="en-US" sz="2800" dirty="0" smtClean="0"/>
              <a:t> </a:t>
            </a:r>
            <a:r>
              <a:rPr lang="id-ID" sz="2800" dirty="0" err="1" smtClean="0"/>
              <a:t>passive</a:t>
            </a:r>
            <a:endParaRPr lang="id-ID" sz="2800" dirty="0" smtClean="0"/>
          </a:p>
          <a:p>
            <a:pPr marL="0" indent="0">
              <a:buNone/>
            </a:pPr>
            <a:endParaRPr lang="id-ID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023828" y="3356992"/>
            <a:ext cx="612068" cy="0"/>
          </a:xfrm>
          <a:prstGeom prst="straightConnector1">
            <a:avLst/>
          </a:prstGeom>
          <a:ln w="28575">
            <a:prstDash val="lg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802" name="Picture 3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803" name="Picture 3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/>
          <a:stretch>
            <a:fillRect/>
          </a:stretch>
        </p:blipFill>
        <p:spPr bwMode="auto">
          <a:xfrm>
            <a:off x="0" y="-28575"/>
            <a:ext cx="16383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804" name="Picture 3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/>
          <a:stretch>
            <a:fillRect/>
          </a:stretch>
        </p:blipFill>
        <p:spPr bwMode="auto">
          <a:xfrm>
            <a:off x="0" y="0"/>
            <a:ext cx="16383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805" name="Picture 3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88" r="6224"/>
          <a:stretch>
            <a:fillRect/>
          </a:stretch>
        </p:blipFill>
        <p:spPr bwMode="auto">
          <a:xfrm>
            <a:off x="0" y="0"/>
            <a:ext cx="9906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806" name="Picture 3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8" r="8714"/>
          <a:stretch>
            <a:fillRect/>
          </a:stretch>
        </p:blipFill>
        <p:spPr bwMode="auto">
          <a:xfrm>
            <a:off x="0" y="0"/>
            <a:ext cx="6858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7524328" y="224644"/>
            <a:ext cx="131471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00" dirty="0" smtClean="0">
                <a:solidFill>
                  <a:srgbClr val="F2FDF7"/>
                </a:solidFill>
              </a:rPr>
              <a:t>page</a:t>
            </a:r>
            <a:r>
              <a:rPr lang="en-US" altLang="en-US" sz="6000" dirty="0" smtClean="0">
                <a:solidFill>
                  <a:srgbClr val="F2FDF7"/>
                </a:solidFill>
              </a:rPr>
              <a:t>04</a:t>
            </a:r>
            <a:endParaRPr lang="en-US" altLang="en-US" dirty="0"/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7556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026"/>
          <p:cNvSpPr txBox="1">
            <a:spLocks noChangeArrowheads="1"/>
          </p:cNvSpPr>
          <p:nvPr/>
        </p:nvSpPr>
        <p:spPr bwMode="auto">
          <a:xfrm>
            <a:off x="1300957" y="145341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lvl="0" algn="l" fontAlgn="auto"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70000"/>
            </a:pPr>
            <a:r>
              <a:rPr lang="en-US" sz="39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”It is” and </a:t>
            </a:r>
            <a:r>
              <a:rPr lang="en-US" sz="39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”There is/are”</a:t>
            </a:r>
            <a:endParaRPr lang="id-ID" sz="39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1115616" y="2312876"/>
            <a:ext cx="8393478" cy="51125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100" dirty="0" smtClean="0"/>
              <a:t>Subject ”</a:t>
            </a:r>
            <a:r>
              <a:rPr lang="en-US" sz="3100" b="1" dirty="0" smtClean="0">
                <a:solidFill>
                  <a:srgbClr val="FFC000"/>
                </a:solidFill>
              </a:rPr>
              <a:t>it</a:t>
            </a:r>
            <a:r>
              <a:rPr lang="en-US" sz="3100" dirty="0" smtClean="0"/>
              <a:t>” used in </a:t>
            </a:r>
            <a:r>
              <a:rPr lang="en-US" sz="3100" u="sng" dirty="0" smtClean="0">
                <a:solidFill>
                  <a:srgbClr val="FF0080"/>
                </a:solidFill>
              </a:rPr>
              <a:t>passive  expressions</a:t>
            </a:r>
            <a:r>
              <a:rPr lang="en-US" sz="3100" dirty="0" smtClean="0"/>
              <a:t>:</a:t>
            </a:r>
          </a:p>
          <a:p>
            <a:pPr>
              <a:buNone/>
            </a:pPr>
            <a:r>
              <a:rPr lang="en-US" sz="3100" dirty="0"/>
              <a:t>	</a:t>
            </a:r>
            <a:r>
              <a:rPr lang="en-US" sz="3100" dirty="0" smtClean="0"/>
              <a:t>	</a:t>
            </a:r>
            <a:r>
              <a:rPr lang="en-US" sz="3100" dirty="0" smtClean="0">
                <a:solidFill>
                  <a:srgbClr val="7030A0"/>
                </a:solidFill>
              </a:rPr>
              <a:t>”It is</a:t>
            </a:r>
            <a:r>
              <a:rPr lang="id-ID" sz="3100" dirty="0" smtClean="0">
                <a:solidFill>
                  <a:srgbClr val="7030A0"/>
                </a:solidFill>
              </a:rPr>
              <a:t> </a:t>
            </a:r>
            <a:r>
              <a:rPr lang="en-US" sz="3100" dirty="0" smtClean="0">
                <a:solidFill>
                  <a:srgbClr val="7030A0"/>
                </a:solidFill>
              </a:rPr>
              <a:t>often recommended that...”</a:t>
            </a:r>
            <a:endParaRPr lang="id-ID" sz="3100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100" dirty="0" smtClean="0"/>
              <a:t>Typical verbs in this </a:t>
            </a:r>
            <a:r>
              <a:rPr lang="en-US" sz="3100" u="sng" dirty="0" smtClean="0">
                <a:solidFill>
                  <a:srgbClr val="FF0080"/>
                </a:solidFill>
              </a:rPr>
              <a:t>expression</a:t>
            </a:r>
            <a:r>
              <a:rPr lang="en-US" sz="3100" dirty="0" smtClean="0"/>
              <a:t>:</a:t>
            </a:r>
          </a:p>
          <a:p>
            <a:pPr>
              <a:buNone/>
            </a:pPr>
            <a:r>
              <a:rPr lang="en-US" sz="3100" dirty="0"/>
              <a:t>	</a:t>
            </a:r>
            <a:r>
              <a:rPr lang="en-US" sz="3100" dirty="0" smtClean="0"/>
              <a:t>	</a:t>
            </a:r>
            <a:r>
              <a:rPr lang="en-US" sz="3100" dirty="0" smtClean="0">
                <a:solidFill>
                  <a:srgbClr val="7030A0"/>
                </a:solidFill>
              </a:rPr>
              <a:t>say, suppose, consider, expect</a:t>
            </a:r>
            <a:endParaRPr lang="id-ID" sz="310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47" name="Picture 59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48" name="Picture 60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49" name="Picture 61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50" name="Picture 62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28" r="6224"/>
          <a:stretch>
            <a:fillRect/>
          </a:stretch>
        </p:blipFill>
        <p:spPr bwMode="auto">
          <a:xfrm>
            <a:off x="0" y="0"/>
            <a:ext cx="11430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51" name="Picture 63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 r="8714"/>
          <a:stretch>
            <a:fillRect/>
          </a:stretch>
        </p:blipFill>
        <p:spPr bwMode="auto">
          <a:xfrm>
            <a:off x="0" y="0"/>
            <a:ext cx="8382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54" name="Text Box 66"/>
          <p:cNvSpPr txBox="1">
            <a:spLocks noChangeArrowheads="1"/>
          </p:cNvSpPr>
          <p:nvPr/>
        </p:nvSpPr>
        <p:spPr bwMode="auto">
          <a:xfrm>
            <a:off x="7308304" y="217093"/>
            <a:ext cx="133363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00" dirty="0" smtClean="0">
                <a:solidFill>
                  <a:srgbClr val="F2FDF7"/>
                </a:solidFill>
              </a:rPr>
              <a:t>page</a:t>
            </a:r>
            <a:r>
              <a:rPr lang="en-US" altLang="en-US" sz="6000" dirty="0" smtClean="0">
                <a:solidFill>
                  <a:srgbClr val="F2FDF7"/>
                </a:solidFill>
              </a:rPr>
              <a:t>05</a:t>
            </a:r>
            <a:endParaRPr lang="en-US" altLang="en-US" dirty="0"/>
          </a:p>
        </p:txBody>
      </p:sp>
      <p:sp>
        <p:nvSpPr>
          <p:cNvPr id="12333" name="Rectangle 45"/>
          <p:cNvSpPr>
            <a:spLocks noChangeArrowheads="1"/>
          </p:cNvSpPr>
          <p:nvPr/>
        </p:nvSpPr>
        <p:spPr bwMode="auto">
          <a:xfrm>
            <a:off x="1357003" y="411303"/>
            <a:ext cx="533992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70000"/>
            </a:pPr>
            <a:r>
              <a:rPr lang="en-US" sz="3600" dirty="0">
                <a:solidFill>
                  <a:srgbClr val="191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”It is” </a:t>
            </a:r>
            <a:r>
              <a:rPr lang="en-US" sz="3600" b="1" dirty="0">
                <a:solidFill>
                  <a:srgbClr val="191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”There is/are”</a:t>
            </a:r>
            <a:endParaRPr lang="id-ID" sz="3600" b="1" dirty="0">
              <a:solidFill>
                <a:srgbClr val="19191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9612" y="3176972"/>
            <a:ext cx="77134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/>
              <a:t>The </a:t>
            </a:r>
            <a:r>
              <a:rPr lang="en-US" sz="2800" dirty="0"/>
              <a:t>verb is nearly always ”</a:t>
            </a:r>
            <a:r>
              <a:rPr lang="en-US" sz="2800" b="1" dirty="0" smtClean="0">
                <a:solidFill>
                  <a:srgbClr val="7030A0"/>
                </a:solidFill>
              </a:rPr>
              <a:t>be</a:t>
            </a:r>
            <a:r>
              <a:rPr lang="en-US" sz="2800" dirty="0" smtClean="0">
                <a:solidFill>
                  <a:srgbClr val="191919"/>
                </a:solidFill>
              </a:rPr>
              <a:t>”</a:t>
            </a:r>
            <a:endParaRPr lang="id-ID" sz="2800" dirty="0">
              <a:solidFill>
                <a:srgbClr val="191919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/>
              <a:t>Notice </a:t>
            </a:r>
            <a:r>
              <a:rPr lang="en-US" sz="2800" dirty="0"/>
              <a:t>that the verb follows the </a:t>
            </a:r>
            <a:r>
              <a:rPr lang="en-US" sz="2800" u="sng" dirty="0">
                <a:solidFill>
                  <a:srgbClr val="FF0080"/>
                </a:solidFill>
              </a:rPr>
              <a:t>real subject’s number</a:t>
            </a:r>
            <a:r>
              <a:rPr lang="en-US" sz="2800" dirty="0"/>
              <a:t>.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   ”</a:t>
            </a:r>
            <a:r>
              <a:rPr lang="en-US" sz="2800" dirty="0">
                <a:solidFill>
                  <a:srgbClr val="0070C0"/>
                </a:solidFill>
              </a:rPr>
              <a:t>There were a lot of outliers in the data set </a:t>
            </a:r>
            <a:r>
              <a:rPr lang="en-US" sz="2800" dirty="0" smtClean="0">
                <a:solidFill>
                  <a:srgbClr val="0070C0"/>
                </a:solidFill>
              </a:rPr>
              <a:t>1”</a:t>
            </a:r>
            <a:endParaRPr lang="id-ID" sz="2800" dirty="0">
              <a:solidFill>
                <a:srgbClr val="0070C0"/>
              </a:solidFill>
            </a:endParaRPr>
          </a:p>
          <a:p>
            <a:pPr>
              <a:buNone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348688" y="1884334"/>
            <a:ext cx="18191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is/ there are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275856" y="2168860"/>
            <a:ext cx="684076" cy="396044"/>
          </a:xfrm>
          <a:prstGeom prst="rightArrow">
            <a:avLst/>
          </a:prstGeom>
          <a:solidFill>
            <a:srgbClr val="FF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e 5"/>
          <p:cNvSpPr/>
          <p:nvPr/>
        </p:nvSpPr>
        <p:spPr>
          <a:xfrm>
            <a:off x="4031940" y="1784419"/>
            <a:ext cx="2016224" cy="1248537"/>
          </a:xfrm>
          <a:prstGeom prst="pi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191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Expression</a:t>
            </a:r>
            <a:endParaRPr lang="en-US" b="1" dirty="0">
              <a:solidFill>
                <a:srgbClr val="19191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ight Arrow 33"/>
          <p:cNvSpPr/>
          <p:nvPr/>
        </p:nvSpPr>
        <p:spPr>
          <a:xfrm>
            <a:off x="6120172" y="2188615"/>
            <a:ext cx="684076" cy="396044"/>
          </a:xfrm>
          <a:prstGeom prst="rightArrow">
            <a:avLst/>
          </a:prstGeom>
          <a:solidFill>
            <a:srgbClr val="FF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918785" y="1994642"/>
            <a:ext cx="1673393" cy="89429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191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PASSIVE</a:t>
            </a:r>
            <a:endParaRPr lang="en-US" b="1" dirty="0">
              <a:solidFill>
                <a:srgbClr val="19191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Multiply 9"/>
          <p:cNvSpPr/>
          <p:nvPr/>
        </p:nvSpPr>
        <p:spPr>
          <a:xfrm>
            <a:off x="7290613" y="2441791"/>
            <a:ext cx="929735" cy="677127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532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22" name="Picture 58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23" name="Picture 59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24" name="Picture 6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25" name="Picture 61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68"/>
          <a:stretch>
            <a:fillRect/>
          </a:stretch>
        </p:blipFill>
        <p:spPr bwMode="auto">
          <a:xfrm>
            <a:off x="0" y="0"/>
            <a:ext cx="18669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26" name="Picture 62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36" name="Text Box 72"/>
          <p:cNvSpPr txBox="1">
            <a:spLocks noChangeArrowheads="1"/>
          </p:cNvSpPr>
          <p:nvPr/>
        </p:nvSpPr>
        <p:spPr bwMode="auto">
          <a:xfrm>
            <a:off x="7020272" y="217093"/>
            <a:ext cx="141822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00" dirty="0" smtClean="0">
                <a:solidFill>
                  <a:srgbClr val="F2FDF7"/>
                </a:solidFill>
              </a:rPr>
              <a:t>page</a:t>
            </a:r>
            <a:r>
              <a:rPr lang="en-US" altLang="en-US" sz="6000" dirty="0" smtClean="0">
                <a:solidFill>
                  <a:srgbClr val="F2FDF7"/>
                </a:solidFill>
              </a:rPr>
              <a:t>06</a:t>
            </a:r>
            <a:endParaRPr lang="en-US" altLang="en-US" dirty="0"/>
          </a:p>
        </p:txBody>
      </p:sp>
      <p:sp>
        <p:nvSpPr>
          <p:cNvPr id="12" name="Rectangle 11"/>
          <p:cNvSpPr>
            <a:spLocks noGrp="1" noChangeArrowheads="1"/>
          </p:cNvSpPr>
          <p:nvPr/>
        </p:nvSpPr>
        <p:spPr bwMode="auto">
          <a:xfrm>
            <a:off x="1120080" y="89756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3600" b="1" i="0" dirty="0" smtClean="0">
                <a:solidFill>
                  <a:srgbClr val="191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Passive </a:t>
            </a:r>
            <a:r>
              <a:rPr lang="en-GB" altLang="en-US" sz="3600" i="0" dirty="0" smtClean="0">
                <a:solidFill>
                  <a:srgbClr val="191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Expression</a:t>
            </a:r>
            <a:endParaRPr lang="en-GB" altLang="en-US" sz="3600" b="1" i="0" dirty="0">
              <a:solidFill>
                <a:srgbClr val="19191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28462432"/>
              </p:ext>
            </p:extLst>
          </p:nvPr>
        </p:nvGraphicFramePr>
        <p:xfrm>
          <a:off x="179512" y="170526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5006280" y="2024844"/>
            <a:ext cx="3299779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dirty="0">
                <a:solidFill>
                  <a:srgbClr val="FFFFFF"/>
                </a:solidFill>
              </a:rPr>
              <a:t>”In </a:t>
            </a:r>
            <a:r>
              <a:rPr lang="en-US" dirty="0" smtClean="0">
                <a:solidFill>
                  <a:srgbClr val="FFFFFF"/>
                </a:solidFill>
              </a:rPr>
              <a:t>Chapter </a:t>
            </a:r>
            <a:r>
              <a:rPr lang="en-US" dirty="0">
                <a:solidFill>
                  <a:srgbClr val="FFFFFF"/>
                </a:solidFill>
              </a:rPr>
              <a:t>X, we define the </a:t>
            </a:r>
            <a:r>
              <a:rPr lang="en-US" dirty="0" smtClean="0">
                <a:solidFill>
                  <a:srgbClr val="FFFFFF"/>
                </a:solidFill>
              </a:rPr>
              <a:t>basic concepts”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triped Right Arrow 3"/>
          <p:cNvSpPr/>
          <p:nvPr/>
        </p:nvSpPr>
        <p:spPr>
          <a:xfrm>
            <a:off x="4031940" y="2204864"/>
            <a:ext cx="684076" cy="432048"/>
          </a:xfrm>
          <a:prstGeom prst="strip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642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4" name="Picture 5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5" name="Picture 5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6" name="Picture 5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7" name="Picture 5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8" name="Picture 5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38"/>
          <a:stretch>
            <a:fillRect/>
          </a:stretch>
        </p:blipFill>
        <p:spPr bwMode="auto">
          <a:xfrm>
            <a:off x="0" y="0"/>
            <a:ext cx="1943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6948264" y="224644"/>
            <a:ext cx="12921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00" dirty="0" smtClean="0">
                <a:solidFill>
                  <a:srgbClr val="F2FDF7"/>
                </a:solidFill>
              </a:rPr>
              <a:t>page</a:t>
            </a:r>
            <a:r>
              <a:rPr lang="en-US" altLang="en-US" sz="6000" dirty="0" smtClean="0">
                <a:solidFill>
                  <a:srgbClr val="F2FDF7"/>
                </a:solidFill>
              </a:rPr>
              <a:t>07</a:t>
            </a:r>
            <a:endParaRPr lang="en-US" altLang="en-US" dirty="0"/>
          </a:p>
        </p:txBody>
      </p:sp>
      <p:sp>
        <p:nvSpPr>
          <p:cNvPr id="14" name="Rectangle 13"/>
          <p:cNvSpPr>
            <a:spLocks noGrp="1" noChangeArrowheads="1"/>
          </p:cNvSpPr>
          <p:nvPr/>
        </p:nvSpPr>
        <p:spPr bwMode="auto">
          <a:xfrm>
            <a:off x="1007604" y="112811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i="0" dirty="0" smtClean="0"/>
              <a:t>Per</a:t>
            </a:r>
            <a:r>
              <a:rPr lang="en-GB" altLang="en-US" b="1" i="0" dirty="0" smtClean="0"/>
              <a:t>son</a:t>
            </a:r>
            <a:endParaRPr lang="en-GB" altLang="en-US" b="1" i="0" dirty="0">
              <a:solidFill>
                <a:srgbClr val="F2FDF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095401" y="1880828"/>
            <a:ext cx="1914655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First Person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Striped Right Arrow 2"/>
          <p:cNvSpPr/>
          <p:nvPr/>
        </p:nvSpPr>
        <p:spPr>
          <a:xfrm>
            <a:off x="3203848" y="2132856"/>
            <a:ext cx="972108" cy="576064"/>
          </a:xfrm>
          <a:prstGeom prst="strip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391980" y="2132856"/>
            <a:ext cx="3740460" cy="57606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Referring to yourself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5" name="Notched Right Arrow 4"/>
          <p:cNvSpPr/>
          <p:nvPr/>
        </p:nvSpPr>
        <p:spPr>
          <a:xfrm rot="5400000">
            <a:off x="5868144" y="2701133"/>
            <a:ext cx="684076" cy="972108"/>
          </a:xfrm>
          <a:prstGeom prst="notched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 Diagonal Corner Rectangle 5"/>
          <p:cNvSpPr/>
          <p:nvPr/>
        </p:nvSpPr>
        <p:spPr>
          <a:xfrm>
            <a:off x="4593958" y="3706769"/>
            <a:ext cx="3326414" cy="1162391"/>
          </a:xfrm>
          <a:prstGeom prst="round2DiagRect">
            <a:avLst/>
          </a:prstGeom>
          <a:solidFill>
            <a:srgbClr val="FF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just">
              <a:buNone/>
            </a:pPr>
            <a:r>
              <a:rPr lang="en-US" dirty="0">
                <a:solidFill>
                  <a:srgbClr val="FFFFFF"/>
                </a:solidFill>
              </a:rPr>
              <a:t>”All programs have been implemented by </a:t>
            </a:r>
            <a:r>
              <a:rPr lang="en-US" b="1" u="sng" dirty="0">
                <a:solidFill>
                  <a:srgbClr val="FFFFFF"/>
                </a:solidFill>
              </a:rPr>
              <a:t>the </a:t>
            </a:r>
            <a:r>
              <a:rPr lang="en-US" b="1" u="sng" dirty="0" smtClean="0">
                <a:solidFill>
                  <a:srgbClr val="FFFFFF"/>
                </a:solidFill>
              </a:rPr>
              <a:t>author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58230" y="3616931"/>
            <a:ext cx="35357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Gender-neutral language: when you refer to an unknown user, student, etc.</a:t>
            </a:r>
          </a:p>
        </p:txBody>
      </p:sp>
    </p:spTree>
    <p:extLst>
      <p:ext uri="{BB962C8B-B14F-4D97-AF65-F5344CB8AC3E}">
        <p14:creationId xmlns:p14="http://schemas.microsoft.com/office/powerpoint/2010/main" val="41725743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" name="Picture 102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9" name="Picture 101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8" name="Picture 10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7" name="Picture 99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3124200" y="442913"/>
            <a:ext cx="51054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600" b="1" dirty="0">
                <a:solidFill>
                  <a:srgbClr val="FF0080"/>
                </a:solidFill>
              </a:rPr>
              <a:t>WINTER</a:t>
            </a:r>
            <a:endParaRPr lang="en-US" altLang="en-US" sz="9600" dirty="0">
              <a:solidFill>
                <a:srgbClr val="FF0080"/>
              </a:solidFill>
            </a:endParaRPr>
          </a:p>
        </p:txBody>
      </p:sp>
      <p:pic>
        <p:nvPicPr>
          <p:cNvPr id="2146" name="Picture 9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3" name="Rectangle 105"/>
          <p:cNvSpPr>
            <a:spLocks noChangeArrowheads="1"/>
          </p:cNvSpPr>
          <p:nvPr/>
        </p:nvSpPr>
        <p:spPr bwMode="auto">
          <a:xfrm>
            <a:off x="5715000" y="166688"/>
            <a:ext cx="144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/>
          </a:p>
        </p:txBody>
      </p:sp>
      <p:sp>
        <p:nvSpPr>
          <p:cNvPr id="13" name="Text Box 66"/>
          <p:cNvSpPr txBox="1">
            <a:spLocks noChangeArrowheads="1"/>
          </p:cNvSpPr>
          <p:nvPr/>
        </p:nvSpPr>
        <p:spPr bwMode="auto">
          <a:xfrm>
            <a:off x="6665430" y="224409"/>
            <a:ext cx="133363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00" dirty="0" smtClean="0">
                <a:solidFill>
                  <a:srgbClr val="F2FDF7"/>
                </a:solidFill>
              </a:rPr>
              <a:t>page</a:t>
            </a:r>
            <a:r>
              <a:rPr lang="en-US" altLang="en-US" sz="6000" dirty="0" smtClean="0">
                <a:solidFill>
                  <a:srgbClr val="F2FDF7"/>
                </a:solidFill>
              </a:rPr>
              <a:t>08</a:t>
            </a:r>
            <a:endParaRPr lang="en-US" altLang="en-US" dirty="0"/>
          </a:p>
        </p:txBody>
      </p:sp>
      <p:sp>
        <p:nvSpPr>
          <p:cNvPr id="15" name="Rectangle 45"/>
          <p:cNvSpPr>
            <a:spLocks noChangeArrowheads="1"/>
          </p:cNvSpPr>
          <p:nvPr/>
        </p:nvSpPr>
        <p:spPr bwMode="auto">
          <a:xfrm>
            <a:off x="714129" y="418619"/>
            <a:ext cx="267252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Other</a:t>
            </a:r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notes</a:t>
            </a:r>
            <a:endParaRPr lang="en-US" altLang="en-US" sz="2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215516" y="1605384"/>
            <a:ext cx="7783550" cy="4526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Do not use short forms </a:t>
            </a:r>
            <a:r>
              <a:rPr lang="en-US" dirty="0" smtClean="0"/>
              <a:t>”isn’t, can’t, doesn’t”, but ”is it, cannot, does not”.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”be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verb+ing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” </a:t>
            </a:r>
            <a:r>
              <a:rPr lang="en-US" dirty="0" smtClean="0"/>
              <a:t>form when something is currently happening or takes some time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 smtClean="0"/>
              <a:t>Some verbs require that the following verb   is in -</a:t>
            </a:r>
            <a:r>
              <a:rPr lang="en-US" dirty="0" err="1" smtClean="0"/>
              <a:t>ing</a:t>
            </a:r>
            <a:r>
              <a:rPr lang="en-US" dirty="0" smtClean="0"/>
              <a:t> form : </a:t>
            </a:r>
          </a:p>
          <a:p>
            <a:pPr algn="just"/>
            <a:r>
              <a:rPr lang="en-US" dirty="0" smtClean="0"/>
              <a:t>   	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{enjoy, avoid, succeed in, finish, keep, 	mind, practice,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riskg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+ verb +</a:t>
            </a:r>
          </a:p>
          <a:p>
            <a:pPr algn="just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ing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}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Special phrases</a:t>
            </a:r>
            <a:r>
              <a:rPr lang="en-US" dirty="0" smtClean="0"/>
              <a:t>: ”be used to”, ”be (un)likely to”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9907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4C4C4C"/>
      </a:dk1>
      <a:lt1>
        <a:srgbClr val="CCCCCC"/>
      </a:lt1>
      <a:dk2>
        <a:srgbClr val="FF0080"/>
      </a:dk2>
      <a:lt2>
        <a:srgbClr val="666666"/>
      </a:lt2>
      <a:accent1>
        <a:srgbClr val="333333"/>
      </a:accent1>
      <a:accent2>
        <a:srgbClr val="66CCFF"/>
      </a:accent2>
      <a:accent3>
        <a:srgbClr val="E2E2E2"/>
      </a:accent3>
      <a:accent4>
        <a:srgbClr val="404040"/>
      </a:accent4>
      <a:accent5>
        <a:srgbClr val="ADADAD"/>
      </a:accent5>
      <a:accent6>
        <a:srgbClr val="5CB9E7"/>
      </a:accent6>
      <a:hlink>
        <a:srgbClr val="FF0080"/>
      </a:hlink>
      <a:folHlink>
        <a:srgbClr val="6666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4095</TotalTime>
  <Words>654</Words>
  <Application>Microsoft Office PowerPoint</Application>
  <PresentationFormat>On-screen Show (4:3)</PresentationFormat>
  <Paragraphs>125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Presentation Magazine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Coloured slides template background</dc:title>
  <dc:creator>Presentation Magazine</dc:creator>
  <cp:lastModifiedBy>8</cp:lastModifiedBy>
  <cp:revision>198</cp:revision>
  <dcterms:modified xsi:type="dcterms:W3CDTF">2014-10-15T01:29:35Z</dcterms:modified>
</cp:coreProperties>
</file>