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7" r:id="rId3"/>
    <p:sldId id="288" r:id="rId4"/>
    <p:sldId id="257" r:id="rId5"/>
    <p:sldId id="268" r:id="rId6"/>
    <p:sldId id="269" r:id="rId7"/>
    <p:sldId id="270" r:id="rId8"/>
    <p:sldId id="271" r:id="rId9"/>
    <p:sldId id="272" r:id="rId10"/>
    <p:sldId id="258" r:id="rId11"/>
    <p:sldId id="273" r:id="rId12"/>
    <p:sldId id="274" r:id="rId13"/>
    <p:sldId id="275" r:id="rId14"/>
    <p:sldId id="276" r:id="rId15"/>
    <p:sldId id="277" r:id="rId16"/>
    <p:sldId id="278" r:id="rId17"/>
    <p:sldId id="279" r:id="rId18"/>
    <p:sldId id="259" r:id="rId19"/>
    <p:sldId id="280" r:id="rId20"/>
    <p:sldId id="282" r:id="rId21"/>
    <p:sldId id="283" r:id="rId22"/>
    <p:sldId id="284" r:id="rId23"/>
    <p:sldId id="285" r:id="rId24"/>
    <p:sldId id="286" r:id="rId25"/>
    <p:sldId id="287" r:id="rId26"/>
    <p:sldId id="289"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18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76D18CA-876D-4184-BC63-6C47D693C55B}"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6D18CA-876D-4184-BC63-6C47D693C55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6D18CA-876D-4184-BC63-6C47D693C55B}"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905000"/>
            <a:ext cx="8229600" cy="4114800"/>
          </a:xfrm>
        </p:spPr>
        <p:txBody>
          <a:bodyPr/>
          <a:lstStyle/>
          <a:p>
            <a:endParaRPr lang="id-ID"/>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DBF4622-BC26-4235-BFF2-51A1A2E714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6D18CA-876D-4184-BC63-6C47D693C55B}"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76D18CA-876D-4184-BC63-6C47D693C55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6D18CA-876D-4184-BC63-6C47D693C55B}"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76D18CA-876D-4184-BC63-6C47D693C55B}"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76D18CA-876D-4184-BC63-6C47D693C55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76D18CA-876D-4184-BC63-6C47D693C55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6D18CA-876D-4184-BC63-6C47D693C55B}"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BD745F-FFE0-400D-B061-7988DB06E5E7}" type="datetimeFigureOut">
              <a:rPr lang="id-ID" smtClean="0"/>
              <a:pPr/>
              <a:t>27/09/2018</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476D18CA-876D-4184-BC63-6C47D693C55B}"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9BD745F-FFE0-400D-B061-7988DB06E5E7}" type="datetimeFigureOut">
              <a:rPr lang="id-ID" smtClean="0"/>
              <a:pPr/>
              <a:t>27/09/2018</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76D18CA-876D-4184-BC63-6C47D693C55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5918" y="4000504"/>
            <a:ext cx="6400800" cy="1752600"/>
          </a:xfrm>
        </p:spPr>
        <p:txBody>
          <a:bodyPr/>
          <a:lstStyle/>
          <a:p>
            <a:pPr algn="r"/>
            <a:r>
              <a:rPr lang="id-ID" dirty="0" smtClean="0"/>
              <a:t>PERTEMUAN KE-2</a:t>
            </a:r>
            <a:endParaRPr lang="id-ID" dirty="0"/>
          </a:p>
        </p:txBody>
      </p:sp>
      <p:sp>
        <p:nvSpPr>
          <p:cNvPr id="2" name="Title 1"/>
          <p:cNvSpPr>
            <a:spLocks noGrp="1"/>
          </p:cNvSpPr>
          <p:nvPr>
            <p:ph type="ctrTitle"/>
          </p:nvPr>
        </p:nvSpPr>
        <p:spPr/>
        <p:txBody>
          <a:bodyPr/>
          <a:lstStyle/>
          <a:p>
            <a:r>
              <a:rPr lang="id-ID" dirty="0" smtClean="0"/>
              <a:t>BEBAN KERJA &amp; PRODUKTIVITAS</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accent6">
              <a:lumMod val="40000"/>
              <a:lumOff val="60000"/>
            </a:schemeClr>
          </a:solidFill>
        </p:spPr>
        <p:txBody>
          <a:bodyPr/>
          <a:lstStyle/>
          <a:p>
            <a:pPr eaLnBrk="1" hangingPunct="1">
              <a:defRPr/>
            </a:pPr>
            <a:r>
              <a:rPr lang="sv-SE" sz="3200" b="1" smtClean="0"/>
              <a:t>KAPASITAS KERJA</a:t>
            </a:r>
            <a:endParaRPr lang="en-US" sz="3200" b="1" smtClean="0"/>
          </a:p>
        </p:txBody>
      </p:sp>
      <p:sp>
        <p:nvSpPr>
          <p:cNvPr id="20483" name="Rectangle 3"/>
          <p:cNvSpPr>
            <a:spLocks noGrp="1" noChangeArrowheads="1"/>
          </p:cNvSpPr>
          <p:nvPr>
            <p:ph sz="quarter" idx="1"/>
          </p:nvPr>
        </p:nvSpPr>
        <p:spPr/>
        <p:txBody>
          <a:bodyPr/>
          <a:lstStyle/>
          <a:p>
            <a:pPr eaLnBrk="1" hangingPunct="1">
              <a:lnSpc>
                <a:spcPct val="90000"/>
              </a:lnSpc>
              <a:defRPr/>
            </a:pPr>
            <a:r>
              <a:rPr lang="sv-SE" sz="2800" b="1" dirty="0" smtClean="0"/>
              <a:t>Kemampuan Kerja Fisik</a:t>
            </a:r>
            <a:endParaRPr lang="sv-SE" sz="2800" dirty="0" smtClean="0"/>
          </a:p>
          <a:p>
            <a:pPr eaLnBrk="1" hangingPunct="1">
              <a:lnSpc>
                <a:spcPct val="90000"/>
              </a:lnSpc>
              <a:buFont typeface="Wingdings" pitchFamily="2" charset="2"/>
              <a:buNone/>
              <a:defRPr/>
            </a:pPr>
            <a:r>
              <a:rPr lang="sv-SE" sz="2800" dirty="0" smtClean="0"/>
              <a:t>	Kemampuan kerja fisik adalah suatu kemampuan fungsional seseorang untuk mampu melakukan pekerjaan tertentu yang memerlukan aktivitas otot pada periode waktu tertentu</a:t>
            </a:r>
            <a:r>
              <a:rPr lang="en-US" sz="2800" dirty="0" smtClean="0"/>
              <a:t> </a:t>
            </a:r>
          </a:p>
          <a:p>
            <a:pPr eaLnBrk="1" hangingPunct="1">
              <a:lnSpc>
                <a:spcPct val="90000"/>
              </a:lnSpc>
              <a:buFont typeface="Wingdings" pitchFamily="2" charset="2"/>
              <a:buNone/>
              <a:defRPr/>
            </a:pPr>
            <a:r>
              <a:rPr lang="en-US" sz="2800" dirty="0" smtClean="0"/>
              <a:t>	</a:t>
            </a:r>
            <a:r>
              <a:rPr lang="sv-SE" sz="2800" dirty="0" smtClean="0"/>
              <a:t>Menurut Hairy (1989) dan Genaidy (1996) bahwa komponen kemampuan kerja fisik dan kesegaran jasmani seseorang ditentukan oleh kekuatan otot, ketahanan otot dan ketahanan kardiovaskuler</a:t>
            </a:r>
            <a:r>
              <a:rPr lang="en-US" sz="28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200"/>
              <a:t>KAPASITAS KERJA</a:t>
            </a:r>
          </a:p>
        </p:txBody>
      </p:sp>
      <p:sp>
        <p:nvSpPr>
          <p:cNvPr id="47107" name="Rectangle 3"/>
          <p:cNvSpPr>
            <a:spLocks noGrp="1" noChangeArrowheads="1"/>
          </p:cNvSpPr>
          <p:nvPr>
            <p:ph sz="quarter" idx="1"/>
          </p:nvPr>
        </p:nvSpPr>
        <p:spPr/>
        <p:txBody>
          <a:bodyPr/>
          <a:lstStyle/>
          <a:p>
            <a:pPr>
              <a:buFont typeface="Wingdings" pitchFamily="2" charset="2"/>
              <a:buChar char="q"/>
            </a:pPr>
            <a:r>
              <a:rPr lang="en-US" dirty="0" err="1"/>
              <a:t>Kemampuan</a:t>
            </a:r>
            <a:r>
              <a:rPr lang="en-US" dirty="0"/>
              <a:t> </a:t>
            </a:r>
          </a:p>
          <a:p>
            <a:pPr>
              <a:buFont typeface="Wingdings" pitchFamily="2" charset="2"/>
              <a:buChar char="q"/>
            </a:pPr>
            <a:r>
              <a:rPr lang="en-US" dirty="0" err="1"/>
              <a:t>Kebolehan</a:t>
            </a:r>
            <a:endParaRPr lang="en-US" dirty="0"/>
          </a:p>
          <a:p>
            <a:pPr>
              <a:buFont typeface="Wingdings" pitchFamily="2" charset="2"/>
              <a:buChar char="q"/>
            </a:pPr>
            <a:r>
              <a:rPr lang="en-US" dirty="0" err="1"/>
              <a:t>Keterbatasan</a:t>
            </a:r>
            <a:endParaRPr lang="en-US" dirty="0"/>
          </a:p>
          <a:p>
            <a:pPr>
              <a:buFont typeface="Wingdings" pitchFamily="2" charset="2"/>
              <a:buChar char="Ø"/>
            </a:pPr>
            <a:r>
              <a:rPr lang="en-US" dirty="0" err="1"/>
              <a:t>Ketiga</a:t>
            </a:r>
            <a:r>
              <a:rPr lang="en-US" dirty="0"/>
              <a:t> </a:t>
            </a:r>
            <a:r>
              <a:rPr lang="en-US" dirty="0" err="1"/>
              <a:t>komponan</a:t>
            </a:r>
            <a:r>
              <a:rPr lang="en-US" dirty="0"/>
              <a:t> </a:t>
            </a:r>
            <a:r>
              <a:rPr lang="en-US" dirty="0" err="1"/>
              <a:t>diatas</a:t>
            </a:r>
            <a:r>
              <a:rPr lang="en-US" dirty="0"/>
              <a:t> </a:t>
            </a:r>
            <a:r>
              <a:rPr lang="en-US" dirty="0" err="1"/>
              <a:t>dipengaruhi</a:t>
            </a:r>
            <a:r>
              <a:rPr lang="en-US" dirty="0"/>
              <a:t> </a:t>
            </a:r>
            <a:r>
              <a:rPr lang="en-US" dirty="0" err="1"/>
              <a:t>oleh</a:t>
            </a:r>
            <a:r>
              <a:rPr lang="en-US" dirty="0"/>
              <a:t> :</a:t>
            </a:r>
            <a:r>
              <a:rPr lang="en-US" dirty="0" err="1"/>
              <a:t>bentuk</a:t>
            </a:r>
            <a:r>
              <a:rPr lang="en-US" dirty="0"/>
              <a:t> </a:t>
            </a:r>
            <a:r>
              <a:rPr lang="en-US" dirty="0" err="1"/>
              <a:t>dan</a:t>
            </a:r>
            <a:r>
              <a:rPr lang="en-US" dirty="0"/>
              <a:t> </a:t>
            </a:r>
            <a:r>
              <a:rPr lang="en-US" dirty="0" err="1"/>
              <a:t>besar</a:t>
            </a:r>
            <a:r>
              <a:rPr lang="en-US" dirty="0"/>
              <a:t> </a:t>
            </a:r>
            <a:r>
              <a:rPr lang="en-US" dirty="0" err="1"/>
              <a:t>tubuh</a:t>
            </a:r>
            <a:r>
              <a:rPr lang="en-US" dirty="0"/>
              <a:t>, </a:t>
            </a:r>
            <a:r>
              <a:rPr lang="en-US" dirty="0" err="1"/>
              <a:t>umur</a:t>
            </a:r>
            <a:r>
              <a:rPr lang="en-US" dirty="0"/>
              <a:t>, sex, </a:t>
            </a:r>
            <a:r>
              <a:rPr lang="en-US" dirty="0" err="1"/>
              <a:t>ras</a:t>
            </a:r>
            <a:r>
              <a:rPr lang="en-US" dirty="0"/>
              <a:t>, status </a:t>
            </a:r>
            <a:r>
              <a:rPr lang="en-US" dirty="0" err="1"/>
              <a:t>kesehatan</a:t>
            </a:r>
            <a:r>
              <a:rPr lang="en-US" dirty="0"/>
              <a:t>, </a:t>
            </a:r>
            <a:r>
              <a:rPr lang="en-US" dirty="0" err="1"/>
              <a:t>nutrisi</a:t>
            </a:r>
            <a:r>
              <a:rPr lang="en-US" dirty="0"/>
              <a:t>, </a:t>
            </a:r>
            <a:r>
              <a:rPr lang="en-US" dirty="0" err="1"/>
              <a:t>kesegaran</a:t>
            </a:r>
            <a:r>
              <a:rPr lang="en-US" dirty="0"/>
              <a:t> </a:t>
            </a:r>
            <a:r>
              <a:rPr lang="en-US" dirty="0" err="1"/>
              <a:t>jasmani</a:t>
            </a:r>
            <a:r>
              <a:rPr lang="en-US" dirty="0"/>
              <a:t>, </a:t>
            </a:r>
            <a:r>
              <a:rPr lang="en-US" dirty="0" err="1"/>
              <a:t>pendidikan</a:t>
            </a:r>
            <a:r>
              <a:rPr lang="en-US" dirty="0"/>
              <a:t>, </a:t>
            </a:r>
            <a:r>
              <a:rPr lang="en-US" dirty="0" err="1"/>
              <a:t>ketrampilan</a:t>
            </a:r>
            <a:r>
              <a:rPr lang="en-US" dirty="0"/>
              <a:t>.</a:t>
            </a:r>
          </a:p>
          <a:p>
            <a:pPr>
              <a:buFont typeface="Wingdings" pitchFamily="2" charset="2"/>
              <a:buChar char="q"/>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200"/>
              <a:t>BENTUK DAN BESAR TUBUH</a:t>
            </a:r>
          </a:p>
        </p:txBody>
      </p:sp>
      <p:sp>
        <p:nvSpPr>
          <p:cNvPr id="48131" name="Rectangle 3"/>
          <p:cNvSpPr>
            <a:spLocks noGrp="1" noChangeArrowheads="1"/>
          </p:cNvSpPr>
          <p:nvPr>
            <p:ph sz="quarter" idx="1"/>
          </p:nvPr>
        </p:nvSpPr>
        <p:spPr/>
        <p:txBody>
          <a:bodyPr/>
          <a:lstStyle/>
          <a:p>
            <a:pPr>
              <a:buFont typeface="Wingdings" pitchFamily="2" charset="2"/>
              <a:buChar char="q"/>
            </a:pPr>
            <a:r>
              <a:rPr lang="en-US"/>
              <a:t>Semakin besar dan panjang ukuran otot, maka semakin banyak dan panjang jumlah serat otot yg menyusunnya </a:t>
            </a:r>
            <a:r>
              <a:rPr lang="en-US">
                <a:sym typeface="Wingdings" pitchFamily="2" charset="2"/>
              </a:rPr>
              <a:t> kemampuan kerja semakin besar</a:t>
            </a:r>
          </a:p>
          <a:p>
            <a:pPr>
              <a:buFont typeface="Wingdings" pitchFamily="2" charset="2"/>
              <a:buChar char="q"/>
            </a:pPr>
            <a:r>
              <a:rPr lang="en-US">
                <a:sym typeface="Wingdings" pitchFamily="2" charset="2"/>
              </a:rPr>
              <a:t>1 cm otot menghasilkan tenaga 4 kg gaya</a:t>
            </a:r>
          </a:p>
          <a:p>
            <a:pPr>
              <a:buFont typeface="Wingdings" pitchFamily="2" charset="2"/>
              <a:buChar char="q"/>
            </a:pPr>
            <a:r>
              <a:rPr lang="en-US">
                <a:sym typeface="Wingdings" pitchFamily="2" charset="2"/>
              </a:rPr>
              <a:t>Besar dan panjang otot dipebgaruhi : faktor keturunan, gizi selama pertumbuhan, latihan</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sz="quarter" idx="1"/>
          </p:nvPr>
        </p:nvSpPr>
        <p:spPr/>
        <p:txBody>
          <a:bodyPr/>
          <a:lstStyle/>
          <a:p>
            <a:pPr>
              <a:buFont typeface="Wingdings" pitchFamily="2" charset="2"/>
              <a:buChar char="q"/>
            </a:pPr>
            <a:r>
              <a:rPr lang="en-US" dirty="0"/>
              <a:t>Cara </a:t>
            </a:r>
            <a:r>
              <a:rPr lang="en-US" dirty="0" err="1"/>
              <a:t>kerja</a:t>
            </a:r>
            <a:r>
              <a:rPr lang="en-US" dirty="0"/>
              <a:t> </a:t>
            </a:r>
            <a:r>
              <a:rPr lang="en-US" dirty="0" err="1"/>
              <a:t>otot</a:t>
            </a:r>
            <a:r>
              <a:rPr lang="en-US" dirty="0"/>
              <a:t> : </a:t>
            </a:r>
            <a:r>
              <a:rPr lang="en-US" dirty="0" err="1"/>
              <a:t>statis</a:t>
            </a:r>
            <a:r>
              <a:rPr lang="en-US" dirty="0"/>
              <a:t> </a:t>
            </a:r>
            <a:r>
              <a:rPr lang="en-US" dirty="0" err="1"/>
              <a:t>atau</a:t>
            </a:r>
            <a:r>
              <a:rPr lang="en-US" dirty="0"/>
              <a:t> </a:t>
            </a:r>
            <a:r>
              <a:rPr lang="en-US" dirty="0" err="1"/>
              <a:t>dinamis</a:t>
            </a:r>
            <a:r>
              <a:rPr lang="en-US" dirty="0"/>
              <a:t>, </a:t>
            </a:r>
            <a:r>
              <a:rPr lang="en-US" dirty="0" err="1"/>
              <a:t>efisiensi</a:t>
            </a:r>
            <a:r>
              <a:rPr lang="en-US" dirty="0"/>
              <a:t> </a:t>
            </a:r>
            <a:r>
              <a:rPr lang="en-US" dirty="0" err="1"/>
              <a:t>kerja</a:t>
            </a:r>
            <a:r>
              <a:rPr lang="en-US" dirty="0"/>
              <a:t> </a:t>
            </a:r>
            <a:r>
              <a:rPr lang="en-US" dirty="0" err="1"/>
              <a:t>otot</a:t>
            </a:r>
            <a:r>
              <a:rPr lang="en-US" dirty="0"/>
              <a:t> </a:t>
            </a:r>
            <a:r>
              <a:rPr lang="en-US" dirty="0" err="1"/>
              <a:t>ditentukan</a:t>
            </a:r>
            <a:r>
              <a:rPr lang="en-US" dirty="0"/>
              <a:t> </a:t>
            </a:r>
            <a:r>
              <a:rPr lang="en-US" dirty="0" err="1"/>
              <a:t>oleh</a:t>
            </a:r>
            <a:r>
              <a:rPr lang="en-US" dirty="0"/>
              <a:t> </a:t>
            </a:r>
            <a:r>
              <a:rPr lang="en-US" dirty="0" err="1"/>
              <a:t>adanya</a:t>
            </a:r>
            <a:r>
              <a:rPr lang="en-US" dirty="0"/>
              <a:t> </a:t>
            </a:r>
            <a:r>
              <a:rPr lang="en-US" dirty="0" err="1"/>
              <a:t>koordinasi</a:t>
            </a:r>
            <a:r>
              <a:rPr lang="en-US" dirty="0"/>
              <a:t> </a:t>
            </a:r>
            <a:r>
              <a:rPr lang="en-US" dirty="0" err="1"/>
              <a:t>antara</a:t>
            </a:r>
            <a:r>
              <a:rPr lang="en-US" dirty="0"/>
              <a:t> </a:t>
            </a:r>
            <a:r>
              <a:rPr lang="en-US" dirty="0" err="1"/>
              <a:t>otot</a:t>
            </a:r>
            <a:r>
              <a:rPr lang="en-US" dirty="0"/>
              <a:t>, </a:t>
            </a:r>
            <a:r>
              <a:rPr lang="en-US" dirty="0" err="1"/>
              <a:t>susunan</a:t>
            </a:r>
            <a:r>
              <a:rPr lang="en-US" dirty="0"/>
              <a:t> </a:t>
            </a:r>
            <a:r>
              <a:rPr lang="en-US" dirty="0" err="1"/>
              <a:t>syaraf</a:t>
            </a:r>
            <a:r>
              <a:rPr lang="en-US" dirty="0"/>
              <a:t> </a:t>
            </a:r>
            <a:r>
              <a:rPr lang="en-US" dirty="0" err="1"/>
              <a:t>dan</a:t>
            </a:r>
            <a:r>
              <a:rPr lang="en-US" dirty="0"/>
              <a:t> </a:t>
            </a:r>
            <a:r>
              <a:rPr lang="en-US" dirty="0" err="1"/>
              <a:t>pancaindera</a:t>
            </a:r>
            <a:endParaRPr lang="en-US" dirty="0"/>
          </a:p>
          <a:p>
            <a:pPr>
              <a:buFont typeface="Wingdings" pitchFamily="2" charset="2"/>
              <a:buChar char="Ø"/>
            </a:pPr>
            <a:r>
              <a:rPr lang="en-US" dirty="0" err="1"/>
              <a:t>Kontraksi</a:t>
            </a:r>
            <a:r>
              <a:rPr lang="en-US" dirty="0"/>
              <a:t> </a:t>
            </a:r>
            <a:r>
              <a:rPr lang="en-US" dirty="0" err="1"/>
              <a:t>otot</a:t>
            </a:r>
            <a:r>
              <a:rPr lang="en-US" dirty="0"/>
              <a:t> </a:t>
            </a:r>
          </a:p>
          <a:p>
            <a:r>
              <a:rPr lang="en-US" dirty="0"/>
              <a:t>      Stimulus  </a:t>
            </a:r>
            <a:r>
              <a:rPr lang="en-US" dirty="0">
                <a:sym typeface="Wingdings" pitchFamily="2" charset="2"/>
              </a:rPr>
              <a:t> </a:t>
            </a:r>
            <a:r>
              <a:rPr lang="en-US" dirty="0" err="1">
                <a:sym typeface="Wingdings" pitchFamily="2" charset="2"/>
              </a:rPr>
              <a:t>asetilkholin</a:t>
            </a:r>
            <a:endParaRPr lang="en-US" dirty="0"/>
          </a:p>
          <a:p>
            <a:pPr>
              <a:buFont typeface="Wingdings" pitchFamily="2" charset="2"/>
              <a:buNone/>
            </a:pPr>
            <a:r>
              <a:rPr lang="en-US" dirty="0" err="1"/>
              <a:t>Aktin</a:t>
            </a:r>
            <a:r>
              <a:rPr lang="en-US" dirty="0"/>
              <a:t> + myosin   =====</a:t>
            </a:r>
            <a:r>
              <a:rPr lang="en-US" dirty="0">
                <a:sym typeface="Wingdings" pitchFamily="2" charset="2"/>
              </a:rPr>
              <a:t> </a:t>
            </a:r>
            <a:r>
              <a:rPr lang="en-US" dirty="0" err="1">
                <a:sym typeface="Wingdings" pitchFamily="2" charset="2"/>
              </a:rPr>
              <a:t>aktomyosin</a:t>
            </a:r>
            <a:r>
              <a:rPr lang="en-US" dirty="0">
                <a:sym typeface="Wingdings" pitchFamily="2" charset="2"/>
              </a:rPr>
              <a:t>  </a:t>
            </a:r>
            <a:r>
              <a:rPr lang="en-US" dirty="0" err="1">
                <a:sym typeface="Wingdings" pitchFamily="2" charset="2"/>
              </a:rPr>
              <a:t>kontraksi</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200"/>
              <a:t>KERJA OTOT STATIS</a:t>
            </a:r>
          </a:p>
        </p:txBody>
      </p:sp>
      <p:sp>
        <p:nvSpPr>
          <p:cNvPr id="50179" name="Rectangle 3"/>
          <p:cNvSpPr>
            <a:spLocks noGrp="1" noChangeArrowheads="1"/>
          </p:cNvSpPr>
          <p:nvPr>
            <p:ph sz="quarter" idx="1"/>
          </p:nvPr>
        </p:nvSpPr>
        <p:spPr/>
        <p:txBody>
          <a:bodyPr/>
          <a:lstStyle/>
          <a:p>
            <a:pPr>
              <a:buFont typeface="Wingdings" pitchFamily="2" charset="2"/>
              <a:buChar char="q"/>
            </a:pPr>
            <a:r>
              <a:rPr lang="en-US"/>
              <a:t>Tegangan bertambah, tetapi panjangnya tetap </a:t>
            </a:r>
            <a:r>
              <a:rPr lang="en-US">
                <a:sym typeface="Wingdings" pitchFamily="2" charset="2"/>
              </a:rPr>
              <a:t> pembuluh darah terjepit oksigen keotot terganggu  menghambat perubahan asam laktat menjadi glukosa  cepat lelah</a:t>
            </a:r>
          </a:p>
          <a:p>
            <a:pPr>
              <a:buFont typeface="Wingdings" pitchFamily="2" charset="2"/>
              <a:buChar char="q"/>
            </a:pPr>
            <a:r>
              <a:rPr lang="en-US">
                <a:sym typeface="Wingdings" pitchFamily="2" charset="2"/>
              </a:rPr>
              <a:t>Merupakan kebalikan dari kerja otot dinamis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a:t>FAKTOR UMUR DAN SEX</a:t>
            </a:r>
          </a:p>
        </p:txBody>
      </p:sp>
      <p:sp>
        <p:nvSpPr>
          <p:cNvPr id="51203" name="Rectangle 3"/>
          <p:cNvSpPr>
            <a:spLocks noGrp="1" noChangeArrowheads="1"/>
          </p:cNvSpPr>
          <p:nvPr>
            <p:ph sz="quarter" idx="1"/>
          </p:nvPr>
        </p:nvSpPr>
        <p:spPr/>
        <p:txBody>
          <a:bodyPr/>
          <a:lstStyle/>
          <a:p>
            <a:pPr>
              <a:buFont typeface="Wingdings" pitchFamily="2" charset="2"/>
              <a:buChar char="q"/>
            </a:pPr>
            <a:r>
              <a:rPr lang="en-US" sz="2800"/>
              <a:t>Kapasitas kerja mencapai puncaknya pada usia 25-30 th, dan menurun di usia &gt;30</a:t>
            </a:r>
            <a:r>
              <a:rPr lang="en-US" sz="2800" baseline="30000"/>
              <a:t>th</a:t>
            </a:r>
            <a:r>
              <a:rPr lang="en-US" sz="2800"/>
              <a:t>.  Penurunan physik pada usia 60 tahun :.penurunan pada otot  25%, kemampuan syaraf 60 %,  juga terjadi penurunan pada pancaindera, jantung, paru dan organ lain. Kemampuan kerja physik usia &gt;60 th tinggal 50% dari usia muda.</a:t>
            </a:r>
          </a:p>
          <a:p>
            <a:pPr>
              <a:buFont typeface="Wingdings" pitchFamily="2" charset="2"/>
              <a:buChar char="q"/>
            </a:pPr>
            <a:r>
              <a:rPr lang="en-US" sz="2800"/>
              <a:t>Kapasitas kerja laki dan wanita berbeda karena perbedaan sistem hormonal, kultur,pendidikan dan kebiasaan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sz="3200"/>
              <a:t>FAKTOR RAS</a:t>
            </a:r>
          </a:p>
        </p:txBody>
      </p:sp>
      <p:sp>
        <p:nvSpPr>
          <p:cNvPr id="52227" name="Rectangle 3"/>
          <p:cNvSpPr>
            <a:spLocks noGrp="1" noRot="1" noChangeArrowheads="1"/>
          </p:cNvSpPr>
          <p:nvPr>
            <p:ph sz="quarter" idx="1"/>
          </p:nvPr>
        </p:nvSpPr>
        <p:spPr/>
        <p:txBody>
          <a:bodyPr>
            <a:normAutofit/>
          </a:bodyPr>
          <a:lstStyle/>
          <a:p>
            <a:r>
              <a:rPr lang="en-US" sz="2800" dirty="0" err="1"/>
              <a:t>Tiap</a:t>
            </a:r>
            <a:r>
              <a:rPr lang="en-US" sz="2800" dirty="0"/>
              <a:t> </a:t>
            </a:r>
            <a:r>
              <a:rPr lang="en-US" sz="2800" dirty="0" err="1"/>
              <a:t>suku</a:t>
            </a:r>
            <a:r>
              <a:rPr lang="en-US" sz="2800" dirty="0"/>
              <a:t> </a:t>
            </a:r>
            <a:r>
              <a:rPr lang="en-US" sz="2800" dirty="0" err="1"/>
              <a:t>bangsa</a:t>
            </a:r>
            <a:r>
              <a:rPr lang="en-US" sz="2800" dirty="0"/>
              <a:t> </a:t>
            </a:r>
            <a:r>
              <a:rPr lang="en-US" sz="2800" dirty="0" err="1"/>
              <a:t>mempunyai</a:t>
            </a:r>
            <a:r>
              <a:rPr lang="en-US" sz="2800" dirty="0"/>
              <a:t> </a:t>
            </a:r>
            <a:r>
              <a:rPr lang="en-US" sz="2800" dirty="0" err="1"/>
              <a:t>reputasi</a:t>
            </a:r>
            <a:r>
              <a:rPr lang="en-US" sz="2800" dirty="0"/>
              <a:t> </a:t>
            </a:r>
            <a:r>
              <a:rPr lang="en-US" sz="2800" dirty="0" err="1"/>
              <a:t>tersendiri</a:t>
            </a:r>
            <a:r>
              <a:rPr lang="en-US" sz="2800" dirty="0"/>
              <a:t> </a:t>
            </a:r>
            <a:r>
              <a:rPr lang="en-US" sz="2800" dirty="0" err="1"/>
              <a:t>pada</a:t>
            </a:r>
            <a:r>
              <a:rPr lang="en-US" sz="2800" dirty="0"/>
              <a:t> </a:t>
            </a:r>
            <a:r>
              <a:rPr lang="en-US" sz="2800" dirty="0" err="1"/>
              <a:t>jenis</a:t>
            </a:r>
            <a:r>
              <a:rPr lang="en-US" sz="2800" dirty="0"/>
              <a:t> </a:t>
            </a:r>
            <a:r>
              <a:rPr lang="en-US" sz="2800" dirty="0" err="1"/>
              <a:t>pekerjaan</a:t>
            </a:r>
            <a:r>
              <a:rPr lang="en-US" sz="2800" dirty="0"/>
              <a:t> </a:t>
            </a:r>
            <a:r>
              <a:rPr lang="en-US" sz="2800" dirty="0" err="1"/>
              <a:t>yg</a:t>
            </a:r>
            <a:r>
              <a:rPr lang="en-US" sz="2800" dirty="0"/>
              <a:t> </a:t>
            </a:r>
            <a:r>
              <a:rPr lang="en-US" sz="2800" dirty="0" err="1"/>
              <a:t>cocok</a:t>
            </a:r>
            <a:r>
              <a:rPr lang="en-US" sz="2800" dirty="0"/>
              <a:t> </a:t>
            </a:r>
            <a:r>
              <a:rPr lang="en-US" sz="2800" dirty="0" err="1"/>
              <a:t>dikarenakan</a:t>
            </a:r>
            <a:r>
              <a:rPr lang="en-US" sz="2800" dirty="0"/>
              <a:t> </a:t>
            </a:r>
            <a:r>
              <a:rPr lang="en-US" sz="2800" dirty="0" err="1"/>
              <a:t>perubahan</a:t>
            </a:r>
            <a:r>
              <a:rPr lang="en-US" sz="2800" dirty="0"/>
              <a:t> </a:t>
            </a:r>
            <a:r>
              <a:rPr lang="en-US" sz="2800" dirty="0" err="1"/>
              <a:t>yg</a:t>
            </a:r>
            <a:r>
              <a:rPr lang="en-US" sz="2800" dirty="0"/>
              <a:t> </a:t>
            </a:r>
            <a:r>
              <a:rPr lang="en-US" sz="2800" dirty="0" err="1"/>
              <a:t>terjadi</a:t>
            </a:r>
            <a:r>
              <a:rPr lang="en-US" sz="2800" dirty="0"/>
              <a:t> </a:t>
            </a:r>
            <a:r>
              <a:rPr lang="en-US" sz="2800" dirty="0" err="1"/>
              <a:t>secara</a:t>
            </a:r>
            <a:r>
              <a:rPr lang="en-US" sz="2800" dirty="0"/>
              <a:t> </a:t>
            </a:r>
            <a:r>
              <a:rPr lang="en-US" sz="2800" dirty="0" err="1"/>
              <a:t>evolusioner</a:t>
            </a:r>
            <a:r>
              <a:rPr lang="en-US" sz="2800" dirty="0"/>
              <a:t> </a:t>
            </a:r>
            <a:r>
              <a:rPr lang="en-US" sz="2800" dirty="0" err="1"/>
              <a:t>dan</a:t>
            </a:r>
            <a:r>
              <a:rPr lang="en-US" sz="2800" dirty="0"/>
              <a:t> </a:t>
            </a:r>
            <a:r>
              <a:rPr lang="en-US" sz="2800" dirty="0" err="1"/>
              <a:t>akhirnya</a:t>
            </a:r>
            <a:r>
              <a:rPr lang="en-US" sz="2800" dirty="0"/>
              <a:t> </a:t>
            </a:r>
            <a:r>
              <a:rPr lang="en-US" sz="2800" dirty="0" err="1"/>
              <a:t>bersifat</a:t>
            </a:r>
            <a:r>
              <a:rPr lang="en-US" sz="2800" dirty="0"/>
              <a:t> </a:t>
            </a:r>
            <a:r>
              <a:rPr lang="en-US" sz="2800" dirty="0" err="1"/>
              <a:t>heriditair</a:t>
            </a:r>
            <a:r>
              <a:rPr lang="en-US" sz="2800"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200"/>
              <a:t>Faktor kesehatan, kesegaran jasmani dan nutrisi</a:t>
            </a:r>
          </a:p>
        </p:txBody>
      </p:sp>
      <p:sp>
        <p:nvSpPr>
          <p:cNvPr id="53251" name="Rectangle 3"/>
          <p:cNvSpPr>
            <a:spLocks noGrp="1" noChangeArrowheads="1"/>
          </p:cNvSpPr>
          <p:nvPr>
            <p:ph sz="quarter" idx="1"/>
          </p:nvPr>
        </p:nvSpPr>
        <p:spPr/>
        <p:txBody>
          <a:bodyPr/>
          <a:lstStyle/>
          <a:p>
            <a:r>
              <a:rPr lang="en-US" sz="2800" dirty="0" err="1"/>
              <a:t>Merupakan</a:t>
            </a:r>
            <a:r>
              <a:rPr lang="en-US" sz="2800" dirty="0"/>
              <a:t> </a:t>
            </a:r>
            <a:r>
              <a:rPr lang="en-US" sz="2800" dirty="0" err="1"/>
              <a:t>kesatuan</a:t>
            </a:r>
            <a:r>
              <a:rPr lang="en-US" sz="2800" dirty="0"/>
              <a:t> yang </a:t>
            </a:r>
            <a:r>
              <a:rPr lang="en-US" sz="2800" dirty="0" err="1"/>
              <a:t>saling</a:t>
            </a:r>
            <a:r>
              <a:rPr lang="en-US" sz="2800" dirty="0"/>
              <a:t> </a:t>
            </a:r>
            <a:r>
              <a:rPr lang="en-US" sz="2800" dirty="0" err="1"/>
              <a:t>menunjang</a:t>
            </a:r>
            <a:r>
              <a:rPr lang="en-US" sz="2800" dirty="0"/>
              <a:t> </a:t>
            </a:r>
            <a:r>
              <a:rPr lang="en-US" sz="2800" dirty="0" err="1"/>
              <a:t>dan</a:t>
            </a:r>
            <a:r>
              <a:rPr lang="en-US" sz="2800" dirty="0"/>
              <a:t> </a:t>
            </a:r>
            <a:r>
              <a:rPr lang="en-US" sz="2800" dirty="0" err="1"/>
              <a:t>saling</a:t>
            </a:r>
            <a:r>
              <a:rPr lang="en-US" sz="2800" dirty="0"/>
              <a:t> </a:t>
            </a:r>
            <a:r>
              <a:rPr lang="en-US" sz="2800" dirty="0" err="1"/>
              <a:t>terkait</a:t>
            </a:r>
            <a:r>
              <a:rPr lang="en-US" sz="2800" dirty="0"/>
              <a:t> </a:t>
            </a:r>
            <a:r>
              <a:rPr lang="en-US" sz="2800" dirty="0" err="1"/>
              <a:t>dengan</a:t>
            </a:r>
            <a:r>
              <a:rPr lang="en-US" sz="2800" dirty="0"/>
              <a:t> </a:t>
            </a:r>
            <a:r>
              <a:rPr lang="en-US" sz="2800" dirty="0" err="1"/>
              <a:t>kemampuan</a:t>
            </a:r>
            <a:r>
              <a:rPr lang="en-US" sz="2800" dirty="0"/>
              <a:t> </a:t>
            </a:r>
            <a:r>
              <a:rPr lang="en-US" sz="2800" dirty="0" err="1"/>
              <a:t>fisik</a:t>
            </a:r>
            <a:r>
              <a:rPr lang="en-US" sz="2800" dirty="0"/>
              <a:t> </a:t>
            </a:r>
            <a:r>
              <a:rPr lang="en-US" sz="2800" dirty="0" err="1"/>
              <a:t>seseorang</a:t>
            </a:r>
            <a:endParaRPr lang="en-US" sz="2800" dirty="0"/>
          </a:p>
          <a:p>
            <a:r>
              <a:rPr lang="en-US" sz="2800" dirty="0" err="1"/>
              <a:t>Kesegaran</a:t>
            </a:r>
            <a:r>
              <a:rPr lang="en-US" sz="2800" dirty="0"/>
              <a:t> </a:t>
            </a:r>
            <a:r>
              <a:rPr lang="en-US" sz="2800" dirty="0" err="1"/>
              <a:t>jasmani</a:t>
            </a:r>
            <a:r>
              <a:rPr lang="en-US" sz="2800" dirty="0"/>
              <a:t> </a:t>
            </a:r>
            <a:r>
              <a:rPr lang="en-US" sz="2800" dirty="0" err="1"/>
              <a:t>dapat</a:t>
            </a:r>
            <a:r>
              <a:rPr lang="en-US" sz="2800" dirty="0"/>
              <a:t> </a:t>
            </a:r>
            <a:r>
              <a:rPr lang="en-US" sz="2800" dirty="0" err="1"/>
              <a:t>dipelihara</a:t>
            </a:r>
            <a:r>
              <a:rPr lang="en-US" sz="2800" dirty="0"/>
              <a:t> </a:t>
            </a:r>
            <a:r>
              <a:rPr lang="en-US" sz="2800" dirty="0" err="1"/>
              <a:t>dgn</a:t>
            </a:r>
            <a:r>
              <a:rPr lang="en-US" sz="2800" dirty="0"/>
              <a:t> </a:t>
            </a:r>
            <a:r>
              <a:rPr lang="en-US" sz="2800" dirty="0" err="1"/>
              <a:t>meningkatkan</a:t>
            </a:r>
            <a:r>
              <a:rPr lang="en-US" sz="2800" dirty="0"/>
              <a:t> </a:t>
            </a:r>
            <a:r>
              <a:rPr lang="en-US" sz="2800" dirty="0" err="1"/>
              <a:t>kemampuan</a:t>
            </a:r>
            <a:r>
              <a:rPr lang="en-US" sz="2800" dirty="0"/>
              <a:t> </a:t>
            </a:r>
            <a:r>
              <a:rPr lang="en-US" sz="2800" dirty="0" err="1"/>
              <a:t>otot</a:t>
            </a:r>
            <a:r>
              <a:rPr lang="en-US" sz="2800" dirty="0"/>
              <a:t> </a:t>
            </a:r>
            <a:r>
              <a:rPr lang="en-US" sz="2800" dirty="0" err="1"/>
              <a:t>dan</a:t>
            </a:r>
            <a:r>
              <a:rPr lang="en-US" sz="2800" dirty="0"/>
              <a:t> </a:t>
            </a:r>
            <a:r>
              <a:rPr lang="en-US" sz="2800" dirty="0" err="1"/>
              <a:t>kecepatan</a:t>
            </a:r>
            <a:r>
              <a:rPr lang="en-US" sz="2800" dirty="0"/>
              <a:t> </a:t>
            </a:r>
            <a:r>
              <a:rPr lang="en-US" sz="2800" dirty="0" err="1"/>
              <a:t>dengan</a:t>
            </a:r>
            <a:r>
              <a:rPr lang="en-US" sz="2800" dirty="0"/>
              <a:t> </a:t>
            </a:r>
            <a:r>
              <a:rPr lang="en-US" sz="2800" dirty="0" err="1"/>
              <a:t>cara</a:t>
            </a:r>
            <a:r>
              <a:rPr lang="en-US" sz="2800" dirty="0"/>
              <a:t> </a:t>
            </a:r>
            <a:r>
              <a:rPr lang="en-US" sz="2800" dirty="0" err="1"/>
              <a:t>latihan</a:t>
            </a:r>
            <a:r>
              <a:rPr lang="en-US" sz="2800" dirty="0"/>
              <a:t> </a:t>
            </a:r>
            <a:r>
              <a:rPr lang="en-US" sz="2800" dirty="0" err="1"/>
              <a:t>dan</a:t>
            </a:r>
            <a:r>
              <a:rPr lang="en-US" sz="2800" dirty="0"/>
              <a:t> </a:t>
            </a:r>
            <a:r>
              <a:rPr lang="en-US" sz="2800" dirty="0" err="1"/>
              <a:t>olah</a:t>
            </a:r>
            <a:r>
              <a:rPr lang="en-US" sz="2800" dirty="0"/>
              <a:t> raga </a:t>
            </a:r>
            <a:r>
              <a:rPr lang="en-US" sz="2800" dirty="0" err="1"/>
              <a:t>secara</a:t>
            </a:r>
            <a:r>
              <a:rPr lang="en-US" sz="2800" dirty="0"/>
              <a:t> </a:t>
            </a:r>
            <a:r>
              <a:rPr lang="en-US" sz="2800" dirty="0" err="1"/>
              <a:t>teratur</a:t>
            </a:r>
            <a:r>
              <a:rPr lang="en-US" sz="2800" dirty="0"/>
              <a:t> </a:t>
            </a:r>
            <a:r>
              <a:rPr lang="en-US" sz="2800" dirty="0" err="1"/>
              <a:t>menyebabkan</a:t>
            </a:r>
            <a:r>
              <a:rPr lang="en-US" sz="2800" dirty="0"/>
              <a:t> </a:t>
            </a:r>
            <a:r>
              <a:rPr lang="en-US" sz="2800" dirty="0" err="1"/>
              <a:t>performa</a:t>
            </a:r>
            <a:r>
              <a:rPr lang="en-US" sz="2800" dirty="0"/>
              <a:t> </a:t>
            </a:r>
            <a:r>
              <a:rPr lang="en-US" sz="2800" dirty="0" err="1"/>
              <a:t>kerja</a:t>
            </a:r>
            <a:r>
              <a:rPr lang="en-US" sz="2800" dirty="0"/>
              <a:t> </a:t>
            </a:r>
            <a:r>
              <a:rPr lang="en-US" sz="2800" dirty="0" err="1"/>
              <a:t>dan</a:t>
            </a:r>
            <a:r>
              <a:rPr lang="en-US" sz="2800" dirty="0"/>
              <a:t> </a:t>
            </a:r>
            <a:r>
              <a:rPr lang="en-US" sz="2800" dirty="0" err="1"/>
              <a:t>ketahanan</a:t>
            </a:r>
            <a:r>
              <a:rPr lang="en-US" sz="2800" dirty="0"/>
              <a:t> </a:t>
            </a:r>
            <a:r>
              <a:rPr lang="en-US" sz="2800" dirty="0" err="1"/>
              <a:t>kerja</a:t>
            </a:r>
            <a:r>
              <a:rPr lang="en-US" sz="2800" dirty="0"/>
              <a:t> </a:t>
            </a:r>
            <a:r>
              <a:rPr lang="en-US" sz="2800" dirty="0" err="1"/>
              <a:t>akan</a:t>
            </a:r>
            <a:r>
              <a:rPr lang="en-US" sz="2800" dirty="0"/>
              <a:t> </a:t>
            </a:r>
            <a:r>
              <a:rPr lang="en-US" sz="2800" dirty="0" err="1"/>
              <a:t>lebih</a:t>
            </a:r>
            <a:r>
              <a:rPr lang="en-US" sz="2800" dirty="0"/>
              <a:t> </a:t>
            </a:r>
            <a:r>
              <a:rPr lang="en-US" sz="2800" dirty="0" err="1"/>
              <a:t>baik</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chemeClr val="accent6">
              <a:lumMod val="40000"/>
              <a:lumOff val="60000"/>
            </a:schemeClr>
          </a:solidFill>
        </p:spPr>
        <p:txBody>
          <a:bodyPr/>
          <a:lstStyle/>
          <a:p>
            <a:pPr eaLnBrk="1" hangingPunct="1">
              <a:defRPr/>
            </a:pPr>
            <a:r>
              <a:rPr lang="en-US" sz="3200" dirty="0" smtClean="0"/>
              <a:t>BEBAN TAMBAHAN AKIBAT LINGKUNGAN KERJA</a:t>
            </a:r>
          </a:p>
        </p:txBody>
      </p:sp>
      <p:sp>
        <p:nvSpPr>
          <p:cNvPr id="22531" name="Rectangle 3"/>
          <p:cNvSpPr>
            <a:spLocks noGrp="1" noChangeArrowheads="1"/>
          </p:cNvSpPr>
          <p:nvPr>
            <p:ph sz="quarter" idx="1"/>
          </p:nvPr>
        </p:nvSpPr>
        <p:spPr/>
        <p:txBody>
          <a:bodyPr>
            <a:normAutofit/>
          </a:bodyPr>
          <a:lstStyle/>
          <a:p>
            <a:pPr marL="609600" indent="-609600" eaLnBrk="1" hangingPunct="1">
              <a:lnSpc>
                <a:spcPct val="80000"/>
              </a:lnSpc>
              <a:defRPr/>
            </a:pPr>
            <a:r>
              <a:rPr lang="sv-SE" sz="2800" dirty="0" smtClean="0"/>
              <a:t>Faktor fisik yang meliputi penerangan, suhu udara, kelembaban, cepat rambat udara, suara, vibrasi mekanis, radiasi, dan tekanan udara.</a:t>
            </a:r>
          </a:p>
          <a:p>
            <a:pPr marL="609600" indent="-609600" eaLnBrk="1" hangingPunct="1">
              <a:lnSpc>
                <a:spcPct val="80000"/>
              </a:lnSpc>
              <a:defRPr/>
            </a:pPr>
            <a:r>
              <a:rPr lang="sv-SE" sz="2800" dirty="0" smtClean="0"/>
              <a:t>Faktor-faktor kimia, yaitu : gas, debu uap, kabut, fume, asap, awan, cairan, dan benda padat lainnya.</a:t>
            </a:r>
          </a:p>
          <a:p>
            <a:pPr marL="609600" indent="-609600" eaLnBrk="1" hangingPunct="1">
              <a:lnSpc>
                <a:spcPct val="80000"/>
              </a:lnSpc>
              <a:defRPr/>
            </a:pPr>
            <a:r>
              <a:rPr lang="sv-SE" sz="2800" dirty="0" smtClean="0"/>
              <a:t>Faktor biologi, baik dari golongan tumbuhan atau hewan</a:t>
            </a:r>
          </a:p>
          <a:p>
            <a:pPr marL="609600" indent="-609600" eaLnBrk="1" hangingPunct="1">
              <a:lnSpc>
                <a:spcPct val="80000"/>
              </a:lnSpc>
              <a:defRPr/>
            </a:pPr>
            <a:r>
              <a:rPr lang="sv-SE" sz="2800" dirty="0" smtClean="0"/>
              <a:t>Faktor fisiologis, seperti konstruksi mesin, sikap dan cara kerja, serta ergonomi.</a:t>
            </a:r>
          </a:p>
          <a:p>
            <a:pPr marL="609600" indent="-609600" eaLnBrk="1" hangingPunct="1">
              <a:lnSpc>
                <a:spcPct val="80000"/>
              </a:lnSpc>
              <a:defRPr/>
            </a:pPr>
            <a:r>
              <a:rPr lang="sv-SE" sz="2800" dirty="0" smtClean="0"/>
              <a:t>Faktor mental-psikologis, yaitu : suasana kerja,hubungan antara pekerja atau pengusaha, pemilihan kerja dan lain-lain.</a:t>
            </a:r>
            <a:r>
              <a:rPr lang="en-US" sz="28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en-US" sz="2800" b="1" dirty="0">
                <a:solidFill>
                  <a:schemeClr val="folHlink"/>
                </a:solidFill>
                <a:latin typeface="Bookman Old Style" pitchFamily="18" charset="0"/>
              </a:rPr>
              <a:t>FAKTOR-FAKTOR YANG MEMPENGARUHI </a:t>
            </a:r>
            <a:r>
              <a:rPr lang="id-ID" sz="2800" b="1" dirty="0" smtClean="0">
                <a:solidFill>
                  <a:schemeClr val="folHlink"/>
                </a:solidFill>
                <a:latin typeface="Bookman Old Style" pitchFamily="18" charset="0"/>
              </a:rPr>
              <a:t>BEBAN KERJA &amp; </a:t>
            </a:r>
            <a:r>
              <a:rPr lang="en-US" sz="2800" b="1" dirty="0" smtClean="0">
                <a:solidFill>
                  <a:schemeClr val="folHlink"/>
                </a:solidFill>
                <a:latin typeface="Bookman Old Style" pitchFamily="18" charset="0"/>
              </a:rPr>
              <a:t>PRODUKTIVITAS </a:t>
            </a:r>
            <a:r>
              <a:rPr lang="en-US" sz="2800" b="1" dirty="0">
                <a:solidFill>
                  <a:schemeClr val="folHlink"/>
                </a:solidFill>
                <a:latin typeface="Bookman Old Style" pitchFamily="18" charset="0"/>
              </a:rPr>
              <a:t/>
            </a:r>
            <a:br>
              <a:rPr lang="en-US" sz="2800" b="1" dirty="0">
                <a:solidFill>
                  <a:schemeClr val="folHlink"/>
                </a:solidFill>
                <a:latin typeface="Bookman Old Style" pitchFamily="18" charset="0"/>
              </a:rPr>
            </a:br>
            <a:r>
              <a:rPr lang="en-US" sz="2800" b="1" dirty="0">
                <a:solidFill>
                  <a:schemeClr val="folHlink"/>
                </a:solidFill>
                <a:latin typeface="Bookman Old Style" pitchFamily="18" charset="0"/>
              </a:rPr>
              <a:t>TENAGA KERJA</a:t>
            </a:r>
            <a:endParaRPr lang="en-GB" sz="2800" b="1" dirty="0">
              <a:solidFill>
                <a:schemeClr val="folHlink"/>
              </a:solidFill>
              <a:latin typeface="Bookman Old Style" pitchFamily="18" charset="0"/>
            </a:endParaRPr>
          </a:p>
        </p:txBody>
      </p:sp>
      <p:sp>
        <p:nvSpPr>
          <p:cNvPr id="86019" name="Rectangle 3"/>
          <p:cNvSpPr>
            <a:spLocks noGrp="1" noChangeArrowheads="1"/>
          </p:cNvSpPr>
          <p:nvPr>
            <p:ph sz="quarter" idx="1"/>
          </p:nvPr>
        </p:nvSpPr>
        <p:spPr>
          <a:xfrm>
            <a:off x="685800" y="2133600"/>
            <a:ext cx="7772400" cy="4114800"/>
          </a:xfrm>
        </p:spPr>
        <p:txBody>
          <a:bodyPr/>
          <a:lstStyle/>
          <a:p>
            <a:pPr marL="609600" indent="-609600">
              <a:buFontTx/>
              <a:buAutoNum type="alphaUcPeriod"/>
            </a:pPr>
            <a:r>
              <a:rPr lang="en-US" sz="2400" b="1" dirty="0"/>
              <a:t>BEBAN KERJA</a:t>
            </a:r>
          </a:p>
          <a:p>
            <a:pPr marL="609600" indent="-609600">
              <a:buFontTx/>
              <a:buAutoNum type="alphaUcPeriod"/>
            </a:pPr>
            <a:r>
              <a:rPr lang="en-US" sz="2400" b="1" dirty="0"/>
              <a:t>BEBAN TAMBAHAN DARI LINGKUNGAN KERJA</a:t>
            </a:r>
          </a:p>
          <a:p>
            <a:pPr marL="609600" indent="-609600">
              <a:buFontTx/>
              <a:buAutoNum type="alphaUcPeriod"/>
            </a:pPr>
            <a:r>
              <a:rPr lang="en-US" sz="2400" b="1" dirty="0"/>
              <a:t>KAPASITAS KERJA</a:t>
            </a:r>
          </a:p>
          <a:p>
            <a:pPr marL="609600" indent="-609600">
              <a:buFontTx/>
              <a:buNone/>
            </a:pPr>
            <a:endParaRPr lang="en-US" sz="2400" b="1" dirty="0"/>
          </a:p>
          <a:p>
            <a:pPr marL="609600" indent="-60325">
              <a:buFontTx/>
              <a:buNone/>
            </a:pPr>
            <a:r>
              <a:rPr lang="en-US" sz="2400" dirty="0"/>
              <a:t>UNTUK MENDAPATKAN DERAJAT KESEHATAN TENAGA KERJA YANG OPTIMAL DAN PRODUKTIVITAS KERJA YANG TINGGI, MAKA KETIGA FAKTOR ITU HENDAKLAH DALAM KESEIMBANGAN YANG SERASI</a:t>
            </a:r>
            <a:endParaRPr lang="en-GB"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200"/>
              <a:t>BEBAN KERJA</a:t>
            </a:r>
          </a:p>
        </p:txBody>
      </p:sp>
      <p:sp>
        <p:nvSpPr>
          <p:cNvPr id="55299" name="Rectangle 3"/>
          <p:cNvSpPr>
            <a:spLocks noGrp="1" noChangeArrowheads="1"/>
          </p:cNvSpPr>
          <p:nvPr>
            <p:ph sz="quarter" idx="1"/>
          </p:nvPr>
        </p:nvSpPr>
        <p:spPr/>
        <p:txBody>
          <a:bodyPr/>
          <a:lstStyle/>
          <a:p>
            <a:pPr>
              <a:buFont typeface="Wingdings" pitchFamily="2" charset="2"/>
              <a:buChar char="q"/>
            </a:pPr>
            <a:r>
              <a:rPr lang="en-US"/>
              <a:t>Tubuh manusia dirancang untuk melakukan pekerjaan, massa otot beratnya hampir ½ berat badan, memungkinkan dpt menggerakan tubuh</a:t>
            </a:r>
          </a:p>
          <a:p>
            <a:pPr>
              <a:buFont typeface="Wingdings" pitchFamily="2" charset="2"/>
              <a:buChar char="q"/>
            </a:pPr>
            <a:r>
              <a:rPr lang="en-US"/>
              <a:t>Setiap beban kerja yg diterima oleh pekerja harus sesuai baik terhadap kemampuan fisik, kognitif maupun keterbatasan manusia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4294967295"/>
          </p:nvPr>
        </p:nvSpPr>
        <p:spPr>
          <a:xfrm>
            <a:off x="0" y="1066800"/>
            <a:ext cx="8229600" cy="4648200"/>
          </a:xfrm>
        </p:spPr>
        <p:txBody>
          <a:bodyPr>
            <a:normAutofit/>
          </a:bodyPr>
          <a:lstStyle/>
          <a:p>
            <a:pPr>
              <a:lnSpc>
                <a:spcPct val="90000"/>
              </a:lnSpc>
              <a:buFontTx/>
              <a:buNone/>
            </a:pPr>
            <a:r>
              <a:rPr lang="en-US" sz="2800" dirty="0" err="1">
                <a:effectLst>
                  <a:outerShdw blurRad="38100" dist="38100" dir="2700000" algn="tl">
                    <a:srgbClr val="C0C0C0"/>
                  </a:outerShdw>
                </a:effectLst>
              </a:rPr>
              <a:t>Menurut</a:t>
            </a:r>
            <a:r>
              <a:rPr lang="en-US" sz="2800" dirty="0">
                <a:effectLst>
                  <a:outerShdw blurRad="38100" dist="38100" dir="2700000" algn="tl">
                    <a:srgbClr val="C0C0C0"/>
                  </a:outerShdw>
                </a:effectLst>
              </a:rPr>
              <a:t> </a:t>
            </a:r>
            <a:r>
              <a:rPr lang="en-US" sz="2800" dirty="0" err="1">
                <a:effectLst>
                  <a:outerShdw blurRad="38100" dist="38100" dir="2700000" algn="tl">
                    <a:srgbClr val="C0C0C0"/>
                  </a:outerShdw>
                </a:effectLst>
              </a:rPr>
              <a:t>Dewan</a:t>
            </a:r>
            <a:r>
              <a:rPr lang="en-US" sz="2800" dirty="0">
                <a:effectLst>
                  <a:outerShdw blurRad="38100" dist="38100" dir="2700000" algn="tl">
                    <a:srgbClr val="C0C0C0"/>
                  </a:outerShdw>
                </a:effectLst>
              </a:rPr>
              <a:t> </a:t>
            </a:r>
            <a:r>
              <a:rPr lang="en-US" sz="2800" dirty="0" err="1">
                <a:effectLst>
                  <a:outerShdw blurRad="38100" dist="38100" dir="2700000" algn="tl">
                    <a:srgbClr val="C0C0C0"/>
                  </a:outerShdw>
                </a:effectLst>
              </a:rPr>
              <a:t>Produktivitas</a:t>
            </a:r>
            <a:r>
              <a:rPr lang="en-US" sz="2800" dirty="0">
                <a:effectLst>
                  <a:outerShdw blurRad="38100" dist="38100" dir="2700000" algn="tl">
                    <a:srgbClr val="C0C0C0"/>
                  </a:outerShdw>
                </a:effectLst>
              </a:rPr>
              <a:t> </a:t>
            </a:r>
            <a:r>
              <a:rPr lang="en-US" sz="2800" dirty="0" err="1">
                <a:effectLst>
                  <a:outerShdw blurRad="38100" dist="38100" dir="2700000" algn="tl">
                    <a:srgbClr val="C0C0C0"/>
                  </a:outerShdw>
                </a:effectLst>
              </a:rPr>
              <a:t>Nasional</a:t>
            </a:r>
            <a:r>
              <a:rPr lang="en-US" sz="2800" dirty="0">
                <a:effectLst>
                  <a:outerShdw blurRad="38100" dist="38100" dir="2700000" algn="tl">
                    <a:srgbClr val="C0C0C0"/>
                  </a:outerShdw>
                </a:effectLst>
              </a:rPr>
              <a:t> 1983 : </a:t>
            </a:r>
            <a:r>
              <a:rPr lang="en-US" sz="2800" dirty="0" err="1">
                <a:solidFill>
                  <a:schemeClr val="tx2">
                    <a:lumMod val="75000"/>
                  </a:schemeClr>
                </a:solidFill>
                <a:effectLst>
                  <a:outerShdw blurRad="38100" dist="38100" dir="2700000" algn="tl">
                    <a:srgbClr val="C0C0C0"/>
                  </a:outerShdw>
                </a:effectLst>
              </a:rPr>
              <a:t>Produktivitas</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mengandung</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pengertian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sikap</a:t>
            </a:r>
            <a:r>
              <a:rPr lang="en-US" sz="2800" dirty="0">
                <a:solidFill>
                  <a:schemeClr val="tx2">
                    <a:lumMod val="75000"/>
                  </a:schemeClr>
                </a:solidFill>
                <a:effectLst>
                  <a:outerShdw blurRad="38100" dist="38100" dir="2700000" algn="tl">
                    <a:srgbClr val="C0C0C0"/>
                  </a:outerShdw>
                </a:effectLst>
              </a:rPr>
              <a:t> mental yang </a:t>
            </a:r>
            <a:r>
              <a:rPr lang="en-US" sz="2800" dirty="0" err="1">
                <a:solidFill>
                  <a:schemeClr val="tx2">
                    <a:lumMod val="75000"/>
                  </a:schemeClr>
                </a:solidFill>
                <a:effectLst>
                  <a:outerShdw blurRad="38100" dist="38100" dir="2700000" algn="tl">
                    <a:srgbClr val="C0C0C0"/>
                  </a:outerShdw>
                </a:effectLst>
              </a:rPr>
              <a:t>selalu</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mempunyai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pandangan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bahwa</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mutu</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kehidupan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hari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ini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harus</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lebih</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baik</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dari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kemarin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dan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hari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esok</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lebih</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baik</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dari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hari</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ini</a:t>
            </a:r>
            <a:r>
              <a:rPr lang="en-US" sz="2800" dirty="0">
                <a:solidFill>
                  <a:schemeClr val="tx2">
                    <a:lumMod val="75000"/>
                  </a:schemeClr>
                </a:solidFill>
                <a:effectLst>
                  <a:outerShdw blurRad="38100" dist="38100" dir="2700000" algn="tl">
                    <a:srgbClr val="C0C0C0"/>
                  </a:outerShdw>
                </a:effectLst>
              </a:rPr>
              <a:t>. </a:t>
            </a:r>
          </a:p>
          <a:p>
            <a:pPr>
              <a:lnSpc>
                <a:spcPct val="90000"/>
              </a:lnSpc>
              <a:buFontTx/>
              <a:buNone/>
            </a:pPr>
            <a:endParaRPr lang="en-US" sz="2800" dirty="0">
              <a:solidFill>
                <a:schemeClr val="tx2">
                  <a:lumMod val="75000"/>
                </a:schemeClr>
              </a:solidFill>
              <a:effectLst>
                <a:outerShdw blurRad="38100" dist="38100" dir="2700000" algn="tl">
                  <a:srgbClr val="C0C0C0"/>
                </a:outerShdw>
              </a:effectLst>
            </a:endParaRPr>
          </a:p>
          <a:p>
            <a:pPr>
              <a:lnSpc>
                <a:spcPct val="90000"/>
              </a:lnSpc>
              <a:buFontTx/>
              <a:buNone/>
            </a:pPr>
            <a:r>
              <a:rPr lang="en-US" sz="2800" dirty="0" err="1">
                <a:solidFill>
                  <a:schemeClr val="tx2">
                    <a:lumMod val="75000"/>
                  </a:schemeClr>
                </a:solidFill>
                <a:effectLst>
                  <a:outerShdw blurRad="38100" dist="38100" dir="2700000" algn="tl">
                    <a:srgbClr val="C0C0C0"/>
                  </a:outerShdw>
                </a:effectLst>
              </a:rPr>
              <a:t>Secara</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umum</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pengertian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produktivitas</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yaitu</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perbandingan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antara</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hasil</a:t>
            </a:r>
            <a:r>
              <a:rPr lang="en-US" sz="2800" dirty="0">
                <a:solidFill>
                  <a:schemeClr val="tx2">
                    <a:lumMod val="75000"/>
                  </a:schemeClr>
                </a:solidFill>
                <a:effectLst>
                  <a:outerShdw blurRad="38100" dist="38100" dir="2700000" algn="tl">
                    <a:srgbClr val="C0C0C0"/>
                  </a:outerShdw>
                </a:effectLst>
              </a:rPr>
              <a:t> yang </a:t>
            </a:r>
            <a:r>
              <a:rPr lang="en-US" sz="2800" dirty="0" err="1">
                <a:solidFill>
                  <a:schemeClr val="tx2">
                    <a:lumMod val="75000"/>
                  </a:schemeClr>
                </a:solidFill>
                <a:effectLst>
                  <a:outerShdw blurRad="38100" dist="38100" dir="2700000" algn="tl">
                    <a:srgbClr val="C0C0C0"/>
                  </a:outerShdw>
                </a:effectLst>
              </a:rPr>
              <a:t>dicapai</a:t>
            </a:r>
            <a:r>
              <a:rPr lang="en-US" sz="2800" dirty="0">
                <a:solidFill>
                  <a:schemeClr val="tx2">
                    <a:lumMod val="75000"/>
                  </a:schemeClr>
                </a:solidFill>
                <a:effectLst>
                  <a:outerShdw blurRad="38100" dist="38100" dir="2700000" algn="tl">
                    <a:srgbClr val="C0C0C0"/>
                  </a:outerShdw>
                </a:effectLst>
              </a:rPr>
              <a:t> (output) dg </a:t>
            </a:r>
            <a:r>
              <a:rPr lang="en-US" sz="2800" dirty="0" err="1">
                <a:solidFill>
                  <a:schemeClr val="tx2">
                    <a:lumMod val="75000"/>
                  </a:schemeClr>
                </a:solidFill>
                <a:effectLst>
                  <a:outerShdw blurRad="38100" dist="38100" dir="2700000" algn="tl">
                    <a:srgbClr val="C0C0C0"/>
                  </a:outerShdw>
                </a:effectLst>
              </a:rPr>
              <a:t>keseluruhan</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sumber</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daya</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yg</a:t>
            </a:r>
            <a:r>
              <a:rPr lang="en-US" sz="2800" dirty="0">
                <a:solidFill>
                  <a:schemeClr val="tx2">
                    <a:lumMod val="75000"/>
                  </a:schemeClr>
                </a:solidFill>
                <a:effectLst>
                  <a:outerShdw blurRad="38100" dist="38100" dir="2700000" algn="tl">
                    <a:srgbClr val="C0C0C0"/>
                  </a:outerShdw>
                </a:effectLst>
              </a:rPr>
              <a:t> </a:t>
            </a:r>
            <a:r>
              <a:rPr lang="en-US" sz="2800" dirty="0" err="1">
                <a:solidFill>
                  <a:schemeClr val="tx2">
                    <a:lumMod val="75000"/>
                  </a:schemeClr>
                </a:solidFill>
                <a:effectLst>
                  <a:outerShdw blurRad="38100" dist="38100" dir="2700000" algn="tl">
                    <a:srgbClr val="C0C0C0"/>
                  </a:outerShdw>
                </a:effectLst>
              </a:rPr>
              <a:t>digunakan</a:t>
            </a:r>
            <a:r>
              <a:rPr lang="en-US" sz="2800" dirty="0">
                <a:solidFill>
                  <a:schemeClr val="tx2">
                    <a:lumMod val="75000"/>
                  </a:schemeClr>
                </a:solidFill>
                <a:effectLst>
                  <a:outerShdw blurRad="38100" dist="38100" dir="2700000" algn="tl">
                    <a:srgbClr val="C0C0C0"/>
                  </a:outerShdw>
                </a:effectLst>
              </a:rPr>
              <a:t> (input).</a:t>
            </a:r>
          </a:p>
          <a:p>
            <a:pPr>
              <a:lnSpc>
                <a:spcPct val="90000"/>
              </a:lnSpc>
              <a:buFontTx/>
              <a:buNone/>
            </a:pPr>
            <a:r>
              <a:rPr lang="en-US" dirty="0">
                <a:solidFill>
                  <a:schemeClr val="tx2">
                    <a:lumMod val="75000"/>
                  </a:schemeClr>
                </a:solidFill>
                <a:effectLst>
                  <a:outerShdw blurRad="38100" dist="38100" dir="2700000" algn="tl">
                    <a:srgbClr val="C0C0C0"/>
                  </a:outerShdw>
                </a:effectLst>
              </a:rPr>
              <a:t>	Formula </a:t>
            </a:r>
            <a:r>
              <a:rPr lang="en-US" dirty="0" err="1">
                <a:solidFill>
                  <a:schemeClr val="tx2">
                    <a:lumMod val="75000"/>
                  </a:schemeClr>
                </a:solidFill>
                <a:effectLst>
                  <a:outerShdw blurRad="38100" dist="38100" dir="2700000" algn="tl">
                    <a:srgbClr val="C0C0C0"/>
                  </a:outerShdw>
                </a:effectLst>
              </a:rPr>
              <a:t>produktivitas</a:t>
            </a:r>
            <a:r>
              <a:rPr lang="en-US" dirty="0">
                <a:solidFill>
                  <a:schemeClr val="tx2">
                    <a:lumMod val="75000"/>
                  </a:schemeClr>
                </a:solidFill>
                <a:effectLst>
                  <a:outerShdw blurRad="38100" dist="38100" dir="2700000" algn="tl">
                    <a:srgbClr val="C0C0C0"/>
                  </a:outerShdw>
                </a:effectLst>
              </a:rPr>
              <a:t> </a:t>
            </a:r>
            <a:r>
              <a:rPr lang="en-US" dirty="0" err="1">
                <a:solidFill>
                  <a:schemeClr val="tx2">
                    <a:lumMod val="75000"/>
                  </a:schemeClr>
                </a:solidFill>
                <a:effectLst>
                  <a:outerShdw blurRad="38100" dist="38100" dir="2700000" algn="tl">
                    <a:srgbClr val="C0C0C0"/>
                  </a:outerShdw>
                </a:effectLst>
              </a:rPr>
              <a:t>dapat</a:t>
            </a:r>
            <a:r>
              <a:rPr lang="en-US" dirty="0">
                <a:solidFill>
                  <a:schemeClr val="tx2">
                    <a:lumMod val="75000"/>
                  </a:schemeClr>
                </a:solidFill>
                <a:effectLst>
                  <a:outerShdw blurRad="38100" dist="38100" dir="2700000" algn="tl">
                    <a:srgbClr val="C0C0C0"/>
                  </a:outerShdw>
                </a:effectLst>
              </a:rPr>
              <a:t> </a:t>
            </a:r>
            <a:r>
              <a:rPr lang="en-US" dirty="0" err="1">
                <a:solidFill>
                  <a:schemeClr val="tx2">
                    <a:lumMod val="75000"/>
                  </a:schemeClr>
                </a:solidFill>
                <a:effectLst>
                  <a:outerShdw blurRad="38100" dist="38100" dir="2700000" algn="tl">
                    <a:srgbClr val="C0C0C0"/>
                  </a:outerShdw>
                </a:effectLst>
              </a:rPr>
              <a:t>dinyatakan</a:t>
            </a:r>
            <a:r>
              <a:rPr lang="en-US" dirty="0">
                <a:solidFill>
                  <a:schemeClr val="tx2">
                    <a:lumMod val="75000"/>
                  </a:schemeClr>
                </a:solidFill>
                <a:effectLst>
                  <a:outerShdw blurRad="38100" dist="38100" dir="2700000" algn="tl">
                    <a:srgbClr val="C0C0C0"/>
                  </a:outerShdw>
                </a:effectLst>
              </a:rPr>
              <a:t> :</a:t>
            </a:r>
          </a:p>
          <a:p>
            <a:pPr>
              <a:lnSpc>
                <a:spcPct val="90000"/>
              </a:lnSpc>
              <a:buFontTx/>
              <a:buNone/>
            </a:pPr>
            <a:r>
              <a:rPr lang="en-US" dirty="0">
                <a:solidFill>
                  <a:schemeClr val="tx2">
                    <a:lumMod val="75000"/>
                  </a:schemeClr>
                </a:solidFill>
                <a:effectLst>
                  <a:outerShdw blurRad="38100" dist="38100" dir="2700000" algn="tl">
                    <a:srgbClr val="C0C0C0"/>
                  </a:outerShdw>
                </a:effectLst>
              </a:rPr>
              <a:t>		output     </a:t>
            </a:r>
            <a:r>
              <a:rPr lang="en-US" dirty="0" err="1">
                <a:solidFill>
                  <a:schemeClr val="tx2">
                    <a:lumMod val="75000"/>
                  </a:schemeClr>
                </a:solidFill>
                <a:effectLst>
                  <a:outerShdw blurRad="38100" dist="38100" dir="2700000" algn="tl">
                    <a:srgbClr val="C0C0C0"/>
                  </a:outerShdw>
                </a:effectLst>
              </a:rPr>
              <a:t>atau</a:t>
            </a:r>
            <a:r>
              <a:rPr lang="en-US" dirty="0">
                <a:solidFill>
                  <a:schemeClr val="tx2">
                    <a:lumMod val="75000"/>
                  </a:schemeClr>
                </a:solidFill>
                <a:effectLst>
                  <a:outerShdw blurRad="38100" dist="38100" dir="2700000" algn="tl">
                    <a:srgbClr val="C0C0C0"/>
                  </a:outerShdw>
                </a:effectLst>
              </a:rPr>
              <a:t>   O</a:t>
            </a:r>
          </a:p>
          <a:p>
            <a:pPr>
              <a:lnSpc>
                <a:spcPct val="90000"/>
              </a:lnSpc>
              <a:buFontTx/>
              <a:buNone/>
            </a:pPr>
            <a:r>
              <a:rPr lang="en-US" dirty="0">
                <a:solidFill>
                  <a:schemeClr val="tx2">
                    <a:lumMod val="75000"/>
                  </a:schemeClr>
                </a:solidFill>
                <a:effectLst>
                  <a:outerShdw blurRad="38100" dist="38100" dir="2700000" algn="tl">
                    <a:srgbClr val="C0C0C0"/>
                  </a:outerShdw>
                </a:effectLst>
              </a:rPr>
              <a:t>		 input                  I</a:t>
            </a:r>
          </a:p>
        </p:txBody>
      </p:sp>
      <p:sp>
        <p:nvSpPr>
          <p:cNvPr id="134147" name="Line 4"/>
          <p:cNvSpPr>
            <a:spLocks noChangeShapeType="1"/>
          </p:cNvSpPr>
          <p:nvPr/>
        </p:nvSpPr>
        <p:spPr bwMode="auto">
          <a:xfrm>
            <a:off x="1000100" y="5214950"/>
            <a:ext cx="682644" cy="45719"/>
          </a:xfrm>
          <a:prstGeom prst="line">
            <a:avLst/>
          </a:prstGeom>
          <a:noFill/>
          <a:ln w="57150">
            <a:solidFill>
              <a:schemeClr val="tx1"/>
            </a:solidFill>
            <a:round/>
            <a:headEnd/>
            <a:tailEnd/>
          </a:ln>
        </p:spPr>
        <p:txBody>
          <a:bodyPr/>
          <a:lstStyle/>
          <a:p>
            <a:endParaRPr lang="id-ID"/>
          </a:p>
        </p:txBody>
      </p:sp>
      <p:sp>
        <p:nvSpPr>
          <p:cNvPr id="134148" name="Line 5"/>
          <p:cNvSpPr>
            <a:spLocks noChangeShapeType="1"/>
          </p:cNvSpPr>
          <p:nvPr/>
        </p:nvSpPr>
        <p:spPr bwMode="auto">
          <a:xfrm>
            <a:off x="2714612" y="5214950"/>
            <a:ext cx="533400" cy="0"/>
          </a:xfrm>
          <a:prstGeom prst="line">
            <a:avLst/>
          </a:prstGeom>
          <a:noFill/>
          <a:ln w="57150">
            <a:solidFill>
              <a:schemeClr val="tx1"/>
            </a:solidFill>
            <a:round/>
            <a:headEnd/>
            <a:tailEnd/>
          </a:ln>
        </p:spPr>
        <p:txBody>
          <a:bodyPr/>
          <a:lstStyle/>
          <a:p>
            <a:endParaRPr lang="id-ID"/>
          </a:p>
        </p:txBody>
      </p:sp>
      <p:sp>
        <p:nvSpPr>
          <p:cNvPr id="134149" name="Text Box 5"/>
          <p:cNvSpPr txBox="1">
            <a:spLocks noChangeArrowheads="1"/>
          </p:cNvSpPr>
          <p:nvPr/>
        </p:nvSpPr>
        <p:spPr bwMode="auto">
          <a:xfrm>
            <a:off x="609600" y="381000"/>
            <a:ext cx="3810000" cy="641350"/>
          </a:xfrm>
          <a:prstGeom prst="rect">
            <a:avLst/>
          </a:prstGeom>
          <a:noFill/>
          <a:ln w="9525">
            <a:noFill/>
            <a:miter lim="800000"/>
            <a:headEnd/>
            <a:tailEnd/>
          </a:ln>
          <a:effectLst/>
        </p:spPr>
        <p:txBody>
          <a:bodyPr>
            <a:spAutoFit/>
          </a:bodyPr>
          <a:lstStyle/>
          <a:p>
            <a:pPr>
              <a:spcBef>
                <a:spcPct val="50000"/>
              </a:spcBef>
            </a:pPr>
            <a:r>
              <a:rPr lang="en-US" sz="3600" b="1">
                <a:solidFill>
                  <a:srgbClr val="FF33CC"/>
                </a:solidFill>
                <a:latin typeface="Bernard MT Condensed" pitchFamily="18" charset="0"/>
              </a:rPr>
              <a:t>PRODUKTIVITAS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600">
                <a:effectLst>
                  <a:outerShdw blurRad="38100" dist="38100" dir="2700000" algn="tl">
                    <a:srgbClr val="000000"/>
                  </a:outerShdw>
                </a:effectLst>
                <a:latin typeface="Unicorn" pitchFamily="2" charset="0"/>
              </a:rPr>
              <a:t>EFISIENSI</a:t>
            </a:r>
          </a:p>
        </p:txBody>
      </p:sp>
      <p:sp>
        <p:nvSpPr>
          <p:cNvPr id="30723" name="Rectangle 3"/>
          <p:cNvSpPr>
            <a:spLocks noGrp="1" noChangeArrowheads="1"/>
          </p:cNvSpPr>
          <p:nvPr>
            <p:ph type="body" idx="4294967295"/>
          </p:nvPr>
        </p:nvSpPr>
        <p:spPr>
          <a:xfrm>
            <a:off x="0" y="1600200"/>
            <a:ext cx="8229600" cy="4525963"/>
          </a:xfrm>
        </p:spPr>
        <p:txBody>
          <a:bodyPr/>
          <a:lstStyle/>
          <a:p>
            <a:pPr eaLnBrk="1" hangingPunct="1">
              <a:lnSpc>
                <a:spcPct val="90000"/>
              </a:lnSpc>
              <a:buFont typeface="Wingdings" pitchFamily="2" charset="2"/>
              <a:buBlip>
                <a:blip r:embed="rId2"/>
              </a:buBlip>
              <a:defRPr/>
            </a:pPr>
            <a:r>
              <a:rPr lang="en-US" sz="2800" dirty="0" err="1">
                <a:latin typeface="+mn-lt"/>
                <a:ea typeface="+mn-ea"/>
                <a:cs typeface="+mn-cs"/>
              </a:rPr>
              <a:t>Efisiensi</a:t>
            </a:r>
            <a:r>
              <a:rPr lang="en-US" sz="2800" dirty="0">
                <a:latin typeface="+mn-lt"/>
                <a:ea typeface="+mn-ea"/>
                <a:cs typeface="+mn-cs"/>
              </a:rPr>
              <a:t> </a:t>
            </a:r>
            <a:r>
              <a:rPr lang="en-US" sz="2800" dirty="0" err="1">
                <a:latin typeface="+mn-lt"/>
                <a:ea typeface="+mn-ea"/>
                <a:cs typeface="+mn-cs"/>
              </a:rPr>
              <a:t>merupakan</a:t>
            </a:r>
            <a:r>
              <a:rPr lang="en-US" sz="2800" dirty="0">
                <a:latin typeface="+mn-lt"/>
                <a:ea typeface="+mn-ea"/>
                <a:cs typeface="+mn-cs"/>
              </a:rPr>
              <a:t> </a:t>
            </a:r>
            <a:r>
              <a:rPr lang="en-US" sz="2800" dirty="0" err="1">
                <a:latin typeface="+mn-lt"/>
                <a:ea typeface="+mn-ea"/>
                <a:cs typeface="+mn-cs"/>
              </a:rPr>
              <a:t>suatu</a:t>
            </a:r>
            <a:r>
              <a:rPr lang="en-US" sz="2800" dirty="0">
                <a:latin typeface="+mn-lt"/>
                <a:ea typeface="+mn-ea"/>
                <a:cs typeface="+mn-cs"/>
              </a:rPr>
              <a:t> </a:t>
            </a:r>
            <a:r>
              <a:rPr lang="en-US" sz="2800" dirty="0" err="1">
                <a:latin typeface="+mn-lt"/>
                <a:ea typeface="+mn-ea"/>
                <a:cs typeface="+mn-cs"/>
              </a:rPr>
              <a:t>ukuran</a:t>
            </a:r>
            <a:r>
              <a:rPr lang="en-US" sz="2800" dirty="0">
                <a:latin typeface="+mn-lt"/>
                <a:ea typeface="+mn-ea"/>
                <a:cs typeface="+mn-cs"/>
              </a:rPr>
              <a:t> 	</a:t>
            </a:r>
            <a:r>
              <a:rPr lang="en-US" sz="2800" dirty="0" err="1">
                <a:latin typeface="+mn-lt"/>
                <a:ea typeface="+mn-ea"/>
                <a:cs typeface="+mn-cs"/>
              </a:rPr>
              <a:t>dalam</a:t>
            </a:r>
            <a:r>
              <a:rPr lang="en-US" sz="2800" dirty="0">
                <a:latin typeface="+mn-lt"/>
                <a:ea typeface="+mn-ea"/>
                <a:cs typeface="+mn-cs"/>
              </a:rPr>
              <a:t> </a:t>
            </a:r>
            <a:r>
              <a:rPr lang="en-US" sz="2800" dirty="0" err="1">
                <a:latin typeface="+mn-lt"/>
                <a:ea typeface="+mn-ea"/>
                <a:cs typeface="+mn-cs"/>
              </a:rPr>
              <a:t>membandingkan</a:t>
            </a:r>
            <a:r>
              <a:rPr lang="en-US" sz="2800" dirty="0">
                <a:latin typeface="+mn-lt"/>
                <a:ea typeface="+mn-ea"/>
                <a:cs typeface="+mn-cs"/>
              </a:rPr>
              <a:t> </a:t>
            </a:r>
            <a:r>
              <a:rPr lang="en-US" sz="2800" dirty="0" err="1">
                <a:latin typeface="+mn-lt"/>
                <a:ea typeface="+mn-ea"/>
                <a:cs typeface="+mn-cs"/>
              </a:rPr>
              <a:t>penggunaan</a:t>
            </a:r>
            <a:r>
              <a:rPr lang="en-US" sz="2800" dirty="0">
                <a:latin typeface="+mn-lt"/>
                <a:ea typeface="+mn-ea"/>
                <a:cs typeface="+mn-cs"/>
              </a:rPr>
              <a:t> 	</a:t>
            </a:r>
            <a:r>
              <a:rPr lang="en-US" sz="2800" dirty="0" err="1">
                <a:latin typeface="+mn-lt"/>
                <a:ea typeface="+mn-ea"/>
                <a:cs typeface="+mn-cs"/>
              </a:rPr>
              <a:t>masukan</a:t>
            </a:r>
            <a:r>
              <a:rPr lang="en-US" sz="2800" dirty="0">
                <a:latin typeface="+mn-lt"/>
                <a:ea typeface="+mn-ea"/>
                <a:cs typeface="+mn-cs"/>
              </a:rPr>
              <a:t> (input) yang </a:t>
            </a:r>
            <a:r>
              <a:rPr lang="en-US" sz="2800" dirty="0" err="1">
                <a:latin typeface="+mn-lt"/>
                <a:ea typeface="+mn-ea"/>
                <a:cs typeface="+mn-cs"/>
              </a:rPr>
              <a:t>direncanakan</a:t>
            </a:r>
            <a:r>
              <a:rPr lang="en-US" sz="2800" dirty="0">
                <a:latin typeface="+mn-lt"/>
                <a:ea typeface="+mn-ea"/>
                <a:cs typeface="+mn-cs"/>
              </a:rPr>
              <a:t> 	</a:t>
            </a:r>
            <a:r>
              <a:rPr lang="en-US" sz="2800" dirty="0" err="1">
                <a:latin typeface="+mn-lt"/>
                <a:ea typeface="+mn-ea"/>
                <a:cs typeface="+mn-cs"/>
              </a:rPr>
              <a:t>dengan</a:t>
            </a:r>
            <a:r>
              <a:rPr lang="en-US" sz="2800" dirty="0">
                <a:latin typeface="+mn-lt"/>
                <a:ea typeface="+mn-ea"/>
                <a:cs typeface="+mn-cs"/>
              </a:rPr>
              <a:t> </a:t>
            </a:r>
            <a:r>
              <a:rPr lang="en-US" sz="2800" dirty="0" err="1">
                <a:latin typeface="+mn-lt"/>
                <a:ea typeface="+mn-ea"/>
                <a:cs typeface="+mn-cs"/>
              </a:rPr>
              <a:t>penggunaan</a:t>
            </a:r>
            <a:r>
              <a:rPr lang="en-US" sz="2800" dirty="0">
                <a:latin typeface="+mn-lt"/>
                <a:ea typeface="+mn-ea"/>
                <a:cs typeface="+mn-cs"/>
              </a:rPr>
              <a:t> </a:t>
            </a:r>
            <a:r>
              <a:rPr lang="en-US" sz="2800" dirty="0" err="1">
                <a:latin typeface="+mn-lt"/>
                <a:ea typeface="+mn-ea"/>
                <a:cs typeface="+mn-cs"/>
              </a:rPr>
              <a:t>masukan</a:t>
            </a:r>
            <a:r>
              <a:rPr lang="en-US" sz="2800" dirty="0">
                <a:latin typeface="+mn-lt"/>
                <a:ea typeface="+mn-ea"/>
                <a:cs typeface="+mn-cs"/>
              </a:rPr>
              <a:t> </a:t>
            </a:r>
            <a:r>
              <a:rPr lang="en-US" sz="2800" dirty="0" err="1">
                <a:latin typeface="+mn-lt"/>
                <a:ea typeface="+mn-ea"/>
                <a:cs typeface="+mn-cs"/>
              </a:rPr>
              <a:t>yg</a:t>
            </a:r>
            <a:r>
              <a:rPr lang="en-US" sz="2800" dirty="0">
                <a:latin typeface="+mn-lt"/>
                <a:ea typeface="+mn-ea"/>
                <a:cs typeface="+mn-cs"/>
              </a:rPr>
              <a:t> 	</a:t>
            </a:r>
            <a:r>
              <a:rPr lang="en-US" sz="2800" dirty="0" err="1">
                <a:latin typeface="+mn-lt"/>
                <a:ea typeface="+mn-ea"/>
                <a:cs typeface="+mn-cs"/>
              </a:rPr>
              <a:t>sebenarnya</a:t>
            </a:r>
            <a:r>
              <a:rPr lang="en-US" sz="2800" dirty="0">
                <a:latin typeface="+mn-lt"/>
                <a:ea typeface="+mn-ea"/>
                <a:cs typeface="+mn-cs"/>
              </a:rPr>
              <a:t> </a:t>
            </a:r>
            <a:r>
              <a:rPr lang="en-US" sz="2800" dirty="0" err="1">
                <a:latin typeface="+mn-lt"/>
                <a:ea typeface="+mn-ea"/>
                <a:cs typeface="+mn-cs"/>
              </a:rPr>
              <a:t>terlaksana</a:t>
            </a:r>
            <a:r>
              <a:rPr lang="en-US" sz="2800" dirty="0">
                <a:latin typeface="+mn-lt"/>
                <a:ea typeface="+mn-ea"/>
                <a:cs typeface="+mn-cs"/>
              </a:rPr>
              <a:t>.</a:t>
            </a:r>
          </a:p>
          <a:p>
            <a:pPr eaLnBrk="1" hangingPunct="1">
              <a:lnSpc>
                <a:spcPct val="90000"/>
              </a:lnSpc>
              <a:buFont typeface="Wingdings" pitchFamily="2" charset="2"/>
              <a:buBlip>
                <a:blip r:embed="rId2"/>
              </a:buBlip>
              <a:defRPr/>
            </a:pPr>
            <a:r>
              <a:rPr lang="en-US" sz="2800" dirty="0" err="1">
                <a:latin typeface="+mn-lt"/>
                <a:ea typeface="+mn-ea"/>
                <a:cs typeface="+mn-cs"/>
              </a:rPr>
              <a:t>Pengertian</a:t>
            </a:r>
            <a:r>
              <a:rPr lang="en-US" sz="2800" dirty="0">
                <a:latin typeface="+mn-lt"/>
                <a:ea typeface="+mn-ea"/>
                <a:cs typeface="+mn-cs"/>
              </a:rPr>
              <a:t> </a:t>
            </a:r>
            <a:r>
              <a:rPr lang="en-US" sz="2800" dirty="0" err="1">
                <a:latin typeface="+mn-lt"/>
                <a:ea typeface="+mn-ea"/>
                <a:cs typeface="+mn-cs"/>
              </a:rPr>
              <a:t>ini</a:t>
            </a:r>
            <a:r>
              <a:rPr lang="en-US" sz="2800" dirty="0">
                <a:latin typeface="+mn-lt"/>
                <a:ea typeface="+mn-ea"/>
                <a:cs typeface="+mn-cs"/>
              </a:rPr>
              <a:t> </a:t>
            </a:r>
            <a:r>
              <a:rPr lang="en-US" sz="2800" dirty="0" err="1">
                <a:latin typeface="+mn-lt"/>
                <a:ea typeface="+mn-ea"/>
                <a:cs typeface="+mn-cs"/>
              </a:rPr>
              <a:t>lebih</a:t>
            </a:r>
            <a:r>
              <a:rPr lang="en-US" sz="2800" dirty="0">
                <a:latin typeface="+mn-lt"/>
                <a:ea typeface="+mn-ea"/>
                <a:cs typeface="+mn-cs"/>
              </a:rPr>
              <a:t> </a:t>
            </a:r>
            <a:r>
              <a:rPr lang="en-US" sz="2800" dirty="0" err="1">
                <a:latin typeface="+mn-lt"/>
                <a:ea typeface="+mn-ea"/>
                <a:cs typeface="+mn-cs"/>
              </a:rPr>
              <a:t>berorientasi</a:t>
            </a:r>
            <a:r>
              <a:rPr lang="en-US" sz="2800" dirty="0">
                <a:latin typeface="+mn-lt"/>
                <a:ea typeface="+mn-ea"/>
                <a:cs typeface="+mn-cs"/>
              </a:rPr>
              <a:t> </a:t>
            </a:r>
            <a:r>
              <a:rPr lang="en-US" sz="2800" dirty="0" err="1">
                <a:latin typeface="+mn-lt"/>
                <a:ea typeface="+mn-ea"/>
                <a:cs typeface="+mn-cs"/>
              </a:rPr>
              <a:t>pada</a:t>
            </a:r>
            <a:r>
              <a:rPr lang="en-US" sz="2800" dirty="0">
                <a:latin typeface="+mn-lt"/>
                <a:ea typeface="+mn-ea"/>
                <a:cs typeface="+mn-cs"/>
              </a:rPr>
              <a:t> 	</a:t>
            </a:r>
            <a:r>
              <a:rPr lang="en-US" sz="2800" dirty="0" err="1">
                <a:latin typeface="+mn-lt"/>
                <a:ea typeface="+mn-ea"/>
                <a:cs typeface="+mn-cs"/>
              </a:rPr>
              <a:t>masukan</a:t>
            </a:r>
            <a:r>
              <a:rPr lang="en-US" sz="2800" dirty="0">
                <a:latin typeface="+mn-lt"/>
                <a:ea typeface="+mn-ea"/>
                <a:cs typeface="+mn-cs"/>
              </a:rPr>
              <a:t>, </a:t>
            </a:r>
            <a:r>
              <a:rPr lang="en-US" sz="2800" dirty="0" err="1">
                <a:latin typeface="+mn-lt"/>
                <a:ea typeface="+mn-ea"/>
                <a:cs typeface="+mn-cs"/>
              </a:rPr>
              <a:t>sedangkan</a:t>
            </a:r>
            <a:r>
              <a:rPr lang="en-US" sz="2800" dirty="0">
                <a:latin typeface="+mn-lt"/>
                <a:ea typeface="+mn-ea"/>
                <a:cs typeface="+mn-cs"/>
              </a:rPr>
              <a:t> </a:t>
            </a:r>
            <a:r>
              <a:rPr lang="en-US" sz="2800" dirty="0" err="1">
                <a:latin typeface="+mn-lt"/>
                <a:ea typeface="+mn-ea"/>
                <a:cs typeface="+mn-cs"/>
              </a:rPr>
              <a:t>masalah</a:t>
            </a:r>
            <a:r>
              <a:rPr lang="en-US" sz="2800" dirty="0">
                <a:latin typeface="+mn-lt"/>
                <a:ea typeface="+mn-ea"/>
                <a:cs typeface="+mn-cs"/>
              </a:rPr>
              <a:t> </a:t>
            </a:r>
            <a:r>
              <a:rPr lang="en-US" sz="2800" dirty="0" err="1">
                <a:latin typeface="+mn-lt"/>
                <a:ea typeface="+mn-ea"/>
                <a:cs typeface="+mn-cs"/>
              </a:rPr>
              <a:t>keluaran</a:t>
            </a:r>
            <a:r>
              <a:rPr lang="en-US" sz="2800" dirty="0">
                <a:latin typeface="+mn-lt"/>
                <a:ea typeface="+mn-ea"/>
                <a:cs typeface="+mn-cs"/>
              </a:rPr>
              <a:t> 	(output) </a:t>
            </a:r>
            <a:r>
              <a:rPr lang="en-US" sz="2800" dirty="0" err="1">
                <a:latin typeface="+mn-lt"/>
                <a:ea typeface="+mn-ea"/>
                <a:cs typeface="+mn-cs"/>
              </a:rPr>
              <a:t>kurang</a:t>
            </a:r>
            <a:r>
              <a:rPr lang="en-US" sz="2800" dirty="0">
                <a:latin typeface="+mn-lt"/>
                <a:ea typeface="+mn-ea"/>
                <a:cs typeface="+mn-cs"/>
              </a:rPr>
              <a:t> </a:t>
            </a:r>
            <a:r>
              <a:rPr lang="en-US" sz="2800" dirty="0" err="1">
                <a:latin typeface="+mn-lt"/>
                <a:ea typeface="+mn-ea"/>
                <a:cs typeface="+mn-cs"/>
              </a:rPr>
              <a:t>menjadi</a:t>
            </a:r>
            <a:r>
              <a:rPr lang="en-US" sz="2800" dirty="0">
                <a:latin typeface="+mn-lt"/>
                <a:ea typeface="+mn-ea"/>
                <a:cs typeface="+mn-cs"/>
              </a:rPr>
              <a:t> </a:t>
            </a:r>
            <a:r>
              <a:rPr lang="en-US" sz="2800" dirty="0" err="1">
                <a:latin typeface="+mn-lt"/>
                <a:ea typeface="+mn-ea"/>
                <a:cs typeface="+mn-cs"/>
              </a:rPr>
              <a:t>perhatian</a:t>
            </a:r>
            <a:r>
              <a:rPr lang="en-US" sz="2800" dirty="0">
                <a:latin typeface="+mn-lt"/>
                <a:ea typeface="+mn-ea"/>
                <a:cs typeface="+mn-cs"/>
              </a:rPr>
              <a:t> 	</a:t>
            </a:r>
            <a:r>
              <a:rPr lang="en-US" sz="2800" dirty="0" err="1">
                <a:latin typeface="+mn-lt"/>
                <a:ea typeface="+mn-ea"/>
                <a:cs typeface="+mn-cs"/>
              </a:rPr>
              <a:t>utama</a:t>
            </a:r>
            <a:endParaRPr lang="en-US" sz="2800" dirty="0">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381000"/>
            <a:ext cx="8229600" cy="838200"/>
          </a:xfrm>
        </p:spPr>
        <p:txBody>
          <a:bodyPr/>
          <a:lstStyle/>
          <a:p>
            <a:pPr eaLnBrk="1" hangingPunct="1">
              <a:defRPr/>
            </a:pPr>
            <a:r>
              <a:rPr lang="en-US" sz="3600">
                <a:effectLst>
                  <a:outerShdw blurRad="38100" dist="38100" dir="2700000" algn="tl">
                    <a:srgbClr val="000000"/>
                  </a:outerShdw>
                </a:effectLst>
                <a:latin typeface="Unicorn" pitchFamily="2" charset="0"/>
                <a:ea typeface="+mj-ea"/>
                <a:cs typeface="+mj-cs"/>
              </a:rPr>
              <a:t>EFEKTIVITAS</a:t>
            </a:r>
          </a:p>
        </p:txBody>
      </p:sp>
      <p:sp>
        <p:nvSpPr>
          <p:cNvPr id="34819" name="Rectangle 3"/>
          <p:cNvSpPr>
            <a:spLocks noGrp="1" noChangeArrowheads="1"/>
          </p:cNvSpPr>
          <p:nvPr>
            <p:ph type="body" idx="4294967295"/>
          </p:nvPr>
        </p:nvSpPr>
        <p:spPr>
          <a:xfrm>
            <a:off x="914400" y="1412875"/>
            <a:ext cx="8229600" cy="4530725"/>
          </a:xfrm>
        </p:spPr>
        <p:txBody>
          <a:bodyPr/>
          <a:lstStyle/>
          <a:p>
            <a:pPr eaLnBrk="1" hangingPunct="1">
              <a:buFont typeface="Wingdings" pitchFamily="2" charset="2"/>
              <a:buBlip>
                <a:blip r:embed="rId2"/>
              </a:buBlip>
              <a:defRPr/>
            </a:pPr>
            <a:r>
              <a:rPr lang="en-US" sz="2800" dirty="0" err="1">
                <a:latin typeface="+mn-lt"/>
                <a:ea typeface="+mn-ea"/>
                <a:cs typeface="+mn-cs"/>
              </a:rPr>
              <a:t>Efektivitas</a:t>
            </a:r>
            <a:r>
              <a:rPr lang="en-US" sz="2800" dirty="0">
                <a:latin typeface="+mn-lt"/>
                <a:ea typeface="+mn-ea"/>
                <a:cs typeface="+mn-cs"/>
              </a:rPr>
              <a:t> </a:t>
            </a:r>
            <a:r>
              <a:rPr lang="en-US" sz="2800" dirty="0" err="1">
                <a:latin typeface="+mn-lt"/>
                <a:ea typeface="+mn-ea"/>
                <a:cs typeface="+mn-cs"/>
              </a:rPr>
              <a:t>merupakan</a:t>
            </a:r>
            <a:r>
              <a:rPr lang="en-US" sz="2800" dirty="0">
                <a:latin typeface="+mn-lt"/>
                <a:ea typeface="+mn-ea"/>
                <a:cs typeface="+mn-cs"/>
              </a:rPr>
              <a:t> </a:t>
            </a:r>
            <a:r>
              <a:rPr lang="en-US" sz="2800" dirty="0" err="1">
                <a:latin typeface="+mn-lt"/>
                <a:ea typeface="+mn-ea"/>
                <a:cs typeface="+mn-cs"/>
              </a:rPr>
              <a:t>suatu</a:t>
            </a:r>
            <a:r>
              <a:rPr lang="en-US" sz="2800" dirty="0">
                <a:latin typeface="+mn-lt"/>
                <a:ea typeface="+mn-ea"/>
                <a:cs typeface="+mn-cs"/>
              </a:rPr>
              <a:t> </a:t>
            </a:r>
            <a:r>
              <a:rPr lang="en-US" sz="2800" dirty="0" err="1">
                <a:latin typeface="+mn-lt"/>
                <a:ea typeface="+mn-ea"/>
                <a:cs typeface="+mn-cs"/>
              </a:rPr>
              <a:t>ukuran</a:t>
            </a:r>
            <a:r>
              <a:rPr lang="en-US" sz="2800" dirty="0">
                <a:latin typeface="+mn-lt"/>
                <a:ea typeface="+mn-ea"/>
                <a:cs typeface="+mn-cs"/>
              </a:rPr>
              <a:t> </a:t>
            </a:r>
            <a:r>
              <a:rPr lang="en-US" sz="2800" dirty="0" err="1">
                <a:latin typeface="+mn-lt"/>
                <a:ea typeface="+mn-ea"/>
                <a:cs typeface="+mn-cs"/>
              </a:rPr>
              <a:t>yg</a:t>
            </a:r>
            <a:r>
              <a:rPr lang="en-US" sz="2800" dirty="0">
                <a:latin typeface="+mn-lt"/>
                <a:ea typeface="+mn-ea"/>
                <a:cs typeface="+mn-cs"/>
              </a:rPr>
              <a:t> 	</a:t>
            </a:r>
            <a:r>
              <a:rPr lang="en-US" sz="2800" dirty="0" err="1">
                <a:latin typeface="+mn-lt"/>
                <a:ea typeface="+mn-ea"/>
                <a:cs typeface="+mn-cs"/>
              </a:rPr>
              <a:t>memberikan</a:t>
            </a:r>
            <a:r>
              <a:rPr lang="en-US" sz="2800" dirty="0">
                <a:latin typeface="+mn-lt"/>
                <a:ea typeface="+mn-ea"/>
                <a:cs typeface="+mn-cs"/>
              </a:rPr>
              <a:t> </a:t>
            </a:r>
            <a:r>
              <a:rPr lang="en-US" sz="2800" dirty="0" err="1">
                <a:latin typeface="+mn-lt"/>
                <a:ea typeface="+mn-ea"/>
                <a:cs typeface="+mn-cs"/>
              </a:rPr>
              <a:t>gambaran</a:t>
            </a:r>
            <a:r>
              <a:rPr lang="en-US" sz="2800" dirty="0">
                <a:latin typeface="+mn-lt"/>
                <a:ea typeface="+mn-ea"/>
                <a:cs typeface="+mn-cs"/>
              </a:rPr>
              <a:t> </a:t>
            </a:r>
            <a:r>
              <a:rPr lang="en-US" sz="2800" dirty="0" err="1">
                <a:latin typeface="+mn-lt"/>
                <a:ea typeface="+mn-ea"/>
                <a:cs typeface="+mn-cs"/>
              </a:rPr>
              <a:t>seberapa</a:t>
            </a:r>
            <a:r>
              <a:rPr lang="en-US" sz="2800" dirty="0">
                <a:latin typeface="+mn-lt"/>
                <a:ea typeface="+mn-ea"/>
                <a:cs typeface="+mn-cs"/>
              </a:rPr>
              <a:t> </a:t>
            </a:r>
            <a:r>
              <a:rPr lang="en-US" sz="2800" dirty="0" err="1">
                <a:latin typeface="+mn-lt"/>
                <a:ea typeface="+mn-ea"/>
                <a:cs typeface="+mn-cs"/>
              </a:rPr>
              <a:t>jauh</a:t>
            </a:r>
            <a:r>
              <a:rPr lang="en-US" sz="2800" dirty="0">
                <a:latin typeface="+mn-lt"/>
                <a:ea typeface="+mn-ea"/>
                <a:cs typeface="+mn-cs"/>
              </a:rPr>
              <a:t> 	</a:t>
            </a:r>
            <a:r>
              <a:rPr lang="en-US" sz="2800" dirty="0" err="1">
                <a:latin typeface="+mn-lt"/>
                <a:ea typeface="+mn-ea"/>
                <a:cs typeface="+mn-cs"/>
              </a:rPr>
              <a:t>terget</a:t>
            </a:r>
            <a:r>
              <a:rPr lang="en-US" sz="2800" dirty="0">
                <a:latin typeface="+mn-lt"/>
                <a:ea typeface="+mn-ea"/>
                <a:cs typeface="+mn-cs"/>
              </a:rPr>
              <a:t> </a:t>
            </a:r>
            <a:r>
              <a:rPr lang="en-US" sz="2800" dirty="0" err="1">
                <a:latin typeface="+mn-lt"/>
                <a:ea typeface="+mn-ea"/>
                <a:cs typeface="+mn-cs"/>
              </a:rPr>
              <a:t>dapat</a:t>
            </a:r>
            <a:r>
              <a:rPr lang="en-US" sz="2800" dirty="0">
                <a:latin typeface="+mn-lt"/>
                <a:ea typeface="+mn-ea"/>
                <a:cs typeface="+mn-cs"/>
              </a:rPr>
              <a:t> </a:t>
            </a:r>
            <a:r>
              <a:rPr lang="en-US" sz="2800" dirty="0" err="1">
                <a:latin typeface="+mn-lt"/>
                <a:ea typeface="+mn-ea"/>
                <a:cs typeface="+mn-cs"/>
              </a:rPr>
              <a:t>tercapai</a:t>
            </a:r>
            <a:r>
              <a:rPr lang="en-US" sz="2800" dirty="0">
                <a:latin typeface="+mn-lt"/>
                <a:ea typeface="+mn-ea"/>
                <a:cs typeface="+mn-cs"/>
              </a:rPr>
              <a:t> </a:t>
            </a:r>
            <a:r>
              <a:rPr lang="en-US" sz="2800" dirty="0" err="1">
                <a:latin typeface="+mn-lt"/>
                <a:ea typeface="+mn-ea"/>
                <a:cs typeface="+mn-cs"/>
              </a:rPr>
              <a:t>baik</a:t>
            </a:r>
            <a:r>
              <a:rPr lang="en-US" sz="2800" dirty="0">
                <a:latin typeface="+mn-lt"/>
                <a:ea typeface="+mn-ea"/>
                <a:cs typeface="+mn-cs"/>
              </a:rPr>
              <a:t> </a:t>
            </a:r>
            <a:r>
              <a:rPr lang="en-US" sz="2800" dirty="0" err="1">
                <a:latin typeface="+mn-lt"/>
                <a:ea typeface="+mn-ea"/>
                <a:cs typeface="+mn-cs"/>
              </a:rPr>
              <a:t>secara</a:t>
            </a:r>
            <a:r>
              <a:rPr lang="en-US" sz="2800" dirty="0">
                <a:latin typeface="+mn-lt"/>
                <a:ea typeface="+mn-ea"/>
                <a:cs typeface="+mn-cs"/>
              </a:rPr>
              <a:t> 	</a:t>
            </a:r>
            <a:r>
              <a:rPr lang="en-US" sz="2800" dirty="0" err="1">
                <a:latin typeface="+mn-lt"/>
                <a:ea typeface="+mn-ea"/>
                <a:cs typeface="+mn-cs"/>
              </a:rPr>
              <a:t>kualitas</a:t>
            </a:r>
            <a:r>
              <a:rPr lang="en-US" sz="2800" dirty="0">
                <a:latin typeface="+mn-lt"/>
                <a:ea typeface="+mn-ea"/>
                <a:cs typeface="+mn-cs"/>
              </a:rPr>
              <a:t> </a:t>
            </a:r>
            <a:r>
              <a:rPr lang="en-US" sz="2800" dirty="0" err="1">
                <a:latin typeface="+mn-lt"/>
                <a:ea typeface="+mn-ea"/>
                <a:cs typeface="+mn-cs"/>
              </a:rPr>
              <a:t>ataupun</a:t>
            </a:r>
            <a:r>
              <a:rPr lang="en-US" sz="2800" dirty="0">
                <a:latin typeface="+mn-lt"/>
                <a:ea typeface="+mn-ea"/>
                <a:cs typeface="+mn-cs"/>
              </a:rPr>
              <a:t> </a:t>
            </a:r>
            <a:r>
              <a:rPr lang="en-US" sz="2800" dirty="0" err="1">
                <a:latin typeface="+mn-lt"/>
                <a:ea typeface="+mn-ea"/>
                <a:cs typeface="+mn-cs"/>
              </a:rPr>
              <a:t>waktu</a:t>
            </a:r>
            <a:r>
              <a:rPr lang="en-US" sz="2800" dirty="0">
                <a:latin typeface="+mn-lt"/>
                <a:ea typeface="+mn-ea"/>
                <a:cs typeface="+mn-cs"/>
              </a:rPr>
              <a:t>. </a:t>
            </a:r>
            <a:r>
              <a:rPr lang="en-US" sz="2800" dirty="0" err="1">
                <a:latin typeface="+mn-lt"/>
                <a:ea typeface="+mn-ea"/>
                <a:cs typeface="+mn-cs"/>
              </a:rPr>
              <a:t>Jika</a:t>
            </a:r>
            <a:r>
              <a:rPr lang="en-US" sz="2800" dirty="0">
                <a:latin typeface="+mn-lt"/>
                <a:ea typeface="+mn-ea"/>
                <a:cs typeface="+mn-cs"/>
              </a:rPr>
              <a:t> 	</a:t>
            </a:r>
            <a:r>
              <a:rPr lang="en-US" sz="2800" dirty="0" err="1">
                <a:latin typeface="+mn-lt"/>
                <a:ea typeface="+mn-ea"/>
                <a:cs typeface="+mn-cs"/>
              </a:rPr>
              <a:t>prosentase</a:t>
            </a:r>
            <a:r>
              <a:rPr lang="en-US" sz="2800" dirty="0">
                <a:latin typeface="+mn-lt"/>
                <a:ea typeface="+mn-ea"/>
                <a:cs typeface="+mn-cs"/>
              </a:rPr>
              <a:t> target </a:t>
            </a:r>
            <a:r>
              <a:rPr lang="en-US" sz="2800" dirty="0" err="1">
                <a:latin typeface="+mn-lt"/>
                <a:ea typeface="+mn-ea"/>
                <a:cs typeface="+mn-cs"/>
              </a:rPr>
              <a:t>yg</a:t>
            </a:r>
            <a:r>
              <a:rPr lang="en-US" sz="2800" dirty="0">
                <a:latin typeface="+mn-lt"/>
                <a:ea typeface="+mn-ea"/>
                <a:cs typeface="+mn-cs"/>
              </a:rPr>
              <a:t> </a:t>
            </a:r>
            <a:r>
              <a:rPr lang="en-US" sz="2800" dirty="0" err="1">
                <a:latin typeface="+mn-lt"/>
                <a:ea typeface="+mn-ea"/>
                <a:cs typeface="+mn-cs"/>
              </a:rPr>
              <a:t>dapat</a:t>
            </a:r>
            <a:r>
              <a:rPr lang="en-US" sz="2800" dirty="0">
                <a:latin typeface="+mn-lt"/>
                <a:ea typeface="+mn-ea"/>
                <a:cs typeface="+mn-cs"/>
              </a:rPr>
              <a:t> </a:t>
            </a:r>
            <a:r>
              <a:rPr lang="en-US" sz="2800" dirty="0" err="1">
                <a:latin typeface="+mn-lt"/>
                <a:ea typeface="+mn-ea"/>
                <a:cs typeface="+mn-cs"/>
              </a:rPr>
              <a:t>tercapai</a:t>
            </a:r>
            <a:r>
              <a:rPr lang="en-US" sz="2800" dirty="0">
                <a:latin typeface="+mn-lt"/>
                <a:ea typeface="+mn-ea"/>
                <a:cs typeface="+mn-cs"/>
              </a:rPr>
              <a:t> </a:t>
            </a:r>
            <a:r>
              <a:rPr lang="en-US" sz="2800" dirty="0" err="1">
                <a:latin typeface="+mn-lt"/>
                <a:ea typeface="+mn-ea"/>
                <a:cs typeface="+mn-cs"/>
              </a:rPr>
              <a:t>itu</a:t>
            </a:r>
            <a:r>
              <a:rPr lang="en-US" sz="2800" dirty="0">
                <a:latin typeface="+mn-lt"/>
                <a:ea typeface="+mn-ea"/>
                <a:cs typeface="+mn-cs"/>
              </a:rPr>
              <a:t> 	</a:t>
            </a:r>
            <a:r>
              <a:rPr lang="en-US" sz="2800" dirty="0" err="1">
                <a:latin typeface="+mn-lt"/>
                <a:ea typeface="+mn-ea"/>
                <a:cs typeface="+mn-cs"/>
              </a:rPr>
              <a:t>semakin</a:t>
            </a:r>
            <a:r>
              <a:rPr lang="en-US" sz="2800" dirty="0">
                <a:latin typeface="+mn-lt"/>
                <a:ea typeface="+mn-ea"/>
                <a:cs typeface="+mn-cs"/>
              </a:rPr>
              <a:t> </a:t>
            </a:r>
            <a:r>
              <a:rPr lang="en-US" sz="2800" dirty="0" err="1">
                <a:latin typeface="+mn-lt"/>
                <a:ea typeface="+mn-ea"/>
                <a:cs typeface="+mn-cs"/>
              </a:rPr>
              <a:t>besar</a:t>
            </a:r>
            <a:r>
              <a:rPr lang="en-US" sz="2800" dirty="0">
                <a:latin typeface="+mn-lt"/>
                <a:ea typeface="+mn-ea"/>
                <a:cs typeface="+mn-cs"/>
              </a:rPr>
              <a:t>, </a:t>
            </a:r>
            <a:r>
              <a:rPr lang="en-US" sz="2800" dirty="0" err="1">
                <a:latin typeface="+mn-lt"/>
                <a:ea typeface="+mn-ea"/>
                <a:cs typeface="+mn-cs"/>
              </a:rPr>
              <a:t>maka</a:t>
            </a:r>
            <a:r>
              <a:rPr lang="en-US" sz="2800" dirty="0">
                <a:latin typeface="+mn-lt"/>
                <a:ea typeface="+mn-ea"/>
                <a:cs typeface="+mn-cs"/>
              </a:rPr>
              <a:t> </a:t>
            </a:r>
            <a:r>
              <a:rPr lang="en-US" sz="2800" dirty="0" err="1">
                <a:latin typeface="+mn-lt"/>
                <a:ea typeface="+mn-ea"/>
                <a:cs typeface="+mn-cs"/>
              </a:rPr>
              <a:t>tingkat</a:t>
            </a:r>
            <a:r>
              <a:rPr lang="en-US" sz="2800" dirty="0">
                <a:latin typeface="+mn-lt"/>
                <a:ea typeface="+mn-ea"/>
                <a:cs typeface="+mn-cs"/>
              </a:rPr>
              <a:t> 		</a:t>
            </a:r>
            <a:r>
              <a:rPr lang="en-US" sz="2800" dirty="0" err="1">
                <a:latin typeface="+mn-lt"/>
                <a:ea typeface="+mn-ea"/>
                <a:cs typeface="+mn-cs"/>
              </a:rPr>
              <a:t>efektivitas</a:t>
            </a:r>
            <a:r>
              <a:rPr lang="en-US" sz="2800" dirty="0">
                <a:latin typeface="+mn-lt"/>
                <a:ea typeface="+mn-ea"/>
                <a:cs typeface="+mn-cs"/>
              </a:rPr>
              <a:t> </a:t>
            </a:r>
            <a:r>
              <a:rPr lang="en-US" sz="2800" dirty="0" err="1">
                <a:latin typeface="+mn-lt"/>
                <a:ea typeface="+mn-ea"/>
                <a:cs typeface="+mn-cs"/>
              </a:rPr>
              <a:t>makin</a:t>
            </a:r>
            <a:r>
              <a:rPr lang="en-US" sz="2800" dirty="0">
                <a:latin typeface="+mn-lt"/>
                <a:ea typeface="+mn-ea"/>
                <a:cs typeface="+mn-cs"/>
              </a:rPr>
              <a:t> </a:t>
            </a:r>
            <a:r>
              <a:rPr lang="en-US" sz="2800" dirty="0" err="1">
                <a:latin typeface="+mn-lt"/>
                <a:ea typeface="+mn-ea"/>
                <a:cs typeface="+mn-cs"/>
              </a:rPr>
              <a:t>tinggi</a:t>
            </a:r>
            <a:r>
              <a:rPr lang="en-US" sz="2800" dirty="0">
                <a:latin typeface="+mn-lt"/>
                <a:ea typeface="+mn-ea"/>
                <a:cs typeface="+mn-cs"/>
              </a:rPr>
              <a:t> </a:t>
            </a:r>
            <a:r>
              <a:rPr lang="en-US" sz="2800" dirty="0" err="1">
                <a:latin typeface="+mn-lt"/>
                <a:ea typeface="+mn-ea"/>
                <a:cs typeface="+mn-cs"/>
              </a:rPr>
              <a:t>atau</a:t>
            </a:r>
            <a:r>
              <a:rPr lang="en-US" sz="2800" dirty="0">
                <a:latin typeface="+mn-lt"/>
                <a:ea typeface="+mn-ea"/>
                <a:cs typeface="+mn-cs"/>
              </a:rPr>
              <a:t> 	</a:t>
            </a:r>
            <a:r>
              <a:rPr lang="en-US" sz="2800" dirty="0" err="1">
                <a:latin typeface="+mn-lt"/>
                <a:ea typeface="+mn-ea"/>
                <a:cs typeface="+mn-cs"/>
              </a:rPr>
              <a:t>sebaliknya</a:t>
            </a:r>
            <a:r>
              <a:rPr lang="en-US" sz="2800" dirty="0">
                <a:latin typeface="+mn-lt"/>
                <a:ea typeface="+mn-ea"/>
                <a:cs typeface="+mn-cs"/>
              </a:rPr>
              <a:t>. </a:t>
            </a:r>
          </a:p>
          <a:p>
            <a:pPr eaLnBrk="1" hangingPunct="1">
              <a:buFont typeface="Wingdings" pitchFamily="2" charset="2"/>
              <a:buBlip>
                <a:blip r:embed="rId2"/>
              </a:buBlip>
              <a:defRPr/>
            </a:pPr>
            <a:r>
              <a:rPr lang="en-US" sz="2800" dirty="0" err="1">
                <a:latin typeface="+mn-lt"/>
                <a:ea typeface="+mn-ea"/>
                <a:cs typeface="+mn-cs"/>
              </a:rPr>
              <a:t>Pengertian</a:t>
            </a:r>
            <a:r>
              <a:rPr lang="en-US" sz="2800" dirty="0">
                <a:latin typeface="+mn-lt"/>
                <a:ea typeface="+mn-ea"/>
                <a:cs typeface="+mn-cs"/>
              </a:rPr>
              <a:t> </a:t>
            </a:r>
            <a:r>
              <a:rPr lang="en-US" sz="2800" dirty="0" err="1">
                <a:latin typeface="+mn-lt"/>
                <a:ea typeface="+mn-ea"/>
                <a:cs typeface="+mn-cs"/>
              </a:rPr>
              <a:t>ini</a:t>
            </a:r>
            <a:r>
              <a:rPr lang="en-US" sz="2800" dirty="0">
                <a:latin typeface="+mn-lt"/>
                <a:ea typeface="+mn-ea"/>
                <a:cs typeface="+mn-cs"/>
              </a:rPr>
              <a:t> </a:t>
            </a:r>
            <a:r>
              <a:rPr lang="en-US" sz="2800" dirty="0" err="1">
                <a:latin typeface="+mn-lt"/>
                <a:ea typeface="+mn-ea"/>
                <a:cs typeface="+mn-cs"/>
              </a:rPr>
              <a:t>lebih</a:t>
            </a:r>
            <a:r>
              <a:rPr lang="en-US" sz="2800" dirty="0">
                <a:latin typeface="+mn-lt"/>
                <a:ea typeface="+mn-ea"/>
                <a:cs typeface="+mn-cs"/>
              </a:rPr>
              <a:t> </a:t>
            </a:r>
            <a:r>
              <a:rPr lang="en-US" sz="2800" dirty="0" err="1">
                <a:latin typeface="+mn-lt"/>
                <a:ea typeface="+mn-ea"/>
                <a:cs typeface="+mn-cs"/>
              </a:rPr>
              <a:t>berorientasi</a:t>
            </a:r>
            <a:r>
              <a:rPr lang="en-US" sz="2800" dirty="0">
                <a:latin typeface="+mn-lt"/>
                <a:ea typeface="+mn-ea"/>
                <a:cs typeface="+mn-cs"/>
              </a:rPr>
              <a:t> </a:t>
            </a:r>
            <a:r>
              <a:rPr lang="en-US" sz="2800" dirty="0" err="1">
                <a:latin typeface="+mn-lt"/>
                <a:ea typeface="+mn-ea"/>
                <a:cs typeface="+mn-cs"/>
              </a:rPr>
              <a:t>pada</a:t>
            </a:r>
            <a:r>
              <a:rPr lang="en-US" sz="2800" dirty="0">
                <a:latin typeface="+mn-lt"/>
                <a:ea typeface="+mn-ea"/>
                <a:cs typeface="+mn-cs"/>
              </a:rPr>
              <a:t> 	</a:t>
            </a:r>
            <a:r>
              <a:rPr lang="en-US" sz="2800" dirty="0" err="1">
                <a:latin typeface="+mn-lt"/>
                <a:ea typeface="+mn-ea"/>
                <a:cs typeface="+mn-cs"/>
              </a:rPr>
              <a:t>keluaran</a:t>
            </a:r>
            <a:r>
              <a:rPr lang="en-US" sz="2800" dirty="0">
                <a:latin typeface="+mn-lt"/>
                <a:ea typeface="+mn-ea"/>
                <a:cs typeface="+mn-cs"/>
              </a:rPr>
              <a:t> (output)</a:t>
            </a:r>
          </a:p>
        </p:txBody>
      </p:sp>
    </p:spTree>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0" y="457200"/>
            <a:ext cx="8229600" cy="762000"/>
          </a:xfrm>
        </p:spPr>
        <p:txBody>
          <a:bodyPr/>
          <a:lstStyle/>
          <a:p>
            <a:pPr eaLnBrk="1" hangingPunct="1">
              <a:defRPr/>
            </a:pPr>
            <a:r>
              <a:rPr lang="en-US" sz="3600">
                <a:effectLst>
                  <a:outerShdw blurRad="38100" dist="38100" dir="2700000" algn="tl">
                    <a:srgbClr val="000000"/>
                  </a:outerShdw>
                </a:effectLst>
                <a:latin typeface="Unicorn" pitchFamily="2" charset="0"/>
                <a:ea typeface="+mj-ea"/>
                <a:cs typeface="+mj-cs"/>
              </a:rPr>
              <a:t>KUALITAS</a:t>
            </a:r>
          </a:p>
        </p:txBody>
      </p:sp>
      <p:sp>
        <p:nvSpPr>
          <p:cNvPr id="35843" name="Rectangle 3"/>
          <p:cNvSpPr>
            <a:spLocks noGrp="1" noChangeArrowheads="1"/>
          </p:cNvSpPr>
          <p:nvPr>
            <p:ph type="body" idx="4294967295"/>
          </p:nvPr>
        </p:nvSpPr>
        <p:spPr>
          <a:xfrm>
            <a:off x="0" y="1600200"/>
            <a:ext cx="8229600" cy="4525963"/>
          </a:xfrm>
        </p:spPr>
        <p:txBody>
          <a:bodyPr>
            <a:normAutofit/>
          </a:bodyPr>
          <a:lstStyle/>
          <a:p>
            <a:pPr eaLnBrk="1" hangingPunct="1">
              <a:buFont typeface="Wingdings" pitchFamily="2" charset="2"/>
              <a:buBlip>
                <a:blip r:embed="rId2"/>
              </a:buBlip>
              <a:defRPr/>
            </a:pPr>
            <a:r>
              <a:rPr lang="en-US" sz="2800" dirty="0" err="1">
                <a:latin typeface="+mn-lt"/>
                <a:ea typeface="+mn-ea"/>
                <a:cs typeface="+mn-cs"/>
              </a:rPr>
              <a:t>Kualitas</a:t>
            </a:r>
            <a:r>
              <a:rPr lang="en-US" sz="2800" dirty="0">
                <a:latin typeface="+mn-lt"/>
                <a:ea typeface="+mn-ea"/>
                <a:cs typeface="+mn-cs"/>
              </a:rPr>
              <a:t> </a:t>
            </a:r>
            <a:r>
              <a:rPr lang="en-US" sz="2800" dirty="0" err="1">
                <a:latin typeface="+mn-lt"/>
                <a:ea typeface="+mn-ea"/>
                <a:cs typeface="+mn-cs"/>
              </a:rPr>
              <a:t>adalah</a:t>
            </a:r>
            <a:r>
              <a:rPr lang="en-US" sz="2800" dirty="0">
                <a:latin typeface="+mn-lt"/>
                <a:ea typeface="+mn-ea"/>
                <a:cs typeface="+mn-cs"/>
              </a:rPr>
              <a:t> </a:t>
            </a:r>
            <a:r>
              <a:rPr lang="en-US" sz="2800" dirty="0" err="1">
                <a:latin typeface="+mn-lt"/>
                <a:ea typeface="+mn-ea"/>
                <a:cs typeface="+mn-cs"/>
              </a:rPr>
              <a:t>suatu</a:t>
            </a:r>
            <a:r>
              <a:rPr lang="en-US" sz="2800" dirty="0">
                <a:latin typeface="+mn-lt"/>
                <a:ea typeface="+mn-ea"/>
                <a:cs typeface="+mn-cs"/>
              </a:rPr>
              <a:t> </a:t>
            </a:r>
            <a:r>
              <a:rPr lang="en-US" sz="2800" dirty="0" err="1">
                <a:latin typeface="+mn-lt"/>
                <a:ea typeface="+mn-ea"/>
                <a:cs typeface="+mn-cs"/>
              </a:rPr>
              <a:t>ukuran</a:t>
            </a:r>
            <a:r>
              <a:rPr lang="en-US" sz="2800" dirty="0">
                <a:latin typeface="+mn-lt"/>
                <a:ea typeface="+mn-ea"/>
                <a:cs typeface="+mn-cs"/>
              </a:rPr>
              <a:t> </a:t>
            </a:r>
            <a:r>
              <a:rPr lang="en-US" sz="2800" dirty="0" err="1">
                <a:latin typeface="+mn-lt"/>
                <a:ea typeface="+mn-ea"/>
                <a:cs typeface="+mn-cs"/>
              </a:rPr>
              <a:t>yg</a:t>
            </a:r>
            <a:r>
              <a:rPr lang="en-US" sz="2800" dirty="0">
                <a:latin typeface="+mn-lt"/>
                <a:ea typeface="+mn-ea"/>
                <a:cs typeface="+mn-cs"/>
              </a:rPr>
              <a:t> </a:t>
            </a:r>
            <a:r>
              <a:rPr lang="en-US" sz="2800" dirty="0" err="1" smtClean="0">
                <a:latin typeface="+mn-lt"/>
                <a:ea typeface="+mn-ea"/>
                <a:cs typeface="+mn-cs"/>
              </a:rPr>
              <a:t>menyatakan</a:t>
            </a:r>
            <a:r>
              <a:rPr lang="en-US" sz="2800" dirty="0" smtClean="0">
                <a:latin typeface="+mn-lt"/>
                <a:ea typeface="+mn-ea"/>
                <a:cs typeface="+mn-cs"/>
              </a:rPr>
              <a:t> </a:t>
            </a:r>
            <a:r>
              <a:rPr lang="en-US" sz="2800" dirty="0" err="1">
                <a:latin typeface="+mn-lt"/>
                <a:ea typeface="+mn-ea"/>
                <a:cs typeface="+mn-cs"/>
              </a:rPr>
              <a:t>seberapa</a:t>
            </a:r>
            <a:r>
              <a:rPr lang="en-US" sz="2800" dirty="0">
                <a:latin typeface="+mn-lt"/>
                <a:ea typeface="+mn-ea"/>
                <a:cs typeface="+mn-cs"/>
              </a:rPr>
              <a:t> </a:t>
            </a:r>
            <a:r>
              <a:rPr lang="en-US" sz="2800" dirty="0" err="1">
                <a:latin typeface="+mn-lt"/>
                <a:ea typeface="+mn-ea"/>
                <a:cs typeface="+mn-cs"/>
              </a:rPr>
              <a:t>jauh</a:t>
            </a:r>
            <a:r>
              <a:rPr lang="en-US" sz="2800" dirty="0">
                <a:latin typeface="+mn-lt"/>
                <a:ea typeface="+mn-ea"/>
                <a:cs typeface="+mn-cs"/>
              </a:rPr>
              <a:t> </a:t>
            </a:r>
            <a:r>
              <a:rPr lang="en-US" sz="2800" dirty="0" err="1">
                <a:latin typeface="+mn-lt"/>
                <a:ea typeface="+mn-ea"/>
                <a:cs typeface="+mn-cs"/>
              </a:rPr>
              <a:t>telah</a:t>
            </a:r>
            <a:r>
              <a:rPr lang="en-US" sz="2800" dirty="0">
                <a:latin typeface="+mn-lt"/>
                <a:ea typeface="+mn-ea"/>
                <a:cs typeface="+mn-cs"/>
              </a:rPr>
              <a:t> 	</a:t>
            </a:r>
            <a:r>
              <a:rPr lang="en-US" sz="2800" dirty="0" err="1">
                <a:latin typeface="+mn-lt"/>
                <a:ea typeface="+mn-ea"/>
                <a:cs typeface="+mn-cs"/>
              </a:rPr>
              <a:t>dipenuhi</a:t>
            </a:r>
            <a:r>
              <a:rPr lang="en-US" sz="2800" dirty="0">
                <a:latin typeface="+mn-lt"/>
                <a:ea typeface="+mn-ea"/>
                <a:cs typeface="+mn-cs"/>
              </a:rPr>
              <a:t> </a:t>
            </a:r>
            <a:r>
              <a:rPr lang="en-US" sz="2800" dirty="0" err="1">
                <a:latin typeface="+mn-lt"/>
                <a:ea typeface="+mn-ea"/>
                <a:cs typeface="+mn-cs"/>
              </a:rPr>
              <a:t>berbagai</a:t>
            </a:r>
            <a:r>
              <a:rPr lang="en-US" sz="2800" dirty="0">
                <a:latin typeface="+mn-lt"/>
                <a:ea typeface="+mn-ea"/>
                <a:cs typeface="+mn-cs"/>
              </a:rPr>
              <a:t> </a:t>
            </a:r>
            <a:r>
              <a:rPr lang="en-US" sz="2800" dirty="0" err="1">
                <a:latin typeface="+mn-lt"/>
                <a:ea typeface="+mn-ea"/>
                <a:cs typeface="+mn-cs"/>
              </a:rPr>
              <a:t>persyaratan</a:t>
            </a:r>
            <a:r>
              <a:rPr lang="en-US" sz="2800" dirty="0">
                <a:latin typeface="+mn-lt"/>
                <a:ea typeface="+mn-ea"/>
                <a:cs typeface="+mn-cs"/>
              </a:rPr>
              <a:t>, 	</a:t>
            </a:r>
            <a:r>
              <a:rPr lang="en-US" sz="2800" dirty="0" err="1">
                <a:latin typeface="+mn-lt"/>
                <a:ea typeface="+mn-ea"/>
                <a:cs typeface="+mn-cs"/>
              </a:rPr>
              <a:t>spesifikasi</a:t>
            </a:r>
            <a:r>
              <a:rPr lang="en-US" sz="2800" dirty="0">
                <a:latin typeface="+mn-lt"/>
                <a:ea typeface="+mn-ea"/>
                <a:cs typeface="+mn-cs"/>
              </a:rPr>
              <a:t> </a:t>
            </a:r>
            <a:r>
              <a:rPr lang="en-US" sz="2800" dirty="0" err="1">
                <a:latin typeface="+mn-lt"/>
                <a:ea typeface="+mn-ea"/>
                <a:cs typeface="+mn-cs"/>
              </a:rPr>
              <a:t>dan</a:t>
            </a:r>
            <a:r>
              <a:rPr lang="en-US" sz="2800" dirty="0">
                <a:latin typeface="+mn-lt"/>
                <a:ea typeface="+mn-ea"/>
                <a:cs typeface="+mn-cs"/>
              </a:rPr>
              <a:t> </a:t>
            </a:r>
            <a:r>
              <a:rPr lang="en-US" sz="2800" dirty="0" err="1">
                <a:latin typeface="+mn-lt"/>
                <a:ea typeface="+mn-ea"/>
                <a:cs typeface="+mn-cs"/>
              </a:rPr>
              <a:t>atau</a:t>
            </a:r>
            <a:r>
              <a:rPr lang="en-US" sz="2800" dirty="0">
                <a:latin typeface="+mn-lt"/>
                <a:ea typeface="+mn-ea"/>
                <a:cs typeface="+mn-cs"/>
              </a:rPr>
              <a:t> </a:t>
            </a:r>
            <a:r>
              <a:rPr lang="en-US" sz="2800" dirty="0" err="1">
                <a:latin typeface="+mn-lt"/>
                <a:ea typeface="+mn-ea"/>
                <a:cs typeface="+mn-cs"/>
              </a:rPr>
              <a:t>harapan</a:t>
            </a:r>
            <a:endParaRPr lang="en-US" sz="2800" dirty="0">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0" y="285750"/>
            <a:ext cx="8229600" cy="1143000"/>
          </a:xfrm>
        </p:spPr>
        <p:txBody>
          <a:bodyPr/>
          <a:lstStyle/>
          <a:p>
            <a:pPr eaLnBrk="1" hangingPunct="1">
              <a:defRPr/>
            </a:pPr>
            <a:r>
              <a:rPr lang="en-US" sz="3200" dirty="0" err="1">
                <a:effectLst>
                  <a:outerShdw blurRad="38100" dist="38100" dir="2700000" algn="tl">
                    <a:srgbClr val="000000"/>
                  </a:outerShdw>
                </a:effectLst>
                <a:latin typeface="Unicorn" pitchFamily="2" charset="0"/>
                <a:ea typeface="+mj-ea"/>
                <a:cs typeface="+mj-cs"/>
              </a:rPr>
              <a:t>Skematis</a:t>
            </a:r>
            <a:r>
              <a:rPr lang="en-US" sz="3200" dirty="0">
                <a:effectLst>
                  <a:outerShdw blurRad="38100" dist="38100" dir="2700000" algn="tl">
                    <a:srgbClr val="000000"/>
                  </a:outerShdw>
                </a:effectLst>
                <a:latin typeface="Unicorn" pitchFamily="2" charset="0"/>
                <a:ea typeface="+mj-ea"/>
                <a:cs typeface="+mj-cs"/>
              </a:rPr>
              <a:t> </a:t>
            </a:r>
            <a:r>
              <a:rPr lang="en-US" sz="3200" dirty="0" err="1">
                <a:effectLst>
                  <a:outerShdw blurRad="38100" dist="38100" dir="2700000" algn="tl">
                    <a:srgbClr val="000000"/>
                  </a:outerShdw>
                </a:effectLst>
                <a:latin typeface="Unicorn" pitchFamily="2" charset="0"/>
                <a:ea typeface="+mj-ea"/>
                <a:cs typeface="+mj-cs"/>
              </a:rPr>
              <a:t>efisiensi</a:t>
            </a:r>
            <a:r>
              <a:rPr lang="en-US" sz="3200" dirty="0">
                <a:effectLst>
                  <a:outerShdw blurRad="38100" dist="38100" dir="2700000" algn="tl">
                    <a:srgbClr val="000000"/>
                  </a:outerShdw>
                </a:effectLst>
                <a:latin typeface="Unicorn" pitchFamily="2" charset="0"/>
                <a:ea typeface="+mj-ea"/>
                <a:cs typeface="+mj-cs"/>
              </a:rPr>
              <a:t>, </a:t>
            </a:r>
            <a:r>
              <a:rPr lang="en-US" sz="3200" dirty="0" err="1">
                <a:effectLst>
                  <a:outerShdw blurRad="38100" dist="38100" dir="2700000" algn="tl">
                    <a:srgbClr val="000000"/>
                  </a:outerShdw>
                </a:effectLst>
                <a:latin typeface="Unicorn" pitchFamily="2" charset="0"/>
                <a:ea typeface="+mj-ea"/>
                <a:cs typeface="+mj-cs"/>
              </a:rPr>
              <a:t>efektivitas</a:t>
            </a:r>
            <a:r>
              <a:rPr lang="en-US" sz="3200" dirty="0">
                <a:effectLst>
                  <a:outerShdw blurRad="38100" dist="38100" dir="2700000" algn="tl">
                    <a:srgbClr val="000000"/>
                  </a:outerShdw>
                </a:effectLst>
                <a:latin typeface="Unicorn" pitchFamily="2" charset="0"/>
                <a:ea typeface="+mj-ea"/>
                <a:cs typeface="+mj-cs"/>
              </a:rPr>
              <a:t>, </a:t>
            </a:r>
            <a:r>
              <a:rPr lang="en-US" sz="3200" dirty="0" err="1">
                <a:effectLst>
                  <a:outerShdw blurRad="38100" dist="38100" dir="2700000" algn="tl">
                    <a:srgbClr val="000000"/>
                  </a:outerShdw>
                </a:effectLst>
                <a:latin typeface="Unicorn" pitchFamily="2" charset="0"/>
                <a:ea typeface="+mj-ea"/>
                <a:cs typeface="+mj-cs"/>
              </a:rPr>
              <a:t>kualitas</a:t>
            </a:r>
            <a:r>
              <a:rPr lang="en-US" sz="3200" dirty="0">
                <a:effectLst>
                  <a:outerShdw blurRad="38100" dist="38100" dir="2700000" algn="tl">
                    <a:srgbClr val="000000"/>
                  </a:outerShdw>
                </a:effectLst>
                <a:latin typeface="Unicorn" pitchFamily="2" charset="0"/>
                <a:ea typeface="+mj-ea"/>
                <a:cs typeface="+mj-cs"/>
              </a:rPr>
              <a:t> </a:t>
            </a:r>
            <a:r>
              <a:rPr lang="en-US" sz="3200" dirty="0" err="1">
                <a:effectLst>
                  <a:outerShdw blurRad="38100" dist="38100" dir="2700000" algn="tl">
                    <a:srgbClr val="000000"/>
                  </a:outerShdw>
                </a:effectLst>
                <a:latin typeface="Unicorn" pitchFamily="2" charset="0"/>
                <a:ea typeface="+mj-ea"/>
                <a:cs typeface="+mj-cs"/>
              </a:rPr>
              <a:t>dan</a:t>
            </a:r>
            <a:r>
              <a:rPr lang="en-US" sz="3200" dirty="0">
                <a:effectLst>
                  <a:outerShdw blurRad="38100" dist="38100" dir="2700000" algn="tl">
                    <a:srgbClr val="000000"/>
                  </a:outerShdw>
                </a:effectLst>
                <a:latin typeface="Unicorn" pitchFamily="2" charset="0"/>
                <a:ea typeface="+mj-ea"/>
                <a:cs typeface="+mj-cs"/>
              </a:rPr>
              <a:t> </a:t>
            </a:r>
            <a:r>
              <a:rPr lang="en-US" sz="3200" dirty="0" err="1">
                <a:effectLst>
                  <a:outerShdw blurRad="38100" dist="38100" dir="2700000" algn="tl">
                    <a:srgbClr val="000000"/>
                  </a:outerShdw>
                </a:effectLst>
                <a:latin typeface="Unicorn" pitchFamily="2" charset="0"/>
                <a:ea typeface="+mj-ea"/>
                <a:cs typeface="+mj-cs"/>
              </a:rPr>
              <a:t>produktivitas</a:t>
            </a:r>
            <a:endParaRPr lang="en-US" sz="3200" dirty="0">
              <a:effectLst>
                <a:outerShdw blurRad="38100" dist="38100" dir="2700000" algn="tl">
                  <a:srgbClr val="000000"/>
                </a:outerShdw>
              </a:effectLst>
              <a:latin typeface="Unicorn" pitchFamily="2" charset="0"/>
              <a:ea typeface="+mj-ea"/>
              <a:cs typeface="+mj-cs"/>
            </a:endParaRPr>
          </a:p>
        </p:txBody>
      </p:sp>
      <p:sp>
        <p:nvSpPr>
          <p:cNvPr id="36867" name="Rectangle 3"/>
          <p:cNvSpPr>
            <a:spLocks noGrp="1" noChangeArrowheads="1"/>
          </p:cNvSpPr>
          <p:nvPr>
            <p:ph type="body" idx="4294967295"/>
          </p:nvPr>
        </p:nvSpPr>
        <p:spPr>
          <a:xfrm>
            <a:off x="762000" y="1600200"/>
            <a:ext cx="8382000" cy="4876800"/>
          </a:xfrm>
        </p:spPr>
        <p:txBody>
          <a:bodyPr/>
          <a:lstStyle/>
          <a:p>
            <a:pPr eaLnBrk="1" hangingPunct="1">
              <a:buFont typeface="Wingdings" pitchFamily="2" charset="2"/>
              <a:buNone/>
            </a:pPr>
            <a:r>
              <a:rPr lang="en-US" sz="2400" dirty="0">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Hasil</a:t>
            </a:r>
            <a:r>
              <a:rPr lang="en-US" sz="2400" dirty="0">
                <a:solidFill>
                  <a:srgbClr val="FFFF00"/>
                </a:solidFill>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Utama</a:t>
            </a:r>
            <a:endParaRPr lang="en-US" sz="2400" dirty="0">
              <a:solidFill>
                <a:srgbClr val="FFFF00"/>
              </a:solidFill>
              <a:effectLst>
                <a:outerShdw blurRad="38100" dist="38100" dir="2700000" algn="tl">
                  <a:srgbClr val="000000"/>
                </a:outerShdw>
              </a:effectLst>
            </a:endParaRPr>
          </a:p>
          <a:p>
            <a:pPr eaLnBrk="1" hangingPunct="1">
              <a:buFont typeface="Wingdings" pitchFamily="2" charset="2"/>
              <a:buNone/>
            </a:pPr>
            <a:endParaRPr lang="en-US" sz="2400" dirty="0">
              <a:effectLst>
                <a:outerShdw blurRad="38100" dist="38100" dir="2700000" algn="tl">
                  <a:srgbClr val="000000"/>
                </a:outerShdw>
              </a:effectLst>
            </a:endParaRPr>
          </a:p>
          <a:p>
            <a:pPr eaLnBrk="1" hangingPunct="1">
              <a:buFont typeface="Wingdings" pitchFamily="2" charset="2"/>
              <a:buNone/>
            </a:pPr>
            <a:r>
              <a:rPr lang="en-US" sz="2400" dirty="0" err="1">
                <a:solidFill>
                  <a:srgbClr val="FFFF00"/>
                </a:solidFill>
                <a:effectLst>
                  <a:outerShdw blurRad="38100" dist="38100" dir="2700000" algn="tl">
                    <a:srgbClr val="000000"/>
                  </a:outerShdw>
                </a:effectLst>
              </a:rPr>
              <a:t>Masukan</a:t>
            </a:r>
            <a:r>
              <a:rPr lang="en-US" sz="2400" dirty="0">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Proses</a:t>
            </a:r>
            <a:r>
              <a:rPr lang="en-US" sz="2400" dirty="0">
                <a:solidFill>
                  <a:srgbClr val="FFFF00"/>
                </a:solidFill>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Produksi</a:t>
            </a:r>
            <a:r>
              <a:rPr lang="en-US" sz="2400" dirty="0">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Hasil</a:t>
            </a:r>
            <a:r>
              <a:rPr lang="en-US" sz="2400" dirty="0">
                <a:solidFill>
                  <a:srgbClr val="FFFF00"/>
                </a:solidFill>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Sampingan</a:t>
            </a:r>
            <a:endParaRPr lang="en-US" sz="2400" dirty="0">
              <a:solidFill>
                <a:srgbClr val="FFFF00"/>
              </a:solidFill>
              <a:effectLst>
                <a:outerShdw blurRad="38100" dist="38100" dir="2700000" algn="tl">
                  <a:srgbClr val="000000"/>
                </a:outerShdw>
              </a:effectLst>
            </a:endParaRPr>
          </a:p>
          <a:p>
            <a:pPr eaLnBrk="1" hangingPunct="1">
              <a:buFont typeface="Wingdings" pitchFamily="2" charset="2"/>
              <a:buNone/>
            </a:pPr>
            <a:endParaRPr lang="en-US" sz="2400" dirty="0">
              <a:effectLst>
                <a:outerShdw blurRad="38100" dist="38100" dir="2700000" algn="tl">
                  <a:srgbClr val="000000"/>
                </a:outerShdw>
              </a:effectLst>
            </a:endParaRPr>
          </a:p>
          <a:p>
            <a:pPr eaLnBrk="1" hangingPunct="1">
              <a:buFont typeface="Wingdings" pitchFamily="2" charset="2"/>
              <a:buNone/>
            </a:pPr>
            <a:endParaRPr lang="en-US" sz="2400" dirty="0">
              <a:effectLst>
                <a:outerShdw blurRad="38100" dist="38100" dir="2700000" algn="tl">
                  <a:srgbClr val="000000"/>
                </a:outerShdw>
              </a:effectLst>
            </a:endParaRPr>
          </a:p>
          <a:p>
            <a:pPr eaLnBrk="1" hangingPunct="1">
              <a:buFont typeface="Wingdings" pitchFamily="2" charset="2"/>
              <a:buNone/>
            </a:pPr>
            <a:r>
              <a:rPr lang="en-US" sz="2400" dirty="0" err="1">
                <a:effectLst>
                  <a:outerShdw blurRad="38100" dist="38100" dir="2700000" algn="tl">
                    <a:srgbClr val="000000"/>
                  </a:outerShdw>
                </a:effectLst>
              </a:rPr>
              <a:t>Kualitas</a:t>
            </a:r>
            <a:r>
              <a:rPr lang="en-US" sz="2400" dirty="0">
                <a:effectLst>
                  <a:outerShdw blurRad="38100" dist="38100" dir="2700000" algn="tl">
                    <a:srgbClr val="000000"/>
                  </a:outerShdw>
                </a:effectLst>
              </a:rPr>
              <a:t> 	        </a:t>
            </a:r>
            <a:r>
              <a:rPr lang="en-US" sz="2400" dirty="0" err="1">
                <a:effectLst>
                  <a:outerShdw blurRad="38100" dist="38100" dir="2700000" algn="tl">
                    <a:srgbClr val="000000"/>
                  </a:outerShdw>
                </a:effectLst>
              </a:rPr>
              <a:t>Kualitas</a:t>
            </a:r>
            <a:r>
              <a:rPr lang="en-US" sz="2400" dirty="0">
                <a:effectLst>
                  <a:outerShdw blurRad="38100" dist="38100" dir="2700000" algn="tl">
                    <a:srgbClr val="000000"/>
                  </a:outerShdw>
                </a:effectLst>
              </a:rPr>
              <a:t>	         </a:t>
            </a:r>
            <a:r>
              <a:rPr lang="en-US" sz="2400" dirty="0" err="1">
                <a:effectLst>
                  <a:outerShdw blurRad="38100" dist="38100" dir="2700000" algn="tl">
                    <a:srgbClr val="000000"/>
                  </a:outerShdw>
                </a:effectLst>
              </a:rPr>
              <a:t>Kualitas</a:t>
            </a:r>
            <a:r>
              <a:rPr lang="en-US" sz="2400" dirty="0">
                <a:effectLst>
                  <a:outerShdw blurRad="38100" dist="38100" dir="2700000" algn="tl">
                    <a:srgbClr val="000000"/>
                  </a:outerShdw>
                </a:effectLst>
              </a:rPr>
              <a:t> </a:t>
            </a:r>
          </a:p>
          <a:p>
            <a:pPr eaLnBrk="1" hangingPunct="1">
              <a:buFont typeface="Wingdings" pitchFamily="2" charset="2"/>
              <a:buNone/>
            </a:pPr>
            <a:r>
              <a:rPr lang="en-US" sz="2400" dirty="0">
                <a:effectLst>
                  <a:outerShdw blurRad="38100" dist="38100" dir="2700000" algn="tl">
                    <a:srgbClr val="000000"/>
                  </a:outerShdw>
                </a:effectLst>
              </a:rPr>
              <a:t>&amp; </a:t>
            </a:r>
            <a:r>
              <a:rPr lang="en-US" sz="2400" dirty="0" err="1">
                <a:solidFill>
                  <a:srgbClr val="CC0000"/>
                </a:solidFill>
                <a:effectLst>
                  <a:outerShdw blurRad="38100" dist="38100" dir="2700000" algn="tl">
                    <a:srgbClr val="000000"/>
                  </a:outerShdw>
                </a:effectLst>
              </a:rPr>
              <a:t>Efisiensi</a:t>
            </a:r>
            <a:r>
              <a:rPr lang="en-US" sz="2400" dirty="0">
                <a:effectLst>
                  <a:outerShdw blurRad="38100" dist="38100" dir="2700000" algn="tl">
                    <a:srgbClr val="000000"/>
                  </a:outerShdw>
                </a:effectLst>
              </a:rPr>
              <a:t>					&amp; </a:t>
            </a:r>
            <a:r>
              <a:rPr lang="en-US" sz="2400" dirty="0" err="1">
                <a:solidFill>
                  <a:srgbClr val="CC0000"/>
                </a:solidFill>
                <a:effectLst>
                  <a:outerShdw blurRad="38100" dist="38100" dir="2700000" algn="tl">
                    <a:srgbClr val="000000"/>
                  </a:outerShdw>
                </a:effectLst>
              </a:rPr>
              <a:t>Efektivitas</a:t>
            </a:r>
            <a:endParaRPr lang="en-US" sz="2400" dirty="0">
              <a:solidFill>
                <a:srgbClr val="CC0000"/>
              </a:solidFill>
              <a:effectLst>
                <a:outerShdw blurRad="38100" dist="38100" dir="2700000" algn="tl">
                  <a:srgbClr val="000000"/>
                </a:outerShdw>
              </a:effectLst>
            </a:endParaRPr>
          </a:p>
          <a:p>
            <a:pPr eaLnBrk="1" hangingPunct="1">
              <a:buFont typeface="Wingdings" pitchFamily="2" charset="2"/>
              <a:buNone/>
            </a:pPr>
            <a:endParaRPr lang="en-US" sz="2400" dirty="0">
              <a:effectLst>
                <a:outerShdw blurRad="38100" dist="38100" dir="2700000" algn="tl">
                  <a:srgbClr val="000000"/>
                </a:outerShdw>
              </a:effectLst>
            </a:endParaRPr>
          </a:p>
          <a:p>
            <a:pPr algn="ctr" eaLnBrk="1" hangingPunct="1">
              <a:buFont typeface="Wingdings" pitchFamily="2" charset="2"/>
              <a:buNone/>
            </a:pPr>
            <a:endParaRPr lang="en-US" sz="2400" dirty="0">
              <a:solidFill>
                <a:srgbClr val="FFFF00"/>
              </a:solidFill>
              <a:effectLst>
                <a:outerShdw blurRad="38100" dist="38100" dir="2700000" algn="tl">
                  <a:srgbClr val="000000"/>
                </a:outerShdw>
              </a:effectLst>
            </a:endParaRPr>
          </a:p>
          <a:p>
            <a:pPr algn="ctr" eaLnBrk="1" hangingPunct="1">
              <a:buFont typeface="Wingdings" pitchFamily="2" charset="2"/>
              <a:buNone/>
            </a:pPr>
            <a:endParaRPr lang="en-US" sz="2400" dirty="0">
              <a:solidFill>
                <a:srgbClr val="FFFF00"/>
              </a:solidFill>
              <a:effectLst>
                <a:outerShdw blurRad="38100" dist="38100" dir="2700000" algn="tl">
                  <a:srgbClr val="000000"/>
                </a:outerShdw>
              </a:effectLst>
            </a:endParaRPr>
          </a:p>
          <a:p>
            <a:pPr algn="ctr" eaLnBrk="1" hangingPunct="1">
              <a:buFont typeface="Wingdings" pitchFamily="2" charset="2"/>
              <a:buNone/>
            </a:pPr>
            <a:r>
              <a:rPr lang="en-US" sz="2400" dirty="0">
                <a:solidFill>
                  <a:srgbClr val="FFFF00"/>
                </a:solidFill>
                <a:effectLst>
                  <a:outerShdw blurRad="38100" dist="38100" dir="2700000" algn="tl">
                    <a:srgbClr val="000000"/>
                  </a:outerShdw>
                </a:effectLst>
              </a:rPr>
              <a:t>  </a:t>
            </a:r>
            <a:r>
              <a:rPr lang="en-US" sz="2400" dirty="0" err="1">
                <a:solidFill>
                  <a:srgbClr val="FFFF00"/>
                </a:solidFill>
                <a:effectLst>
                  <a:outerShdw blurRad="38100" dist="38100" dir="2700000" algn="tl">
                    <a:srgbClr val="000000"/>
                  </a:outerShdw>
                </a:effectLst>
              </a:rPr>
              <a:t>Produktivitas</a:t>
            </a:r>
            <a:r>
              <a:rPr lang="en-US" sz="2400" dirty="0">
                <a:effectLst>
                  <a:outerShdw blurRad="38100" dist="38100" dir="2700000" algn="tl">
                    <a:srgbClr val="000000"/>
                  </a:outerShdw>
                </a:effectLst>
              </a:rPr>
              <a:t>	</a:t>
            </a:r>
          </a:p>
        </p:txBody>
      </p:sp>
      <p:sp>
        <p:nvSpPr>
          <p:cNvPr id="139268" name="Line 4"/>
          <p:cNvSpPr>
            <a:spLocks noChangeShapeType="1"/>
          </p:cNvSpPr>
          <p:nvPr/>
        </p:nvSpPr>
        <p:spPr bwMode="auto">
          <a:xfrm flipV="1">
            <a:off x="4643438" y="1928802"/>
            <a:ext cx="1214446" cy="604838"/>
          </a:xfrm>
          <a:prstGeom prst="line">
            <a:avLst/>
          </a:prstGeom>
          <a:noFill/>
          <a:ln w="44450">
            <a:solidFill>
              <a:schemeClr val="tx1"/>
            </a:solidFill>
            <a:round/>
            <a:headEnd/>
            <a:tailEnd type="triangle" w="med" len="med"/>
          </a:ln>
        </p:spPr>
        <p:txBody>
          <a:bodyPr/>
          <a:lstStyle/>
          <a:p>
            <a:endParaRPr lang="id-ID"/>
          </a:p>
        </p:txBody>
      </p:sp>
      <p:sp>
        <p:nvSpPr>
          <p:cNvPr id="139269" name="Line 5"/>
          <p:cNvSpPr>
            <a:spLocks noChangeShapeType="1"/>
          </p:cNvSpPr>
          <p:nvPr/>
        </p:nvSpPr>
        <p:spPr bwMode="auto">
          <a:xfrm>
            <a:off x="4643438" y="2571744"/>
            <a:ext cx="609600" cy="304800"/>
          </a:xfrm>
          <a:prstGeom prst="line">
            <a:avLst/>
          </a:prstGeom>
          <a:noFill/>
          <a:ln w="38100">
            <a:solidFill>
              <a:schemeClr val="tx1"/>
            </a:solidFill>
            <a:round/>
            <a:headEnd/>
            <a:tailEnd type="triangle" w="med" len="med"/>
          </a:ln>
        </p:spPr>
        <p:txBody>
          <a:bodyPr/>
          <a:lstStyle/>
          <a:p>
            <a:endParaRPr lang="id-ID"/>
          </a:p>
        </p:txBody>
      </p:sp>
      <p:sp>
        <p:nvSpPr>
          <p:cNvPr id="139270" name="Line 6"/>
          <p:cNvSpPr>
            <a:spLocks noChangeShapeType="1"/>
          </p:cNvSpPr>
          <p:nvPr/>
        </p:nvSpPr>
        <p:spPr bwMode="auto">
          <a:xfrm>
            <a:off x="2057400" y="2743200"/>
            <a:ext cx="609600" cy="0"/>
          </a:xfrm>
          <a:prstGeom prst="line">
            <a:avLst/>
          </a:prstGeom>
          <a:noFill/>
          <a:ln w="57150">
            <a:solidFill>
              <a:schemeClr val="tx1"/>
            </a:solidFill>
            <a:round/>
            <a:headEnd/>
            <a:tailEnd type="triangle" w="med" len="med"/>
          </a:ln>
        </p:spPr>
        <p:txBody>
          <a:bodyPr/>
          <a:lstStyle/>
          <a:p>
            <a:endParaRPr lang="id-ID"/>
          </a:p>
        </p:txBody>
      </p:sp>
      <p:sp>
        <p:nvSpPr>
          <p:cNvPr id="139271" name="Line 7"/>
          <p:cNvSpPr>
            <a:spLocks noChangeShapeType="1"/>
          </p:cNvSpPr>
          <p:nvPr/>
        </p:nvSpPr>
        <p:spPr bwMode="auto">
          <a:xfrm>
            <a:off x="1219200" y="3048000"/>
            <a:ext cx="0" cy="685800"/>
          </a:xfrm>
          <a:prstGeom prst="line">
            <a:avLst/>
          </a:prstGeom>
          <a:noFill/>
          <a:ln w="57150">
            <a:solidFill>
              <a:schemeClr val="tx1"/>
            </a:solidFill>
            <a:round/>
            <a:headEnd/>
            <a:tailEnd type="triangle" w="med" len="med"/>
          </a:ln>
        </p:spPr>
        <p:txBody>
          <a:bodyPr/>
          <a:lstStyle/>
          <a:p>
            <a:endParaRPr lang="id-ID"/>
          </a:p>
        </p:txBody>
      </p:sp>
      <p:sp>
        <p:nvSpPr>
          <p:cNvPr id="139272" name="Line 8"/>
          <p:cNvSpPr>
            <a:spLocks noChangeShapeType="1"/>
          </p:cNvSpPr>
          <p:nvPr/>
        </p:nvSpPr>
        <p:spPr bwMode="auto">
          <a:xfrm>
            <a:off x="3886200" y="3048000"/>
            <a:ext cx="0" cy="762000"/>
          </a:xfrm>
          <a:prstGeom prst="line">
            <a:avLst/>
          </a:prstGeom>
          <a:noFill/>
          <a:ln w="57150">
            <a:solidFill>
              <a:schemeClr val="tx1"/>
            </a:solidFill>
            <a:round/>
            <a:headEnd/>
            <a:tailEnd type="triangle" w="med" len="med"/>
          </a:ln>
        </p:spPr>
        <p:txBody>
          <a:bodyPr/>
          <a:lstStyle/>
          <a:p>
            <a:endParaRPr lang="id-ID"/>
          </a:p>
        </p:txBody>
      </p:sp>
      <p:sp>
        <p:nvSpPr>
          <p:cNvPr id="139273" name="Line 9"/>
          <p:cNvSpPr>
            <a:spLocks noChangeShapeType="1"/>
          </p:cNvSpPr>
          <p:nvPr/>
        </p:nvSpPr>
        <p:spPr bwMode="auto">
          <a:xfrm>
            <a:off x="6934200" y="3048000"/>
            <a:ext cx="0" cy="762000"/>
          </a:xfrm>
          <a:prstGeom prst="line">
            <a:avLst/>
          </a:prstGeom>
          <a:noFill/>
          <a:ln w="57150">
            <a:solidFill>
              <a:schemeClr val="tx1"/>
            </a:solidFill>
            <a:round/>
            <a:headEnd/>
            <a:tailEnd type="triangle" w="med" len="med"/>
          </a:ln>
        </p:spPr>
        <p:txBody>
          <a:bodyPr/>
          <a:lstStyle/>
          <a:p>
            <a:endParaRPr lang="id-ID"/>
          </a:p>
        </p:txBody>
      </p:sp>
      <p:sp>
        <p:nvSpPr>
          <p:cNvPr id="139274" name="Line 10"/>
          <p:cNvSpPr>
            <a:spLocks noChangeShapeType="1"/>
          </p:cNvSpPr>
          <p:nvPr/>
        </p:nvSpPr>
        <p:spPr bwMode="auto">
          <a:xfrm>
            <a:off x="4038600" y="4343400"/>
            <a:ext cx="304800" cy="990600"/>
          </a:xfrm>
          <a:prstGeom prst="line">
            <a:avLst/>
          </a:prstGeom>
          <a:noFill/>
          <a:ln w="57150">
            <a:solidFill>
              <a:schemeClr val="tx1"/>
            </a:solidFill>
            <a:round/>
            <a:headEnd/>
            <a:tailEnd/>
          </a:ln>
        </p:spPr>
        <p:txBody>
          <a:bodyPr/>
          <a:lstStyle/>
          <a:p>
            <a:endParaRPr lang="id-ID"/>
          </a:p>
        </p:txBody>
      </p:sp>
      <p:sp>
        <p:nvSpPr>
          <p:cNvPr id="139275" name="Line 11"/>
          <p:cNvSpPr>
            <a:spLocks noChangeShapeType="1"/>
          </p:cNvSpPr>
          <p:nvPr/>
        </p:nvSpPr>
        <p:spPr bwMode="auto">
          <a:xfrm>
            <a:off x="1371600" y="4724400"/>
            <a:ext cx="2971800" cy="609600"/>
          </a:xfrm>
          <a:prstGeom prst="line">
            <a:avLst/>
          </a:prstGeom>
          <a:noFill/>
          <a:ln w="57150">
            <a:solidFill>
              <a:schemeClr val="tx1"/>
            </a:solidFill>
            <a:round/>
            <a:headEnd/>
            <a:tailEnd/>
          </a:ln>
        </p:spPr>
        <p:txBody>
          <a:bodyPr/>
          <a:lstStyle/>
          <a:p>
            <a:endParaRPr lang="id-ID"/>
          </a:p>
        </p:txBody>
      </p:sp>
      <p:sp>
        <p:nvSpPr>
          <p:cNvPr id="139276" name="Line 12"/>
          <p:cNvSpPr>
            <a:spLocks noChangeShapeType="1"/>
          </p:cNvSpPr>
          <p:nvPr/>
        </p:nvSpPr>
        <p:spPr bwMode="auto">
          <a:xfrm rot="546055" flipH="1">
            <a:off x="4419600" y="4648200"/>
            <a:ext cx="1981200" cy="838200"/>
          </a:xfrm>
          <a:prstGeom prst="line">
            <a:avLst/>
          </a:prstGeom>
          <a:noFill/>
          <a:ln w="57150">
            <a:solidFill>
              <a:schemeClr val="tx1"/>
            </a:solidFill>
            <a:round/>
            <a:headEnd/>
            <a:tailEnd/>
          </a:ln>
        </p:spPr>
        <p:txBody>
          <a:bodyPr/>
          <a:lstStyle/>
          <a:p>
            <a:endParaRPr lang="id-ID"/>
          </a:p>
        </p:txBody>
      </p:sp>
      <p:sp>
        <p:nvSpPr>
          <p:cNvPr id="139277" name="Line 13"/>
          <p:cNvSpPr>
            <a:spLocks noChangeShapeType="1"/>
          </p:cNvSpPr>
          <p:nvPr/>
        </p:nvSpPr>
        <p:spPr bwMode="auto">
          <a:xfrm>
            <a:off x="4343400" y="5338763"/>
            <a:ext cx="0" cy="304800"/>
          </a:xfrm>
          <a:prstGeom prst="line">
            <a:avLst/>
          </a:prstGeom>
          <a:noFill/>
          <a:ln w="57150">
            <a:solidFill>
              <a:schemeClr val="tx1"/>
            </a:solidFill>
            <a:round/>
            <a:headEnd/>
            <a:tailEnd/>
          </a:ln>
        </p:spPr>
        <p:txBody>
          <a:bodyPr/>
          <a:lstStyle/>
          <a:p>
            <a:endParaRPr lang="id-ID"/>
          </a:p>
        </p:txBody>
      </p:sp>
      <p:sp>
        <p:nvSpPr>
          <p:cNvPr id="139278" name="AutoShape 14"/>
          <p:cNvSpPr>
            <a:spLocks noChangeArrowheads="1"/>
          </p:cNvSpPr>
          <p:nvPr/>
        </p:nvSpPr>
        <p:spPr bwMode="auto">
          <a:xfrm>
            <a:off x="3657600" y="5334000"/>
            <a:ext cx="1447800" cy="685800"/>
          </a:xfrm>
          <a:prstGeom prst="downArrow">
            <a:avLst>
              <a:gd name="adj1" fmla="val 50000"/>
              <a:gd name="adj2" fmla="val 25000"/>
            </a:avLst>
          </a:prstGeom>
          <a:solidFill>
            <a:srgbClr val="0000FF"/>
          </a:solidFill>
          <a:ln w="9525">
            <a:solidFill>
              <a:schemeClr val="tx1"/>
            </a:solidFill>
            <a:miter lim="800000"/>
            <a:headEnd/>
            <a:tailEnd/>
          </a:ln>
          <a:effectLst/>
        </p:spPr>
        <p:txBody>
          <a:bodyPr vert="eaVert" wrap="none" anchor="ctr"/>
          <a:lstStyle/>
          <a:p>
            <a:pPr algn="ctr" eaLnBrk="0" hangingPunct="0"/>
            <a:endParaRPr lang="id-ID">
              <a:solidFill>
                <a:srgbClr val="6600FF"/>
              </a:solidFill>
              <a:latin typeface="Unicorn"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4294967295"/>
          </p:nvPr>
        </p:nvSpPr>
        <p:spPr>
          <a:xfrm>
            <a:off x="357158" y="428604"/>
            <a:ext cx="8501122" cy="5643602"/>
          </a:xfrm>
        </p:spPr>
        <p:txBody>
          <a:bodyPr/>
          <a:lstStyle/>
          <a:p>
            <a:pPr eaLnBrk="1" hangingPunct="1">
              <a:buFont typeface="Wingdings" pitchFamily="2" charset="2"/>
              <a:buBlip>
                <a:blip r:embed="rId2"/>
              </a:buBlip>
            </a:pPr>
            <a:r>
              <a:rPr lang="en-US" sz="2800" dirty="0" err="1"/>
              <a:t>Jadi</a:t>
            </a:r>
            <a:r>
              <a:rPr lang="en-US" sz="2800" dirty="0"/>
              <a:t> </a:t>
            </a:r>
            <a:r>
              <a:rPr lang="en-US" sz="2800" dirty="0" err="1"/>
              <a:t>produktivitas</a:t>
            </a:r>
            <a:r>
              <a:rPr lang="en-US" sz="2800" dirty="0"/>
              <a:t> </a:t>
            </a:r>
            <a:r>
              <a:rPr lang="en-US" sz="2800" dirty="0" err="1"/>
              <a:t>mencakup</a:t>
            </a:r>
            <a:r>
              <a:rPr lang="en-US" sz="2800" dirty="0"/>
              <a:t> </a:t>
            </a:r>
            <a:r>
              <a:rPr lang="en-US" sz="2800" dirty="0" err="1"/>
              <a:t>efisiensi</a:t>
            </a:r>
            <a:r>
              <a:rPr lang="en-US" sz="2800" dirty="0"/>
              <a:t>, </a:t>
            </a:r>
            <a:r>
              <a:rPr lang="en-US" sz="2800" dirty="0" err="1"/>
              <a:t>efektivitas</a:t>
            </a:r>
            <a:r>
              <a:rPr lang="en-US" sz="2800" dirty="0"/>
              <a:t> </a:t>
            </a:r>
            <a:r>
              <a:rPr lang="en-US" sz="2800" dirty="0" err="1"/>
              <a:t>dan</a:t>
            </a:r>
            <a:r>
              <a:rPr lang="en-US" sz="2800" dirty="0"/>
              <a:t> </a:t>
            </a:r>
            <a:r>
              <a:rPr lang="en-US" sz="2800" dirty="0" err="1"/>
              <a:t>kualitas</a:t>
            </a:r>
            <a:r>
              <a:rPr lang="en-US" sz="2800" dirty="0"/>
              <a:t>. </a:t>
            </a:r>
          </a:p>
          <a:p>
            <a:pPr eaLnBrk="1" hangingPunct="1">
              <a:buFont typeface="Wingdings" pitchFamily="2" charset="2"/>
              <a:buBlip>
                <a:blip r:embed="rId2"/>
              </a:buBlip>
            </a:pPr>
            <a:r>
              <a:rPr lang="en-US" sz="2800" dirty="0" err="1"/>
              <a:t>Efisiensi</a:t>
            </a:r>
            <a:r>
              <a:rPr lang="en-US" sz="2800" dirty="0"/>
              <a:t> </a:t>
            </a:r>
            <a:r>
              <a:rPr lang="en-US" sz="2800" dirty="0" err="1"/>
              <a:t>berorientasi</a:t>
            </a:r>
            <a:r>
              <a:rPr lang="en-US" sz="2800" dirty="0"/>
              <a:t> </a:t>
            </a:r>
            <a:r>
              <a:rPr lang="en-US" sz="2800" dirty="0" err="1"/>
              <a:t>pada</a:t>
            </a:r>
            <a:r>
              <a:rPr lang="en-US" sz="2800" dirty="0"/>
              <a:t> </a:t>
            </a:r>
            <a:r>
              <a:rPr lang="en-US" sz="2800" dirty="0" err="1"/>
              <a:t>masukan</a:t>
            </a:r>
            <a:r>
              <a:rPr lang="en-US" sz="2800" dirty="0"/>
              <a:t> </a:t>
            </a:r>
            <a:r>
              <a:rPr lang="en-US" sz="2800" dirty="0" err="1"/>
              <a:t>dan</a:t>
            </a:r>
            <a:r>
              <a:rPr lang="en-US" sz="2800" dirty="0"/>
              <a:t> </a:t>
            </a:r>
            <a:r>
              <a:rPr lang="en-US" sz="2800" dirty="0" err="1"/>
              <a:t>efektivitas</a:t>
            </a:r>
            <a:r>
              <a:rPr lang="en-US" sz="2800" dirty="0"/>
              <a:t> </a:t>
            </a:r>
            <a:r>
              <a:rPr lang="en-US" sz="2800" dirty="0" err="1"/>
              <a:t>berorientasi</a:t>
            </a:r>
            <a:r>
              <a:rPr lang="en-US" sz="2800" dirty="0"/>
              <a:t> </a:t>
            </a:r>
            <a:r>
              <a:rPr lang="en-US" sz="2800" dirty="0" err="1"/>
              <a:t>pada</a:t>
            </a:r>
            <a:r>
              <a:rPr lang="en-US" sz="2800" dirty="0"/>
              <a:t> </a:t>
            </a:r>
            <a:r>
              <a:rPr lang="en-US" sz="2800" dirty="0" err="1"/>
              <a:t>keluaran</a:t>
            </a:r>
            <a:r>
              <a:rPr lang="en-US" sz="2800" dirty="0"/>
              <a:t>. </a:t>
            </a:r>
            <a:r>
              <a:rPr lang="en-US" sz="2800" dirty="0" err="1"/>
              <a:t>Jadi</a:t>
            </a:r>
            <a:r>
              <a:rPr lang="en-US" sz="2800" dirty="0"/>
              <a:t> </a:t>
            </a:r>
            <a:r>
              <a:rPr lang="en-US" sz="2800" dirty="0" err="1"/>
              <a:t>dapat</a:t>
            </a:r>
            <a:r>
              <a:rPr lang="en-US" sz="2800" dirty="0"/>
              <a:t> pula </a:t>
            </a:r>
            <a:r>
              <a:rPr lang="en-US" sz="2800" dirty="0" err="1"/>
              <a:t>dikatakan</a:t>
            </a:r>
            <a:r>
              <a:rPr lang="en-US" sz="2800" dirty="0"/>
              <a:t> </a:t>
            </a:r>
            <a:r>
              <a:rPr lang="en-US" sz="2800" dirty="0" err="1"/>
              <a:t>bahwa</a:t>
            </a:r>
            <a:r>
              <a:rPr lang="en-US" sz="2800" dirty="0"/>
              <a:t> </a:t>
            </a:r>
            <a:r>
              <a:rPr lang="en-US" sz="2800" dirty="0" err="1"/>
              <a:t>pengertiannya</a:t>
            </a:r>
            <a:endParaRPr lang="en-US" sz="2800" dirty="0"/>
          </a:p>
          <a:p>
            <a:pPr eaLnBrk="1" hangingPunct="1">
              <a:buFont typeface="Wingdings" pitchFamily="2" charset="2"/>
              <a:buNone/>
            </a:pPr>
            <a:endParaRPr lang="en-US" sz="2800" dirty="0"/>
          </a:p>
          <a:p>
            <a:pPr eaLnBrk="1" hangingPunct="1">
              <a:buFont typeface="Wingdings" pitchFamily="2" charset="2"/>
              <a:buNone/>
            </a:pPr>
            <a:r>
              <a:rPr lang="en-US" sz="2800" dirty="0" err="1">
                <a:solidFill>
                  <a:srgbClr val="FF9900"/>
                </a:solidFill>
              </a:rPr>
              <a:t>Produktivitas</a:t>
            </a:r>
            <a:r>
              <a:rPr lang="en-US" sz="2800" dirty="0">
                <a:solidFill>
                  <a:srgbClr val="FF9900"/>
                </a:solidFill>
              </a:rPr>
              <a:t> =   </a:t>
            </a:r>
            <a:r>
              <a:rPr lang="en-US" sz="2800" dirty="0" err="1">
                <a:solidFill>
                  <a:srgbClr val="FF9900"/>
                </a:solidFill>
              </a:rPr>
              <a:t>efektivitas</a:t>
            </a:r>
            <a:r>
              <a:rPr lang="en-US" sz="2800" dirty="0">
                <a:solidFill>
                  <a:srgbClr val="FF9900"/>
                </a:solidFill>
              </a:rPr>
              <a:t> </a:t>
            </a:r>
            <a:r>
              <a:rPr lang="en-US" sz="2800" dirty="0" err="1">
                <a:solidFill>
                  <a:srgbClr val="FF9900"/>
                </a:solidFill>
              </a:rPr>
              <a:t>menghasilkan</a:t>
            </a:r>
            <a:r>
              <a:rPr lang="en-US" sz="2800" dirty="0">
                <a:solidFill>
                  <a:srgbClr val="FF9900"/>
                </a:solidFill>
              </a:rPr>
              <a:t> </a:t>
            </a:r>
            <a:r>
              <a:rPr lang="en-US" sz="2800" dirty="0" err="1">
                <a:solidFill>
                  <a:srgbClr val="FF9900"/>
                </a:solidFill>
              </a:rPr>
              <a:t>keluaran</a:t>
            </a:r>
            <a:endParaRPr lang="en-US" sz="2800" dirty="0">
              <a:solidFill>
                <a:srgbClr val="FF9900"/>
              </a:solidFill>
            </a:endParaRPr>
          </a:p>
          <a:p>
            <a:pPr eaLnBrk="1" hangingPunct="1">
              <a:buFont typeface="Wingdings" pitchFamily="2" charset="2"/>
              <a:buNone/>
            </a:pPr>
            <a:r>
              <a:rPr lang="en-US" sz="2800" dirty="0">
                <a:solidFill>
                  <a:srgbClr val="FF9900"/>
                </a:solidFill>
              </a:rPr>
              <a:t>		</a:t>
            </a:r>
            <a:r>
              <a:rPr lang="id-ID" sz="2800" dirty="0" smtClean="0">
                <a:solidFill>
                  <a:srgbClr val="FF9900"/>
                </a:solidFill>
              </a:rPr>
              <a:t>                  </a:t>
            </a:r>
            <a:r>
              <a:rPr lang="en-US" sz="2800" dirty="0" err="1" smtClean="0">
                <a:solidFill>
                  <a:srgbClr val="FF9900"/>
                </a:solidFill>
              </a:rPr>
              <a:t>efisiensi</a:t>
            </a:r>
            <a:r>
              <a:rPr lang="en-US" sz="2800" dirty="0" smtClean="0">
                <a:solidFill>
                  <a:srgbClr val="FF9900"/>
                </a:solidFill>
              </a:rPr>
              <a:t> </a:t>
            </a:r>
            <a:r>
              <a:rPr lang="en-US" sz="2800" dirty="0" err="1">
                <a:solidFill>
                  <a:srgbClr val="FF9900"/>
                </a:solidFill>
              </a:rPr>
              <a:t>penggunaan</a:t>
            </a:r>
            <a:r>
              <a:rPr lang="en-US" sz="2800" dirty="0">
                <a:solidFill>
                  <a:srgbClr val="FF9900"/>
                </a:solidFill>
              </a:rPr>
              <a:t> </a:t>
            </a:r>
            <a:r>
              <a:rPr lang="en-US" sz="2800" dirty="0" err="1">
                <a:solidFill>
                  <a:srgbClr val="FF9900"/>
                </a:solidFill>
              </a:rPr>
              <a:t>masukan</a:t>
            </a:r>
            <a:endParaRPr lang="en-US" sz="2800" dirty="0">
              <a:solidFill>
                <a:srgbClr val="FF9900"/>
              </a:solidFill>
            </a:endParaRPr>
          </a:p>
        </p:txBody>
      </p:sp>
      <p:sp>
        <p:nvSpPr>
          <p:cNvPr id="140292" name="Line 4"/>
          <p:cNvSpPr>
            <a:spLocks noChangeShapeType="1"/>
          </p:cNvSpPr>
          <p:nvPr/>
        </p:nvSpPr>
        <p:spPr bwMode="auto">
          <a:xfrm flipV="1">
            <a:off x="2714612" y="2928934"/>
            <a:ext cx="4429156" cy="71438"/>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764704"/>
            <a:ext cx="7920880" cy="5016758"/>
          </a:xfrm>
          <a:prstGeom prst="rect">
            <a:avLst/>
          </a:prstGeom>
          <a:noFill/>
        </p:spPr>
        <p:txBody>
          <a:bodyPr wrap="square" rtlCol="0">
            <a:spAutoFit/>
          </a:bodyPr>
          <a:lstStyle/>
          <a:p>
            <a:r>
              <a:rPr lang="id-ID" sz="4000" dirty="0" smtClean="0"/>
              <a:t>Tugas </a:t>
            </a:r>
          </a:p>
          <a:p>
            <a:pPr marL="342900" indent="-342900">
              <a:buAutoNum type="arabicPeriod"/>
            </a:pPr>
            <a:r>
              <a:rPr lang="id-ID" sz="4000" dirty="0" smtClean="0"/>
              <a:t>Jelaskan yang dimaksud dengan beban kerja fisik, beban kerja mental serta beban kerja sosial (Beserta contohnya!</a:t>
            </a:r>
          </a:p>
          <a:p>
            <a:pPr marL="342900" indent="-342900">
              <a:buAutoNum type="arabicPeriod"/>
            </a:pPr>
            <a:r>
              <a:rPr lang="id-ID" sz="4000" dirty="0" smtClean="0"/>
              <a:t>Uraiakan kapasistas kerja!</a:t>
            </a:r>
          </a:p>
          <a:p>
            <a:pPr marL="342900" indent="-342900">
              <a:buAutoNum type="arabicPeriod"/>
            </a:pPr>
            <a:r>
              <a:rPr lang="id-ID" sz="4000" dirty="0" smtClean="0"/>
              <a:t>Apa saja yang termasuk dalam beban kerja akibat lingkungan kerja</a:t>
            </a:r>
          </a:p>
          <a:p>
            <a:pPr marL="342900" indent="-342900">
              <a:buAutoNum type="arabicPeriod"/>
            </a:pPr>
            <a:endParaRPr lang="id-ID" sz="4000" dirty="0"/>
          </a:p>
        </p:txBody>
      </p:sp>
    </p:spTree>
    <p:extLst>
      <p:ext uri="{BB962C8B-B14F-4D97-AF65-F5344CB8AC3E}">
        <p14:creationId xmlns:p14="http://schemas.microsoft.com/office/powerpoint/2010/main" val="293141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381000"/>
            <a:ext cx="8229600" cy="1066800"/>
          </a:xfrm>
        </p:spPr>
        <p:txBody>
          <a:bodyPr/>
          <a:lstStyle/>
          <a:p>
            <a:pPr algn="l"/>
            <a:r>
              <a:rPr lang="en-US" sz="3200" b="1" dirty="0" smtClean="0">
                <a:solidFill>
                  <a:srgbClr val="CCFF66"/>
                </a:solidFill>
                <a:latin typeface="Bookman Old Style" pitchFamily="18" charset="0"/>
              </a:rPr>
              <a:t>BEBAN </a:t>
            </a:r>
            <a:r>
              <a:rPr lang="en-US" sz="3200" b="1" dirty="0">
                <a:solidFill>
                  <a:srgbClr val="CCFF66"/>
                </a:solidFill>
                <a:latin typeface="Bookman Old Style" pitchFamily="18" charset="0"/>
              </a:rPr>
              <a:t>KERJA</a:t>
            </a:r>
            <a:endParaRPr lang="en-GB" sz="3200" b="1" dirty="0">
              <a:solidFill>
                <a:srgbClr val="CCFF66"/>
              </a:solidFill>
              <a:latin typeface="Bookman Old Style" pitchFamily="18" charset="0"/>
            </a:endParaRPr>
          </a:p>
        </p:txBody>
      </p:sp>
      <p:sp>
        <p:nvSpPr>
          <p:cNvPr id="87043" name="Rectangle 3"/>
          <p:cNvSpPr>
            <a:spLocks noGrp="1" noChangeArrowheads="1"/>
          </p:cNvSpPr>
          <p:nvPr>
            <p:ph sz="quarter" idx="1"/>
          </p:nvPr>
        </p:nvSpPr>
        <p:spPr>
          <a:xfrm>
            <a:off x="457200" y="1752600"/>
            <a:ext cx="8229600" cy="4343400"/>
          </a:xfrm>
        </p:spPr>
        <p:txBody>
          <a:bodyPr/>
          <a:lstStyle/>
          <a:p>
            <a:pPr>
              <a:buFont typeface="Wingdings" pitchFamily="2" charset="2"/>
              <a:buNone/>
            </a:pPr>
            <a:r>
              <a:rPr lang="en-US" sz="2800" dirty="0"/>
              <a:t>SETIAP PEKERJAAN MERUPAKAN BEBAN BAGI PELAKUNYA. BEBAN KERJA TERSEBUT DIBAGI MENJADI :</a:t>
            </a:r>
          </a:p>
          <a:p>
            <a:r>
              <a:rPr lang="en-US" sz="2800" dirty="0">
                <a:solidFill>
                  <a:schemeClr val="folHlink"/>
                </a:solidFill>
              </a:rPr>
              <a:t>BEBAN FISIK</a:t>
            </a:r>
            <a:r>
              <a:rPr lang="en-US" sz="2800" dirty="0"/>
              <a:t> </a:t>
            </a:r>
            <a:r>
              <a:rPr lang="en-US" sz="2800" dirty="0">
                <a:sym typeface="Wingdings" pitchFamily="2" charset="2"/>
              </a:rPr>
              <a:t> MENGANGKAT, MEMIKUL, DLL</a:t>
            </a:r>
            <a:endParaRPr lang="en-US" sz="2800" dirty="0"/>
          </a:p>
          <a:p>
            <a:r>
              <a:rPr lang="en-US" sz="2800" dirty="0">
                <a:solidFill>
                  <a:schemeClr val="folHlink"/>
                </a:solidFill>
              </a:rPr>
              <a:t>BEBAN MENTAL</a:t>
            </a:r>
            <a:r>
              <a:rPr lang="en-US" sz="2800" dirty="0"/>
              <a:t> </a:t>
            </a:r>
            <a:r>
              <a:rPr lang="en-US" sz="2800" dirty="0">
                <a:sym typeface="Wingdings" pitchFamily="2" charset="2"/>
              </a:rPr>
              <a:t> PADA MANAJER, PENGUSAHA </a:t>
            </a:r>
            <a:endParaRPr lang="en-US" sz="2800" dirty="0"/>
          </a:p>
          <a:p>
            <a:r>
              <a:rPr lang="en-US" sz="2800" dirty="0">
                <a:solidFill>
                  <a:schemeClr val="folHlink"/>
                </a:solidFill>
              </a:rPr>
              <a:t>BEBAN SOSIAL</a:t>
            </a:r>
            <a:r>
              <a:rPr lang="en-US" sz="2800" dirty="0"/>
              <a:t> </a:t>
            </a:r>
            <a:r>
              <a:rPr lang="en-US" sz="2800" dirty="0">
                <a:sym typeface="Wingdings" pitchFamily="2" charset="2"/>
              </a:rPr>
              <a:t> PADA PEKERJA SOSIAL</a:t>
            </a:r>
            <a:endParaRPr lang="en-GB" sz="2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6">
              <a:lumMod val="40000"/>
              <a:lumOff val="60000"/>
            </a:schemeClr>
          </a:solidFill>
        </p:spPr>
        <p:txBody>
          <a:bodyPr>
            <a:normAutofit fontScale="90000"/>
          </a:bodyPr>
          <a:lstStyle/>
          <a:p>
            <a:pPr marL="838200" indent="-838200" eaLnBrk="1" hangingPunct="1">
              <a:defRPr/>
            </a:pPr>
            <a:r>
              <a:rPr lang="en-US" sz="3200" b="1" smtClean="0"/>
              <a:t>BEBAN KERJA</a:t>
            </a:r>
            <a:r>
              <a:rPr lang="en-US" sz="4000" b="1" smtClean="0"/>
              <a:t/>
            </a:r>
            <a:br>
              <a:rPr lang="en-US" sz="4000" b="1" smtClean="0"/>
            </a:br>
            <a:endParaRPr lang="en-US" sz="4000" b="1" smtClean="0"/>
          </a:p>
        </p:txBody>
      </p:sp>
      <p:sp>
        <p:nvSpPr>
          <p:cNvPr id="21507" name="Rectangle 3"/>
          <p:cNvSpPr>
            <a:spLocks noGrp="1" noChangeArrowheads="1"/>
          </p:cNvSpPr>
          <p:nvPr>
            <p:ph sz="quarter" idx="1"/>
          </p:nvPr>
        </p:nvSpPr>
        <p:spPr/>
        <p:txBody>
          <a:bodyPr/>
          <a:lstStyle/>
          <a:p>
            <a:pPr eaLnBrk="1" hangingPunct="1">
              <a:buFont typeface="Wingdings" pitchFamily="2" charset="2"/>
              <a:buNone/>
              <a:defRPr/>
            </a:pPr>
            <a:r>
              <a:rPr lang="sv-SE" smtClean="0"/>
              <a:t>	</a:t>
            </a:r>
            <a:r>
              <a:rPr lang="sv-SE" sz="2800" smtClean="0"/>
              <a:t>Beban dimaksud mungkin fisik, mental atau sosial. Seorang pekerja berat, seperti pekerja-pekerja bongkar dan muat barang di pelabuhan, memikul lebih banyak beban fisik dari pada beban mental atau sosial Sebaliknya seorang pengusaha, mungkin tanggung jawabnya merupakan beban mental yang relatif jauh lebih besar. Adapun petugas sosial, mereka lebih menghadapi beban – beban sosial</a:t>
            </a: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200"/>
              <a:t>FAKTOR-2 YG MEMPENGARUHI BEBAN KERJA</a:t>
            </a:r>
          </a:p>
        </p:txBody>
      </p:sp>
      <p:sp>
        <p:nvSpPr>
          <p:cNvPr id="56323" name="Rectangle 3"/>
          <p:cNvSpPr>
            <a:spLocks noGrp="1" noChangeArrowheads="1"/>
          </p:cNvSpPr>
          <p:nvPr>
            <p:ph sz="quarter" idx="1"/>
          </p:nvPr>
        </p:nvSpPr>
        <p:spPr/>
        <p:txBody>
          <a:bodyPr/>
          <a:lstStyle/>
          <a:p>
            <a:pPr marL="609600" indent="-609600">
              <a:lnSpc>
                <a:spcPct val="90000"/>
              </a:lnSpc>
              <a:buFont typeface="Wingdings" pitchFamily="2" charset="2"/>
              <a:buAutoNum type="arabicPeriod"/>
            </a:pPr>
            <a:r>
              <a:rPr lang="en-US" sz="2800" dirty="0" err="1"/>
              <a:t>Faktor</a:t>
            </a:r>
            <a:r>
              <a:rPr lang="en-US" sz="2800" dirty="0"/>
              <a:t> internal :  </a:t>
            </a:r>
            <a:r>
              <a:rPr lang="en-US" sz="2800" dirty="0" err="1"/>
              <a:t>faktor</a:t>
            </a:r>
            <a:r>
              <a:rPr lang="en-US" sz="2800" dirty="0"/>
              <a:t> </a:t>
            </a:r>
            <a:r>
              <a:rPr lang="en-US" sz="2800" dirty="0" err="1"/>
              <a:t>somatis</a:t>
            </a:r>
            <a:r>
              <a:rPr lang="en-US" sz="2800" dirty="0"/>
              <a:t> </a:t>
            </a:r>
            <a:r>
              <a:rPr lang="en-US" sz="2800" dirty="0" err="1"/>
              <a:t>dan</a:t>
            </a:r>
            <a:r>
              <a:rPr lang="en-US" sz="2800" dirty="0"/>
              <a:t> </a:t>
            </a:r>
            <a:r>
              <a:rPr lang="en-US" sz="2800" dirty="0" err="1"/>
              <a:t>psikis</a:t>
            </a:r>
            <a:endParaRPr lang="en-US" sz="2800" dirty="0"/>
          </a:p>
          <a:p>
            <a:pPr marL="609600" indent="-609600">
              <a:lnSpc>
                <a:spcPct val="90000"/>
              </a:lnSpc>
              <a:buFont typeface="Wingdings" pitchFamily="2" charset="2"/>
              <a:buAutoNum type="arabicPeriod"/>
            </a:pPr>
            <a:r>
              <a:rPr lang="en-US" sz="2800" dirty="0" err="1"/>
              <a:t>Faktor</a:t>
            </a:r>
            <a:r>
              <a:rPr lang="en-US" sz="2800" dirty="0"/>
              <a:t> </a:t>
            </a:r>
            <a:r>
              <a:rPr lang="en-US" sz="2800" dirty="0" err="1"/>
              <a:t>eksternal</a:t>
            </a:r>
            <a:r>
              <a:rPr lang="en-US" sz="2800" dirty="0"/>
              <a:t> </a:t>
            </a:r>
          </a:p>
          <a:p>
            <a:pPr marL="609600" indent="-609600">
              <a:lnSpc>
                <a:spcPct val="90000"/>
              </a:lnSpc>
              <a:buFont typeface="Wingdings" pitchFamily="2" charset="2"/>
              <a:buChar char="Ø"/>
            </a:pPr>
            <a:r>
              <a:rPr lang="en-US" sz="2800" dirty="0"/>
              <a:t>Tugas-2 </a:t>
            </a:r>
            <a:r>
              <a:rPr lang="en-US" sz="2800" dirty="0" err="1"/>
              <a:t>yg</a:t>
            </a:r>
            <a:r>
              <a:rPr lang="en-US" sz="2800" dirty="0"/>
              <a:t> </a:t>
            </a:r>
            <a:r>
              <a:rPr lang="en-US" sz="2800" dirty="0" err="1"/>
              <a:t>bersifat</a:t>
            </a:r>
            <a:r>
              <a:rPr lang="en-US" sz="2800" dirty="0"/>
              <a:t> </a:t>
            </a:r>
            <a:r>
              <a:rPr lang="en-US" sz="2800" dirty="0" err="1"/>
              <a:t>fisik</a:t>
            </a:r>
            <a:r>
              <a:rPr lang="en-US" sz="2800" dirty="0"/>
              <a:t> : </a:t>
            </a:r>
            <a:r>
              <a:rPr lang="en-US" sz="2800" dirty="0" err="1"/>
              <a:t>beban</a:t>
            </a:r>
            <a:r>
              <a:rPr lang="en-US" sz="2800" dirty="0"/>
              <a:t> yang </a:t>
            </a:r>
            <a:r>
              <a:rPr lang="en-US" sz="2800" dirty="0" err="1"/>
              <a:t>diangkat</a:t>
            </a:r>
            <a:r>
              <a:rPr lang="en-US" sz="2800" dirty="0"/>
              <a:t>/</a:t>
            </a:r>
            <a:r>
              <a:rPr lang="en-US" sz="2800" dirty="0" err="1"/>
              <a:t>diangkut</a:t>
            </a:r>
            <a:r>
              <a:rPr lang="en-US" sz="2800" dirty="0"/>
              <a:t>, </a:t>
            </a:r>
            <a:r>
              <a:rPr lang="en-US" sz="2800" dirty="0" err="1"/>
              <a:t>sikap</a:t>
            </a:r>
            <a:r>
              <a:rPr lang="en-US" sz="2800" dirty="0"/>
              <a:t> </a:t>
            </a:r>
            <a:r>
              <a:rPr lang="en-US" sz="2800" dirty="0" err="1"/>
              <a:t>kerja</a:t>
            </a:r>
            <a:r>
              <a:rPr lang="en-US" sz="2800" dirty="0"/>
              <a:t>, </a:t>
            </a:r>
            <a:r>
              <a:rPr lang="en-US" sz="2800" dirty="0" err="1"/>
              <a:t>alat</a:t>
            </a:r>
            <a:r>
              <a:rPr lang="en-US" sz="2800" dirty="0"/>
              <a:t> </a:t>
            </a:r>
            <a:r>
              <a:rPr lang="en-US" sz="2800" dirty="0" err="1"/>
              <a:t>dan</a:t>
            </a:r>
            <a:r>
              <a:rPr lang="en-US" sz="2800" dirty="0"/>
              <a:t> </a:t>
            </a:r>
            <a:r>
              <a:rPr lang="en-US" sz="2800" dirty="0" err="1"/>
              <a:t>sarana</a:t>
            </a:r>
            <a:r>
              <a:rPr lang="en-US" sz="2800" dirty="0"/>
              <a:t> </a:t>
            </a:r>
            <a:r>
              <a:rPr lang="en-US" sz="2800" dirty="0" err="1"/>
              <a:t>kerja</a:t>
            </a:r>
            <a:r>
              <a:rPr lang="en-US" sz="2800" dirty="0"/>
              <a:t>, </a:t>
            </a:r>
            <a:r>
              <a:rPr lang="en-US" sz="2800" dirty="0" err="1"/>
              <a:t>kondisi</a:t>
            </a:r>
            <a:r>
              <a:rPr lang="en-US" sz="2800" dirty="0"/>
              <a:t>/</a:t>
            </a:r>
            <a:r>
              <a:rPr lang="en-US" sz="2800" dirty="0" err="1"/>
              <a:t>medan</a:t>
            </a:r>
            <a:r>
              <a:rPr lang="en-US" sz="2800" dirty="0"/>
              <a:t> </a:t>
            </a:r>
            <a:r>
              <a:rPr lang="en-US" sz="2800" dirty="0" err="1"/>
              <a:t>kerja,dll</a:t>
            </a:r>
            <a:r>
              <a:rPr lang="en-US" sz="2800" dirty="0"/>
              <a:t>.</a:t>
            </a:r>
          </a:p>
          <a:p>
            <a:pPr marL="609600" indent="-609600">
              <a:lnSpc>
                <a:spcPct val="90000"/>
              </a:lnSpc>
              <a:buFont typeface="Wingdings" pitchFamily="2" charset="2"/>
              <a:buChar char="Ø"/>
            </a:pPr>
            <a:r>
              <a:rPr lang="en-US" sz="2800" dirty="0" err="1"/>
              <a:t>Tugas</a:t>
            </a:r>
            <a:r>
              <a:rPr lang="en-US" sz="2800" dirty="0"/>
              <a:t> </a:t>
            </a:r>
            <a:r>
              <a:rPr lang="en-US" sz="2800" dirty="0" err="1"/>
              <a:t>yg</a:t>
            </a:r>
            <a:r>
              <a:rPr lang="en-US" sz="2800" dirty="0"/>
              <a:t> </a:t>
            </a:r>
            <a:r>
              <a:rPr lang="en-US" sz="2800" dirty="0" err="1"/>
              <a:t>bersifat</a:t>
            </a:r>
            <a:r>
              <a:rPr lang="en-US" sz="2800" dirty="0"/>
              <a:t> </a:t>
            </a:r>
            <a:r>
              <a:rPr lang="en-US" sz="2800" dirty="0" err="1"/>
              <a:t>psikis</a:t>
            </a:r>
            <a:r>
              <a:rPr lang="en-US" sz="2800" dirty="0"/>
              <a:t> : </a:t>
            </a:r>
            <a:r>
              <a:rPr lang="en-US" sz="2800" dirty="0" err="1"/>
              <a:t>tingkat</a:t>
            </a:r>
            <a:r>
              <a:rPr lang="en-US" sz="2800" dirty="0"/>
              <a:t> </a:t>
            </a:r>
            <a:r>
              <a:rPr lang="en-US" sz="2800" dirty="0" err="1"/>
              <a:t>kesulitan</a:t>
            </a:r>
            <a:r>
              <a:rPr lang="en-US" sz="2800" dirty="0"/>
              <a:t>, </a:t>
            </a:r>
            <a:r>
              <a:rPr lang="en-US" sz="2800" dirty="0" err="1"/>
              <a:t>tanggung</a:t>
            </a:r>
            <a:r>
              <a:rPr lang="en-US" sz="2800" dirty="0"/>
              <a:t> </a:t>
            </a:r>
            <a:r>
              <a:rPr lang="en-US" sz="2800" dirty="0" err="1"/>
              <a:t>jawab</a:t>
            </a:r>
            <a:r>
              <a:rPr lang="en-US" sz="2800" dirty="0"/>
              <a:t> </a:t>
            </a:r>
            <a:r>
              <a:rPr lang="en-US" sz="2800" dirty="0" err="1"/>
              <a:t>dll</a:t>
            </a:r>
            <a:r>
              <a:rPr lang="en-US" sz="2800" dirty="0"/>
              <a:t>.</a:t>
            </a:r>
          </a:p>
          <a:p>
            <a:pPr marL="609600" indent="-609600">
              <a:lnSpc>
                <a:spcPct val="90000"/>
              </a:lnSpc>
              <a:buFont typeface="Wingdings" pitchFamily="2" charset="2"/>
              <a:buChar char="Ø"/>
            </a:pPr>
            <a:r>
              <a:rPr lang="en-US" sz="2800" dirty="0" err="1"/>
              <a:t>Organisasi</a:t>
            </a:r>
            <a:r>
              <a:rPr lang="en-US" sz="2800" dirty="0"/>
              <a:t> </a:t>
            </a:r>
            <a:r>
              <a:rPr lang="en-US" sz="2800" dirty="0" err="1"/>
              <a:t>kerja</a:t>
            </a:r>
            <a:r>
              <a:rPr lang="en-US" sz="2800" dirty="0"/>
              <a:t> : </a:t>
            </a:r>
            <a:r>
              <a:rPr lang="en-US" sz="2800" dirty="0" err="1"/>
              <a:t>lamanya</a:t>
            </a:r>
            <a:r>
              <a:rPr lang="en-US" sz="2800" dirty="0"/>
              <a:t> </a:t>
            </a:r>
            <a:r>
              <a:rPr lang="en-US" sz="2800" dirty="0" err="1"/>
              <a:t>waktu</a:t>
            </a:r>
            <a:r>
              <a:rPr lang="en-US" sz="2800" dirty="0"/>
              <a:t> </a:t>
            </a:r>
            <a:r>
              <a:rPr lang="en-US" sz="2800" dirty="0" err="1"/>
              <a:t>kerja</a:t>
            </a:r>
            <a:r>
              <a:rPr lang="en-US" sz="2800" dirty="0"/>
              <a:t>, </a:t>
            </a:r>
            <a:r>
              <a:rPr lang="en-US" sz="2800" dirty="0" err="1"/>
              <a:t>kerja</a:t>
            </a:r>
            <a:r>
              <a:rPr lang="en-US" sz="2800" dirty="0"/>
              <a:t> </a:t>
            </a:r>
            <a:r>
              <a:rPr lang="en-US" sz="2800" dirty="0" err="1"/>
              <a:t>bergilir</a:t>
            </a:r>
            <a:r>
              <a:rPr lang="en-US" sz="2800" dirty="0"/>
              <a:t>, </a:t>
            </a:r>
            <a:r>
              <a:rPr lang="en-US" sz="2800" dirty="0" err="1"/>
              <a:t>sistem</a:t>
            </a:r>
            <a:r>
              <a:rPr lang="en-US" sz="2800" dirty="0"/>
              <a:t> </a:t>
            </a:r>
            <a:r>
              <a:rPr lang="en-US" sz="2800" dirty="0" err="1"/>
              <a:t>pengupahan</a:t>
            </a:r>
            <a:r>
              <a:rPr lang="en-US" sz="2800" dirty="0"/>
              <a:t>, </a:t>
            </a:r>
            <a:r>
              <a:rPr lang="en-US" sz="2800" dirty="0" err="1"/>
              <a:t>sistem</a:t>
            </a:r>
            <a:r>
              <a:rPr lang="en-US" sz="2800" dirty="0"/>
              <a:t> </a:t>
            </a:r>
            <a:r>
              <a:rPr lang="en-US" sz="2800" dirty="0" err="1"/>
              <a:t>kerja</a:t>
            </a:r>
            <a:r>
              <a:rPr lang="en-US" sz="2800" dirty="0"/>
              <a:t>, </a:t>
            </a:r>
            <a:r>
              <a:rPr lang="en-US" sz="2800" dirty="0" err="1"/>
              <a:t>istirahat</a:t>
            </a:r>
            <a:r>
              <a:rPr lang="en-US" sz="2800" dirty="0"/>
              <a:t>, </a:t>
            </a:r>
            <a:r>
              <a:rPr lang="en-US" sz="2800" dirty="0" err="1"/>
              <a:t>sistem</a:t>
            </a:r>
            <a:r>
              <a:rPr lang="en-US" sz="2800" dirty="0"/>
              <a:t> </a:t>
            </a:r>
            <a:r>
              <a:rPr lang="en-US" sz="2800" dirty="0" err="1"/>
              <a:t>pelimpahan</a:t>
            </a:r>
            <a:r>
              <a:rPr lang="en-US" sz="2800" dirty="0"/>
              <a:t> </a:t>
            </a:r>
            <a:r>
              <a:rPr lang="en-US" sz="2800" dirty="0" err="1"/>
              <a:t>tugas</a:t>
            </a:r>
            <a:r>
              <a:rPr lang="en-US" sz="2800" dirty="0"/>
              <a:t>/</a:t>
            </a:r>
            <a:r>
              <a:rPr lang="en-US" sz="2800" dirty="0" err="1"/>
              <a:t>wewenang</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sz="quarter" idx="1"/>
          </p:nvPr>
        </p:nvSpPr>
        <p:spPr/>
        <p:txBody>
          <a:bodyPr/>
          <a:lstStyle/>
          <a:p>
            <a:pPr>
              <a:buFont typeface="Wingdings" pitchFamily="2" charset="2"/>
              <a:buChar char="Ø"/>
            </a:pPr>
            <a:r>
              <a:rPr lang="en-US" sz="2800"/>
              <a:t>Juga harus diingat adanya  Lingkungan kerja (beban tambahan) : fisik, kimia, biologi, fisiologi dan psikologi</a:t>
            </a:r>
          </a:p>
          <a:p>
            <a:pP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200"/>
              <a:t>Beban kerja berdasarkan kebutuhan kalori(Kepmenaker No.51 th1999)</a:t>
            </a:r>
          </a:p>
        </p:txBody>
      </p:sp>
      <p:sp>
        <p:nvSpPr>
          <p:cNvPr id="59395" name="Rectangle 3"/>
          <p:cNvSpPr>
            <a:spLocks noGrp="1" noChangeArrowheads="1"/>
          </p:cNvSpPr>
          <p:nvPr>
            <p:ph sz="quarter" idx="1"/>
          </p:nvPr>
        </p:nvSpPr>
        <p:spPr/>
        <p:txBody>
          <a:bodyPr>
            <a:normAutofit/>
          </a:bodyPr>
          <a:lstStyle/>
          <a:p>
            <a:pPr>
              <a:buFont typeface="Wingdings" pitchFamily="2" charset="2"/>
              <a:buChar char="Ø"/>
            </a:pPr>
            <a:r>
              <a:rPr lang="en-US" sz="2800" dirty="0" err="1"/>
              <a:t>Beban</a:t>
            </a:r>
            <a:r>
              <a:rPr lang="en-US" sz="2800" dirty="0"/>
              <a:t> </a:t>
            </a:r>
            <a:r>
              <a:rPr lang="en-US" sz="2800" dirty="0" err="1"/>
              <a:t>kerja</a:t>
            </a:r>
            <a:r>
              <a:rPr lang="en-US" sz="2800" dirty="0"/>
              <a:t> </a:t>
            </a:r>
            <a:r>
              <a:rPr lang="en-US" sz="2800" dirty="0" err="1"/>
              <a:t>ringan</a:t>
            </a:r>
            <a:r>
              <a:rPr lang="en-US" sz="2800" dirty="0"/>
              <a:t>  : 100-200 </a:t>
            </a:r>
            <a:r>
              <a:rPr lang="en-US" sz="2800" dirty="0" err="1"/>
              <a:t>Kkal</a:t>
            </a:r>
            <a:r>
              <a:rPr lang="en-US" sz="2800" dirty="0"/>
              <a:t>/jam</a:t>
            </a:r>
          </a:p>
          <a:p>
            <a:pPr>
              <a:buFont typeface="Wingdings" pitchFamily="2" charset="2"/>
              <a:buChar char="Ø"/>
            </a:pPr>
            <a:r>
              <a:rPr lang="en-US" sz="2800" dirty="0" err="1"/>
              <a:t>Beban</a:t>
            </a:r>
            <a:r>
              <a:rPr lang="en-US" sz="2800" dirty="0"/>
              <a:t> </a:t>
            </a:r>
            <a:r>
              <a:rPr lang="en-US" sz="2800" dirty="0" err="1"/>
              <a:t>kerja</a:t>
            </a:r>
            <a:r>
              <a:rPr lang="en-US" sz="2800" dirty="0"/>
              <a:t> </a:t>
            </a:r>
            <a:r>
              <a:rPr lang="en-US" sz="2800" dirty="0" err="1"/>
              <a:t>sedang</a:t>
            </a:r>
            <a:r>
              <a:rPr lang="en-US" sz="2800" dirty="0"/>
              <a:t> : &gt;200-350 </a:t>
            </a:r>
            <a:r>
              <a:rPr lang="en-US" sz="2800" dirty="0" err="1"/>
              <a:t>Kkal</a:t>
            </a:r>
            <a:r>
              <a:rPr lang="en-US" sz="2800" dirty="0"/>
              <a:t>/jam</a:t>
            </a:r>
          </a:p>
          <a:p>
            <a:pPr>
              <a:buFont typeface="Wingdings" pitchFamily="2" charset="2"/>
              <a:buChar char="Ø"/>
            </a:pPr>
            <a:r>
              <a:rPr lang="en-US" sz="2800" dirty="0" err="1"/>
              <a:t>Beban</a:t>
            </a:r>
            <a:r>
              <a:rPr lang="en-US" sz="2800" dirty="0"/>
              <a:t> </a:t>
            </a:r>
            <a:r>
              <a:rPr lang="en-US" sz="2800" dirty="0" err="1"/>
              <a:t>kerja</a:t>
            </a:r>
            <a:r>
              <a:rPr lang="en-US" sz="2800" dirty="0"/>
              <a:t> </a:t>
            </a:r>
            <a:r>
              <a:rPr lang="en-US" sz="2800" dirty="0" err="1"/>
              <a:t>berat</a:t>
            </a:r>
            <a:r>
              <a:rPr lang="en-US" sz="2800" dirty="0"/>
              <a:t>    : &gt;350-500 </a:t>
            </a:r>
            <a:r>
              <a:rPr lang="en-US" sz="2800" dirty="0" err="1"/>
              <a:t>Kkal</a:t>
            </a:r>
            <a:r>
              <a:rPr lang="en-US" sz="2800" dirty="0"/>
              <a:t>/jam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600"/>
              <a:t>JENIS KEGIATAN</a:t>
            </a:r>
          </a:p>
        </p:txBody>
      </p:sp>
      <p:graphicFrame>
        <p:nvGraphicFramePr>
          <p:cNvPr id="61443" name="Group 3"/>
          <p:cNvGraphicFramePr>
            <a:graphicFrameLocks noGrp="1"/>
          </p:cNvGraphicFramePr>
          <p:nvPr>
            <p:ph type="tbl" idx="1"/>
          </p:nvPr>
        </p:nvGraphicFramePr>
        <p:xfrm>
          <a:off x="928662" y="1524000"/>
          <a:ext cx="6858047" cy="4619644"/>
        </p:xfrm>
        <a:graphic>
          <a:graphicData uri="http://schemas.openxmlformats.org/drawingml/2006/table">
            <a:tbl>
              <a:tblPr/>
              <a:tblGrid>
                <a:gridCol w="2370298"/>
                <a:gridCol w="2559921"/>
                <a:gridCol w="1927828"/>
              </a:tblGrid>
              <a:tr h="1154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KERJA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 (55KG)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W (47 KG)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4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RINGAN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2400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1900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4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2800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2200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4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3900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3100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00034" y="0"/>
            <a:ext cx="8229600" cy="1384300"/>
          </a:xfrm>
        </p:spPr>
        <p:txBody>
          <a:bodyPr/>
          <a:lstStyle/>
          <a:p>
            <a:r>
              <a:rPr lang="en-US" sz="2800" dirty="0"/>
              <a:t>PENILAIAN BEBAN KERJA </a:t>
            </a:r>
            <a:r>
              <a:rPr lang="id-ID" sz="2800" dirty="0" smtClean="0"/>
              <a:t/>
            </a:r>
            <a:br>
              <a:rPr lang="id-ID" sz="2800" dirty="0" smtClean="0"/>
            </a:br>
            <a:r>
              <a:rPr lang="en-US" sz="2800" dirty="0" smtClean="0"/>
              <a:t>(</a:t>
            </a:r>
            <a:r>
              <a:rPr lang="en-US" sz="2400" dirty="0" err="1"/>
              <a:t>menurut</a:t>
            </a:r>
            <a:r>
              <a:rPr lang="en-US" sz="2400" dirty="0"/>
              <a:t> Christensen,1991.Encyclopaedia of Occupational Health and Safety.ILO Geneva.</a:t>
            </a:r>
            <a:endParaRPr lang="en-US" sz="2800" dirty="0"/>
          </a:p>
        </p:txBody>
      </p:sp>
      <p:graphicFrame>
        <p:nvGraphicFramePr>
          <p:cNvPr id="58371" name="Group 3"/>
          <p:cNvGraphicFramePr>
            <a:graphicFrameLocks noGrp="1"/>
          </p:cNvGraphicFramePr>
          <p:nvPr>
            <p:ph type="tbl" idx="1"/>
          </p:nvPr>
        </p:nvGraphicFramePr>
        <p:xfrm>
          <a:off x="457200" y="1600200"/>
          <a:ext cx="8229600" cy="4974908"/>
        </p:xfrm>
        <a:graphic>
          <a:graphicData uri="http://schemas.openxmlformats.org/drawingml/2006/table">
            <a:tbl>
              <a:tblPr/>
              <a:tblGrid>
                <a:gridCol w="1646238"/>
                <a:gridCol w="1646237"/>
                <a:gridCol w="1644650"/>
                <a:gridCol w="1646238"/>
                <a:gridCol w="1646237"/>
              </a:tblGrid>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charset="0"/>
                        </a:rPr>
                        <a:t>Beban</a:t>
                      </a:r>
                      <a:r>
                        <a:rPr kumimoji="0" lang="en-US" sz="2400" b="0" i="0" u="none" strike="noStrike" cap="none" normalizeH="0" baseline="0" dirty="0" smtClean="0">
                          <a:ln>
                            <a:noFill/>
                          </a:ln>
                          <a:solidFill>
                            <a:schemeClr val="tx1"/>
                          </a:solidFill>
                          <a:effectLst/>
                          <a:latin typeface="Arial" charset="0"/>
                        </a:rPr>
                        <a:t> </a:t>
                      </a:r>
                      <a:r>
                        <a:rPr kumimoji="0" lang="en-US" sz="2400" b="0" i="0" u="none" strike="noStrike" cap="none" normalizeH="0" baseline="0" dirty="0" err="1" smtClean="0">
                          <a:ln>
                            <a:noFill/>
                          </a:ln>
                          <a:solidFill>
                            <a:schemeClr val="tx1"/>
                          </a:solidFill>
                          <a:effectLst/>
                          <a:latin typeface="Arial" charset="0"/>
                        </a:rPr>
                        <a:t>kerja</a:t>
                      </a: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Konsumsi 02 l/mnt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ventilasi paru l/mnt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Suhu rectal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Denyut jantung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ringan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0,5-1,0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37,5-38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100-125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31-43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38-38,5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125-150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Sangat 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38,5-39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150-175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Sgt berat sekali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&gt;39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&gt;175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247</TotalTime>
  <Words>860</Words>
  <Application>Microsoft Office PowerPoint</Application>
  <PresentationFormat>On-screen Show (4:3)</PresentationFormat>
  <Paragraphs>143</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Bernard MT Condensed</vt:lpstr>
      <vt:lpstr>Bookman Old Style</vt:lpstr>
      <vt:lpstr>Franklin Gothic Book</vt:lpstr>
      <vt:lpstr>Perpetua</vt:lpstr>
      <vt:lpstr>Unicorn</vt:lpstr>
      <vt:lpstr>Wingdings</vt:lpstr>
      <vt:lpstr>Wingdings 2</vt:lpstr>
      <vt:lpstr>Equity</vt:lpstr>
      <vt:lpstr>BEBAN KERJA &amp; PRODUKTIVITAS</vt:lpstr>
      <vt:lpstr>BEBAN KERJA</vt:lpstr>
      <vt:lpstr>BEBAN KERJA</vt:lpstr>
      <vt:lpstr>BEBAN KERJA </vt:lpstr>
      <vt:lpstr>FAKTOR-2 YG MEMPENGARUHI BEBAN KERJA</vt:lpstr>
      <vt:lpstr>PowerPoint Presentation</vt:lpstr>
      <vt:lpstr>Beban kerja berdasarkan kebutuhan kalori(Kepmenaker No.51 th1999)</vt:lpstr>
      <vt:lpstr>JENIS KEGIATAN</vt:lpstr>
      <vt:lpstr>PENILAIAN BEBAN KERJA  (menurut Christensen,1991.Encyclopaedia of Occupational Health and Safety.ILO Geneva.</vt:lpstr>
      <vt:lpstr>KAPASITAS KERJA</vt:lpstr>
      <vt:lpstr>KAPASITAS KERJA</vt:lpstr>
      <vt:lpstr>BENTUK DAN BESAR TUBUH</vt:lpstr>
      <vt:lpstr>PowerPoint Presentation</vt:lpstr>
      <vt:lpstr>KERJA OTOT STATIS</vt:lpstr>
      <vt:lpstr>FAKTOR UMUR DAN SEX</vt:lpstr>
      <vt:lpstr>FAKTOR RAS</vt:lpstr>
      <vt:lpstr>Faktor kesehatan, kesegaran jasmani dan nutrisi</vt:lpstr>
      <vt:lpstr>BEBAN TAMBAHAN AKIBAT LINGKUNGAN KERJA</vt:lpstr>
      <vt:lpstr>FAKTOR-FAKTOR YANG MEMPENGARUHI BEBAN KERJA &amp; PRODUKTIVITAS  TENAGA KERJA</vt:lpstr>
      <vt:lpstr>PowerPoint Presentation</vt:lpstr>
      <vt:lpstr>EFISIENSI</vt:lpstr>
      <vt:lpstr>EFEKTIVITAS</vt:lpstr>
      <vt:lpstr>KUALITAS</vt:lpstr>
      <vt:lpstr>Skematis efisiensi, efektivitas, kualitas dan produktivitas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BEBAN KERJA &amp; PRODUKTIVITAS</dc:title>
  <dc:creator>TARI</dc:creator>
  <cp:lastModifiedBy>user</cp:lastModifiedBy>
  <cp:revision>26</cp:revision>
  <dcterms:created xsi:type="dcterms:W3CDTF">2015-09-16T05:45:43Z</dcterms:created>
  <dcterms:modified xsi:type="dcterms:W3CDTF">2018-09-27T00:42:46Z</dcterms:modified>
</cp:coreProperties>
</file>