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</p:sldIdLst>
  <p:sldSz cx="9144000" cy="6858000" type="screen4x3"/>
  <p:notesSz cx="6858000" cy="9947275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DAF2FA-C866-41F0-A543-C6D5FB7115C0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D7A60E27-B852-411E-88A3-1BE65EBF10B7}">
      <dgm:prSet phldrT="[Text]"/>
      <dgm:spPr/>
      <dgm:t>
        <a:bodyPr/>
        <a:lstStyle/>
        <a:p>
          <a:r>
            <a:rPr lang="en-US" dirty="0" err="1" smtClean="0"/>
            <a:t>Sistem</a:t>
          </a:r>
          <a:r>
            <a:rPr lang="en-US" dirty="0" smtClean="0"/>
            <a:t> </a:t>
          </a:r>
          <a:r>
            <a:rPr lang="en-US" dirty="0" err="1" smtClean="0"/>
            <a:t>Informasi</a:t>
          </a:r>
          <a:r>
            <a:rPr lang="en-US" dirty="0" smtClean="0"/>
            <a:t> </a:t>
          </a:r>
          <a:r>
            <a:rPr lang="en-US" dirty="0" err="1" smtClean="0"/>
            <a:t>Keuangan</a:t>
          </a:r>
          <a:r>
            <a:rPr lang="en-US" dirty="0" smtClean="0"/>
            <a:t> </a:t>
          </a:r>
          <a:endParaRPr lang="id-ID" dirty="0"/>
        </a:p>
      </dgm:t>
    </dgm:pt>
    <dgm:pt modelId="{98497A2E-1AB2-4188-9D6A-48560C046817}" type="parTrans" cxnId="{AE828FA7-2789-431C-BB53-9458ADDD3876}">
      <dgm:prSet/>
      <dgm:spPr/>
    </dgm:pt>
    <dgm:pt modelId="{C828DB3D-351A-4E4C-AFDC-8EAEE6793055}" type="sibTrans" cxnId="{AE828FA7-2789-431C-BB53-9458ADDD3876}">
      <dgm:prSet/>
      <dgm:spPr/>
    </dgm:pt>
    <dgm:pt modelId="{4B4893A2-F187-4063-B4E9-4ECDD056B176}">
      <dgm:prSet phldrT="[Text]"/>
      <dgm:spPr/>
      <dgm:t>
        <a:bodyPr/>
        <a:lstStyle/>
        <a:p>
          <a:r>
            <a:rPr lang="en-US" dirty="0" err="1" smtClean="0"/>
            <a:t>Manajemen</a:t>
          </a:r>
          <a:r>
            <a:rPr lang="en-US" dirty="0" smtClean="0"/>
            <a:t> </a:t>
          </a:r>
          <a:r>
            <a:rPr lang="en-US" dirty="0" err="1" smtClean="0"/>
            <a:t>Keuangan</a:t>
          </a:r>
          <a:r>
            <a:rPr lang="en-US" dirty="0" smtClean="0"/>
            <a:t> </a:t>
          </a:r>
          <a:endParaRPr lang="id-ID" dirty="0"/>
        </a:p>
      </dgm:t>
    </dgm:pt>
    <dgm:pt modelId="{1501A851-07F0-4AD7-A110-5E71F2DB499A}" type="parTrans" cxnId="{E9BA9594-C22A-45BB-8EE9-31F82738B4C8}">
      <dgm:prSet/>
      <dgm:spPr/>
    </dgm:pt>
    <dgm:pt modelId="{27711316-6EDE-4C9E-B00B-8DFB1081D531}" type="sibTrans" cxnId="{E9BA9594-C22A-45BB-8EE9-31F82738B4C8}">
      <dgm:prSet/>
      <dgm:spPr/>
    </dgm:pt>
    <dgm:pt modelId="{27E4A052-08F4-4B71-BF78-C3562A6EBC2B}">
      <dgm:prSet phldrT="[Text]"/>
      <dgm:spPr/>
      <dgm:t>
        <a:bodyPr/>
        <a:lstStyle/>
        <a:p>
          <a:r>
            <a:rPr lang="en-US" dirty="0" err="1" smtClean="0"/>
            <a:t>Keputusan</a:t>
          </a:r>
          <a:r>
            <a:rPr lang="en-US" dirty="0" smtClean="0"/>
            <a:t> </a:t>
          </a:r>
          <a:r>
            <a:rPr lang="en-US" dirty="0" err="1" smtClean="0"/>
            <a:t>Manajemen</a:t>
          </a:r>
          <a:endParaRPr lang="id-ID" dirty="0"/>
        </a:p>
      </dgm:t>
    </dgm:pt>
    <dgm:pt modelId="{9795AF8C-0F8D-464F-9619-49412FA1FF03}" type="parTrans" cxnId="{00A8EF1E-E656-417E-BBC3-3E573DC880AE}">
      <dgm:prSet/>
      <dgm:spPr/>
    </dgm:pt>
    <dgm:pt modelId="{35CB85C7-4A4D-4428-B314-A720160A12E4}" type="sibTrans" cxnId="{00A8EF1E-E656-417E-BBC3-3E573DC880AE}">
      <dgm:prSet/>
      <dgm:spPr/>
    </dgm:pt>
    <dgm:pt modelId="{5595C571-6D06-4CAD-BE52-DE9C89F0ED91}" type="pres">
      <dgm:prSet presAssocID="{B7DAF2FA-C866-41F0-A543-C6D5FB7115C0}" presName="CompostProcess" presStyleCnt="0">
        <dgm:presLayoutVars>
          <dgm:dir/>
          <dgm:resizeHandles val="exact"/>
        </dgm:presLayoutVars>
      </dgm:prSet>
      <dgm:spPr/>
    </dgm:pt>
    <dgm:pt modelId="{2E753E9B-9CCC-4A4F-9E79-BDD1D8E3DCDF}" type="pres">
      <dgm:prSet presAssocID="{B7DAF2FA-C866-41F0-A543-C6D5FB7115C0}" presName="arrow" presStyleLbl="bgShp" presStyleIdx="0" presStyleCnt="1"/>
      <dgm:spPr/>
    </dgm:pt>
    <dgm:pt modelId="{CD12DA6E-88E9-4F51-BA20-EE64C5A28C24}" type="pres">
      <dgm:prSet presAssocID="{B7DAF2FA-C866-41F0-A543-C6D5FB7115C0}" presName="linearProcess" presStyleCnt="0"/>
      <dgm:spPr/>
    </dgm:pt>
    <dgm:pt modelId="{81ABE0F9-0118-4480-86AF-1564D7844385}" type="pres">
      <dgm:prSet presAssocID="{D7A60E27-B852-411E-88A3-1BE65EBF10B7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6BC8A2B-BA0C-44AC-ABCD-C4795523E3AB}" type="pres">
      <dgm:prSet presAssocID="{C828DB3D-351A-4E4C-AFDC-8EAEE6793055}" presName="sibTrans" presStyleCnt="0"/>
      <dgm:spPr/>
    </dgm:pt>
    <dgm:pt modelId="{ADB6B967-5D97-462B-918B-83B613C9FDA3}" type="pres">
      <dgm:prSet presAssocID="{4B4893A2-F187-4063-B4E9-4ECDD056B17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622CA9A-AE86-4083-848D-0A2510898421}" type="pres">
      <dgm:prSet presAssocID="{27711316-6EDE-4C9E-B00B-8DFB1081D531}" presName="sibTrans" presStyleCnt="0"/>
      <dgm:spPr/>
    </dgm:pt>
    <dgm:pt modelId="{DFE0CD2A-2522-4C05-B87D-EC3F173A6CF9}" type="pres">
      <dgm:prSet presAssocID="{27E4A052-08F4-4B71-BF78-C3562A6EBC2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0D87D688-28E2-475F-963A-24768BCF2152}" type="presOf" srcId="{B7DAF2FA-C866-41F0-A543-C6D5FB7115C0}" destId="{5595C571-6D06-4CAD-BE52-DE9C89F0ED91}" srcOrd="0" destOrd="0" presId="urn:microsoft.com/office/officeart/2005/8/layout/hProcess9"/>
    <dgm:cxn modelId="{AE828FA7-2789-431C-BB53-9458ADDD3876}" srcId="{B7DAF2FA-C866-41F0-A543-C6D5FB7115C0}" destId="{D7A60E27-B852-411E-88A3-1BE65EBF10B7}" srcOrd="0" destOrd="0" parTransId="{98497A2E-1AB2-4188-9D6A-48560C046817}" sibTransId="{C828DB3D-351A-4E4C-AFDC-8EAEE6793055}"/>
    <dgm:cxn modelId="{2B9C74F1-5BA7-45A2-BE9B-311ED23EF70E}" type="presOf" srcId="{4B4893A2-F187-4063-B4E9-4ECDD056B176}" destId="{ADB6B967-5D97-462B-918B-83B613C9FDA3}" srcOrd="0" destOrd="0" presId="urn:microsoft.com/office/officeart/2005/8/layout/hProcess9"/>
    <dgm:cxn modelId="{E9BA9594-C22A-45BB-8EE9-31F82738B4C8}" srcId="{B7DAF2FA-C866-41F0-A543-C6D5FB7115C0}" destId="{4B4893A2-F187-4063-B4E9-4ECDD056B176}" srcOrd="1" destOrd="0" parTransId="{1501A851-07F0-4AD7-A110-5E71F2DB499A}" sibTransId="{27711316-6EDE-4C9E-B00B-8DFB1081D531}"/>
    <dgm:cxn modelId="{86D498BC-41B9-4CF2-BE5F-76F39B9ECB32}" type="presOf" srcId="{D7A60E27-B852-411E-88A3-1BE65EBF10B7}" destId="{81ABE0F9-0118-4480-86AF-1564D7844385}" srcOrd="0" destOrd="0" presId="urn:microsoft.com/office/officeart/2005/8/layout/hProcess9"/>
    <dgm:cxn modelId="{00A8EF1E-E656-417E-BBC3-3E573DC880AE}" srcId="{B7DAF2FA-C866-41F0-A543-C6D5FB7115C0}" destId="{27E4A052-08F4-4B71-BF78-C3562A6EBC2B}" srcOrd="2" destOrd="0" parTransId="{9795AF8C-0F8D-464F-9619-49412FA1FF03}" sibTransId="{35CB85C7-4A4D-4428-B314-A720160A12E4}"/>
    <dgm:cxn modelId="{2040C11B-9155-4738-A806-A2FAC1C8149F}" type="presOf" srcId="{27E4A052-08F4-4B71-BF78-C3562A6EBC2B}" destId="{DFE0CD2A-2522-4C05-B87D-EC3F173A6CF9}" srcOrd="0" destOrd="0" presId="urn:microsoft.com/office/officeart/2005/8/layout/hProcess9"/>
    <dgm:cxn modelId="{3F7E97DF-F7DC-4169-AA3E-5FDD6BF7D2E7}" type="presParOf" srcId="{5595C571-6D06-4CAD-BE52-DE9C89F0ED91}" destId="{2E753E9B-9CCC-4A4F-9E79-BDD1D8E3DCDF}" srcOrd="0" destOrd="0" presId="urn:microsoft.com/office/officeart/2005/8/layout/hProcess9"/>
    <dgm:cxn modelId="{1F80FD3D-E264-4B9C-9F16-956C3874F288}" type="presParOf" srcId="{5595C571-6D06-4CAD-BE52-DE9C89F0ED91}" destId="{CD12DA6E-88E9-4F51-BA20-EE64C5A28C24}" srcOrd="1" destOrd="0" presId="urn:microsoft.com/office/officeart/2005/8/layout/hProcess9"/>
    <dgm:cxn modelId="{98A189A6-72E6-40C4-A8B2-92A232A57FAC}" type="presParOf" srcId="{CD12DA6E-88E9-4F51-BA20-EE64C5A28C24}" destId="{81ABE0F9-0118-4480-86AF-1564D7844385}" srcOrd="0" destOrd="0" presId="urn:microsoft.com/office/officeart/2005/8/layout/hProcess9"/>
    <dgm:cxn modelId="{6A71146A-1B13-4BFF-9D7B-2D4F88BF7407}" type="presParOf" srcId="{CD12DA6E-88E9-4F51-BA20-EE64C5A28C24}" destId="{96BC8A2B-BA0C-44AC-ABCD-C4795523E3AB}" srcOrd="1" destOrd="0" presId="urn:microsoft.com/office/officeart/2005/8/layout/hProcess9"/>
    <dgm:cxn modelId="{DE2015E8-2F72-4AAC-A80B-255DD22D200A}" type="presParOf" srcId="{CD12DA6E-88E9-4F51-BA20-EE64C5A28C24}" destId="{ADB6B967-5D97-462B-918B-83B613C9FDA3}" srcOrd="2" destOrd="0" presId="urn:microsoft.com/office/officeart/2005/8/layout/hProcess9"/>
    <dgm:cxn modelId="{DC7FE018-8D1B-41DD-A985-A305CFE52875}" type="presParOf" srcId="{CD12DA6E-88E9-4F51-BA20-EE64C5A28C24}" destId="{9622CA9A-AE86-4083-848D-0A2510898421}" srcOrd="3" destOrd="0" presId="urn:microsoft.com/office/officeart/2005/8/layout/hProcess9"/>
    <dgm:cxn modelId="{9EB6D5BC-787B-4D88-936C-752CF1313ABF}" type="presParOf" srcId="{CD12DA6E-88E9-4F51-BA20-EE64C5A28C24}" destId="{DFE0CD2A-2522-4C05-B87D-EC3F173A6CF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753E9B-9CCC-4A4F-9E79-BDD1D8E3DCDF}">
      <dsp:nvSpPr>
        <dsp:cNvPr id="0" name=""/>
        <dsp:cNvSpPr/>
      </dsp:nvSpPr>
      <dsp:spPr>
        <a:xfrm>
          <a:off x="637817" y="0"/>
          <a:ext cx="7228602" cy="4572000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ABE0F9-0118-4480-86AF-1564D7844385}">
      <dsp:nvSpPr>
        <dsp:cNvPr id="0" name=""/>
        <dsp:cNvSpPr/>
      </dsp:nvSpPr>
      <dsp:spPr>
        <a:xfrm>
          <a:off x="9135" y="1371599"/>
          <a:ext cx="2737301" cy="1828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/>
            <a:t>Sistem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Informasi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Keuangan</a:t>
          </a:r>
          <a:r>
            <a:rPr lang="en-US" sz="3400" kern="1200" dirty="0" smtClean="0"/>
            <a:t> </a:t>
          </a:r>
          <a:endParaRPr lang="id-ID" sz="3400" kern="1200" dirty="0"/>
        </a:p>
      </dsp:txBody>
      <dsp:txXfrm>
        <a:off x="98410" y="1460874"/>
        <a:ext cx="2558751" cy="1650250"/>
      </dsp:txXfrm>
    </dsp:sp>
    <dsp:sp modelId="{ADB6B967-5D97-462B-918B-83B613C9FDA3}">
      <dsp:nvSpPr>
        <dsp:cNvPr id="0" name=""/>
        <dsp:cNvSpPr/>
      </dsp:nvSpPr>
      <dsp:spPr>
        <a:xfrm>
          <a:off x="2883468" y="1371599"/>
          <a:ext cx="2737301" cy="1828800"/>
        </a:xfrm>
        <a:prstGeom prst="roundRect">
          <a:avLst/>
        </a:prstGeom>
        <a:solidFill>
          <a:schemeClr val="accent5">
            <a:hueOff val="-2510283"/>
            <a:satOff val="20547"/>
            <a:lumOff val="-3333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/>
            <a:t>Manajemen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Keuangan</a:t>
          </a:r>
          <a:r>
            <a:rPr lang="en-US" sz="3400" kern="1200" dirty="0" smtClean="0"/>
            <a:t> </a:t>
          </a:r>
          <a:endParaRPr lang="id-ID" sz="3400" kern="1200" dirty="0"/>
        </a:p>
      </dsp:txBody>
      <dsp:txXfrm>
        <a:off x="2972743" y="1460874"/>
        <a:ext cx="2558751" cy="1650250"/>
      </dsp:txXfrm>
    </dsp:sp>
    <dsp:sp modelId="{DFE0CD2A-2522-4C05-B87D-EC3F173A6CF9}">
      <dsp:nvSpPr>
        <dsp:cNvPr id="0" name=""/>
        <dsp:cNvSpPr/>
      </dsp:nvSpPr>
      <dsp:spPr>
        <a:xfrm>
          <a:off x="5757800" y="1371599"/>
          <a:ext cx="2737301" cy="1828800"/>
        </a:xfrm>
        <a:prstGeom prst="roundRect">
          <a:avLst/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/>
            <a:t>Keputusan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Manajemen</a:t>
          </a:r>
          <a:endParaRPr lang="id-ID" sz="3400" kern="1200" dirty="0"/>
        </a:p>
      </dsp:txBody>
      <dsp:txXfrm>
        <a:off x="5847075" y="1460874"/>
        <a:ext cx="2558751" cy="1650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74E07-CD3E-49DF-86FD-8697C3DBD65D}" type="datetimeFigureOut">
              <a:rPr lang="id-ID" smtClean="0"/>
              <a:pPr/>
              <a:t>24/09/2013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E61F5-ED2D-4457-A57B-D97AB708C5D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68333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6806E-EB25-437F-AE7A-66CACC61CD74}" type="datetimeFigureOut">
              <a:rPr lang="id-ID" smtClean="0"/>
              <a:pPr/>
              <a:t>24/09/2013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3811B-66AF-4AA7-A002-2423C5875C0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7528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811B-66AF-4AA7-A002-2423C5875C0F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F93C-01C6-4CF2-B413-3B4BA93EE650}" type="datetimeFigureOut">
              <a:rPr lang="id-ID" smtClean="0"/>
              <a:pPr/>
              <a:t>24/09/2013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0F0DEE-D396-4783-A8C2-8475F7CF85F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F93C-01C6-4CF2-B413-3B4BA93EE650}" type="datetimeFigureOut">
              <a:rPr lang="id-ID" smtClean="0"/>
              <a:pPr/>
              <a:t>24/09/2013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F0DEE-D396-4783-A8C2-8475F7CF85F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90F0DEE-D396-4783-A8C2-8475F7CF85F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F93C-01C6-4CF2-B413-3B4BA93EE650}" type="datetimeFigureOut">
              <a:rPr lang="id-ID" smtClean="0"/>
              <a:pPr/>
              <a:t>24/09/2013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F93C-01C6-4CF2-B413-3B4BA93EE650}" type="datetimeFigureOut">
              <a:rPr lang="id-ID" smtClean="0"/>
              <a:pPr/>
              <a:t>24/09/2013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90F0DEE-D396-4783-A8C2-8475F7CF85F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F93C-01C6-4CF2-B413-3B4BA93EE650}" type="datetimeFigureOut">
              <a:rPr lang="id-ID" smtClean="0"/>
              <a:pPr/>
              <a:t>24/09/2013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0F0DEE-D396-4783-A8C2-8475F7CF85F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EA8F93C-01C6-4CF2-B413-3B4BA93EE650}" type="datetimeFigureOut">
              <a:rPr lang="id-ID" smtClean="0"/>
              <a:pPr/>
              <a:t>24/09/2013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F0DEE-D396-4783-A8C2-8475F7CF85F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F93C-01C6-4CF2-B413-3B4BA93EE650}" type="datetimeFigureOut">
              <a:rPr lang="id-ID" smtClean="0"/>
              <a:pPr/>
              <a:t>24/09/2013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90F0DEE-D396-4783-A8C2-8475F7CF85F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F93C-01C6-4CF2-B413-3B4BA93EE650}" type="datetimeFigureOut">
              <a:rPr lang="id-ID" smtClean="0"/>
              <a:pPr/>
              <a:t>24/09/2013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90F0DEE-D396-4783-A8C2-8475F7CF85F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F93C-01C6-4CF2-B413-3B4BA93EE650}" type="datetimeFigureOut">
              <a:rPr lang="id-ID" smtClean="0"/>
              <a:pPr/>
              <a:t>24/09/2013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0F0DEE-D396-4783-A8C2-8475F7CF85F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0F0DEE-D396-4783-A8C2-8475F7CF85F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F93C-01C6-4CF2-B413-3B4BA93EE650}" type="datetimeFigureOut">
              <a:rPr lang="id-ID" smtClean="0"/>
              <a:pPr/>
              <a:t>24/09/2013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90F0DEE-D396-4783-A8C2-8475F7CF85F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EA8F93C-01C6-4CF2-B413-3B4BA93EE650}" type="datetimeFigureOut">
              <a:rPr lang="id-ID" smtClean="0"/>
              <a:pPr/>
              <a:t>24/09/2013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EA8F93C-01C6-4CF2-B413-3B4BA93EE650}" type="datetimeFigureOut">
              <a:rPr lang="id-ID" smtClean="0"/>
              <a:pPr/>
              <a:t>24/09/2013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0F0DEE-D396-4783-A8C2-8475F7CF85F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INFORMASI KEUANGAN  </a:t>
            </a:r>
            <a:r>
              <a:rPr lang="en-US" dirty="0" err="1" smtClean="0"/>
              <a:t>dan</a:t>
            </a:r>
            <a:r>
              <a:rPr lang="en-US" dirty="0" smtClean="0"/>
              <a:t> PROSES PENGAMBILAN KEPUTUSAN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Jenis</a:t>
            </a:r>
            <a:r>
              <a:rPr lang="en-US" b="1" dirty="0" smtClean="0"/>
              <a:t> </a:t>
            </a:r>
            <a:r>
              <a:rPr lang="en-US" b="1" dirty="0" err="1" smtClean="0"/>
              <a:t>Laporan</a:t>
            </a:r>
            <a:r>
              <a:rPr lang="en-US" b="1" dirty="0" smtClean="0"/>
              <a:t> </a:t>
            </a:r>
            <a:r>
              <a:rPr lang="en-US" b="1" dirty="0" err="1" smtClean="0"/>
              <a:t>Keuangan</a:t>
            </a:r>
            <a:r>
              <a:rPr lang="en-US" b="1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800" dirty="0" err="1" smtClean="0"/>
              <a:t>Daftar</a:t>
            </a:r>
            <a:r>
              <a:rPr lang="en-US" sz="2800" dirty="0" smtClean="0"/>
              <a:t> </a:t>
            </a:r>
            <a:r>
              <a:rPr lang="en-US" sz="2800" dirty="0" err="1" smtClean="0"/>
              <a:t>neraca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menggambarkan</a:t>
            </a:r>
            <a:r>
              <a:rPr lang="en-US" sz="2800" dirty="0" smtClean="0"/>
              <a:t> </a:t>
            </a:r>
            <a:r>
              <a:rPr lang="en-US" sz="2800" dirty="0" err="1" smtClean="0"/>
              <a:t>posisi</a:t>
            </a:r>
            <a:r>
              <a:rPr lang="en-US" sz="2800" dirty="0" smtClean="0"/>
              <a:t> </a:t>
            </a:r>
            <a:r>
              <a:rPr lang="en-US" sz="2800" dirty="0" err="1" smtClean="0"/>
              <a:t>keuangan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tanggal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endParaRPr lang="id-ID" sz="3200" dirty="0" smtClean="0"/>
          </a:p>
          <a:p>
            <a:pPr lvl="0"/>
            <a:r>
              <a:rPr lang="en-US" sz="2800" dirty="0" err="1" smtClean="0"/>
              <a:t>Perhitungan</a:t>
            </a:r>
            <a:r>
              <a:rPr lang="en-US" sz="2800" dirty="0" smtClean="0"/>
              <a:t> </a:t>
            </a:r>
            <a:r>
              <a:rPr lang="en-US" sz="2800" dirty="0" err="1" smtClean="0"/>
              <a:t>laba</a:t>
            </a:r>
            <a:r>
              <a:rPr lang="en-US" sz="2800" dirty="0" smtClean="0"/>
              <a:t> </a:t>
            </a:r>
            <a:r>
              <a:rPr lang="en-US" sz="2800" dirty="0" err="1" smtClean="0"/>
              <a:t>rugi</a:t>
            </a:r>
            <a:endParaRPr lang="id-ID" sz="3200" dirty="0" smtClean="0"/>
          </a:p>
          <a:p>
            <a:pPr lvl="0"/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sumber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penggunaan</a:t>
            </a:r>
            <a:r>
              <a:rPr lang="en-US" sz="2800" dirty="0" smtClean="0"/>
              <a:t> </a:t>
            </a:r>
            <a:r>
              <a:rPr lang="en-US" sz="2800" dirty="0" err="1" smtClean="0"/>
              <a:t>sumber</a:t>
            </a:r>
            <a:endParaRPr lang="id-ID" sz="3200" dirty="0" smtClean="0"/>
          </a:p>
          <a:p>
            <a:pPr lvl="0"/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arus</a:t>
            </a:r>
            <a:r>
              <a:rPr lang="en-US" sz="2800" dirty="0" smtClean="0"/>
              <a:t> </a:t>
            </a:r>
            <a:r>
              <a:rPr lang="en-US" sz="2800" dirty="0" err="1" smtClean="0"/>
              <a:t>kas</a:t>
            </a:r>
            <a:endParaRPr lang="id-ID" sz="3200" dirty="0" smtClean="0"/>
          </a:p>
          <a:p>
            <a:pPr lvl="0"/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kegiatan</a:t>
            </a:r>
            <a:r>
              <a:rPr lang="en-US" sz="2800" dirty="0" smtClean="0"/>
              <a:t> </a:t>
            </a:r>
            <a:r>
              <a:rPr lang="en-US" sz="2800" dirty="0" err="1" smtClean="0"/>
              <a:t>keuangan</a:t>
            </a:r>
            <a:endParaRPr lang="id-ID" sz="3200" dirty="0" smtClean="0"/>
          </a:p>
          <a:p>
            <a:pPr lvl="0"/>
            <a:r>
              <a:rPr lang="en-US" sz="2800" dirty="0" err="1" smtClean="0"/>
              <a:t>Catatan</a:t>
            </a:r>
            <a:r>
              <a:rPr lang="en-US" sz="2800" dirty="0" smtClean="0"/>
              <a:t> </a:t>
            </a:r>
            <a:r>
              <a:rPr lang="en-US" sz="2800" dirty="0" err="1" smtClean="0"/>
              <a:t>penjelasan</a:t>
            </a:r>
            <a:r>
              <a:rPr lang="en-US" sz="2800" dirty="0" smtClean="0"/>
              <a:t> </a:t>
            </a:r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keuangan</a:t>
            </a:r>
            <a:endParaRPr lang="id-ID" sz="3200" dirty="0" smtClean="0"/>
          </a:p>
          <a:p>
            <a:pPr lvl="0"/>
            <a:r>
              <a:rPr lang="en-US" sz="2800" dirty="0" err="1" smtClean="0"/>
              <a:t>Daftar</a:t>
            </a:r>
            <a:r>
              <a:rPr lang="en-US" sz="2800" dirty="0" smtClean="0"/>
              <a:t> lain ,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pendukung</a:t>
            </a:r>
            <a:r>
              <a:rPr lang="en-US" sz="2800" dirty="0" smtClean="0"/>
              <a:t> </a:t>
            </a:r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utama</a:t>
            </a:r>
            <a:r>
              <a:rPr lang="en-US" sz="2800" dirty="0" smtClean="0"/>
              <a:t> :</a:t>
            </a:r>
            <a:endParaRPr lang="id-ID" sz="3200" dirty="0" smtClean="0"/>
          </a:p>
          <a:p>
            <a:pPr lvl="1"/>
            <a:r>
              <a:rPr lang="en-US" sz="2400" dirty="0" err="1" smtClean="0"/>
              <a:t>Daftar</a:t>
            </a:r>
            <a:r>
              <a:rPr lang="en-US" sz="2400" dirty="0" smtClean="0"/>
              <a:t> </a:t>
            </a:r>
            <a:r>
              <a:rPr lang="en-US" sz="2400" dirty="0" err="1" smtClean="0"/>
              <a:t>laba</a:t>
            </a:r>
            <a:r>
              <a:rPr lang="en-US" sz="2400" dirty="0" smtClean="0"/>
              <a:t> </a:t>
            </a:r>
            <a:r>
              <a:rPr lang="en-US" sz="2400" dirty="0" err="1" smtClean="0"/>
              <a:t>ditahan</a:t>
            </a:r>
            <a:endParaRPr lang="id-ID" sz="2800" dirty="0" smtClean="0"/>
          </a:p>
          <a:p>
            <a:pPr lvl="1"/>
            <a:r>
              <a:rPr lang="en-US" sz="2400" dirty="0" err="1" smtClean="0"/>
              <a:t>Daftar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modal</a:t>
            </a:r>
            <a:endParaRPr lang="id-ID" sz="2800" dirty="0" smtClean="0"/>
          </a:p>
          <a:p>
            <a:pPr lvl="1"/>
            <a:r>
              <a:rPr lang="en-US" sz="2400" dirty="0" err="1" smtClean="0"/>
              <a:t>Daftar</a:t>
            </a:r>
            <a:r>
              <a:rPr lang="en-US" sz="2400" dirty="0" smtClean="0"/>
              <a:t> </a:t>
            </a:r>
            <a:r>
              <a:rPr lang="en-US" sz="2400" dirty="0" err="1" smtClean="0"/>
              <a:t>perhitungan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pokok</a:t>
            </a:r>
            <a:endParaRPr lang="id-ID" sz="2800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Rabu</a:t>
            </a:r>
            <a:r>
              <a:rPr lang="en-US" dirty="0" smtClean="0"/>
              <a:t> 24, </a:t>
            </a:r>
            <a:r>
              <a:rPr lang="en-US" dirty="0" err="1" smtClean="0"/>
              <a:t>Oktober</a:t>
            </a:r>
            <a:r>
              <a:rPr lang="en-US" dirty="0" smtClean="0"/>
              <a:t> 2012</a:t>
            </a:r>
          </a:p>
          <a:p>
            <a:pPr lvl="1"/>
            <a:r>
              <a:rPr lang="en-US" dirty="0" err="1" smtClean="0"/>
              <a:t>Identifikasi</a:t>
            </a:r>
            <a:r>
              <a:rPr lang="en-US" dirty="0" smtClean="0"/>
              <a:t> Fixed Cost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Cost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r>
              <a:rPr lang="en-US" dirty="0" smtClean="0"/>
              <a:t> masing2</a:t>
            </a:r>
          </a:p>
          <a:p>
            <a:pPr lvl="1"/>
            <a:r>
              <a:rPr lang="en-US" dirty="0" err="1" smtClean="0"/>
              <a:t>Hitunglah</a:t>
            </a:r>
            <a:r>
              <a:rPr lang="en-US" dirty="0" smtClean="0"/>
              <a:t> Total Cost-</a:t>
            </a:r>
            <a:r>
              <a:rPr lang="en-US" dirty="0" err="1" smtClean="0"/>
              <a:t>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Senin</a:t>
            </a:r>
            <a:r>
              <a:rPr lang="en-US" dirty="0" smtClean="0"/>
              <a:t>, 29 </a:t>
            </a:r>
            <a:r>
              <a:rPr lang="en-US" dirty="0" err="1" smtClean="0"/>
              <a:t>Oktober</a:t>
            </a:r>
            <a:r>
              <a:rPr lang="en-US" dirty="0" smtClean="0"/>
              <a:t> 2012</a:t>
            </a:r>
          </a:p>
          <a:p>
            <a:pPr lvl="1"/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belanja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1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URM </a:t>
            </a:r>
            <a:r>
              <a:rPr lang="en-US" dirty="0" err="1" smtClean="0"/>
              <a:t>saat</a:t>
            </a:r>
            <a:r>
              <a:rPr lang="en-US" dirty="0" smtClean="0"/>
              <a:t> PL.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LATAR BELAKANG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evolusi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ekspansi</a:t>
            </a:r>
            <a:r>
              <a:rPr lang="en-US" dirty="0" smtClean="0"/>
              <a:t> 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pengambil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bisnis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Kriteria</a:t>
            </a:r>
            <a:r>
              <a:rPr lang="en-US" dirty="0" smtClean="0"/>
              <a:t> cost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kepentingannya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5726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Sifat</a:t>
            </a:r>
            <a:r>
              <a:rPr lang="en-US" b="1" dirty="0" smtClean="0"/>
              <a:t> </a:t>
            </a:r>
            <a:r>
              <a:rPr lang="en-US" b="1" dirty="0" err="1" smtClean="0"/>
              <a:t>Informasi</a:t>
            </a:r>
            <a:r>
              <a:rPr lang="en-US" b="1" dirty="0" smtClean="0"/>
              <a:t> </a:t>
            </a:r>
            <a:r>
              <a:rPr lang="en-US" b="1" dirty="0" err="1" smtClean="0"/>
              <a:t>Keuangan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Pengambilan</a:t>
            </a:r>
            <a:r>
              <a:rPr lang="en-US" b="1" dirty="0" smtClean="0"/>
              <a:t> </a:t>
            </a:r>
            <a:r>
              <a:rPr lang="en-US" b="1" dirty="0" err="1" smtClean="0"/>
              <a:t>Keputusan</a:t>
            </a:r>
            <a:r>
              <a:rPr lang="en-US" b="1" dirty="0" smtClean="0"/>
              <a:t>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akurat</a:t>
            </a:r>
            <a:endParaRPr lang="id-ID" dirty="0" smtClean="0"/>
          </a:p>
          <a:p>
            <a:pPr lvl="0"/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id-ID" dirty="0" smtClean="0"/>
          </a:p>
          <a:p>
            <a:pPr lvl="0"/>
            <a:r>
              <a:rPr lang="en-US" dirty="0" err="1" smtClean="0"/>
              <a:t>relevan</a:t>
            </a:r>
            <a:endParaRPr lang="id-ID" dirty="0" smtClean="0"/>
          </a:p>
          <a:p>
            <a:pPr lvl="0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Kadaluarsa</a:t>
            </a:r>
            <a:endParaRPr lang="id-ID" dirty="0" smtClean="0"/>
          </a:p>
          <a:p>
            <a:r>
              <a:rPr lang="en-US" dirty="0" err="1" smtClean="0"/>
              <a:t>andal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Informasi</a:t>
            </a:r>
            <a:r>
              <a:rPr lang="en-US" b="1" dirty="0" smtClean="0"/>
              <a:t> yang </a:t>
            </a:r>
            <a:r>
              <a:rPr lang="en-US" b="1" dirty="0" err="1" smtClean="0"/>
              <a:t>baik</a:t>
            </a:r>
            <a:r>
              <a:rPr lang="en-US" b="1" dirty="0" smtClean="0"/>
              <a:t>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action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endParaRPr lang="id-ID" dirty="0" smtClean="0"/>
          </a:p>
          <a:p>
            <a:pPr lvl="0"/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id-ID" dirty="0" smtClean="0"/>
          </a:p>
          <a:p>
            <a:pPr lvl="0"/>
            <a:r>
              <a:rPr lang="en-US" dirty="0" smtClean="0"/>
              <a:t>Probability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id-ID" dirty="0" smtClean="0"/>
          </a:p>
          <a:p>
            <a:pPr lvl="0"/>
            <a:r>
              <a:rPr lang="en-US" dirty="0" err="1" smtClean="0"/>
              <a:t>Estimasi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Laporan</a:t>
            </a:r>
            <a:r>
              <a:rPr lang="en-US" b="1" dirty="0" smtClean="0"/>
              <a:t> </a:t>
            </a:r>
            <a:r>
              <a:rPr lang="en-US" b="1" dirty="0" err="1" smtClean="0"/>
              <a:t>Keuangan</a:t>
            </a:r>
            <a:r>
              <a:rPr lang="en-US" b="1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dipercaya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,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modal</a:t>
            </a:r>
            <a:endParaRPr lang="id-ID" dirty="0" smtClean="0"/>
          </a:p>
          <a:p>
            <a:pPr lvl="0"/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netto</a:t>
            </a:r>
            <a:endParaRPr lang="id-ID" dirty="0" smtClean="0"/>
          </a:p>
          <a:p>
            <a:pPr lvl="0"/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menaksir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mengahsilkan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endParaRPr lang="id-ID" dirty="0" smtClean="0"/>
          </a:p>
          <a:p>
            <a:pPr lvl="0"/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pembiayaan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endParaRPr lang="id-ID" dirty="0" smtClean="0"/>
          </a:p>
          <a:p>
            <a:pPr lvl="0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mengungkap</a:t>
            </a:r>
            <a:r>
              <a:rPr lang="en-US" dirty="0" smtClean="0"/>
              <a:t> </a:t>
            </a:r>
            <a:r>
              <a:rPr lang="en-US" dirty="0" err="1" smtClean="0"/>
              <a:t>sejauh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lain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laporang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yang </a:t>
            </a:r>
            <a:r>
              <a:rPr lang="en-US" dirty="0" err="1" smtClean="0"/>
              <a:t>relevan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: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historis</a:t>
            </a:r>
            <a:endParaRPr lang="id-ID" dirty="0" smtClean="0"/>
          </a:p>
          <a:p>
            <a:pPr lvl="0"/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id-ID" dirty="0" smtClean="0"/>
          </a:p>
          <a:p>
            <a:pPr lvl="0"/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taksiran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endParaRPr lang="id-ID" dirty="0" smtClean="0"/>
          </a:p>
          <a:p>
            <a:pPr lvl="0"/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materiil</a:t>
            </a:r>
            <a:endParaRPr lang="id-ID" dirty="0" smtClean="0"/>
          </a:p>
          <a:p>
            <a:pPr lvl="0"/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konservatif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ketidakpastian</a:t>
            </a:r>
            <a:r>
              <a:rPr lang="en-US" dirty="0" smtClean="0"/>
              <a:t>.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yang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yang paling </a:t>
            </a:r>
            <a:r>
              <a:rPr lang="en-US" dirty="0" err="1" smtClean="0"/>
              <a:t>kecil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ekonomis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hukumnya</a:t>
            </a:r>
            <a:r>
              <a:rPr lang="en-US" dirty="0" smtClean="0"/>
              <a:t> (</a:t>
            </a:r>
            <a:r>
              <a:rPr lang="en-US" dirty="0" err="1" smtClean="0"/>
              <a:t>formalitas</a:t>
            </a:r>
            <a:r>
              <a:rPr lang="en-US" dirty="0" smtClean="0"/>
              <a:t>)</a:t>
            </a:r>
            <a:endParaRPr lang="id-ID" dirty="0" smtClean="0"/>
          </a:p>
          <a:p>
            <a:pPr lvl="0"/>
            <a:r>
              <a:rPr lang="en-US" dirty="0" err="1" smtClean="0"/>
              <a:t>Pakai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endParaRPr lang="id-ID" dirty="0" smtClean="0"/>
          </a:p>
          <a:p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dikuantifikasi</a:t>
            </a:r>
            <a:r>
              <a:rPr lang="en-US" dirty="0" smtClean="0"/>
              <a:t> </a:t>
            </a:r>
            <a:r>
              <a:rPr lang="en-US" dirty="0" err="1" smtClean="0"/>
              <a:t>diabaikan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rmAutofit/>
          </a:bodyPr>
          <a:lstStyle/>
          <a:p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endParaRPr lang="id-ID" dirty="0" smtClean="0"/>
          </a:p>
          <a:p>
            <a:pPr lvl="0"/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endParaRPr lang="id-ID" dirty="0" smtClean="0"/>
          </a:p>
          <a:p>
            <a:pPr lvl="0"/>
            <a:r>
              <a:rPr lang="en-US" dirty="0" err="1" smtClean="0"/>
              <a:t>Memerinci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endParaRPr lang="id-ID" dirty="0" smtClean="0"/>
          </a:p>
          <a:p>
            <a:pPr lvl="0"/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berbagai altern</a:t>
            </a:r>
            <a:r>
              <a:rPr lang="en-US" dirty="0" smtClean="0"/>
              <a:t>a</a:t>
            </a:r>
            <a:r>
              <a:rPr lang="en-US" dirty="0" err="1" smtClean="0"/>
              <a:t>tif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endParaRPr lang="id-ID" dirty="0" err="1" smtClean="0"/>
          </a:p>
          <a:p>
            <a:pPr lvl="0"/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endParaRPr lang="id-ID" dirty="0" smtClean="0"/>
          </a:p>
          <a:p>
            <a:pPr lvl="0"/>
            <a:r>
              <a:rPr lang="en-US" dirty="0" err="1" smtClean="0"/>
              <a:t>Memonitor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menindaklanjuti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714288" y="1442369"/>
            <a:ext cx="7429409" cy="3647149"/>
            <a:chOff x="1386" y="1980"/>
            <a:chExt cx="8943" cy="2880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1386" y="2026"/>
              <a:ext cx="2034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Informasi</a:t>
              </a:r>
              <a:endPara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7560" y="1980"/>
              <a:ext cx="2425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Pengambilan keputusan </a:t>
              </a:r>
              <a:endPara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2340" y="4320"/>
              <a:ext cx="126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Hasil </a:t>
              </a:r>
              <a:endPara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7740" y="4140"/>
              <a:ext cx="2589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Implementasi</a:t>
              </a:r>
              <a:endPara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3450" y="2520"/>
              <a:ext cx="159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Estimasi keu</a:t>
              </a:r>
              <a:endPara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5600" y="2477"/>
              <a:ext cx="1826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Beli/sewa</a:t>
              </a:r>
              <a:endParaRPr kumimoji="0" lang="id-ID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3192" y="3780"/>
              <a:ext cx="1848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Laba/rugi</a:t>
              </a:r>
              <a:endPara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4" name="Text Box 10"/>
            <p:cNvSpPr txBox="1">
              <a:spLocks noChangeArrowheads="1"/>
            </p:cNvSpPr>
            <p:nvPr/>
          </p:nvSpPr>
          <p:spPr bwMode="auto">
            <a:xfrm>
              <a:off x="5760" y="3780"/>
              <a:ext cx="126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beli</a:t>
              </a:r>
              <a:endParaRPr kumimoji="0" lang="id-ID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5" name="Arc 11"/>
            <p:cNvSpPr>
              <a:spLocks/>
            </p:cNvSpPr>
            <p:nvPr/>
          </p:nvSpPr>
          <p:spPr bwMode="auto">
            <a:xfrm flipH="1">
              <a:off x="2700" y="2160"/>
              <a:ext cx="2340" cy="14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36" name="Arc 12"/>
            <p:cNvSpPr>
              <a:spLocks/>
            </p:cNvSpPr>
            <p:nvPr/>
          </p:nvSpPr>
          <p:spPr bwMode="auto">
            <a:xfrm>
              <a:off x="5760" y="2160"/>
              <a:ext cx="2160" cy="126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37" name="Arc 13"/>
            <p:cNvSpPr>
              <a:spLocks/>
            </p:cNvSpPr>
            <p:nvPr/>
          </p:nvSpPr>
          <p:spPr bwMode="auto">
            <a:xfrm flipV="1">
              <a:off x="5940" y="3780"/>
              <a:ext cx="1980" cy="9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38" name="Arc 14"/>
            <p:cNvSpPr>
              <a:spLocks/>
            </p:cNvSpPr>
            <p:nvPr/>
          </p:nvSpPr>
          <p:spPr bwMode="auto">
            <a:xfrm flipH="1" flipV="1">
              <a:off x="2700" y="3960"/>
              <a:ext cx="2520" cy="72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430</TotalTime>
  <Words>345</Words>
  <Application>Microsoft Office PowerPoint</Application>
  <PresentationFormat>On-screen Show (4:3)</PresentationFormat>
  <Paragraphs>67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INFORMASI KEUANGAN  dan PROSES PENGAMBILAN KEPUTUSAN</vt:lpstr>
      <vt:lpstr>PowerPoint Presentation</vt:lpstr>
      <vt:lpstr>LATAR BELAKANG</vt:lpstr>
      <vt:lpstr>Sifat Informasi Keuangan untuk Pengambilan Keputusan :</vt:lpstr>
      <vt:lpstr>Sistem Informasi yang baik :</vt:lpstr>
      <vt:lpstr>Tujuan Laporan Keuangan </vt:lpstr>
      <vt:lpstr>Keterbatasan laporan keuangan</vt:lpstr>
      <vt:lpstr>Prosedur Pengambilan Keputusan</vt:lpstr>
      <vt:lpstr>PowerPoint Presentation</vt:lpstr>
      <vt:lpstr>Jenis Laporan Keuangan </vt:lpstr>
      <vt:lpstr>TUGAS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INFORMASI KEUANGAN  dan PROSES PENGAMBILAN KEPUTUSAN</dc:title>
  <dc:creator>user</dc:creator>
  <cp:lastModifiedBy>Hp</cp:lastModifiedBy>
  <cp:revision>5</cp:revision>
  <dcterms:created xsi:type="dcterms:W3CDTF">2012-10-11T21:19:38Z</dcterms:created>
  <dcterms:modified xsi:type="dcterms:W3CDTF">2013-09-25T03:11:07Z</dcterms:modified>
</cp:coreProperties>
</file>