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77" r:id="rId8"/>
    <p:sldId id="276" r:id="rId9"/>
    <p:sldId id="264" r:id="rId10"/>
    <p:sldId id="266" r:id="rId11"/>
    <p:sldId id="269" r:id="rId12"/>
    <p:sldId id="270" r:id="rId13"/>
    <p:sldId id="278" r:id="rId14"/>
    <p:sldId id="271" r:id="rId15"/>
    <p:sldId id="272" r:id="rId16"/>
    <p:sldId id="273" r:id="rId17"/>
    <p:sldId id="274" r:id="rId18"/>
    <p:sldId id="279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1CC7-73ED-4F0A-AA2E-8DB71F26272E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29E0-4F1E-4075-AE0C-44925C81129E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1CC7-73ED-4F0A-AA2E-8DB71F26272E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29E0-4F1E-4075-AE0C-44925C8112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1CC7-73ED-4F0A-AA2E-8DB71F26272E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29E0-4F1E-4075-AE0C-44925C8112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752600"/>
            <a:ext cx="3810000" cy="4379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752600"/>
            <a:ext cx="3810000" cy="2112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017963"/>
            <a:ext cx="3810000" cy="21145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87D80C-1C58-4B4A-A7C2-32BCCE6996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09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1752600"/>
            <a:ext cx="3810000" cy="2112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752600"/>
            <a:ext cx="3810000" cy="2112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017963"/>
            <a:ext cx="3810000" cy="21145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017963"/>
            <a:ext cx="3810000" cy="21145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5BA2007-3927-4C3B-9485-DD1D32B51B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2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1CC7-73ED-4F0A-AA2E-8DB71F26272E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29E0-4F1E-4075-AE0C-44925C81129E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1CC7-73ED-4F0A-AA2E-8DB71F26272E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29E0-4F1E-4075-AE0C-44925C8112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1CC7-73ED-4F0A-AA2E-8DB71F26272E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29E0-4F1E-4075-AE0C-44925C81129E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1CC7-73ED-4F0A-AA2E-8DB71F26272E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29E0-4F1E-4075-AE0C-44925C81129E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1CC7-73ED-4F0A-AA2E-8DB71F26272E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29E0-4F1E-4075-AE0C-44925C8112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1CC7-73ED-4F0A-AA2E-8DB71F26272E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29E0-4F1E-4075-AE0C-44925C8112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1CC7-73ED-4F0A-AA2E-8DB71F26272E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29E0-4F1E-4075-AE0C-44925C8112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1CC7-73ED-4F0A-AA2E-8DB71F26272E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29E0-4F1E-4075-AE0C-44925C81129E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CA1CC7-73ED-4F0A-AA2E-8DB71F26272E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B729E0-4F1E-4075-AE0C-44925C81129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835696" y="2708920"/>
            <a:ext cx="5637010" cy="882119"/>
          </a:xfrm>
        </p:spPr>
        <p:txBody>
          <a:bodyPr/>
          <a:lstStyle/>
          <a:p>
            <a:pPr algn="ctr"/>
            <a:r>
              <a:rPr lang="id-ID" dirty="0" smtClean="0"/>
              <a:t>Edy Mulyanto</a:t>
            </a:r>
            <a:endParaRPr lang="en-GB" dirty="0"/>
          </a:p>
        </p:txBody>
      </p:sp>
      <p:sp>
        <p:nvSpPr>
          <p:cNvPr id="13005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899592" y="1340768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en-US" b="1" dirty="0"/>
              <a:t>INTERPOLASI</a:t>
            </a:r>
          </a:p>
        </p:txBody>
      </p:sp>
    </p:spTree>
    <p:extLst>
      <p:ext uri="{BB962C8B-B14F-4D97-AF65-F5344CB8AC3E}">
        <p14:creationId xmlns:p14="http://schemas.microsoft.com/office/powerpoint/2010/main" val="1819648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988840"/>
            <a:ext cx="8458200" cy="3733800"/>
          </a:xfrm>
        </p:spPr>
        <p:txBody>
          <a:bodyPr/>
          <a:lstStyle/>
          <a:p>
            <a:pPr marL="168275" indent="-109538"/>
            <a:r>
              <a:rPr lang="en-US" dirty="0" err="1"/>
              <a:t>Bandingkan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!!</a:t>
            </a:r>
          </a:p>
          <a:p>
            <a:pPr marL="168275" indent="-109538"/>
            <a:r>
              <a:rPr lang="en-US" dirty="0" err="1"/>
              <a:t>Mana</a:t>
            </a:r>
            <a:r>
              <a:rPr lang="en-US" dirty="0"/>
              <a:t> yang </a:t>
            </a:r>
            <a:r>
              <a:rPr lang="en-US" dirty="0" err="1"/>
              <a:t>mendekati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yang  </a:t>
            </a:r>
          </a:p>
          <a:p>
            <a:pPr marL="168275" indent="-109538"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dirty="0" err="1"/>
              <a:t>sesungguhnya</a:t>
            </a:r>
            <a:r>
              <a:rPr lang="en-US" dirty="0"/>
              <a:t> ..??</a:t>
            </a:r>
          </a:p>
          <a:p>
            <a:pPr marL="168275" indent="-109538"/>
            <a:r>
              <a:rPr lang="en-US" sz="2800" dirty="0" err="1"/>
              <a:t>Karena</a:t>
            </a:r>
            <a:r>
              <a:rPr lang="en-US" sz="2800" dirty="0"/>
              <a:t> hub. x &amp; y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b="1" dirty="0"/>
              <a:t>y = x</a:t>
            </a:r>
            <a:r>
              <a:rPr lang="en-US" sz="2800" b="1" baseline="30000" dirty="0"/>
              <a:t>2</a:t>
            </a:r>
            <a:r>
              <a:rPr lang="en-US" sz="2800" dirty="0"/>
              <a:t>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harga</a:t>
            </a:r>
            <a:r>
              <a:rPr lang="en-US" sz="2800" dirty="0"/>
              <a:t> </a:t>
            </a:r>
            <a:r>
              <a:rPr lang="en-US" sz="2800" b="1" dirty="0"/>
              <a:t>x = 6,5 </a:t>
            </a:r>
            <a:r>
              <a:rPr lang="en-US" sz="2800" dirty="0" err="1"/>
              <a:t>didapat</a:t>
            </a:r>
            <a:r>
              <a:rPr lang="en-US" sz="2800" dirty="0"/>
              <a:t> </a:t>
            </a:r>
            <a:r>
              <a:rPr lang="en-US" sz="2800" b="1" dirty="0"/>
              <a:t>y = (6,5)</a:t>
            </a:r>
            <a:r>
              <a:rPr lang="en-US" sz="2800" b="1" baseline="30000" dirty="0"/>
              <a:t>2</a:t>
            </a:r>
            <a:r>
              <a:rPr lang="en-US" sz="2800" b="1" dirty="0"/>
              <a:t> = 42,25</a:t>
            </a:r>
          </a:p>
          <a:p>
            <a:pPr marL="168275" indent="-109538">
              <a:buFont typeface="Wingdings" pitchFamily="2" charset="2"/>
              <a:buNone/>
            </a:pPr>
            <a:r>
              <a:rPr lang="en-US" sz="2800" dirty="0"/>
              <a:t>=&gt; </a:t>
            </a:r>
            <a:r>
              <a:rPr lang="en-US" sz="2800" dirty="0" err="1"/>
              <a:t>Kesalahan</a:t>
            </a:r>
            <a:r>
              <a:rPr lang="en-US" sz="2800" dirty="0"/>
              <a:t> </a:t>
            </a:r>
            <a:r>
              <a:rPr lang="en-US" sz="2800" dirty="0" err="1"/>
              <a:t>mutlak</a:t>
            </a:r>
            <a:r>
              <a:rPr lang="en-US" sz="2800" dirty="0"/>
              <a:t> (E) : |42,5 – 42,25| = </a:t>
            </a:r>
            <a:r>
              <a:rPr lang="en-US" sz="2800" dirty="0" smtClean="0"/>
              <a:t>0,25</a:t>
            </a:r>
            <a:r>
              <a:rPr lang="id-ID" sz="2800" dirty="0" smtClean="0"/>
              <a:t> </a:t>
            </a:r>
            <a:endParaRPr lang="en-US" sz="2800" dirty="0"/>
          </a:p>
          <a:p>
            <a:pPr marL="2339975" lvl="3" indent="-381000">
              <a:buFont typeface="Wingdings" pitchFamily="2" charset="2"/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9811" name="Group 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59896667"/>
              </p:ext>
            </p:extLst>
          </p:nvPr>
        </p:nvGraphicFramePr>
        <p:xfrm>
          <a:off x="395536" y="548680"/>
          <a:ext cx="8305800" cy="859473"/>
        </p:xfrm>
        <a:graphic>
          <a:graphicData uri="http://schemas.openxmlformats.org/drawingml/2006/table">
            <a:tbl>
              <a:tblPr/>
              <a:tblGrid>
                <a:gridCol w="692150"/>
                <a:gridCol w="690563"/>
                <a:gridCol w="693737"/>
                <a:gridCol w="692150"/>
                <a:gridCol w="717550"/>
                <a:gridCol w="665163"/>
                <a:gridCol w="693737"/>
                <a:gridCol w="688975"/>
                <a:gridCol w="693738"/>
                <a:gridCol w="692150"/>
                <a:gridCol w="693737"/>
                <a:gridCol w="692150"/>
              </a:tblGrid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169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692696"/>
            <a:ext cx="6512511" cy="1143000"/>
          </a:xfrm>
        </p:spPr>
        <p:txBody>
          <a:bodyPr/>
          <a:lstStyle/>
          <a:p>
            <a:pPr algn="ctr"/>
            <a:r>
              <a:rPr lang="en-US" sz="3200" dirty="0"/>
              <a:t>INTERPOLASI KUADRAT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5536" y="1700808"/>
            <a:ext cx="8280920" cy="403244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,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interpolasi</a:t>
            </a:r>
            <a:r>
              <a:rPr lang="en-US" sz="2400" dirty="0"/>
              <a:t> linier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memuaskan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yang </a:t>
            </a:r>
            <a:r>
              <a:rPr lang="en-US" sz="2400" dirty="0" err="1"/>
              <a:t>diinterpolasi</a:t>
            </a:r>
            <a:r>
              <a:rPr lang="en-US" sz="2400" dirty="0"/>
              <a:t>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linier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polinomial</a:t>
            </a:r>
            <a:r>
              <a:rPr lang="en-US" sz="2400" dirty="0"/>
              <a:t> lain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berderajat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(</a:t>
            </a:r>
            <a:r>
              <a:rPr lang="en-US" sz="2400" dirty="0" err="1"/>
              <a:t>interpolasi</a:t>
            </a:r>
            <a:r>
              <a:rPr lang="en-US" sz="2400" dirty="0"/>
              <a:t> </a:t>
            </a:r>
            <a:r>
              <a:rPr lang="en-US" sz="2400" dirty="0" err="1"/>
              <a:t>kuadrat</a:t>
            </a:r>
            <a:r>
              <a:rPr lang="en-US" sz="2400" dirty="0"/>
              <a:t>)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mendekati</a:t>
            </a:r>
            <a:r>
              <a:rPr lang="en-US" sz="2400" dirty="0"/>
              <a:t> </a:t>
            </a:r>
            <a:r>
              <a:rPr lang="en-US" sz="2400" dirty="0" err="1"/>
              <a:t>fungsinya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Caranya</a:t>
            </a:r>
            <a:r>
              <a:rPr lang="en-US" sz="2400" dirty="0"/>
              <a:t> 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400" dirty="0" err="1"/>
              <a:t>Pilih</a:t>
            </a:r>
            <a:r>
              <a:rPr lang="en-US" sz="2400" dirty="0"/>
              <a:t> 3 </a:t>
            </a:r>
            <a:r>
              <a:rPr lang="en-US" sz="2400" dirty="0" err="1"/>
              <a:t>titik</a:t>
            </a:r>
            <a:r>
              <a:rPr lang="en-US" sz="2400" dirty="0"/>
              <a:t> &amp; </a:t>
            </a:r>
            <a:r>
              <a:rPr lang="en-US" sz="2400" dirty="0" err="1"/>
              <a:t>buat</a:t>
            </a:r>
            <a:r>
              <a:rPr lang="en-US" sz="2400" dirty="0"/>
              <a:t> </a:t>
            </a:r>
            <a:r>
              <a:rPr lang="en-US" sz="2400" dirty="0" err="1"/>
              <a:t>polinomial</a:t>
            </a:r>
            <a:r>
              <a:rPr lang="en-US" sz="2400" dirty="0"/>
              <a:t> </a:t>
            </a:r>
            <a:r>
              <a:rPr lang="en-US" sz="2400" dirty="0" err="1"/>
              <a:t>berderajat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- 3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tsb</a:t>
            </a:r>
            <a:r>
              <a:rPr lang="en-US" sz="2400" dirty="0"/>
              <a:t>., </a:t>
            </a:r>
            <a:r>
              <a:rPr lang="en-US" sz="2400" dirty="0" err="1"/>
              <a:t>shg</a:t>
            </a:r>
            <a:r>
              <a:rPr lang="en-US" sz="2400" dirty="0"/>
              <a:t> </a:t>
            </a:r>
            <a:r>
              <a:rPr lang="en-US" sz="2400" dirty="0" err="1"/>
              <a:t>dpt</a:t>
            </a:r>
            <a:r>
              <a:rPr lang="en-US" sz="2400" dirty="0"/>
              <a:t> </a:t>
            </a:r>
            <a:r>
              <a:rPr lang="en-US" sz="2400" dirty="0" err="1"/>
              <a:t>dicari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fgs</a:t>
            </a:r>
            <a:r>
              <a:rPr lang="en-US" sz="2400" dirty="0"/>
              <a:t>. </a:t>
            </a:r>
            <a:r>
              <a:rPr lang="en-US" sz="2400" dirty="0" err="1"/>
              <a:t>pada</a:t>
            </a:r>
            <a:r>
              <a:rPr lang="en-US" sz="2400" dirty="0"/>
              <a:t> x = x*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400" dirty="0" err="1"/>
              <a:t>Pemilihan</a:t>
            </a:r>
            <a:r>
              <a:rPr lang="en-US" sz="2400" dirty="0"/>
              <a:t> ke-3 </a:t>
            </a:r>
            <a:r>
              <a:rPr lang="en-US" sz="2400" dirty="0" err="1"/>
              <a:t>ttk</a:t>
            </a:r>
            <a:r>
              <a:rPr lang="en-US" sz="2400" dirty="0"/>
              <a:t> </a:t>
            </a:r>
            <a:r>
              <a:rPr lang="en-US" sz="2400" dirty="0" err="1"/>
              <a:t>tsb</a:t>
            </a:r>
            <a:r>
              <a:rPr lang="en-US" sz="2400" dirty="0"/>
              <a:t>., </a:t>
            </a:r>
            <a:r>
              <a:rPr lang="en-US" sz="2400" dirty="0" err="1"/>
              <a:t>dapat</a:t>
            </a:r>
            <a:r>
              <a:rPr lang="en-US" sz="2400" dirty="0"/>
              <a:t> 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400" dirty="0"/>
              <a:t>x</a:t>
            </a:r>
            <a:r>
              <a:rPr lang="en-US" sz="2400" baseline="-25000" dirty="0"/>
              <a:t>k-1</a:t>
            </a:r>
            <a:r>
              <a:rPr lang="en-US" sz="2400" dirty="0"/>
              <a:t> &lt; </a:t>
            </a:r>
            <a:r>
              <a:rPr lang="en-US" sz="2400" dirty="0" err="1"/>
              <a:t>x</a:t>
            </a:r>
            <a:r>
              <a:rPr lang="en-US" sz="2400" baseline="-25000" dirty="0" err="1"/>
              <a:t>k</a:t>
            </a:r>
            <a:r>
              <a:rPr lang="en-US" sz="2400" dirty="0"/>
              <a:t> &lt; x</a:t>
            </a:r>
            <a:r>
              <a:rPr lang="en-US" sz="2400" baseline="-25000" dirty="0"/>
              <a:t>k+1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endParaRPr lang="en-US" sz="24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400" dirty="0"/>
              <a:t>x</a:t>
            </a:r>
            <a:r>
              <a:rPr lang="en-US" sz="2400" baseline="-25000" dirty="0"/>
              <a:t>k-1</a:t>
            </a:r>
            <a:r>
              <a:rPr lang="en-US" sz="2400" dirty="0"/>
              <a:t> &lt; x* &lt; </a:t>
            </a:r>
            <a:r>
              <a:rPr lang="en-US" sz="2400" dirty="0" err="1"/>
              <a:t>x</a:t>
            </a:r>
            <a:r>
              <a:rPr lang="en-US" sz="2400" baseline="-25000" dirty="0" err="1"/>
              <a:t>k</a:t>
            </a:r>
            <a:r>
              <a:rPr lang="en-US" sz="2400" dirty="0"/>
              <a:t> &lt; x</a:t>
            </a:r>
            <a:r>
              <a:rPr lang="en-US" sz="2400" baseline="-25000" dirty="0"/>
              <a:t>k+1</a:t>
            </a:r>
          </a:p>
        </p:txBody>
      </p:sp>
    </p:spTree>
    <p:extLst>
      <p:ext uri="{BB962C8B-B14F-4D97-AF65-F5344CB8AC3E}">
        <p14:creationId xmlns:p14="http://schemas.microsoft.com/office/powerpoint/2010/main" val="385128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04664"/>
            <a:ext cx="7592631" cy="1143000"/>
          </a:xfrm>
        </p:spPr>
        <p:txBody>
          <a:bodyPr/>
          <a:lstStyle/>
          <a:p>
            <a:r>
              <a:rPr lang="en-US" sz="2800" dirty="0" err="1"/>
              <a:t>Persamaan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 </a:t>
            </a:r>
            <a:r>
              <a:rPr lang="en-US" sz="2800" dirty="0" err="1"/>
              <a:t>Polinomial</a:t>
            </a:r>
            <a:r>
              <a:rPr lang="en-US" sz="2800" dirty="0"/>
              <a:t> </a:t>
            </a:r>
            <a:r>
              <a:rPr lang="en-US" sz="2800" dirty="0" err="1"/>
              <a:t>kuadrat</a:t>
            </a:r>
            <a:r>
              <a:rPr lang="en-US" sz="2800" dirty="0"/>
              <a:t> :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23528" y="1484784"/>
            <a:ext cx="8345488" cy="4611687"/>
          </a:xfrm>
        </p:spPr>
        <p:txBody>
          <a:bodyPr>
            <a:normAutofit/>
          </a:bodyPr>
          <a:lstStyle/>
          <a:p>
            <a:pPr marL="566738" indent="-566738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	P(x) = a</a:t>
            </a:r>
            <a:r>
              <a:rPr lang="en-US" sz="2400" baseline="-25000" dirty="0"/>
              <a:t>0</a:t>
            </a:r>
            <a:r>
              <a:rPr lang="en-US" sz="2400" dirty="0"/>
              <a:t> + a</a:t>
            </a:r>
            <a:r>
              <a:rPr lang="en-US" sz="2400" baseline="-25000" dirty="0"/>
              <a:t>1</a:t>
            </a:r>
            <a:r>
              <a:rPr lang="en-US" sz="2400" dirty="0"/>
              <a:t> x + a</a:t>
            </a:r>
            <a:r>
              <a:rPr lang="en-US" sz="2400" baseline="-25000" dirty="0"/>
              <a:t>2</a:t>
            </a:r>
            <a:r>
              <a:rPr lang="en-US" sz="2400" dirty="0"/>
              <a:t> x</a:t>
            </a:r>
            <a:r>
              <a:rPr lang="en-US" sz="2400" baseline="30000" dirty="0"/>
              <a:t>2 </a:t>
            </a:r>
            <a:r>
              <a:rPr lang="en-US" sz="2400" dirty="0"/>
              <a:t>  </a:t>
            </a:r>
            <a:r>
              <a:rPr lang="en-US" sz="2400" dirty="0" smtClean="0"/>
              <a:t>…..(</a:t>
            </a:r>
            <a:r>
              <a:rPr lang="id-ID" sz="2400" dirty="0" smtClean="0"/>
              <a:t>1</a:t>
            </a:r>
            <a:r>
              <a:rPr lang="en-US" sz="2400" dirty="0" smtClean="0"/>
              <a:t>*) </a:t>
            </a:r>
            <a:endParaRPr lang="en-US" sz="2400" dirty="0"/>
          </a:p>
          <a:p>
            <a:pPr marL="566738" indent="-566738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3 </a:t>
            </a:r>
            <a:r>
              <a:rPr lang="en-US" sz="2400" dirty="0" err="1"/>
              <a:t>titik</a:t>
            </a:r>
            <a:r>
              <a:rPr lang="en-US" sz="2400" dirty="0"/>
              <a:t> (x</a:t>
            </a:r>
            <a:r>
              <a:rPr lang="en-US" sz="2400" baseline="-25000" dirty="0"/>
              <a:t>k-1</a:t>
            </a:r>
            <a:r>
              <a:rPr lang="en-US" sz="2400" dirty="0"/>
              <a:t>,y</a:t>
            </a:r>
            <a:r>
              <a:rPr lang="en-US" sz="2400" baseline="-25000" dirty="0"/>
              <a:t>k-1</a:t>
            </a:r>
            <a:r>
              <a:rPr lang="en-US" sz="2400" dirty="0"/>
              <a:t>), (</a:t>
            </a:r>
            <a:r>
              <a:rPr lang="en-US" sz="2400" dirty="0" err="1"/>
              <a:t>x</a:t>
            </a:r>
            <a:r>
              <a:rPr lang="en-US" sz="2400" baseline="-25000" dirty="0" err="1"/>
              <a:t>k</a:t>
            </a:r>
            <a:r>
              <a:rPr lang="en-US" sz="2400" dirty="0" err="1"/>
              <a:t>,y</a:t>
            </a:r>
            <a:r>
              <a:rPr lang="en-US" sz="2400" baseline="-25000" dirty="0" err="1"/>
              <a:t>k</a:t>
            </a:r>
            <a:r>
              <a:rPr lang="en-US" sz="2400" dirty="0"/>
              <a:t>) &amp; (x</a:t>
            </a:r>
            <a:r>
              <a:rPr lang="en-US" sz="2400" baseline="-25000" dirty="0"/>
              <a:t>k+1</a:t>
            </a:r>
            <a:r>
              <a:rPr lang="en-US" sz="2400" dirty="0"/>
              <a:t>,y</a:t>
            </a:r>
            <a:r>
              <a:rPr lang="en-US" sz="2400" baseline="-25000" dirty="0"/>
              <a:t>k+1</a:t>
            </a:r>
            <a:r>
              <a:rPr lang="en-US" sz="2400" dirty="0"/>
              <a:t>) </a:t>
            </a:r>
            <a:r>
              <a:rPr lang="en-US" sz="2400" dirty="0" err="1"/>
              <a:t>dilalui</a:t>
            </a:r>
            <a:r>
              <a:rPr lang="en-US" sz="2400" dirty="0"/>
              <a:t> </a:t>
            </a:r>
            <a:r>
              <a:rPr lang="en-US" sz="2400" dirty="0" err="1"/>
              <a:t>fgs</a:t>
            </a:r>
            <a:r>
              <a:rPr lang="en-US" sz="2400" dirty="0"/>
              <a:t>. P(x) </a:t>
            </a:r>
            <a:r>
              <a:rPr lang="en-US" sz="2400" dirty="0" err="1"/>
              <a:t>berarti</a:t>
            </a:r>
            <a:r>
              <a:rPr lang="en-US" sz="2400" dirty="0"/>
              <a:t>:</a:t>
            </a:r>
          </a:p>
          <a:p>
            <a:pPr marL="566738" indent="-566738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y</a:t>
            </a:r>
            <a:r>
              <a:rPr lang="en-US" sz="2400" baseline="-25000" dirty="0"/>
              <a:t>k-1</a:t>
            </a:r>
            <a:r>
              <a:rPr lang="en-US" sz="2400" dirty="0"/>
              <a:t> = a</a:t>
            </a:r>
            <a:r>
              <a:rPr lang="en-US" sz="2400" baseline="-25000" dirty="0"/>
              <a:t>0</a:t>
            </a:r>
            <a:r>
              <a:rPr lang="en-US" sz="2400" dirty="0"/>
              <a:t> + a</a:t>
            </a:r>
            <a:r>
              <a:rPr lang="en-US" sz="2400" baseline="-25000" dirty="0"/>
              <a:t>1</a:t>
            </a:r>
            <a:r>
              <a:rPr lang="en-US" sz="2400" dirty="0"/>
              <a:t> x</a:t>
            </a:r>
            <a:r>
              <a:rPr lang="en-US" sz="2400" baseline="-25000" dirty="0"/>
              <a:t>k-1</a:t>
            </a:r>
            <a:r>
              <a:rPr lang="en-US" sz="2400" dirty="0"/>
              <a:t> + a</a:t>
            </a:r>
            <a:r>
              <a:rPr lang="en-US" sz="2400" baseline="-25000" dirty="0"/>
              <a:t>2</a:t>
            </a:r>
            <a:r>
              <a:rPr lang="en-US" sz="2400" dirty="0"/>
              <a:t> x</a:t>
            </a:r>
            <a:r>
              <a:rPr lang="en-US" sz="2400" baseline="-25000" dirty="0"/>
              <a:t>k-1</a:t>
            </a:r>
            <a:r>
              <a:rPr lang="en-US" sz="2400" baseline="30000" dirty="0"/>
              <a:t>2 	</a:t>
            </a:r>
          </a:p>
          <a:p>
            <a:pPr marL="566738" indent="-566738">
              <a:lnSpc>
                <a:spcPct val="90000"/>
              </a:lnSpc>
              <a:buFont typeface="Wingdings" pitchFamily="2" charset="2"/>
              <a:buNone/>
            </a:pPr>
            <a:r>
              <a:rPr lang="en-US" sz="2400" baseline="30000" dirty="0"/>
              <a:t>	</a:t>
            </a:r>
            <a:r>
              <a:rPr lang="en-US" sz="2400" dirty="0" err="1"/>
              <a:t>y</a:t>
            </a:r>
            <a:r>
              <a:rPr lang="en-US" sz="2400" baseline="-25000" dirty="0" err="1"/>
              <a:t>k</a:t>
            </a:r>
            <a:r>
              <a:rPr lang="en-US" sz="2400" baseline="-25000" dirty="0"/>
              <a:t>   </a:t>
            </a:r>
            <a:r>
              <a:rPr lang="en-US" sz="2400" dirty="0"/>
              <a:t> = a</a:t>
            </a:r>
            <a:r>
              <a:rPr lang="en-US" sz="2400" baseline="-25000" dirty="0"/>
              <a:t>0</a:t>
            </a:r>
            <a:r>
              <a:rPr lang="en-US" sz="2400" dirty="0"/>
              <a:t> + a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 err="1"/>
              <a:t>x</a:t>
            </a:r>
            <a:r>
              <a:rPr lang="en-US" sz="2400" baseline="-25000" dirty="0" err="1"/>
              <a:t>k</a:t>
            </a:r>
            <a:r>
              <a:rPr lang="en-US" sz="2400" baseline="-25000" dirty="0"/>
              <a:t>   </a:t>
            </a:r>
            <a:r>
              <a:rPr lang="en-US" sz="2400" dirty="0"/>
              <a:t> + a</a:t>
            </a:r>
            <a:r>
              <a:rPr lang="en-US" sz="2400" baseline="-25000" dirty="0"/>
              <a:t>2</a:t>
            </a:r>
            <a:r>
              <a:rPr lang="en-US" sz="2400" dirty="0"/>
              <a:t> x</a:t>
            </a:r>
            <a:r>
              <a:rPr lang="en-US" sz="2400" baseline="-25000" dirty="0"/>
              <a:t>k</a:t>
            </a:r>
            <a:r>
              <a:rPr lang="en-US" sz="2400" baseline="30000" dirty="0"/>
              <a:t>2 		………………………….  </a:t>
            </a:r>
            <a:r>
              <a:rPr lang="en-US" sz="2400" baseline="30000" dirty="0" smtClean="0"/>
              <a:t>(</a:t>
            </a:r>
            <a:r>
              <a:rPr lang="id-ID" sz="2400" baseline="30000" dirty="0" smtClean="0"/>
              <a:t>2</a:t>
            </a:r>
            <a:r>
              <a:rPr lang="en-US" sz="2400" baseline="30000" dirty="0" smtClean="0"/>
              <a:t>*)</a:t>
            </a:r>
            <a:endParaRPr lang="en-US" sz="2400" baseline="30000" dirty="0"/>
          </a:p>
          <a:p>
            <a:pPr marL="566738" indent="-566738">
              <a:lnSpc>
                <a:spcPct val="90000"/>
              </a:lnSpc>
              <a:buFont typeface="Wingdings" pitchFamily="2" charset="2"/>
              <a:buNone/>
            </a:pPr>
            <a:r>
              <a:rPr lang="en-US" sz="2400" baseline="30000" dirty="0"/>
              <a:t>	</a:t>
            </a:r>
            <a:r>
              <a:rPr lang="en-US" sz="2400" dirty="0"/>
              <a:t>y</a:t>
            </a:r>
            <a:r>
              <a:rPr lang="en-US" sz="2400" baseline="-25000" dirty="0"/>
              <a:t>k+1</a:t>
            </a:r>
            <a:r>
              <a:rPr lang="en-US" sz="2400" dirty="0"/>
              <a:t> = a</a:t>
            </a:r>
            <a:r>
              <a:rPr lang="en-US" sz="2400" baseline="-25000" dirty="0"/>
              <a:t>0</a:t>
            </a:r>
            <a:r>
              <a:rPr lang="en-US" sz="2400" dirty="0"/>
              <a:t> + a</a:t>
            </a:r>
            <a:r>
              <a:rPr lang="en-US" sz="2400" baseline="-25000" dirty="0"/>
              <a:t>1</a:t>
            </a:r>
            <a:r>
              <a:rPr lang="en-US" sz="2400" dirty="0"/>
              <a:t> x</a:t>
            </a:r>
            <a:r>
              <a:rPr lang="en-US" sz="2400" baseline="-25000" dirty="0"/>
              <a:t>k+1</a:t>
            </a:r>
            <a:r>
              <a:rPr lang="en-US" sz="2400" dirty="0"/>
              <a:t>+ a</a:t>
            </a:r>
            <a:r>
              <a:rPr lang="en-US" sz="2400" baseline="-25000" dirty="0"/>
              <a:t>2</a:t>
            </a:r>
            <a:r>
              <a:rPr lang="en-US" sz="2400" dirty="0"/>
              <a:t> x</a:t>
            </a:r>
            <a:r>
              <a:rPr lang="en-US" sz="2400" baseline="-25000" dirty="0"/>
              <a:t>k+1</a:t>
            </a:r>
            <a:r>
              <a:rPr lang="en-US" sz="2400" baseline="30000" dirty="0"/>
              <a:t>2	</a:t>
            </a:r>
          </a:p>
          <a:p>
            <a:pPr marL="566738" indent="-566738">
              <a:lnSpc>
                <a:spcPct val="90000"/>
              </a:lnSpc>
              <a:buFont typeface="Wingdings" pitchFamily="2" charset="2"/>
              <a:buNone/>
            </a:pPr>
            <a:r>
              <a:rPr lang="en-US" sz="2400" baseline="30000" dirty="0"/>
              <a:t> </a:t>
            </a:r>
          </a:p>
          <a:p>
            <a:pPr marL="566738" indent="-566738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=&gt; Akan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3 pers. </a:t>
            </a:r>
            <a:r>
              <a:rPr lang="en-US" sz="2400" dirty="0" err="1"/>
              <a:t>yaitu</a:t>
            </a:r>
            <a:r>
              <a:rPr lang="en-US" sz="2400" dirty="0"/>
              <a:t> a</a:t>
            </a:r>
            <a:r>
              <a:rPr lang="en-US" sz="2400" baseline="-25000" dirty="0"/>
              <a:t>0</a:t>
            </a:r>
            <a:r>
              <a:rPr lang="en-US" sz="2400" dirty="0"/>
              <a:t>, a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a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 subst.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id-ID" sz="2400" dirty="0" smtClean="0"/>
              <a:t>1</a:t>
            </a:r>
            <a:r>
              <a:rPr lang="en-US" sz="2400" dirty="0" smtClean="0"/>
              <a:t>*) </a:t>
            </a:r>
            <a:r>
              <a:rPr lang="en-US" sz="2400" dirty="0"/>
              <a:t>&amp; </a:t>
            </a:r>
            <a:r>
              <a:rPr lang="en-US" sz="2400" dirty="0" err="1"/>
              <a:t>diperoleh</a:t>
            </a:r>
            <a:r>
              <a:rPr lang="en-US" sz="2400" dirty="0"/>
              <a:t> pers. </a:t>
            </a:r>
            <a:r>
              <a:rPr lang="en-US" sz="2400" dirty="0" err="1"/>
              <a:t>kuadrat</a:t>
            </a:r>
            <a:r>
              <a:rPr lang="en-US" sz="2400" dirty="0"/>
              <a:t>, </a:t>
            </a:r>
            <a:r>
              <a:rPr lang="en-US" sz="2400" dirty="0" err="1"/>
              <a:t>shg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dicari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fgs</a:t>
            </a:r>
            <a:r>
              <a:rPr lang="en-US" sz="2400" dirty="0"/>
              <a:t>. </a:t>
            </a:r>
            <a:r>
              <a:rPr lang="en-US" sz="2400" dirty="0" err="1"/>
              <a:t>untuk</a:t>
            </a:r>
            <a:r>
              <a:rPr lang="en-US" sz="2400" dirty="0"/>
              <a:t> x = x* </a:t>
            </a:r>
            <a:r>
              <a:rPr lang="en-US" sz="2400" dirty="0" err="1"/>
              <a:t>yaitu</a:t>
            </a:r>
            <a:r>
              <a:rPr lang="en-US" sz="2400" dirty="0"/>
              <a:t> P(x*) = a</a:t>
            </a:r>
            <a:r>
              <a:rPr lang="en-US" sz="2400" baseline="-25000" dirty="0"/>
              <a:t>0</a:t>
            </a:r>
            <a:r>
              <a:rPr lang="en-US" sz="2400" dirty="0"/>
              <a:t> + a</a:t>
            </a:r>
            <a:r>
              <a:rPr lang="en-US" sz="2400" baseline="-25000" dirty="0"/>
              <a:t>1</a:t>
            </a:r>
            <a:r>
              <a:rPr lang="en-US" sz="2400" dirty="0"/>
              <a:t> x* + a</a:t>
            </a:r>
            <a:r>
              <a:rPr lang="en-US" sz="2400" baseline="-25000" dirty="0"/>
              <a:t>2</a:t>
            </a:r>
            <a:r>
              <a:rPr lang="en-US" sz="2400" dirty="0"/>
              <a:t> x*</a:t>
            </a:r>
            <a:r>
              <a:rPr lang="en-US" sz="2400" baseline="30000" dirty="0"/>
              <a:t>2</a:t>
            </a:r>
          </a:p>
          <a:p>
            <a:pPr marL="566738" indent="-566738">
              <a:lnSpc>
                <a:spcPct val="90000"/>
              </a:lnSpc>
              <a:buFont typeface="Wingdings" pitchFamily="2" charset="2"/>
              <a:buNone/>
            </a:pPr>
            <a:r>
              <a:rPr lang="en-US" sz="2400" baseline="30000" dirty="0" smtClean="0"/>
              <a:t> 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1618834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6464"/>
            <a:ext cx="4464496" cy="1143000"/>
          </a:xfrm>
        </p:spPr>
        <p:txBody>
          <a:bodyPr/>
          <a:lstStyle/>
          <a:p>
            <a:r>
              <a:rPr lang="id-ID" dirty="0" smtClean="0"/>
              <a:t>Contoh (3)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51520" y="980728"/>
            <a:ext cx="8568952" cy="5112568"/>
          </a:xfrm>
        </p:spPr>
        <p:txBody>
          <a:bodyPr>
            <a:normAutofit fontScale="92500" lnSpcReduction="10000"/>
          </a:bodyPr>
          <a:lstStyle/>
          <a:p>
            <a:r>
              <a:rPr lang="id-ID" dirty="0"/>
              <a:t>Diberikan titik ln(8.0) = 2.0794, ln(9.0) = 2.1972, dan ln(9.5) = 2.2513. Tentukan </a:t>
            </a:r>
            <a:r>
              <a:rPr lang="id-ID" dirty="0" smtClean="0"/>
              <a:t>nilai ln(9.2</a:t>
            </a:r>
            <a:r>
              <a:rPr lang="id-ID" dirty="0"/>
              <a:t>) dengan interpolasi kuadratik</a:t>
            </a:r>
            <a:r>
              <a:rPr lang="id-ID" dirty="0" smtClean="0"/>
              <a:t>.</a:t>
            </a:r>
          </a:p>
          <a:p>
            <a:endParaRPr lang="id-ID" dirty="0"/>
          </a:p>
          <a:p>
            <a:r>
              <a:rPr lang="id-ID" b="1" dirty="0"/>
              <a:t>Penyelesaian:</a:t>
            </a:r>
          </a:p>
          <a:p>
            <a:r>
              <a:rPr lang="id-ID" dirty="0"/>
              <a:t>Sisten persamaan lanjar yang terbentuk adalah</a:t>
            </a:r>
          </a:p>
          <a:p>
            <a:pPr marL="45720" indent="0">
              <a:buNone/>
            </a:pPr>
            <a:r>
              <a:rPr lang="id-ID" i="1" dirty="0" smtClean="0"/>
              <a:t>	a</a:t>
            </a:r>
            <a:r>
              <a:rPr lang="id-ID" dirty="0" smtClean="0"/>
              <a:t>0 </a:t>
            </a:r>
            <a:r>
              <a:rPr lang="id-ID" dirty="0"/>
              <a:t>+ </a:t>
            </a:r>
            <a:r>
              <a:rPr lang="id-ID" dirty="0" smtClean="0"/>
              <a:t>8.0 </a:t>
            </a:r>
            <a:r>
              <a:rPr lang="id-ID" i="1" dirty="0" smtClean="0"/>
              <a:t>a</a:t>
            </a:r>
            <a:r>
              <a:rPr lang="id-ID" dirty="0" smtClean="0"/>
              <a:t>1 </a:t>
            </a:r>
            <a:r>
              <a:rPr lang="id-ID" dirty="0"/>
              <a:t>+ </a:t>
            </a:r>
            <a:r>
              <a:rPr lang="id-ID" dirty="0" smtClean="0"/>
              <a:t>64.00 </a:t>
            </a:r>
            <a:r>
              <a:rPr lang="id-ID" i="1" dirty="0" smtClean="0"/>
              <a:t>a</a:t>
            </a:r>
            <a:r>
              <a:rPr lang="id-ID" dirty="0" smtClean="0"/>
              <a:t>2 </a:t>
            </a:r>
            <a:r>
              <a:rPr lang="id-ID" dirty="0"/>
              <a:t>= 2.0794</a:t>
            </a:r>
          </a:p>
          <a:p>
            <a:pPr marL="45720" indent="0">
              <a:buNone/>
            </a:pPr>
            <a:r>
              <a:rPr lang="id-ID" i="1" dirty="0" smtClean="0"/>
              <a:t>	a</a:t>
            </a:r>
            <a:r>
              <a:rPr lang="id-ID" dirty="0" smtClean="0"/>
              <a:t>0 </a:t>
            </a:r>
            <a:r>
              <a:rPr lang="id-ID" dirty="0"/>
              <a:t>+ </a:t>
            </a:r>
            <a:r>
              <a:rPr lang="id-ID" dirty="0" smtClean="0"/>
              <a:t>9.0 </a:t>
            </a:r>
            <a:r>
              <a:rPr lang="id-ID" i="1" dirty="0" smtClean="0"/>
              <a:t>a</a:t>
            </a:r>
            <a:r>
              <a:rPr lang="id-ID" dirty="0" smtClean="0"/>
              <a:t>1 </a:t>
            </a:r>
            <a:r>
              <a:rPr lang="id-ID" dirty="0"/>
              <a:t>+ </a:t>
            </a:r>
            <a:r>
              <a:rPr lang="id-ID" dirty="0" smtClean="0"/>
              <a:t>81.00 </a:t>
            </a:r>
            <a:r>
              <a:rPr lang="id-ID" i="1" dirty="0" smtClean="0"/>
              <a:t>a</a:t>
            </a:r>
            <a:r>
              <a:rPr lang="id-ID" dirty="0" smtClean="0"/>
              <a:t>2 </a:t>
            </a:r>
            <a:r>
              <a:rPr lang="id-ID" dirty="0"/>
              <a:t>= 2.1972</a:t>
            </a:r>
          </a:p>
          <a:p>
            <a:pPr marL="45720" indent="0">
              <a:buNone/>
            </a:pPr>
            <a:r>
              <a:rPr lang="id-ID" i="1" dirty="0" smtClean="0"/>
              <a:t>	a</a:t>
            </a:r>
            <a:r>
              <a:rPr lang="id-ID" dirty="0" smtClean="0"/>
              <a:t>0 </a:t>
            </a:r>
            <a:r>
              <a:rPr lang="id-ID" dirty="0"/>
              <a:t>+ </a:t>
            </a:r>
            <a:r>
              <a:rPr lang="id-ID" dirty="0" smtClean="0"/>
              <a:t>9.5 </a:t>
            </a:r>
            <a:r>
              <a:rPr lang="id-ID" i="1" dirty="0" smtClean="0"/>
              <a:t>a</a:t>
            </a:r>
            <a:r>
              <a:rPr lang="id-ID" dirty="0" smtClean="0"/>
              <a:t>1 </a:t>
            </a:r>
            <a:r>
              <a:rPr lang="id-ID" dirty="0"/>
              <a:t>+ </a:t>
            </a:r>
            <a:r>
              <a:rPr lang="id-ID" dirty="0" smtClean="0"/>
              <a:t>90.25 </a:t>
            </a:r>
            <a:r>
              <a:rPr lang="id-ID" i="1" dirty="0" smtClean="0"/>
              <a:t>a</a:t>
            </a:r>
            <a:r>
              <a:rPr lang="id-ID" dirty="0" smtClean="0"/>
              <a:t>2 </a:t>
            </a:r>
            <a:r>
              <a:rPr lang="id-ID" dirty="0"/>
              <a:t>= 2.2513</a:t>
            </a:r>
          </a:p>
          <a:p>
            <a:r>
              <a:rPr lang="id-ID" dirty="0"/>
              <a:t>Penyelesaian sistem persamaan dengan metode eliminasi Gauss menghasilkan </a:t>
            </a:r>
            <a:r>
              <a:rPr lang="id-ID" i="1" dirty="0"/>
              <a:t>a</a:t>
            </a:r>
            <a:r>
              <a:rPr lang="id-ID" dirty="0"/>
              <a:t>0 = </a:t>
            </a:r>
            <a:r>
              <a:rPr lang="id-ID" dirty="0" smtClean="0"/>
              <a:t>0.6762, </a:t>
            </a:r>
            <a:r>
              <a:rPr lang="id-ID" i="1" dirty="0" smtClean="0"/>
              <a:t>a</a:t>
            </a:r>
            <a:r>
              <a:rPr lang="id-ID" dirty="0" smtClean="0"/>
              <a:t>1 </a:t>
            </a:r>
            <a:r>
              <a:rPr lang="id-ID" dirty="0"/>
              <a:t>= 0.2266, dan </a:t>
            </a:r>
            <a:r>
              <a:rPr lang="id-ID" i="1" dirty="0"/>
              <a:t>a</a:t>
            </a:r>
            <a:r>
              <a:rPr lang="id-ID" dirty="0"/>
              <a:t>3 = -0.0064. </a:t>
            </a:r>
            <a:endParaRPr lang="id-ID" dirty="0" smtClean="0"/>
          </a:p>
          <a:p>
            <a:r>
              <a:rPr lang="id-ID" dirty="0" smtClean="0"/>
              <a:t>Polinom </a:t>
            </a:r>
            <a:r>
              <a:rPr lang="id-ID" dirty="0"/>
              <a:t>kuadratnya </a:t>
            </a:r>
            <a:r>
              <a:rPr lang="id-ID" dirty="0" smtClean="0"/>
              <a:t>adalah</a:t>
            </a:r>
          </a:p>
          <a:p>
            <a:pPr marL="45720" indent="0">
              <a:buNone/>
            </a:pPr>
            <a:r>
              <a:rPr lang="id-ID" i="1" dirty="0"/>
              <a:t>	</a:t>
            </a:r>
            <a:r>
              <a:rPr lang="id-ID" i="1" dirty="0" smtClean="0"/>
              <a:t>p</a:t>
            </a:r>
            <a:r>
              <a:rPr lang="id-ID" dirty="0" smtClean="0"/>
              <a:t>2(</a:t>
            </a:r>
            <a:r>
              <a:rPr lang="id-ID" i="1" dirty="0" smtClean="0"/>
              <a:t>x</a:t>
            </a:r>
            <a:r>
              <a:rPr lang="id-ID" dirty="0"/>
              <a:t>) = 0.6762 + 0.2266x - 0.0064</a:t>
            </a:r>
            <a:r>
              <a:rPr lang="id-ID" i="1" dirty="0"/>
              <a:t>x</a:t>
            </a:r>
            <a:r>
              <a:rPr lang="id-ID" dirty="0"/>
              <a:t>2</a:t>
            </a:r>
          </a:p>
          <a:p>
            <a:r>
              <a:rPr lang="id-ID" dirty="0"/>
              <a:t>sehingga</a:t>
            </a:r>
          </a:p>
          <a:p>
            <a:pPr marL="45720" indent="0">
              <a:buNone/>
            </a:pPr>
            <a:r>
              <a:rPr lang="id-ID" i="1" dirty="0" smtClean="0"/>
              <a:t>	p</a:t>
            </a:r>
            <a:r>
              <a:rPr lang="id-ID" dirty="0" smtClean="0"/>
              <a:t>2(9.2</a:t>
            </a:r>
            <a:r>
              <a:rPr lang="id-ID" dirty="0"/>
              <a:t>) = </a:t>
            </a:r>
            <a:r>
              <a:rPr lang="id-ID" dirty="0" smtClean="0"/>
              <a:t>2.2192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80110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548680"/>
            <a:ext cx="6512511" cy="1143000"/>
          </a:xfrm>
        </p:spPr>
        <p:txBody>
          <a:bodyPr/>
          <a:lstStyle/>
          <a:p>
            <a:pPr algn="ctr"/>
            <a:r>
              <a:rPr lang="en-US" sz="3200" dirty="0"/>
              <a:t>INTERPOLASI LAGRANGE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5536" y="1556792"/>
            <a:ext cx="8497888" cy="4687887"/>
          </a:xfrm>
        </p:spPr>
        <p:txBody>
          <a:bodyPr/>
          <a:lstStyle/>
          <a:p>
            <a:r>
              <a:rPr lang="en-US" sz="2400" dirty="0" err="1"/>
              <a:t>Interpolasi</a:t>
            </a:r>
            <a:r>
              <a:rPr lang="en-US" sz="2400" dirty="0"/>
              <a:t> Lagrange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formula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interpolasi</a:t>
            </a:r>
            <a:r>
              <a:rPr lang="en-US" sz="2400" dirty="0"/>
              <a:t> </a:t>
            </a:r>
            <a:r>
              <a:rPr lang="en-US" sz="2400" dirty="0" err="1"/>
              <a:t>berselang</a:t>
            </a:r>
            <a:r>
              <a:rPr lang="en-US" sz="2400" dirty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. </a:t>
            </a:r>
            <a:r>
              <a:rPr lang="en-US" sz="2400" dirty="0" err="1"/>
              <a:t>Walaupun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pula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interpolasi</a:t>
            </a:r>
            <a:r>
              <a:rPr lang="en-US" sz="2400" dirty="0"/>
              <a:t> </a:t>
            </a:r>
            <a:r>
              <a:rPr lang="en-US" sz="2400" dirty="0" err="1"/>
              <a:t>berselang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.</a:t>
            </a:r>
            <a:r>
              <a:rPr lang="en-US" dirty="0"/>
              <a:t> 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879480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Formula </a:t>
            </a:r>
            <a:r>
              <a:rPr lang="en-US" sz="2800" dirty="0" err="1"/>
              <a:t>Interpolasi</a:t>
            </a:r>
            <a:r>
              <a:rPr lang="en-US" sz="2800" dirty="0"/>
              <a:t> Lagrange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0168" y="1124744"/>
            <a:ext cx="8610600" cy="49530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000" dirty="0" err="1"/>
              <a:t>Jika</a:t>
            </a:r>
            <a:r>
              <a:rPr lang="en-US" sz="2000" dirty="0"/>
              <a:t> y(x) : </a:t>
            </a:r>
            <a:r>
              <a:rPr lang="en-US" sz="2000" dirty="0" err="1"/>
              <a:t>nilai</a:t>
            </a:r>
            <a:r>
              <a:rPr lang="en-US" sz="2000" dirty="0"/>
              <a:t> yang </a:t>
            </a:r>
            <a:r>
              <a:rPr lang="en-US" sz="2000" dirty="0" err="1"/>
              <a:t>diinterpolasi</a:t>
            </a:r>
            <a:r>
              <a:rPr lang="en-US" sz="2000" dirty="0"/>
              <a:t>; x :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berkorespondensi</a:t>
            </a:r>
            <a:r>
              <a:rPr lang="en-US" sz="2000" dirty="0"/>
              <a:t> dg y(x)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dirty="0"/>
              <a:t>x</a:t>
            </a:r>
            <a:r>
              <a:rPr lang="en-US" sz="2400" baseline="-25000" dirty="0"/>
              <a:t>0</a:t>
            </a:r>
            <a:r>
              <a:rPr lang="en-US" sz="2400" dirty="0"/>
              <a:t>, x</a:t>
            </a:r>
            <a:r>
              <a:rPr lang="en-US" sz="2400" baseline="-25000" dirty="0"/>
              <a:t>1</a:t>
            </a:r>
            <a:r>
              <a:rPr lang="en-US" sz="2400" dirty="0"/>
              <a:t>, ….,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 : </a:t>
            </a:r>
            <a:r>
              <a:rPr lang="en-US" sz="2400" dirty="0" err="1"/>
              <a:t>nilai</a:t>
            </a:r>
            <a:r>
              <a:rPr lang="en-US" sz="2400" dirty="0"/>
              <a:t> x  </a:t>
            </a:r>
            <a:r>
              <a:rPr lang="en-US" sz="2400" dirty="0" err="1"/>
              <a:t>dan</a:t>
            </a:r>
            <a:r>
              <a:rPr lang="en-US" sz="2400" dirty="0"/>
              <a:t> y</a:t>
            </a:r>
            <a:r>
              <a:rPr lang="en-US" sz="2400" baseline="-25000" dirty="0"/>
              <a:t>0</a:t>
            </a:r>
            <a:r>
              <a:rPr lang="en-US" sz="2400" dirty="0"/>
              <a:t>, y</a:t>
            </a:r>
            <a:r>
              <a:rPr lang="en-US" sz="2400" baseline="-25000" dirty="0"/>
              <a:t>1</a:t>
            </a:r>
            <a:r>
              <a:rPr lang="en-US" sz="2400" dirty="0"/>
              <a:t>, …., </a:t>
            </a:r>
            <a:r>
              <a:rPr lang="en-US" sz="2400" dirty="0" err="1"/>
              <a:t>y</a:t>
            </a:r>
            <a:r>
              <a:rPr lang="en-US" sz="2400" baseline="-25000" dirty="0" err="1"/>
              <a:t>n</a:t>
            </a:r>
            <a:r>
              <a:rPr lang="en-US" sz="2400" dirty="0"/>
              <a:t> : </a:t>
            </a:r>
            <a:r>
              <a:rPr lang="en-US" sz="2400" dirty="0" err="1"/>
              <a:t>nilai</a:t>
            </a:r>
            <a:r>
              <a:rPr lang="en-US" sz="2400" dirty="0"/>
              <a:t> y</a:t>
            </a:r>
            <a:r>
              <a:rPr lang="en-US" sz="2800" dirty="0"/>
              <a:t> </a:t>
            </a:r>
          </a:p>
          <a:p>
            <a:pPr marL="0" indent="0"/>
            <a:endParaRPr lang="en-US" sz="2800" dirty="0"/>
          </a:p>
          <a:p>
            <a:pPr marL="5599113" lvl="4">
              <a:buFont typeface="Wingdings" pitchFamily="2" charset="2"/>
              <a:buNone/>
            </a:pPr>
            <a:endParaRPr lang="en-US" sz="1800" dirty="0"/>
          </a:p>
        </p:txBody>
      </p:sp>
      <p:graphicFrame>
        <p:nvGraphicFramePr>
          <p:cNvPr id="12595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903056077"/>
              </p:ext>
            </p:extLst>
          </p:nvPr>
        </p:nvGraphicFramePr>
        <p:xfrm>
          <a:off x="1763688" y="2636912"/>
          <a:ext cx="4800600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" imgW="2273040" imgH="419040" progId="Equation.3">
                  <p:embed/>
                </p:oleObj>
              </mc:Choice>
              <mc:Fallback>
                <p:oleObj name="Equation" r:id="rId3" imgW="22730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636912"/>
                        <a:ext cx="4800600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7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757176793"/>
              </p:ext>
            </p:extLst>
          </p:nvPr>
        </p:nvGraphicFramePr>
        <p:xfrm>
          <a:off x="2699792" y="3717032"/>
          <a:ext cx="36576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5" imgW="1815840" imgH="419040" progId="Equation.3">
                  <p:embed/>
                </p:oleObj>
              </mc:Choice>
              <mc:Fallback>
                <p:oleObj name="Equation" r:id="rId5" imgW="1815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3717032"/>
                        <a:ext cx="36576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8" name="Object 6"/>
          <p:cNvGraphicFramePr>
            <a:graphicFrameLocks noChangeAspect="1"/>
          </p:cNvGraphicFramePr>
          <p:nvPr/>
        </p:nvGraphicFramePr>
        <p:xfrm>
          <a:off x="2705100" y="5029200"/>
          <a:ext cx="3657600" cy="15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7" imgW="1815840" imgH="774360" progId="Equation.3">
                  <p:embed/>
                </p:oleObj>
              </mc:Choice>
              <mc:Fallback>
                <p:oleObj name="Equation" r:id="rId7" imgW="181584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5029200"/>
                        <a:ext cx="3657600" cy="156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2147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id-ID" sz="2400" dirty="0" smtClean="0"/>
              <a:t>4</a:t>
            </a:r>
            <a:endParaRPr lang="en-US" sz="2400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412776"/>
            <a:ext cx="8305800" cy="46116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. </a:t>
            </a:r>
            <a:r>
              <a:rPr lang="en-US" sz="2000" dirty="0" err="1"/>
              <a:t>berkorespondensi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 y = </a:t>
            </a:r>
            <a:r>
              <a:rPr lang="en-US" sz="2000" baseline="30000" dirty="0"/>
              <a:t>10</a:t>
            </a:r>
            <a:r>
              <a:rPr lang="en-US" sz="2000" dirty="0"/>
              <a:t>log x </a:t>
            </a:r>
            <a:r>
              <a:rPr lang="en-US" sz="2000" dirty="0" err="1"/>
              <a:t>adalah</a:t>
            </a:r>
            <a:r>
              <a:rPr lang="en-US" sz="2000" dirty="0"/>
              <a:t> : 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>
              <a:buFont typeface="Wingdings" pitchFamily="2" charset="2"/>
              <a:buNone/>
            </a:pPr>
            <a:r>
              <a:rPr lang="en-US" sz="2000" dirty="0" err="1"/>
              <a:t>Carilah</a:t>
            </a:r>
            <a:r>
              <a:rPr lang="en-US" sz="2000" dirty="0"/>
              <a:t> </a:t>
            </a:r>
            <a:r>
              <a:rPr lang="en-US" sz="2000" baseline="30000" dirty="0"/>
              <a:t>10</a:t>
            </a:r>
            <a:r>
              <a:rPr lang="en-US" sz="2000" dirty="0"/>
              <a:t>log 301 ?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menghitung</a:t>
            </a:r>
            <a:r>
              <a:rPr lang="en-US" sz="2000" dirty="0"/>
              <a:t> y(x) = </a:t>
            </a:r>
            <a:r>
              <a:rPr lang="en-US" sz="2000" baseline="30000" dirty="0"/>
              <a:t>10</a:t>
            </a:r>
            <a:r>
              <a:rPr lang="en-US" sz="2000" dirty="0"/>
              <a:t>log 301 </a:t>
            </a:r>
            <a:r>
              <a:rPr lang="en-US" sz="2000" dirty="0" err="1"/>
              <a:t>dimana</a:t>
            </a:r>
            <a:r>
              <a:rPr lang="en-US" sz="2000" dirty="0"/>
              <a:t> x = 301,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diatas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</a:p>
          <a:p>
            <a:pPr marL="0" indent="0">
              <a:buFont typeface="Wingdings" pitchFamily="2" charset="2"/>
              <a:buNone/>
            </a:pPr>
            <a:endParaRPr lang="en-US" sz="2000" dirty="0"/>
          </a:p>
        </p:txBody>
      </p:sp>
      <p:graphicFrame>
        <p:nvGraphicFramePr>
          <p:cNvPr id="12698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992938" y="26987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2938" y="26987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1" name="Group 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84896481"/>
              </p:ext>
            </p:extLst>
          </p:nvPr>
        </p:nvGraphicFramePr>
        <p:xfrm>
          <a:off x="827584" y="2060848"/>
          <a:ext cx="7010400" cy="1093788"/>
        </p:xfrm>
        <a:graphic>
          <a:graphicData uri="http://schemas.openxmlformats.org/drawingml/2006/table">
            <a:tbl>
              <a:tblPr/>
              <a:tblGrid>
                <a:gridCol w="1401763"/>
                <a:gridCol w="1401762"/>
                <a:gridCol w="1403350"/>
                <a:gridCol w="1401763"/>
                <a:gridCol w="1401762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log 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2,4771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2,4829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2,4843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2,4871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7001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911174"/>
              </p:ext>
            </p:extLst>
          </p:nvPr>
        </p:nvGraphicFramePr>
        <p:xfrm>
          <a:off x="827584" y="4725144"/>
          <a:ext cx="6661150" cy="792480"/>
        </p:xfrm>
        <a:graphic>
          <a:graphicData uri="http://schemas.openxmlformats.org/drawingml/2006/table">
            <a:tbl>
              <a:tblPr/>
              <a:tblGrid>
                <a:gridCol w="1627188"/>
                <a:gridCol w="1878012"/>
                <a:gridCol w="1577975"/>
                <a:gridCol w="157797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= 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= 304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= 305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= 307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= 2,4771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= 2,4829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= 2,4843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= 2,4871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239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539553" y="404665"/>
            <a:ext cx="7704856" cy="576064"/>
          </a:xfrm>
        </p:spPr>
        <p:txBody>
          <a:bodyPr/>
          <a:lstStyle/>
          <a:p>
            <a:pPr algn="ctr"/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interpolasi</a:t>
            </a:r>
            <a:r>
              <a:rPr lang="en-US" sz="2400" dirty="0"/>
              <a:t> </a:t>
            </a:r>
            <a:r>
              <a:rPr lang="en-US" sz="2400" dirty="0" err="1"/>
              <a:t>lagrange</a:t>
            </a:r>
            <a:endParaRPr lang="en-US" sz="2400" dirty="0"/>
          </a:p>
        </p:txBody>
      </p:sp>
      <p:graphicFrame>
        <p:nvGraphicFramePr>
          <p:cNvPr id="128003" name="Object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87268203"/>
              </p:ext>
            </p:extLst>
          </p:nvPr>
        </p:nvGraphicFramePr>
        <p:xfrm>
          <a:off x="827584" y="1412776"/>
          <a:ext cx="67818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3" imgW="3098520" imgH="419040" progId="Equation.3">
                  <p:embed/>
                </p:oleObj>
              </mc:Choice>
              <mc:Fallback>
                <p:oleObj name="Equation" r:id="rId3" imgW="30985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412776"/>
                        <a:ext cx="678180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4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868731457"/>
              </p:ext>
            </p:extLst>
          </p:nvPr>
        </p:nvGraphicFramePr>
        <p:xfrm>
          <a:off x="1691680" y="2420888"/>
          <a:ext cx="571500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5" imgW="2679480" imgH="419040" progId="Equation.3">
                  <p:embed/>
                </p:oleObj>
              </mc:Choice>
              <mc:Fallback>
                <p:oleObj name="Equation" r:id="rId5" imgW="2679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420888"/>
                        <a:ext cx="571500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5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509886682"/>
              </p:ext>
            </p:extLst>
          </p:nvPr>
        </p:nvGraphicFramePr>
        <p:xfrm>
          <a:off x="1691680" y="3356992"/>
          <a:ext cx="5715000" cy="924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7" imgW="2666880" imgH="419040" progId="Equation.3">
                  <p:embed/>
                </p:oleObj>
              </mc:Choice>
              <mc:Fallback>
                <p:oleObj name="Equation" r:id="rId7" imgW="26668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356992"/>
                        <a:ext cx="5715000" cy="924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6" name="Object 6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73921462"/>
              </p:ext>
            </p:extLst>
          </p:nvPr>
        </p:nvGraphicFramePr>
        <p:xfrm>
          <a:off x="1691680" y="4509120"/>
          <a:ext cx="548640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9" imgW="2552400" imgH="419040" progId="Equation.3">
                  <p:embed/>
                </p:oleObj>
              </mc:Choice>
              <mc:Fallback>
                <p:oleObj name="Equation" r:id="rId9" imgW="2552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509120"/>
                        <a:ext cx="5486400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7810832"/>
              </p:ext>
            </p:extLst>
          </p:nvPr>
        </p:nvGraphicFramePr>
        <p:xfrm>
          <a:off x="1691680" y="5445224"/>
          <a:ext cx="48768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11" imgW="2209680" imgH="203040" progId="Equation.3">
                  <p:embed/>
                </p:oleObj>
              </mc:Choice>
              <mc:Fallback>
                <p:oleObj name="Equation" r:id="rId11" imgW="2209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445224"/>
                        <a:ext cx="487680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8" name="Object 8"/>
          <p:cNvGraphicFramePr>
            <a:graphicFrameLocks noChangeAspect="1"/>
          </p:cNvGraphicFramePr>
          <p:nvPr/>
        </p:nvGraphicFramePr>
        <p:xfrm>
          <a:off x="1066800" y="6096000"/>
          <a:ext cx="19812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13" imgW="888840" imgH="203040" progId="Equation.3">
                  <p:embed/>
                </p:oleObj>
              </mc:Choice>
              <mc:Fallback>
                <p:oleObj name="Equation" r:id="rId13" imgW="888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6096000"/>
                        <a:ext cx="198120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1422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39552" y="548680"/>
            <a:ext cx="7793037" cy="1081087"/>
          </a:xfrm>
        </p:spPr>
        <p:txBody>
          <a:bodyPr/>
          <a:lstStyle/>
          <a:p>
            <a:pPr algn="ctr"/>
            <a:r>
              <a:rPr lang="id-ID" dirty="0" smtClean="0"/>
              <a:t>Sekian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30679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INTERPOLASI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340768"/>
            <a:ext cx="8802688" cy="3168352"/>
          </a:xfrm>
        </p:spPr>
        <p:txBody>
          <a:bodyPr/>
          <a:lstStyle/>
          <a:p>
            <a:r>
              <a:rPr lang="en-US" sz="2400" dirty="0" err="1"/>
              <a:t>Interpolasi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diantara</a:t>
            </a:r>
            <a:r>
              <a:rPr lang="en-US" sz="2400" dirty="0"/>
              <a:t> 2 </a:t>
            </a:r>
            <a:r>
              <a:rPr lang="en-US" sz="2400" dirty="0" err="1"/>
              <a:t>titik</a:t>
            </a:r>
            <a:r>
              <a:rPr lang="en-US" sz="2400" dirty="0"/>
              <a:t> yang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ke-2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 </a:t>
            </a:r>
            <a:endParaRPr lang="id-ID" sz="2400" dirty="0" smtClean="0"/>
          </a:p>
          <a:p>
            <a:pPr marL="45720" indent="0">
              <a:buNone/>
            </a:pPr>
            <a:endParaRPr lang="en-US" sz="2400" dirty="0"/>
          </a:p>
          <a:p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f </a:t>
            </a:r>
            <a:r>
              <a:rPr lang="en-US" sz="2400" dirty="0" err="1"/>
              <a:t>dititik</a:t>
            </a:r>
            <a:r>
              <a:rPr lang="en-US" sz="2400" dirty="0"/>
              <a:t> x* </a:t>
            </a:r>
            <a:r>
              <a:rPr lang="el-GR" sz="2400" dirty="0"/>
              <a:t>ε</a:t>
            </a:r>
            <a:r>
              <a:rPr lang="en-US" sz="2400" dirty="0"/>
              <a:t> [x</a:t>
            </a:r>
            <a:r>
              <a:rPr lang="en-US" sz="2400" baseline="-25000" dirty="0"/>
              <a:t>0</a:t>
            </a:r>
            <a:r>
              <a:rPr lang="en-US" sz="2400" dirty="0"/>
              <a:t>,x</a:t>
            </a:r>
            <a:r>
              <a:rPr lang="en-US" sz="2400" baseline="-25000" dirty="0"/>
              <a:t>n</a:t>
            </a:r>
            <a:r>
              <a:rPr lang="en-US" sz="2400" dirty="0"/>
              <a:t>]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titik-titik</a:t>
            </a:r>
            <a:r>
              <a:rPr lang="en-US" sz="2400" dirty="0"/>
              <a:t> yang </a:t>
            </a:r>
            <a:r>
              <a:rPr lang="en-US" sz="2400" dirty="0" err="1"/>
              <a:t>diketahui</a:t>
            </a:r>
            <a:r>
              <a:rPr lang="en-US" sz="2400" dirty="0"/>
              <a:t> ( x</a:t>
            </a:r>
            <a:r>
              <a:rPr lang="en-US" sz="2400" baseline="-25000" dirty="0"/>
              <a:t>0</a:t>
            </a:r>
            <a:r>
              <a:rPr lang="en-US" sz="2400" dirty="0"/>
              <a:t>, x</a:t>
            </a:r>
            <a:r>
              <a:rPr lang="en-US" sz="2400" baseline="-25000" dirty="0"/>
              <a:t>1</a:t>
            </a:r>
            <a:r>
              <a:rPr lang="en-US" sz="2400" dirty="0"/>
              <a:t>, ….,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)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4708525" y="19367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id-ID"/>
          </a:p>
        </p:txBody>
      </p:sp>
      <p:graphicFrame>
        <p:nvGraphicFramePr>
          <p:cNvPr id="111621" name="Group 5"/>
          <p:cNvGraphicFramePr>
            <a:graphicFrameLocks noGrp="1"/>
          </p:cNvGraphicFramePr>
          <p:nvPr/>
        </p:nvGraphicFramePr>
        <p:xfrm>
          <a:off x="762000" y="4724400"/>
          <a:ext cx="7239000" cy="1524000"/>
        </p:xfrm>
        <a:graphic>
          <a:graphicData uri="http://schemas.openxmlformats.org/drawingml/2006/table">
            <a:tbl>
              <a:tblPr/>
              <a:tblGrid>
                <a:gridCol w="1066800"/>
                <a:gridCol w="1295400"/>
                <a:gridCol w="1219200"/>
                <a:gridCol w="1143000"/>
                <a:gridCol w="1371600"/>
                <a:gridCol w="1143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…….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f(x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)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f(x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)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f(x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…….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)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48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Interpolasi</a:t>
            </a:r>
            <a:endParaRPr lang="en-US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sz="quarter" idx="13"/>
          </p:nvPr>
        </p:nvSpPr>
        <p:spPr>
          <a:xfrm>
            <a:off x="762000" y="2017713"/>
            <a:ext cx="8193088" cy="4535487"/>
          </a:xfrm>
        </p:spPr>
        <p:txBody>
          <a:bodyPr/>
          <a:lstStyle/>
          <a:p>
            <a:pPr marL="660400" indent="-312738"/>
            <a:r>
              <a:rPr lang="en-US" sz="3600" dirty="0" err="1">
                <a:cs typeface="Times New Roman" pitchFamily="18" charset="0"/>
              </a:rPr>
              <a:t>Interpolasi</a:t>
            </a:r>
            <a:r>
              <a:rPr lang="en-US" sz="3600" dirty="0">
                <a:cs typeface="Times New Roman" pitchFamily="18" charset="0"/>
              </a:rPr>
              <a:t> Linier</a:t>
            </a:r>
          </a:p>
          <a:p>
            <a:pPr marL="660400" indent="-312738"/>
            <a:r>
              <a:rPr lang="en-US" sz="3600" dirty="0" err="1">
                <a:cs typeface="Times New Roman" pitchFamily="18" charset="0"/>
              </a:rPr>
              <a:t>Interpolasi</a:t>
            </a:r>
            <a:r>
              <a:rPr lang="en-US" sz="3600" dirty="0">
                <a:cs typeface="Times New Roman" pitchFamily="18" charset="0"/>
              </a:rPr>
              <a:t> </a:t>
            </a:r>
            <a:r>
              <a:rPr lang="en-US" sz="3600" dirty="0" err="1">
                <a:cs typeface="Times New Roman" pitchFamily="18" charset="0"/>
              </a:rPr>
              <a:t>Kuadrat</a:t>
            </a:r>
            <a:endParaRPr lang="en-US" sz="3600" dirty="0">
              <a:cs typeface="Times New Roman" pitchFamily="18" charset="0"/>
            </a:endParaRPr>
          </a:p>
          <a:p>
            <a:pPr marL="660400" indent="-312738"/>
            <a:r>
              <a:rPr lang="en-US" sz="3600" dirty="0" err="1">
                <a:cs typeface="Times New Roman" pitchFamily="18" charset="0"/>
              </a:rPr>
              <a:t>Interpolasi</a:t>
            </a:r>
            <a:r>
              <a:rPr lang="en-US" sz="3600" dirty="0">
                <a:cs typeface="Times New Roman" pitchFamily="18" charset="0"/>
              </a:rPr>
              <a:t> Lagrange</a:t>
            </a:r>
          </a:p>
          <a:p>
            <a:pPr marL="660400" indent="-312738"/>
            <a:r>
              <a:rPr lang="en-US" sz="3600" dirty="0" err="1">
                <a:cs typeface="Times New Roman" pitchFamily="18" charset="0"/>
              </a:rPr>
              <a:t>Interpolasi</a:t>
            </a:r>
            <a:r>
              <a:rPr lang="en-US" sz="3600" dirty="0">
                <a:cs typeface="Times New Roman" pitchFamily="18" charset="0"/>
              </a:rPr>
              <a:t> Newton</a:t>
            </a:r>
          </a:p>
        </p:txBody>
      </p:sp>
    </p:spTree>
    <p:extLst>
      <p:ext uri="{BB962C8B-B14F-4D97-AF65-F5344CB8AC3E}">
        <p14:creationId xmlns:p14="http://schemas.microsoft.com/office/powerpoint/2010/main" val="428093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569" y="404664"/>
            <a:ext cx="7291631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INTERPOLASI LINIER </a:t>
            </a:r>
            <a:r>
              <a:rPr lang="en-US" dirty="0" smtClean="0"/>
              <a:t>(</a:t>
            </a:r>
            <a:r>
              <a:rPr lang="en-US" dirty="0"/>
              <a:t>1)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2017713"/>
            <a:ext cx="8497888" cy="4535487"/>
          </a:xfrm>
          <a:noFill/>
        </p:spPr>
        <p:txBody>
          <a:bodyPr/>
          <a:lstStyle/>
          <a:p>
            <a:r>
              <a:rPr lang="en-US" sz="3000" dirty="0" err="1"/>
              <a:t>Misalkan</a:t>
            </a:r>
            <a:r>
              <a:rPr lang="en-US" sz="3000" dirty="0"/>
              <a:t> </a:t>
            </a:r>
            <a:r>
              <a:rPr lang="en-US" sz="3000" dirty="0" err="1"/>
              <a:t>ada</a:t>
            </a:r>
            <a:r>
              <a:rPr lang="en-US" sz="3000" dirty="0"/>
              <a:t> m </a:t>
            </a:r>
            <a:r>
              <a:rPr lang="en-US" sz="3000" dirty="0" err="1"/>
              <a:t>bilangan</a:t>
            </a:r>
            <a:r>
              <a:rPr lang="en-US" sz="3000" dirty="0"/>
              <a:t> : x</a:t>
            </a:r>
            <a:r>
              <a:rPr lang="en-US" sz="3000" baseline="-25000" dirty="0"/>
              <a:t>1</a:t>
            </a:r>
            <a:r>
              <a:rPr lang="en-US" sz="3000" dirty="0"/>
              <a:t>, x</a:t>
            </a:r>
            <a:r>
              <a:rPr lang="en-US" sz="3000" baseline="-25000" dirty="0"/>
              <a:t>2</a:t>
            </a:r>
            <a:r>
              <a:rPr lang="en-US" sz="3000" dirty="0"/>
              <a:t>, …., </a:t>
            </a:r>
            <a:r>
              <a:rPr lang="en-US" sz="3000" dirty="0" err="1"/>
              <a:t>x</a:t>
            </a:r>
            <a:r>
              <a:rPr lang="en-US" sz="3000" baseline="-25000" dirty="0" err="1"/>
              <a:t>m</a:t>
            </a:r>
            <a:r>
              <a:rPr lang="en-US" sz="3000" baseline="-25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bilangan</a:t>
            </a:r>
            <a:r>
              <a:rPr lang="en-US" sz="3000" dirty="0"/>
              <a:t> lain yang </a:t>
            </a:r>
            <a:r>
              <a:rPr lang="en-US" sz="3000" dirty="0" err="1"/>
              <a:t>berkaitan</a:t>
            </a:r>
            <a:r>
              <a:rPr lang="en-US" sz="3000" dirty="0"/>
              <a:t> : y</a:t>
            </a:r>
            <a:r>
              <a:rPr lang="en-US" sz="3000" baseline="-25000" dirty="0"/>
              <a:t>1</a:t>
            </a:r>
            <a:r>
              <a:rPr lang="en-US" sz="3000" dirty="0"/>
              <a:t>, y</a:t>
            </a:r>
            <a:r>
              <a:rPr lang="en-US" sz="3000" baseline="-25000" dirty="0"/>
              <a:t>2 </a:t>
            </a:r>
            <a:r>
              <a:rPr lang="en-US" sz="3000" dirty="0"/>
              <a:t>, …., </a:t>
            </a:r>
            <a:r>
              <a:rPr lang="en-US" sz="3000" dirty="0" err="1"/>
              <a:t>y</a:t>
            </a:r>
            <a:r>
              <a:rPr lang="en-US" sz="3000" baseline="-25000" dirty="0" err="1"/>
              <a:t>m</a:t>
            </a:r>
            <a:r>
              <a:rPr lang="en-US" sz="3000" baseline="-25000" dirty="0"/>
              <a:t>  </a:t>
            </a:r>
          </a:p>
          <a:p>
            <a:r>
              <a:rPr lang="en-US" sz="3000" dirty="0" err="1"/>
              <a:t>maka</a:t>
            </a:r>
            <a:r>
              <a:rPr lang="en-US" sz="3000" dirty="0"/>
              <a:t> </a:t>
            </a:r>
            <a:r>
              <a:rPr lang="en-US" sz="3000" dirty="0" err="1"/>
              <a:t>masalahnya</a:t>
            </a:r>
            <a:r>
              <a:rPr lang="en-US" sz="3000" dirty="0"/>
              <a:t> : </a:t>
            </a:r>
            <a:r>
              <a:rPr lang="en-US" sz="3000" dirty="0" err="1"/>
              <a:t>berapa</a:t>
            </a:r>
            <a:r>
              <a:rPr lang="en-US" sz="3000" dirty="0"/>
              <a:t> </a:t>
            </a:r>
            <a:r>
              <a:rPr lang="en-US" sz="3000" dirty="0" err="1"/>
              <a:t>harga</a:t>
            </a:r>
            <a:r>
              <a:rPr lang="en-US" sz="3000" dirty="0"/>
              <a:t> y* </a:t>
            </a:r>
            <a:r>
              <a:rPr lang="en-US" sz="3000" dirty="0" err="1"/>
              <a:t>pada</a:t>
            </a:r>
            <a:r>
              <a:rPr lang="en-US" sz="3000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3000" dirty="0"/>
              <a:t>	x* </a:t>
            </a:r>
            <a:r>
              <a:rPr lang="el-GR" sz="3000" dirty="0"/>
              <a:t>ε</a:t>
            </a:r>
            <a:r>
              <a:rPr lang="en-US" sz="3000" dirty="0"/>
              <a:t> [x</a:t>
            </a:r>
            <a:r>
              <a:rPr lang="en-US" sz="3000" baseline="-25000" dirty="0"/>
              <a:t>k</a:t>
            </a:r>
            <a:r>
              <a:rPr lang="en-US" sz="3000" dirty="0"/>
              <a:t>,x</a:t>
            </a:r>
            <a:r>
              <a:rPr lang="en-US" sz="3000" baseline="-25000" dirty="0"/>
              <a:t>k+1</a:t>
            </a:r>
            <a:r>
              <a:rPr lang="en-US" sz="3000" dirty="0"/>
              <a:t>]</a:t>
            </a:r>
            <a:r>
              <a:rPr lang="en-US" dirty="0"/>
              <a:t> ?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</p:txBody>
      </p:sp>
      <p:cxnSp>
        <p:nvCxnSpPr>
          <p:cNvPr id="114692" name="AutoShape 4"/>
          <p:cNvCxnSpPr>
            <a:cxnSpLocks noChangeShapeType="1"/>
            <a:endCxn id="114691" idx="1"/>
          </p:cNvCxnSpPr>
          <p:nvPr/>
        </p:nvCxnSpPr>
        <p:spPr bwMode="auto">
          <a:xfrm>
            <a:off x="457200" y="428625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693" name="AutoShape 5"/>
          <p:cNvCxnSpPr>
            <a:cxnSpLocks noChangeShapeType="1"/>
            <a:stCxn id="114691" idx="1"/>
            <a:endCxn id="114691" idx="1"/>
          </p:cNvCxnSpPr>
          <p:nvPr/>
        </p:nvCxnSpPr>
        <p:spPr bwMode="auto">
          <a:xfrm>
            <a:off x="457200" y="428625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694" name="AutoShape 6"/>
          <p:cNvCxnSpPr>
            <a:cxnSpLocks noChangeShapeType="1"/>
            <a:stCxn id="114691" idx="1"/>
            <a:endCxn id="114691" idx="1"/>
          </p:cNvCxnSpPr>
          <p:nvPr/>
        </p:nvCxnSpPr>
        <p:spPr bwMode="auto">
          <a:xfrm>
            <a:off x="457200" y="428625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695" name="Line 7"/>
          <p:cNvSpPr>
            <a:spLocks noChangeShapeType="1"/>
          </p:cNvSpPr>
          <p:nvPr/>
        </p:nvSpPr>
        <p:spPr bwMode="auto">
          <a:xfrm>
            <a:off x="1600200" y="4038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114696" name="Group 8"/>
          <p:cNvGrpSpPr>
            <a:grpSpLocks/>
          </p:cNvGrpSpPr>
          <p:nvPr/>
        </p:nvGrpSpPr>
        <p:grpSpPr bwMode="auto">
          <a:xfrm>
            <a:off x="3352800" y="3505200"/>
            <a:ext cx="5105400" cy="2911475"/>
            <a:chOff x="2112" y="2208"/>
            <a:chExt cx="3216" cy="1834"/>
          </a:xfrm>
        </p:grpSpPr>
        <p:cxnSp>
          <p:nvCxnSpPr>
            <p:cNvPr id="114697" name="AutoShape 9"/>
            <p:cNvCxnSpPr>
              <a:cxnSpLocks noChangeShapeType="1"/>
            </p:cNvCxnSpPr>
            <p:nvPr/>
          </p:nvCxnSpPr>
          <p:spPr bwMode="auto">
            <a:xfrm>
              <a:off x="2628" y="3792"/>
              <a:ext cx="2400" cy="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698" name="AutoShape 10"/>
            <p:cNvCxnSpPr>
              <a:cxnSpLocks noChangeShapeType="1"/>
            </p:cNvCxnSpPr>
            <p:nvPr/>
          </p:nvCxnSpPr>
          <p:spPr bwMode="auto">
            <a:xfrm flipV="1">
              <a:off x="2640" y="2304"/>
              <a:ext cx="0" cy="14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4699" name="Line 11"/>
            <p:cNvSpPr>
              <a:spLocks noChangeShapeType="1"/>
            </p:cNvSpPr>
            <p:nvPr/>
          </p:nvSpPr>
          <p:spPr bwMode="auto">
            <a:xfrm>
              <a:off x="2640" y="3456"/>
              <a:ext cx="624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700" name="Line 12"/>
            <p:cNvSpPr>
              <a:spLocks noChangeShapeType="1"/>
            </p:cNvSpPr>
            <p:nvPr/>
          </p:nvSpPr>
          <p:spPr bwMode="auto">
            <a:xfrm>
              <a:off x="3264" y="3456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701" name="Line 13"/>
            <p:cNvSpPr>
              <a:spLocks noChangeShapeType="1"/>
            </p:cNvSpPr>
            <p:nvPr/>
          </p:nvSpPr>
          <p:spPr bwMode="auto">
            <a:xfrm>
              <a:off x="2640" y="2784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702" name="Line 14"/>
            <p:cNvSpPr>
              <a:spLocks noChangeShapeType="1"/>
            </p:cNvSpPr>
            <p:nvPr/>
          </p:nvSpPr>
          <p:spPr bwMode="auto">
            <a:xfrm>
              <a:off x="4416" y="2784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703" name="Line 15"/>
            <p:cNvSpPr>
              <a:spLocks noChangeShapeType="1"/>
            </p:cNvSpPr>
            <p:nvPr/>
          </p:nvSpPr>
          <p:spPr bwMode="auto">
            <a:xfrm>
              <a:off x="2640" y="3120"/>
              <a:ext cx="1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704" name="Line 16"/>
            <p:cNvSpPr>
              <a:spLocks noChangeShapeType="1"/>
            </p:cNvSpPr>
            <p:nvPr/>
          </p:nvSpPr>
          <p:spPr bwMode="auto">
            <a:xfrm>
              <a:off x="3936" y="3120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4705" name="Text Box 17"/>
            <p:cNvSpPr txBox="1">
              <a:spLocks noChangeArrowheads="1"/>
            </p:cNvSpPr>
            <p:nvPr/>
          </p:nvSpPr>
          <p:spPr bwMode="auto">
            <a:xfrm>
              <a:off x="2400" y="2208"/>
              <a:ext cx="1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y</a:t>
              </a:r>
            </a:p>
          </p:txBody>
        </p:sp>
        <p:sp>
          <p:nvSpPr>
            <p:cNvPr id="114706" name="Text Box 18"/>
            <p:cNvSpPr txBox="1">
              <a:spLocks noChangeArrowheads="1"/>
            </p:cNvSpPr>
            <p:nvPr/>
          </p:nvSpPr>
          <p:spPr bwMode="auto">
            <a:xfrm>
              <a:off x="5088" y="3792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x</a:t>
              </a:r>
            </a:p>
          </p:txBody>
        </p:sp>
        <p:sp>
          <p:nvSpPr>
            <p:cNvPr id="114707" name="Text Box 19"/>
            <p:cNvSpPr txBox="1">
              <a:spLocks noChangeArrowheads="1"/>
            </p:cNvSpPr>
            <p:nvPr/>
          </p:nvSpPr>
          <p:spPr bwMode="auto">
            <a:xfrm>
              <a:off x="2160" y="2640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/>
                <a:t>y</a:t>
              </a:r>
              <a:r>
                <a:rPr lang="en-US" b="1" baseline="-25000"/>
                <a:t>k+1</a:t>
              </a:r>
            </a:p>
          </p:txBody>
        </p:sp>
        <p:sp>
          <p:nvSpPr>
            <p:cNvPr id="114708" name="Text Box 20"/>
            <p:cNvSpPr txBox="1">
              <a:spLocks noChangeArrowheads="1"/>
            </p:cNvSpPr>
            <p:nvPr/>
          </p:nvSpPr>
          <p:spPr bwMode="auto">
            <a:xfrm>
              <a:off x="4176" y="379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/>
                <a:t>x</a:t>
              </a:r>
              <a:r>
                <a:rPr lang="en-US" b="1" baseline="-25000"/>
                <a:t>k+1</a:t>
              </a:r>
            </a:p>
          </p:txBody>
        </p:sp>
        <p:sp>
          <p:nvSpPr>
            <p:cNvPr id="114709" name="Text Box 21"/>
            <p:cNvSpPr txBox="1">
              <a:spLocks noChangeArrowheads="1"/>
            </p:cNvSpPr>
            <p:nvPr/>
          </p:nvSpPr>
          <p:spPr bwMode="auto">
            <a:xfrm>
              <a:off x="2304" y="336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/>
                <a:t>y</a:t>
              </a:r>
              <a:r>
                <a:rPr lang="en-US" b="1" baseline="-25000"/>
                <a:t>k</a:t>
              </a:r>
            </a:p>
          </p:txBody>
        </p:sp>
        <p:sp>
          <p:nvSpPr>
            <p:cNvPr id="114710" name="Text Box 22"/>
            <p:cNvSpPr txBox="1">
              <a:spLocks noChangeArrowheads="1"/>
            </p:cNvSpPr>
            <p:nvPr/>
          </p:nvSpPr>
          <p:spPr bwMode="auto">
            <a:xfrm>
              <a:off x="3168" y="379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/>
                <a:t>x</a:t>
              </a:r>
              <a:r>
                <a:rPr lang="en-US" b="1" baseline="-25000"/>
                <a:t>k</a:t>
              </a:r>
            </a:p>
          </p:txBody>
        </p:sp>
        <p:sp>
          <p:nvSpPr>
            <p:cNvPr id="114711" name="Text Box 23"/>
            <p:cNvSpPr txBox="1">
              <a:spLocks noChangeArrowheads="1"/>
            </p:cNvSpPr>
            <p:nvPr/>
          </p:nvSpPr>
          <p:spPr bwMode="auto">
            <a:xfrm>
              <a:off x="2256" y="302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/>
                <a:t>y*</a:t>
              </a:r>
            </a:p>
          </p:txBody>
        </p:sp>
        <p:sp>
          <p:nvSpPr>
            <p:cNvPr id="114712" name="Text Box 24"/>
            <p:cNvSpPr txBox="1">
              <a:spLocks noChangeArrowheads="1"/>
            </p:cNvSpPr>
            <p:nvPr/>
          </p:nvSpPr>
          <p:spPr bwMode="auto">
            <a:xfrm>
              <a:off x="3744" y="379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/>
                <a:t>x*</a:t>
              </a:r>
            </a:p>
          </p:txBody>
        </p:sp>
        <p:sp>
          <p:nvSpPr>
            <p:cNvPr id="114713" name="Text Box 25"/>
            <p:cNvSpPr txBox="1">
              <a:spLocks noChangeArrowheads="1"/>
            </p:cNvSpPr>
            <p:nvPr/>
          </p:nvSpPr>
          <p:spPr bwMode="auto">
            <a:xfrm>
              <a:off x="2112" y="3004"/>
              <a:ext cx="240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600" b="1">
                  <a:solidFill>
                    <a:schemeClr val="hlink"/>
                  </a:solidFill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3925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9" name="Rectangle 7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7793037" cy="1081087"/>
          </a:xfrm>
          <a:noFill/>
          <a:ln/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INTERPOLASI LINIER </a:t>
            </a:r>
            <a:r>
              <a:rPr lang="en-US" dirty="0" smtClean="0"/>
              <a:t>(</a:t>
            </a:r>
            <a:r>
              <a:rPr lang="en-US" dirty="0"/>
              <a:t>2)</a:t>
            </a: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1752601"/>
            <a:ext cx="7427912" cy="1964432"/>
          </a:xfrm>
        </p:spPr>
        <p:txBody>
          <a:bodyPr/>
          <a:lstStyle/>
          <a:p>
            <a:pPr marL="288925" indent="-288925"/>
            <a:r>
              <a:rPr lang="en-US" sz="3000" dirty="0" err="1"/>
              <a:t>Ambil</a:t>
            </a:r>
            <a:r>
              <a:rPr lang="en-US" sz="3000" dirty="0"/>
              <a:t> </a:t>
            </a:r>
            <a:r>
              <a:rPr lang="en-US" sz="3000" dirty="0" err="1"/>
              <a:t>ruas</a:t>
            </a:r>
            <a:r>
              <a:rPr lang="en-US" sz="3000" dirty="0"/>
              <a:t> </a:t>
            </a:r>
            <a:r>
              <a:rPr lang="en-US" sz="3000" dirty="0" err="1"/>
              <a:t>garis</a:t>
            </a:r>
            <a:r>
              <a:rPr lang="en-US" sz="3000" dirty="0"/>
              <a:t> yang </a:t>
            </a:r>
            <a:r>
              <a:rPr lang="en-US" sz="3000" dirty="0" err="1"/>
              <a:t>menghubungkan</a:t>
            </a:r>
            <a:r>
              <a:rPr lang="en-US" sz="3000" dirty="0"/>
              <a:t> </a:t>
            </a:r>
            <a:r>
              <a:rPr lang="en-US" sz="3000" dirty="0" err="1"/>
              <a:t>titik</a:t>
            </a:r>
            <a:r>
              <a:rPr lang="en-US" sz="3000" dirty="0"/>
              <a:t> (</a:t>
            </a:r>
            <a:r>
              <a:rPr lang="en-US" sz="3000" dirty="0" err="1"/>
              <a:t>x</a:t>
            </a:r>
            <a:r>
              <a:rPr lang="en-US" sz="3000" baseline="-25000" dirty="0" err="1"/>
              <a:t>k</a:t>
            </a:r>
            <a:r>
              <a:rPr lang="en-US" sz="3000" dirty="0" err="1"/>
              <a:t>,y</a:t>
            </a:r>
            <a:r>
              <a:rPr lang="en-US" sz="3000" baseline="-25000" dirty="0" err="1"/>
              <a:t>k</a:t>
            </a:r>
            <a:r>
              <a:rPr lang="en-US" sz="3000" dirty="0"/>
              <a:t>) </a:t>
            </a:r>
            <a:r>
              <a:rPr lang="en-US" sz="3000" dirty="0" err="1"/>
              <a:t>dan</a:t>
            </a:r>
            <a:r>
              <a:rPr lang="en-US" sz="3000" dirty="0"/>
              <a:t> (x</a:t>
            </a:r>
            <a:r>
              <a:rPr lang="en-US" sz="3000" baseline="-25000" dirty="0"/>
              <a:t>k+1</a:t>
            </a:r>
            <a:r>
              <a:rPr lang="en-US" sz="3000" dirty="0"/>
              <a:t>,y</a:t>
            </a:r>
            <a:r>
              <a:rPr lang="en-US" sz="3000" baseline="-25000" dirty="0"/>
              <a:t>k+1</a:t>
            </a:r>
            <a:r>
              <a:rPr lang="en-US" sz="3000" dirty="0"/>
              <a:t>)</a:t>
            </a:r>
          </a:p>
          <a:p>
            <a:pPr marL="288925" indent="-288925"/>
            <a:r>
              <a:rPr lang="en-US" sz="3000" dirty="0" err="1"/>
              <a:t>Diperoleh</a:t>
            </a:r>
            <a:r>
              <a:rPr lang="en-US" sz="3000" dirty="0"/>
              <a:t> </a:t>
            </a:r>
            <a:r>
              <a:rPr lang="en-US" sz="3000" dirty="0" err="1"/>
              <a:t>persamaan</a:t>
            </a:r>
            <a:r>
              <a:rPr lang="en-US" sz="3000" dirty="0"/>
              <a:t> </a:t>
            </a:r>
            <a:r>
              <a:rPr lang="en-US" sz="3000" dirty="0" err="1"/>
              <a:t>garisnya</a:t>
            </a:r>
            <a:r>
              <a:rPr lang="en-US" sz="3000" dirty="0"/>
              <a:t> :</a:t>
            </a:r>
          </a:p>
          <a:p>
            <a:pPr marL="288925" indent="-288925">
              <a:buFont typeface="Wingdings" pitchFamily="2" charset="2"/>
              <a:buNone/>
            </a:pPr>
            <a:endParaRPr lang="en-US" sz="3000" dirty="0"/>
          </a:p>
          <a:p>
            <a:pPr marL="1939925" lvl="3">
              <a:buFont typeface="Wingdings" pitchFamily="2" charset="2"/>
              <a:buNone/>
            </a:pPr>
            <a:endParaRPr lang="en-US" dirty="0"/>
          </a:p>
        </p:txBody>
      </p:sp>
      <p:graphicFrame>
        <p:nvGraphicFramePr>
          <p:cNvPr id="115715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981200" y="4484688"/>
          <a:ext cx="408146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1726920" imgH="393480" progId="Equation.3">
                  <p:embed/>
                </p:oleObj>
              </mc:Choice>
              <mc:Fallback>
                <p:oleObj name="Equation" r:id="rId3" imgW="1726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484688"/>
                        <a:ext cx="4081463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7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261440975"/>
              </p:ext>
            </p:extLst>
          </p:nvPr>
        </p:nvGraphicFramePr>
        <p:xfrm>
          <a:off x="2057400" y="5638800"/>
          <a:ext cx="4530824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5" imgW="1726920" imgH="393480" progId="Equation.3">
                  <p:embed/>
                </p:oleObj>
              </mc:Choice>
              <mc:Fallback>
                <p:oleObj name="Equation" r:id="rId5" imgW="1726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638800"/>
                        <a:ext cx="4530824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8" name="Object 6"/>
          <p:cNvGraphicFramePr>
            <a:graphicFrameLocks noChangeAspect="1"/>
          </p:cNvGraphicFramePr>
          <p:nvPr/>
        </p:nvGraphicFramePr>
        <p:xfrm>
          <a:off x="1981200" y="3584575"/>
          <a:ext cx="29718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7" imgW="1143000" imgH="393480" progId="Equation.3">
                  <p:embed/>
                </p:oleObj>
              </mc:Choice>
              <mc:Fallback>
                <p:oleObj name="Equation" r:id="rId7" imgW="1143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584575"/>
                        <a:ext cx="29718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3568" y="553282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Persamaan (1) :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87687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59" name="Rectangle 2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INTERPOLASI LINIER     (3)</a:t>
            </a: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1752600"/>
            <a:ext cx="7427912" cy="4379913"/>
          </a:xfrm>
        </p:spPr>
        <p:txBody>
          <a:bodyPr/>
          <a:lstStyle/>
          <a:p>
            <a:pPr marL="288925" indent="-288925"/>
            <a:r>
              <a:rPr lang="en-US"/>
              <a:t>Jadi persamaan garisnya adalah :</a:t>
            </a:r>
          </a:p>
          <a:p>
            <a:pPr marL="288925" indent="-288925">
              <a:buFont typeface="Wingdings" pitchFamily="2" charset="2"/>
              <a:buNone/>
            </a:pPr>
            <a:endParaRPr lang="en-US" sz="2000"/>
          </a:p>
          <a:p>
            <a:pPr marL="1939925" lvl="3">
              <a:buFont typeface="Wingdings" pitchFamily="2" charset="2"/>
              <a:buNone/>
            </a:pPr>
            <a:endParaRPr lang="en-US"/>
          </a:p>
        </p:txBody>
      </p:sp>
      <p:graphicFrame>
        <p:nvGraphicFramePr>
          <p:cNvPr id="11674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057400" y="2393950"/>
          <a:ext cx="4343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1726920" imgH="393480" progId="Equation.3">
                  <p:embed/>
                </p:oleObj>
              </mc:Choice>
              <mc:Fallback>
                <p:oleObj name="Equation" r:id="rId3" imgW="1726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93950"/>
                        <a:ext cx="43434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6741" name="Group 5"/>
          <p:cNvGrpSpPr>
            <a:grpSpLocks/>
          </p:cNvGrpSpPr>
          <p:nvPr/>
        </p:nvGrpSpPr>
        <p:grpSpPr bwMode="auto">
          <a:xfrm>
            <a:off x="2057400" y="3794125"/>
            <a:ext cx="5105400" cy="2911475"/>
            <a:chOff x="2112" y="2208"/>
            <a:chExt cx="3216" cy="1834"/>
          </a:xfrm>
        </p:grpSpPr>
        <p:cxnSp>
          <p:nvCxnSpPr>
            <p:cNvPr id="116742" name="AutoShape 6"/>
            <p:cNvCxnSpPr>
              <a:cxnSpLocks noChangeShapeType="1"/>
            </p:cNvCxnSpPr>
            <p:nvPr/>
          </p:nvCxnSpPr>
          <p:spPr bwMode="auto">
            <a:xfrm>
              <a:off x="2628" y="3792"/>
              <a:ext cx="2400" cy="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743" name="AutoShape 7"/>
            <p:cNvCxnSpPr>
              <a:cxnSpLocks noChangeShapeType="1"/>
            </p:cNvCxnSpPr>
            <p:nvPr/>
          </p:nvCxnSpPr>
          <p:spPr bwMode="auto">
            <a:xfrm flipV="1">
              <a:off x="2640" y="2304"/>
              <a:ext cx="0" cy="148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6744" name="Line 8"/>
            <p:cNvSpPr>
              <a:spLocks noChangeShapeType="1"/>
            </p:cNvSpPr>
            <p:nvPr/>
          </p:nvSpPr>
          <p:spPr bwMode="auto">
            <a:xfrm>
              <a:off x="2640" y="3456"/>
              <a:ext cx="624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6745" name="Line 9"/>
            <p:cNvSpPr>
              <a:spLocks noChangeShapeType="1"/>
            </p:cNvSpPr>
            <p:nvPr/>
          </p:nvSpPr>
          <p:spPr bwMode="auto">
            <a:xfrm>
              <a:off x="3264" y="3456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6746" name="Line 10"/>
            <p:cNvSpPr>
              <a:spLocks noChangeShapeType="1"/>
            </p:cNvSpPr>
            <p:nvPr/>
          </p:nvSpPr>
          <p:spPr bwMode="auto">
            <a:xfrm>
              <a:off x="2640" y="2784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6747" name="Line 11"/>
            <p:cNvSpPr>
              <a:spLocks noChangeShapeType="1"/>
            </p:cNvSpPr>
            <p:nvPr/>
          </p:nvSpPr>
          <p:spPr bwMode="auto">
            <a:xfrm>
              <a:off x="4416" y="2784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6748" name="Line 12"/>
            <p:cNvSpPr>
              <a:spLocks noChangeShapeType="1"/>
            </p:cNvSpPr>
            <p:nvPr/>
          </p:nvSpPr>
          <p:spPr bwMode="auto">
            <a:xfrm>
              <a:off x="2640" y="3120"/>
              <a:ext cx="1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6749" name="Line 13"/>
            <p:cNvSpPr>
              <a:spLocks noChangeShapeType="1"/>
            </p:cNvSpPr>
            <p:nvPr/>
          </p:nvSpPr>
          <p:spPr bwMode="auto">
            <a:xfrm>
              <a:off x="3936" y="3120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6750" name="Text Box 14"/>
            <p:cNvSpPr txBox="1">
              <a:spLocks noChangeArrowheads="1"/>
            </p:cNvSpPr>
            <p:nvPr/>
          </p:nvSpPr>
          <p:spPr bwMode="auto">
            <a:xfrm>
              <a:off x="2400" y="2208"/>
              <a:ext cx="1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y</a:t>
              </a:r>
            </a:p>
          </p:txBody>
        </p:sp>
        <p:sp>
          <p:nvSpPr>
            <p:cNvPr id="116751" name="Text Box 15"/>
            <p:cNvSpPr txBox="1">
              <a:spLocks noChangeArrowheads="1"/>
            </p:cNvSpPr>
            <p:nvPr/>
          </p:nvSpPr>
          <p:spPr bwMode="auto">
            <a:xfrm>
              <a:off x="5088" y="3792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x</a:t>
              </a:r>
            </a:p>
          </p:txBody>
        </p:sp>
        <p:sp>
          <p:nvSpPr>
            <p:cNvPr id="116752" name="Text Box 16"/>
            <p:cNvSpPr txBox="1">
              <a:spLocks noChangeArrowheads="1"/>
            </p:cNvSpPr>
            <p:nvPr/>
          </p:nvSpPr>
          <p:spPr bwMode="auto">
            <a:xfrm>
              <a:off x="2160" y="2640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/>
                <a:t>y</a:t>
              </a:r>
              <a:r>
                <a:rPr lang="en-US" b="1" baseline="-25000"/>
                <a:t>k+1</a:t>
              </a:r>
            </a:p>
          </p:txBody>
        </p:sp>
        <p:sp>
          <p:nvSpPr>
            <p:cNvPr id="116753" name="Text Box 17"/>
            <p:cNvSpPr txBox="1">
              <a:spLocks noChangeArrowheads="1"/>
            </p:cNvSpPr>
            <p:nvPr/>
          </p:nvSpPr>
          <p:spPr bwMode="auto">
            <a:xfrm>
              <a:off x="4176" y="379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/>
                <a:t>x</a:t>
              </a:r>
              <a:r>
                <a:rPr lang="en-US" b="1" baseline="-25000"/>
                <a:t>k+1</a:t>
              </a:r>
            </a:p>
          </p:txBody>
        </p:sp>
        <p:sp>
          <p:nvSpPr>
            <p:cNvPr id="116754" name="Text Box 18"/>
            <p:cNvSpPr txBox="1">
              <a:spLocks noChangeArrowheads="1"/>
            </p:cNvSpPr>
            <p:nvPr/>
          </p:nvSpPr>
          <p:spPr bwMode="auto">
            <a:xfrm>
              <a:off x="2304" y="336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/>
                <a:t>y</a:t>
              </a:r>
              <a:r>
                <a:rPr lang="en-US" b="1" baseline="-25000"/>
                <a:t>k</a:t>
              </a:r>
            </a:p>
          </p:txBody>
        </p:sp>
        <p:sp>
          <p:nvSpPr>
            <p:cNvPr id="116755" name="Text Box 19"/>
            <p:cNvSpPr txBox="1">
              <a:spLocks noChangeArrowheads="1"/>
            </p:cNvSpPr>
            <p:nvPr/>
          </p:nvSpPr>
          <p:spPr bwMode="auto">
            <a:xfrm>
              <a:off x="3168" y="379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/>
                <a:t>x</a:t>
              </a:r>
              <a:r>
                <a:rPr lang="en-US" b="1" baseline="-25000"/>
                <a:t>k</a:t>
              </a:r>
            </a:p>
          </p:txBody>
        </p:sp>
        <p:sp>
          <p:nvSpPr>
            <p:cNvPr id="116756" name="Text Box 20"/>
            <p:cNvSpPr txBox="1">
              <a:spLocks noChangeArrowheads="1"/>
            </p:cNvSpPr>
            <p:nvPr/>
          </p:nvSpPr>
          <p:spPr bwMode="auto">
            <a:xfrm>
              <a:off x="2256" y="302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/>
                <a:t>y*</a:t>
              </a:r>
            </a:p>
          </p:txBody>
        </p:sp>
        <p:sp>
          <p:nvSpPr>
            <p:cNvPr id="116757" name="Text Box 21"/>
            <p:cNvSpPr txBox="1">
              <a:spLocks noChangeArrowheads="1"/>
            </p:cNvSpPr>
            <p:nvPr/>
          </p:nvSpPr>
          <p:spPr bwMode="auto">
            <a:xfrm>
              <a:off x="3744" y="379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/>
                <a:t>x*</a:t>
              </a:r>
            </a:p>
          </p:txBody>
        </p:sp>
        <p:sp>
          <p:nvSpPr>
            <p:cNvPr id="116758" name="Text Box 22"/>
            <p:cNvSpPr txBox="1">
              <a:spLocks noChangeArrowheads="1"/>
            </p:cNvSpPr>
            <p:nvPr/>
          </p:nvSpPr>
          <p:spPr bwMode="auto">
            <a:xfrm>
              <a:off x="2112" y="3004"/>
              <a:ext cx="240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600" b="1">
                  <a:solidFill>
                    <a:schemeClr val="hlink"/>
                  </a:solidFill>
                </a:rPr>
                <a:t>?</a:t>
              </a:r>
            </a:p>
          </p:txBody>
        </p:sp>
      </p:grpSp>
      <p:sp>
        <p:nvSpPr>
          <p:cNvPr id="116760" name="Line 24"/>
          <p:cNvSpPr>
            <a:spLocks noChangeShapeType="1"/>
          </p:cNvSpPr>
          <p:nvPr/>
        </p:nvSpPr>
        <p:spPr bwMode="auto">
          <a:xfrm flipV="1">
            <a:off x="3200400" y="3886200"/>
            <a:ext cx="3962400" cy="2362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61" name="AutoShape 25"/>
          <p:cNvSpPr>
            <a:spLocks noChangeArrowheads="1"/>
          </p:cNvSpPr>
          <p:nvPr/>
        </p:nvSpPr>
        <p:spPr bwMode="auto">
          <a:xfrm rot="-10800000">
            <a:off x="6886575" y="2895600"/>
            <a:ext cx="1495425" cy="1676400"/>
          </a:xfrm>
          <a:prstGeom prst="curvedRightArrow">
            <a:avLst>
              <a:gd name="adj1" fmla="val 27548"/>
              <a:gd name="adj2" fmla="val 4484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3465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INTERPOLASI LINIER</a:t>
            </a:r>
            <a:endParaRPr lang="id-ID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8555686" cy="445442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3078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93037" cy="1081087"/>
          </a:xfrm>
        </p:spPr>
        <p:txBody>
          <a:bodyPr/>
          <a:lstStyle/>
          <a:p>
            <a:pPr algn="ctr"/>
            <a:r>
              <a:rPr lang="id-ID" dirty="0" smtClean="0"/>
              <a:t>Contoh (1)</a:t>
            </a:r>
            <a:endParaRPr lang="id-ID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1196752"/>
            <a:ext cx="8295456" cy="5088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925" indent="-288925"/>
            <a:r>
              <a:rPr lang="en-US" sz="3000" dirty="0" err="1" smtClean="0"/>
              <a:t>Perkirakan</a:t>
            </a:r>
            <a:r>
              <a:rPr lang="en-US" sz="3000" dirty="0" smtClean="0"/>
              <a:t> </a:t>
            </a:r>
            <a:r>
              <a:rPr lang="en-US" sz="3000" dirty="0" err="1"/>
              <a:t>jumlah</a:t>
            </a:r>
            <a:r>
              <a:rPr lang="en-US" sz="3000" dirty="0"/>
              <a:t> </a:t>
            </a:r>
            <a:r>
              <a:rPr lang="en-US" sz="3000" dirty="0" err="1"/>
              <a:t>penduduk</a:t>
            </a:r>
            <a:r>
              <a:rPr lang="en-US" sz="3000" dirty="0"/>
              <a:t> </a:t>
            </a:r>
            <a:r>
              <a:rPr lang="en-US" sz="3000" dirty="0" err="1"/>
              <a:t>Amerika</a:t>
            </a:r>
            <a:r>
              <a:rPr lang="en-US" sz="3000" dirty="0"/>
              <a:t> </a:t>
            </a:r>
            <a:r>
              <a:rPr lang="en-US" sz="3000" dirty="0" err="1"/>
              <a:t>Serikat</a:t>
            </a:r>
            <a:r>
              <a:rPr lang="en-US" sz="3000" dirty="0"/>
              <a:t> </a:t>
            </a:r>
            <a:r>
              <a:rPr lang="en-US" sz="3000" dirty="0" err="1"/>
              <a:t>pada</a:t>
            </a:r>
            <a:r>
              <a:rPr lang="en-US" sz="3000" dirty="0"/>
              <a:t> </a:t>
            </a:r>
            <a:r>
              <a:rPr lang="en-US" sz="3000" dirty="0" err="1" smtClean="0"/>
              <a:t>tahun</a:t>
            </a:r>
            <a:r>
              <a:rPr lang="id-ID" sz="3000" dirty="0" smtClean="0"/>
              <a:t> </a:t>
            </a:r>
            <a:r>
              <a:rPr lang="en-US" sz="3000" dirty="0" smtClean="0"/>
              <a:t>1968 </a:t>
            </a:r>
            <a:r>
              <a:rPr lang="en-US" sz="3000" dirty="0" err="1"/>
              <a:t>berdasarkan</a:t>
            </a:r>
            <a:r>
              <a:rPr lang="en-US" sz="3000" dirty="0"/>
              <a:t> data </a:t>
            </a:r>
            <a:r>
              <a:rPr lang="en-US" sz="3000" dirty="0" err="1"/>
              <a:t>tabulasi</a:t>
            </a:r>
            <a:r>
              <a:rPr lang="en-US" sz="3000" dirty="0"/>
              <a:t> </a:t>
            </a:r>
            <a:r>
              <a:rPr lang="en-US" sz="3000" dirty="0" err="1" smtClean="0"/>
              <a:t>berikut</a:t>
            </a:r>
            <a:r>
              <a:rPr lang="en-US" sz="3000" dirty="0" smtClean="0"/>
              <a:t> </a:t>
            </a:r>
            <a:r>
              <a:rPr lang="id-ID" sz="3000" dirty="0"/>
              <a:t>:</a:t>
            </a:r>
            <a:endParaRPr lang="en-US" sz="3000" dirty="0"/>
          </a:p>
          <a:p>
            <a:pPr marL="288925" indent="-288925">
              <a:buFont typeface="Wingdings" pitchFamily="2" charset="2"/>
              <a:buNone/>
            </a:pPr>
            <a:endParaRPr lang="en-US" sz="3000" dirty="0" smtClean="0"/>
          </a:p>
          <a:p>
            <a:pPr marL="1939925" lvl="3">
              <a:buFont typeface="Wingdings" pitchFamily="2" charset="2"/>
              <a:buNone/>
            </a:pPr>
            <a:endParaRPr lang="id-ID" dirty="0" smtClean="0"/>
          </a:p>
          <a:p>
            <a:pPr marL="1071245">
              <a:buFont typeface="Wingdings" pitchFamily="2" charset="2"/>
              <a:buNone/>
            </a:pPr>
            <a:endParaRPr lang="id-ID" dirty="0"/>
          </a:p>
          <a:p>
            <a:pPr marL="1071245">
              <a:buFont typeface="Wingdings" pitchFamily="2" charset="2"/>
              <a:buNone/>
            </a:pPr>
            <a:r>
              <a:rPr lang="id-ID" dirty="0" smtClean="0"/>
              <a:t>Dengan menggunakan Persamaan (1) :</a:t>
            </a:r>
          </a:p>
          <a:p>
            <a:pPr marL="1071245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id-ID" dirty="0" smtClean="0"/>
              <a:t>                          1968-1960   </a:t>
            </a:r>
            <a:endParaRPr lang="id-ID" dirty="0"/>
          </a:p>
          <a:p>
            <a:pPr marL="1071245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id-ID" dirty="0" smtClean="0"/>
              <a:t>Y(1968) = 179,3+ __________(203,2-179,3) = 198,4</a:t>
            </a:r>
          </a:p>
          <a:p>
            <a:pPr marL="1071245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id-ID" dirty="0"/>
              <a:t>	</a:t>
            </a:r>
            <a:r>
              <a:rPr lang="id-ID" dirty="0" smtClean="0"/>
              <a:t>		    1970-1960	</a:t>
            </a:r>
          </a:p>
          <a:p>
            <a:pPr marL="1071245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id-ID" dirty="0" smtClean="0"/>
              <a:t>Jadi taksiran jumlah penduduk AS pada tahun 1968 adalah 198,4 juta.</a:t>
            </a:r>
            <a:endParaRPr lang="id-ID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011456"/>
              </p:ext>
            </p:extLst>
          </p:nvPr>
        </p:nvGraphicFramePr>
        <p:xfrm>
          <a:off x="827584" y="2931488"/>
          <a:ext cx="712879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232248"/>
                <a:gridCol w="1944216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1970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Jumlah Penduduk (juta)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179,3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203,2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341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id-ID" dirty="0" smtClean="0"/>
              <a:t>(2)</a:t>
            </a:r>
            <a:endParaRPr lang="en-US" dirty="0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412776"/>
            <a:ext cx="8001000" cy="6248400"/>
          </a:xfrm>
        </p:spPr>
        <p:txBody>
          <a:bodyPr/>
          <a:lstStyle/>
          <a:p>
            <a:pPr marL="168275" indent="-109538">
              <a:buFont typeface="Wingdings" pitchFamily="2" charset="2"/>
              <a:buNone/>
            </a:pPr>
            <a:r>
              <a:rPr lang="en-US" dirty="0" err="1"/>
              <a:t>Diketahui</a:t>
            </a:r>
            <a:r>
              <a:rPr lang="en-US" dirty="0"/>
              <a:t> data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168275" indent="-109538">
              <a:buFont typeface="Wingdings" pitchFamily="2" charset="2"/>
              <a:buNone/>
            </a:pPr>
            <a:endParaRPr lang="en-US" dirty="0"/>
          </a:p>
          <a:p>
            <a:pPr marL="168275" indent="-109538">
              <a:buFont typeface="Wingdings" pitchFamily="2" charset="2"/>
              <a:buNone/>
            </a:pPr>
            <a:endParaRPr lang="en-US" sz="2800" dirty="0"/>
          </a:p>
          <a:p>
            <a:pPr marL="168275" indent="-109538">
              <a:buFont typeface="Wingdings" pitchFamily="2" charset="2"/>
              <a:buNone/>
            </a:pPr>
            <a:r>
              <a:rPr lang="en-US" sz="2800" dirty="0" err="1"/>
              <a:t>Tentukan</a:t>
            </a:r>
            <a:r>
              <a:rPr lang="en-US" sz="2800" dirty="0"/>
              <a:t> </a:t>
            </a:r>
            <a:r>
              <a:rPr lang="en-US" sz="2800" dirty="0" err="1"/>
              <a:t>harga</a:t>
            </a:r>
            <a:r>
              <a:rPr lang="en-US" sz="2800" dirty="0"/>
              <a:t> </a:t>
            </a:r>
            <a:r>
              <a:rPr lang="en-US" sz="2800" b="1" dirty="0"/>
              <a:t>y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b="1" dirty="0"/>
              <a:t>x = 6,5 !</a:t>
            </a:r>
          </a:p>
          <a:p>
            <a:pPr marL="168275" indent="-109538">
              <a:buFont typeface="Wingdings" pitchFamily="2" charset="2"/>
              <a:buNone/>
            </a:pPr>
            <a:r>
              <a:rPr lang="en-US" sz="2800" b="1" u="sng" dirty="0" err="1">
                <a:solidFill>
                  <a:schemeClr val="folHlink"/>
                </a:solidFill>
              </a:rPr>
              <a:t>Jawab</a:t>
            </a:r>
            <a:r>
              <a:rPr lang="en-US" sz="2800" b="1" u="sng" dirty="0">
                <a:solidFill>
                  <a:schemeClr val="folHlink"/>
                </a:solidFill>
              </a:rPr>
              <a:t> : </a:t>
            </a:r>
            <a:r>
              <a:rPr lang="en-US" sz="2800" dirty="0"/>
              <a:t>  x = 6,5  </a:t>
            </a:r>
            <a:r>
              <a:rPr lang="en-US" sz="2800" dirty="0" err="1"/>
              <a:t>terletak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x=6 &amp; x=7</a:t>
            </a:r>
          </a:p>
          <a:p>
            <a:pPr marL="168275" indent="-109538">
              <a:buFont typeface="Wingdings" pitchFamily="2" charset="2"/>
              <a:buNone/>
            </a:pPr>
            <a:endParaRPr lang="en-US" sz="2800" dirty="0"/>
          </a:p>
          <a:p>
            <a:pPr marL="168275" indent="-109538">
              <a:buFont typeface="Wingdings" pitchFamily="2" charset="2"/>
              <a:buNone/>
            </a:pPr>
            <a:r>
              <a:rPr lang="en-US" sz="2800" dirty="0"/>
              <a:t>	</a:t>
            </a:r>
          </a:p>
          <a:p>
            <a:pPr marL="168275" indent="-109538">
              <a:buFont typeface="Wingdings" pitchFamily="2" charset="2"/>
              <a:buNone/>
            </a:pPr>
            <a:r>
              <a:rPr lang="en-US" sz="2800" dirty="0"/>
              <a:t>	</a:t>
            </a:r>
          </a:p>
          <a:p>
            <a:pPr marL="168275" indent="-109538">
              <a:buFont typeface="Wingdings" pitchFamily="2" charset="2"/>
              <a:buNone/>
            </a:pPr>
            <a:endParaRPr lang="en-US" sz="2800" dirty="0"/>
          </a:p>
          <a:p>
            <a:pPr marL="168275" indent="-109538">
              <a:buFont typeface="Wingdings" pitchFamily="2" charset="2"/>
              <a:buNone/>
            </a:pPr>
            <a:r>
              <a:rPr lang="en-US" sz="2800" dirty="0"/>
              <a:t>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7763" name="Object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729084521"/>
              </p:ext>
            </p:extLst>
          </p:nvPr>
        </p:nvGraphicFramePr>
        <p:xfrm>
          <a:off x="1482799" y="4221088"/>
          <a:ext cx="4354513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1663560" imgH="393480" progId="Equation.3">
                  <p:embed/>
                </p:oleObj>
              </mc:Choice>
              <mc:Fallback>
                <p:oleObj name="Equation" r:id="rId3" imgW="1663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2799" y="4221088"/>
                        <a:ext cx="4354513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4" name="Object 4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968416832"/>
              </p:ext>
            </p:extLst>
          </p:nvPr>
        </p:nvGraphicFramePr>
        <p:xfrm>
          <a:off x="1403648" y="5623719"/>
          <a:ext cx="434022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5" imgW="2057400" imgH="419040" progId="Equation.3">
                  <p:embed/>
                </p:oleObj>
              </mc:Choice>
              <mc:Fallback>
                <p:oleObj name="Equation" r:id="rId5" imgW="2057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623719"/>
                        <a:ext cx="4340225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6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732146"/>
              </p:ext>
            </p:extLst>
          </p:nvPr>
        </p:nvGraphicFramePr>
        <p:xfrm>
          <a:off x="584840" y="1988840"/>
          <a:ext cx="8305800" cy="889953"/>
        </p:xfrm>
        <a:graphic>
          <a:graphicData uri="http://schemas.openxmlformats.org/drawingml/2006/table">
            <a:tbl>
              <a:tblPr/>
              <a:tblGrid>
                <a:gridCol w="692150"/>
                <a:gridCol w="690563"/>
                <a:gridCol w="693737"/>
                <a:gridCol w="692150"/>
                <a:gridCol w="717550"/>
                <a:gridCol w="665163"/>
                <a:gridCol w="693737"/>
                <a:gridCol w="688975"/>
                <a:gridCol w="693738"/>
                <a:gridCol w="692150"/>
                <a:gridCol w="693737"/>
                <a:gridCol w="692150"/>
              </a:tblGrid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7807" name="Text Box 47"/>
          <p:cNvSpPr txBox="1">
            <a:spLocks noChangeArrowheads="1"/>
          </p:cNvSpPr>
          <p:nvPr/>
        </p:nvSpPr>
        <p:spPr bwMode="auto">
          <a:xfrm>
            <a:off x="6705600" y="548640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chemeClr val="folHlink"/>
                </a:solidFill>
              </a:rPr>
              <a:t>Hasilnya</a:t>
            </a:r>
          </a:p>
        </p:txBody>
      </p:sp>
      <p:sp>
        <p:nvSpPr>
          <p:cNvPr id="117808" name="Line 48"/>
          <p:cNvSpPr>
            <a:spLocks noChangeShapeType="1"/>
          </p:cNvSpPr>
          <p:nvPr/>
        </p:nvSpPr>
        <p:spPr bwMode="auto">
          <a:xfrm flipH="1">
            <a:off x="5867400" y="6019800"/>
            <a:ext cx="914400" cy="228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8566780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117</TotalTime>
  <Words>621</Words>
  <Application>Microsoft Office PowerPoint</Application>
  <PresentationFormat>On-screen Show (4:3)</PresentationFormat>
  <Paragraphs>196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Slipstream</vt:lpstr>
      <vt:lpstr>Equation</vt:lpstr>
      <vt:lpstr>INTERPOLASI</vt:lpstr>
      <vt:lpstr>INTERPOLASI</vt:lpstr>
      <vt:lpstr>Jenis Interpolasi</vt:lpstr>
      <vt:lpstr>INTERPOLASI LINIER (1)</vt:lpstr>
      <vt:lpstr>INTERPOLASI LINIER (2)</vt:lpstr>
      <vt:lpstr>INTERPOLASI LINIER     (3)</vt:lpstr>
      <vt:lpstr>INTERPOLASI LINIER</vt:lpstr>
      <vt:lpstr>Contoh (1)</vt:lpstr>
      <vt:lpstr>Contoh (2)</vt:lpstr>
      <vt:lpstr>PowerPoint Presentation</vt:lpstr>
      <vt:lpstr>INTERPOLASI KUADRAT</vt:lpstr>
      <vt:lpstr>Persamaan umum Polinomial kuadrat :</vt:lpstr>
      <vt:lpstr>Contoh (3)</vt:lpstr>
      <vt:lpstr>INTERPOLASI LAGRANGE</vt:lpstr>
      <vt:lpstr>Formula Interpolasi Lagrange</vt:lpstr>
      <vt:lpstr>Contoh 4</vt:lpstr>
      <vt:lpstr>Dengan menggunakan interpolasi lagrange</vt:lpstr>
      <vt:lpstr>Sekian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INTERPOLASI</dc:title>
  <dc:creator>Samsung Ativ</dc:creator>
  <cp:lastModifiedBy>Samsung Ativ</cp:lastModifiedBy>
  <cp:revision>10</cp:revision>
  <dcterms:created xsi:type="dcterms:W3CDTF">2016-12-15T07:41:47Z</dcterms:created>
  <dcterms:modified xsi:type="dcterms:W3CDTF">2016-12-15T09:38:50Z</dcterms:modified>
</cp:coreProperties>
</file>