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80" r:id="rId25"/>
    <p:sldId id="279" r:id="rId26"/>
    <p:sldId id="281" r:id="rId27"/>
    <p:sldId id="283" r:id="rId28"/>
    <p:sldId id="284" r:id="rId29"/>
    <p:sldId id="285" r:id="rId30"/>
    <p:sldId id="286" r:id="rId31"/>
    <p:sldId id="287" r:id="rId32"/>
    <p:sldId id="288"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D519E2D4-46E6-47CC-A4E4-B63EA8796494}" type="slidenum">
              <a:rPr lang="id-ID" smtClean="0"/>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519E2D4-46E6-47CC-A4E4-B63EA8796494}" type="slidenum">
              <a:rPr lang="id-ID" smtClean="0"/>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D519E2D4-46E6-47CC-A4E4-B63EA8796494}" type="slidenum">
              <a:rPr lang="id-ID" smtClean="0"/>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519E2D4-46E6-47CC-A4E4-B63EA8796494}"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E5C3F0C-4608-428C-BFCA-07419FC8DEFC}" type="datetimeFigureOut">
              <a:rPr lang="id-ID" smtClean="0"/>
              <a:t>19/05/2016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519E2D4-46E6-47CC-A4E4-B63EA8796494}" type="slidenum">
              <a:rPr lang="id-ID" smtClean="0"/>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E5C3F0C-4608-428C-BFCA-07419FC8DEFC}" type="datetimeFigureOut">
              <a:rPr lang="id-ID" smtClean="0"/>
              <a:t>19/05/2016</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19E2D4-46E6-47CC-A4E4-B63EA8796494}" type="slidenum">
              <a:rPr lang="id-ID" smtClean="0"/>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just" rtl="0" eaLnBrk="1" latinLnBrk="0" hangingPunct="1">
        <a:lnSpc>
          <a:spcPct val="15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just" rtl="0" eaLnBrk="1" latinLnBrk="0" hangingPunct="1">
        <a:lnSpc>
          <a:spcPct val="15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just" rtl="0" eaLnBrk="1" latinLnBrk="0" hangingPunct="1">
        <a:lnSpc>
          <a:spcPct val="15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just" rtl="0" eaLnBrk="1" latinLnBrk="0" hangingPunct="1">
        <a:lnSpc>
          <a:spcPct val="15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just" rtl="0" eaLnBrk="1" latinLnBrk="0" hangingPunct="1">
        <a:lnSpc>
          <a:spcPct val="15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IKLIM KOMUNIKASI: </a:t>
            </a:r>
            <a:br>
              <a:rPr lang="id-ID" dirty="0" smtClean="0"/>
            </a:br>
            <a:r>
              <a:rPr lang="id-ID" dirty="0" smtClean="0"/>
              <a:t>DASAR HUBUNGAN</a:t>
            </a:r>
            <a:endParaRPr lang="id-ID" dirty="0"/>
          </a:p>
        </p:txBody>
      </p:sp>
      <p:sp>
        <p:nvSpPr>
          <p:cNvPr id="3" name="Subtitle 2"/>
          <p:cNvSpPr>
            <a:spLocks noGrp="1"/>
          </p:cNvSpPr>
          <p:nvPr>
            <p:ph type="subTitle" idx="1"/>
          </p:nvPr>
        </p:nvSpPr>
        <p:spPr/>
        <p:txBody>
          <a:bodyPr/>
          <a:lstStyle/>
          <a:p>
            <a:r>
              <a:rPr lang="id-ID" dirty="0" smtClean="0"/>
              <a:t>Oleh. Amida Yusriana</a:t>
            </a:r>
            <a:endParaRPr lang="id-ID" dirty="0"/>
          </a:p>
        </p:txBody>
      </p:sp>
    </p:spTree>
    <p:extLst>
      <p:ext uri="{BB962C8B-B14F-4D97-AF65-F5344CB8AC3E}">
        <p14:creationId xmlns:p14="http://schemas.microsoft.com/office/powerpoint/2010/main" val="403851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Investment tidak dapat diambil kembali. Maka cara terbaik memperoleh buah dari investment adalah dengan tetap berada dalam hubungan tersebut (Brehm, 2001)</a:t>
            </a:r>
          </a:p>
          <a:p>
            <a:r>
              <a:rPr lang="id-ID" dirty="0" smtClean="0"/>
              <a:t>Meninggalkan hubungan artinya kehilangan seluruh investasi yang telah diberikan sebelumnya</a:t>
            </a:r>
            <a:endParaRPr lang="id-ID" dirty="0"/>
          </a:p>
        </p:txBody>
      </p:sp>
    </p:spTree>
    <p:extLst>
      <p:ext uri="{BB962C8B-B14F-4D97-AF65-F5344CB8AC3E}">
        <p14:creationId xmlns:p14="http://schemas.microsoft.com/office/powerpoint/2010/main" val="57216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Kesetaraan jumlah dan kualitas investasi akan mempengaruhi kepuasan dalam hubungan romantic. Pasangan terbahagia adalah pasangan yang memberikan investasi secara adil</a:t>
            </a:r>
          </a:p>
          <a:p>
            <a:r>
              <a:rPr lang="id-ID" dirty="0" smtClean="0"/>
              <a:t>Ketika kita merasa berinvestasi lebih maka kita akan merasa tidak puas dan jika kita lebih sedikit berinvestasi maka kita akan merasa bersalah</a:t>
            </a:r>
            <a:endParaRPr lang="id-ID" dirty="0"/>
          </a:p>
        </p:txBody>
      </p:sp>
    </p:spTree>
    <p:extLst>
      <p:ext uri="{BB962C8B-B14F-4D97-AF65-F5344CB8AC3E}">
        <p14:creationId xmlns:p14="http://schemas.microsoft.com/office/powerpoint/2010/main" val="34741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Kasus</a:t>
            </a:r>
            <a:endParaRPr lang="id-ID" dirty="0"/>
          </a:p>
        </p:txBody>
      </p:sp>
      <p:sp>
        <p:nvSpPr>
          <p:cNvPr id="3" name="Content Placeholder 2"/>
          <p:cNvSpPr>
            <a:spLocks noGrp="1"/>
          </p:cNvSpPr>
          <p:nvPr>
            <p:ph idx="1"/>
          </p:nvPr>
        </p:nvSpPr>
        <p:spPr>
          <a:xfrm>
            <a:off x="1435608" y="1447800"/>
            <a:ext cx="3208400" cy="4645496"/>
          </a:xfrm>
        </p:spPr>
        <p:txBody>
          <a:bodyPr>
            <a:normAutofit fontScale="62500" lnSpcReduction="20000"/>
          </a:bodyPr>
          <a:lstStyle/>
          <a:p>
            <a:r>
              <a:rPr lang="id-ID" dirty="0" smtClean="0"/>
              <a:t>Anne dan Ali adalah pasangan baru. Setiap hari Anne mengontak Ali. Menanyakan kabar, mengingatkan makan dan berusaha menjaga komunikasi. Namun Ali tidak melakukan hal yang sama.</a:t>
            </a:r>
          </a:p>
          <a:p>
            <a:r>
              <a:rPr lang="id-ID" dirty="0" smtClean="0"/>
              <a:t>Apa yang dirasakan Anne? Apa yang dirasakan Ali?</a:t>
            </a:r>
            <a:endParaRPr lang="id-ID" dirty="0"/>
          </a:p>
        </p:txBody>
      </p:sp>
      <p:pic>
        <p:nvPicPr>
          <p:cNvPr id="1026" name="Picture 2" descr="https://listentothewords.files.wordpress.com/2011/03/20110318-12054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6000"/>
                    </a14:imgEffect>
                    <a14:imgEffect>
                      <a14:saturation sat="115000"/>
                    </a14:imgEffect>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858737" y="1916832"/>
            <a:ext cx="4115721" cy="274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Commitment</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Komitmen adalah keputusan untuk tetap berada dalam hubungan. Komitmen didasarkan oleh keputusan bukan perasaan (Etcheverry &amp; Le, 2005)</a:t>
            </a:r>
          </a:p>
          <a:p>
            <a:r>
              <a:rPr lang="id-ID" dirty="0" smtClean="0"/>
              <a:t>Poin utama dari sebuah komitmen adalah tujuan untuk berbagi masa depan. Dalam hubungan yang berkomitmen, partner berpikiran bahwa mereka akan terus bersama</a:t>
            </a:r>
          </a:p>
          <a:p>
            <a:r>
              <a:rPr lang="id-ID" dirty="0" smtClean="0"/>
              <a:t>Tidak seperti </a:t>
            </a:r>
            <a:r>
              <a:rPr lang="id-ID" i="1" dirty="0" smtClean="0"/>
              <a:t>passion </a:t>
            </a:r>
            <a:r>
              <a:rPr lang="id-ID" dirty="0" smtClean="0"/>
              <a:t>atau </a:t>
            </a:r>
            <a:r>
              <a:rPr lang="id-ID" i="1" dirty="0" smtClean="0"/>
              <a:t>attraction</a:t>
            </a:r>
            <a:r>
              <a:rPr lang="id-ID" dirty="0" smtClean="0"/>
              <a:t>, yang muncul di awal hubungan, komitmen akan menjaga hubungan tetap bersama hingga masa depan nanti. </a:t>
            </a:r>
          </a:p>
          <a:p>
            <a:r>
              <a:rPr lang="id-ID" dirty="0" smtClean="0"/>
              <a:t>Masalah dan ketegangan tidak menjadi alasan orang yang berkomitmen untuk menghentikan hubungan mereka</a:t>
            </a:r>
            <a:endParaRPr lang="id-ID" dirty="0"/>
          </a:p>
        </p:txBody>
      </p:sp>
    </p:spTree>
    <p:extLst>
      <p:ext uri="{BB962C8B-B14F-4D97-AF65-F5344CB8AC3E}">
        <p14:creationId xmlns:p14="http://schemas.microsoft.com/office/powerpoint/2010/main" val="177640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Jika cinta adalah sesuatu yang tidak dapat kita kontrol, maka komitmen lebih kepada keputusan</a:t>
            </a:r>
          </a:p>
          <a:p>
            <a:r>
              <a:rPr lang="id-ID" dirty="0" smtClean="0"/>
              <a:t>Komitmen adalah pilihan untuk memelihara dan menjaga hubungan</a:t>
            </a:r>
          </a:p>
          <a:p>
            <a:r>
              <a:rPr lang="id-ID" dirty="0" smtClean="0"/>
              <a:t>Menurut Counselor Aaron Beck (1988), keputusan untuk berkomitmen memberikan suntikan ‘tanggung jawab’ dalam sebuah hubungan</a:t>
            </a:r>
          </a:p>
          <a:p>
            <a:r>
              <a:rPr lang="id-ID" dirty="0" smtClean="0"/>
              <a:t>Tanpa tanggung jawab maka hubungan menjadi tidak kuat</a:t>
            </a:r>
            <a:endParaRPr lang="id-ID" dirty="0"/>
          </a:p>
        </p:txBody>
      </p:sp>
    </p:spTree>
    <p:extLst>
      <p:ext uri="{BB962C8B-B14F-4D97-AF65-F5344CB8AC3E}">
        <p14:creationId xmlns:p14="http://schemas.microsoft.com/office/powerpoint/2010/main" val="32026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PROSES KOMITMEN</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61831"/>
            <a:ext cx="7061571" cy="261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chaoticsoulzzz.files.wordpress.com/2012/11/autumn-boy-friends-girl-jeans-leaves-favim-com-50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56649"/>
            <a:ext cx="3960440" cy="267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13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TRUST</a:t>
            </a:r>
            <a:endParaRPr lang="id-ID" dirty="0"/>
          </a:p>
        </p:txBody>
      </p:sp>
      <p:sp>
        <p:nvSpPr>
          <p:cNvPr id="3" name="Content Placeholder 2"/>
          <p:cNvSpPr>
            <a:spLocks noGrp="1"/>
          </p:cNvSpPr>
          <p:nvPr>
            <p:ph idx="1"/>
          </p:nvPr>
        </p:nvSpPr>
        <p:spPr>
          <a:xfrm>
            <a:off x="1435608" y="1447800"/>
            <a:ext cx="7168840" cy="2845296"/>
          </a:xfrm>
        </p:spPr>
        <p:txBody>
          <a:bodyPr>
            <a:normAutofit fontScale="55000" lnSpcReduction="20000"/>
          </a:bodyPr>
          <a:lstStyle/>
          <a:p>
            <a:r>
              <a:rPr lang="id-ID" dirty="0" smtClean="0"/>
              <a:t>Trust atau kepercayaan melibatkan kepercayaan bahwa seseorang dapat diandalkan, serta secara emosional memasrahkan kesejahteraan kita serta hubungan kita</a:t>
            </a:r>
          </a:p>
          <a:p>
            <a:r>
              <a:rPr lang="id-ID" dirty="0" smtClean="0"/>
              <a:t>Kepercayaan tidak muncul secara otomatis dalam hubungan</a:t>
            </a:r>
          </a:p>
          <a:p>
            <a:r>
              <a:rPr lang="id-ID" dirty="0" smtClean="0"/>
              <a:t>Kita belajar mempercayai seseorang seiring berjalannya waktu dan kemampuan orang tsb menunjukkan bahwa ia dapat diandalkan, peduli serta mau menginvestasikan diri dalam hubungan</a:t>
            </a:r>
            <a:endParaRPr lang="id-ID" dirty="0"/>
          </a:p>
        </p:txBody>
      </p:sp>
      <p:pic>
        <p:nvPicPr>
          <p:cNvPr id="3074" name="Picture 2" descr="https://candidcolloquy.files.wordpress.com/2013/04/pinky-pro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93096"/>
            <a:ext cx="5256584" cy="228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2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a:xfrm>
            <a:off x="3563888" y="1340768"/>
            <a:ext cx="5369800" cy="4907632"/>
          </a:xfrm>
        </p:spPr>
        <p:txBody>
          <a:bodyPr>
            <a:normAutofit fontScale="92500"/>
          </a:bodyPr>
          <a:lstStyle/>
          <a:p>
            <a:r>
              <a:rPr lang="id-ID" dirty="0" smtClean="0"/>
              <a:t>Ketika kepercayaan terbentuk maka kita akan merasa aman dengan hubungan tersebut</a:t>
            </a:r>
          </a:p>
          <a:p>
            <a:r>
              <a:rPr lang="id-ID" dirty="0" smtClean="0"/>
              <a:t>Kepercayaan dibutuhkan karena dapat memberikan kita jaminan saat mengambil resiko</a:t>
            </a:r>
            <a:endParaRPr lang="id-ID" dirty="0"/>
          </a:p>
        </p:txBody>
      </p:sp>
      <p:pic>
        <p:nvPicPr>
          <p:cNvPr id="4098" name="Picture 2" descr="http://img3.goodfon.su/wallpaper/big/5/ec/girl-man-hands-couples-coff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80" y="2492896"/>
            <a:ext cx="3240360" cy="206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SELF DISCLOSURE</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Self Disclosure adalah membuka diri</a:t>
            </a:r>
          </a:p>
          <a:p>
            <a:r>
              <a:rPr lang="id-ID" dirty="0" smtClean="0"/>
              <a:t>Self disclosure adalah proses membuka informasi pribadi tentang diri yang tidak mungkin orang lain ketahui dengan cara lain</a:t>
            </a:r>
          </a:p>
          <a:p>
            <a:r>
              <a:rPr lang="id-ID" dirty="0" smtClean="0"/>
              <a:t>Self disclosure dapat menggambarkan proses membangun dan refleksi kepercayaan dalam hubungan</a:t>
            </a:r>
            <a:endParaRPr lang="id-ID" dirty="0"/>
          </a:p>
        </p:txBody>
      </p:sp>
    </p:spTree>
    <p:extLst>
      <p:ext uri="{BB962C8B-B14F-4D97-AF65-F5344CB8AC3E}">
        <p14:creationId xmlns:p14="http://schemas.microsoft.com/office/powerpoint/2010/main" val="169206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Self disclosure adalah kunci dari kedekatan (Brehm, 2001)</a:t>
            </a:r>
          </a:p>
          <a:p>
            <a:r>
              <a:rPr lang="id-ID" dirty="0" smtClean="0"/>
              <a:t>Self disclosure tidak dapat terjadi secara sekaligus melainkan secara bertahap dan biasanya penuh kehati – hatian</a:t>
            </a:r>
          </a:p>
          <a:p>
            <a:r>
              <a:rPr lang="id-ID" dirty="0" smtClean="0"/>
              <a:t>Jika lawan bicara menunjukkan empati dalam awal keterbukaan, maka kita akan cenderung menceritakan lebih detil</a:t>
            </a:r>
          </a:p>
          <a:p>
            <a:endParaRPr lang="id-ID" dirty="0"/>
          </a:p>
        </p:txBody>
      </p:sp>
    </p:spTree>
    <p:extLst>
      <p:ext uri="{BB962C8B-B14F-4D97-AF65-F5344CB8AC3E}">
        <p14:creationId xmlns:p14="http://schemas.microsoft.com/office/powerpoint/2010/main" val="374458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IKLIM</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Apakah kamu merasa muram saat mendung? Dan merasa bersemangat saat cuaca cerah?</a:t>
            </a:r>
          </a:p>
          <a:p>
            <a:r>
              <a:rPr lang="id-ID" dirty="0" smtClean="0"/>
              <a:t>Merasa marah saat cuaca panas?</a:t>
            </a:r>
          </a:p>
          <a:p>
            <a:r>
              <a:rPr lang="id-ID" dirty="0"/>
              <a:t>Kita merasa positif dan tidak bergantung pada kondisi </a:t>
            </a:r>
            <a:r>
              <a:rPr lang="id-ID" dirty="0" smtClean="0"/>
              <a:t>kita. Seperti iklim mempengaruhi perasaan kita maka iklim komunikasipun mempengaruhi dengan cara yang sama</a:t>
            </a:r>
            <a:endParaRPr lang="id-ID" dirty="0"/>
          </a:p>
        </p:txBody>
      </p:sp>
    </p:spTree>
    <p:extLst>
      <p:ext uri="{BB962C8B-B14F-4D97-AF65-F5344CB8AC3E}">
        <p14:creationId xmlns:p14="http://schemas.microsoft.com/office/powerpoint/2010/main" val="13015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PERHATIKAN PERCAKAPAN BERIKUT!</a:t>
            </a:r>
            <a:endParaRPr lang="id-ID" dirty="0"/>
          </a:p>
        </p:txBody>
      </p:sp>
      <p:sp>
        <p:nvSpPr>
          <p:cNvPr id="3" name="Content Placeholder 2"/>
          <p:cNvSpPr>
            <a:spLocks noGrp="1"/>
          </p:cNvSpPr>
          <p:nvPr>
            <p:ph idx="1"/>
          </p:nvPr>
        </p:nvSpPr>
        <p:spPr/>
        <p:txBody>
          <a:bodyPr>
            <a:normAutofit fontScale="92500"/>
          </a:bodyPr>
          <a:lstStyle/>
          <a:p>
            <a:r>
              <a:rPr lang="id-ID" dirty="0" smtClean="0"/>
              <a:t>Anina: Aku sebel banget pagi ini</a:t>
            </a:r>
          </a:p>
          <a:p>
            <a:r>
              <a:rPr lang="id-ID" dirty="0" smtClean="0"/>
              <a:t>Nisa: Iya, keliatan kok. Kenapa sebel?</a:t>
            </a:r>
          </a:p>
          <a:p>
            <a:pPr marL="82296" indent="0">
              <a:buNone/>
            </a:pPr>
            <a:r>
              <a:rPr lang="id-ID" dirty="0" smtClean="0"/>
              <a:t>Bandingkan percakapan tsb dengan ini:</a:t>
            </a:r>
            <a:endParaRPr lang="id-ID" dirty="0"/>
          </a:p>
          <a:p>
            <a:r>
              <a:rPr lang="id-ID" dirty="0" smtClean="0"/>
              <a:t>Nisa: Aku sebel banget pagi ini</a:t>
            </a:r>
          </a:p>
          <a:p>
            <a:r>
              <a:rPr lang="id-ID" dirty="0" smtClean="0"/>
              <a:t>Anina:  *diam*</a:t>
            </a:r>
          </a:p>
          <a:p>
            <a:pPr marL="82296" indent="0">
              <a:buNone/>
            </a:pPr>
            <a:r>
              <a:rPr lang="id-ID" dirty="0" smtClean="0"/>
              <a:t>Mana yang akan mengarah pada self disclosure?</a:t>
            </a:r>
            <a:endParaRPr lang="id-ID" dirty="0"/>
          </a:p>
        </p:txBody>
      </p:sp>
    </p:spTree>
    <p:extLst>
      <p:ext uri="{BB962C8B-B14F-4D97-AF65-F5344CB8AC3E}">
        <p14:creationId xmlns:p14="http://schemas.microsoft.com/office/powerpoint/2010/main" val="424004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Meskipun proses self disclosure penting dalam awal hubungan, dalam banyak hubungan, ini tidak menjadi komunikasi primer yang akan terus berkelanjutan. Dalam hubungan yang sudah cukup lama, self disclosure terjadi lebih jarang dibanding awal</a:t>
            </a:r>
          </a:p>
          <a:p>
            <a:r>
              <a:rPr lang="id-ID" dirty="0" smtClean="0"/>
              <a:t>Namun demikian, setiap orang memiliki taraf keterbukaan yang berbeda. </a:t>
            </a:r>
          </a:p>
          <a:p>
            <a:endParaRPr lang="id-ID" dirty="0"/>
          </a:p>
        </p:txBody>
      </p:sp>
    </p:spTree>
    <p:extLst>
      <p:ext uri="{BB962C8B-B14F-4D97-AF65-F5344CB8AC3E}">
        <p14:creationId xmlns:p14="http://schemas.microsoft.com/office/powerpoint/2010/main" val="360827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Perbedaan budaya dan gender mempengaruhi keterbukaan</a:t>
            </a:r>
          </a:p>
          <a:p>
            <a:r>
              <a:rPr lang="id-ID" dirty="0" smtClean="0"/>
              <a:t>Pada wanita barat mengutamakan keterbukaan verbal. Pria terbuka dengan aksi dibanding kata</a:t>
            </a:r>
            <a:endParaRPr lang="id-ID" dirty="0"/>
          </a:p>
        </p:txBody>
      </p:sp>
    </p:spTree>
    <p:extLst>
      <p:ext uri="{BB962C8B-B14F-4D97-AF65-F5344CB8AC3E}">
        <p14:creationId xmlns:p14="http://schemas.microsoft.com/office/powerpoint/2010/main" val="399757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1556792"/>
            <a:ext cx="71252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7-themes.com/data_images/out/42/6913911-girl-boy-love-hug.jpg"/>
          <p:cNvSpPr>
            <a:spLocks noChangeAspect="1" noChangeArrowheads="1"/>
          </p:cNvSpPr>
          <p:nvPr/>
        </p:nvSpPr>
        <p:spPr bwMode="auto">
          <a:xfrm>
            <a:off x="155575" y="-1790700"/>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http://7-themes.com/data_images/out/42/6913911-girl-boy-love-hug.jpg"/>
          <p:cNvSpPr>
            <a:spLocks noChangeAspect="1" noChangeArrowheads="1"/>
          </p:cNvSpPr>
          <p:nvPr/>
        </p:nvSpPr>
        <p:spPr bwMode="auto">
          <a:xfrm>
            <a:off x="307975" y="-1638300"/>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26" name="Picture 6" descr="http://s1.favim.com/orig/18/boy-cute-eyes-girl-love-Favim.com-195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7" y="3356992"/>
            <a:ext cx="4733925" cy="3190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4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COMFORT IN RELATION DIALECTICAL</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Nyaman dengan pertentangan ide</a:t>
            </a:r>
          </a:p>
          <a:p>
            <a:r>
              <a:rPr lang="id-ID" dirty="0" smtClean="0"/>
              <a:t>Kualitas hubungan yang sehat adalah sikap pengertian dan merasa nyaman dengan pertentangan ide</a:t>
            </a:r>
          </a:p>
          <a:p>
            <a:r>
              <a:rPr lang="id-ID" dirty="0" smtClean="0"/>
              <a:t>Perbedaan dan ketegangan adalah hal yang wajar dalam hubungan</a:t>
            </a:r>
          </a:p>
          <a:p>
            <a:r>
              <a:rPr lang="id-ID" dirty="0" smtClean="0"/>
              <a:t>Walaupun ketegangan adalah normal, namun akan sangat menyulitkan jika kita tidak memahaminya dan tidak melabelinya sebagai sesuatu yang wajar</a:t>
            </a:r>
          </a:p>
          <a:p>
            <a:endParaRPr lang="id-ID" dirty="0"/>
          </a:p>
        </p:txBody>
      </p:sp>
    </p:spTree>
    <p:extLst>
      <p:ext uri="{BB962C8B-B14F-4D97-AF65-F5344CB8AC3E}">
        <p14:creationId xmlns:p14="http://schemas.microsoft.com/office/powerpoint/2010/main" val="26203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CONFIRMING &amp; DISCONFIRMING CLIMATES</a:t>
            </a:r>
            <a:endParaRPr lang="id-ID" dirty="0"/>
          </a:p>
        </p:txBody>
      </p:sp>
      <p:sp>
        <p:nvSpPr>
          <p:cNvPr id="3" name="Content Placeholder 2"/>
          <p:cNvSpPr>
            <a:spLocks noGrp="1"/>
          </p:cNvSpPr>
          <p:nvPr>
            <p:ph idx="1"/>
          </p:nvPr>
        </p:nvSpPr>
        <p:spPr/>
        <p:txBody>
          <a:bodyPr>
            <a:normAutofit fontScale="70000" lnSpcReduction="20000"/>
          </a:bodyPr>
          <a:lstStyle/>
          <a:p>
            <a:r>
              <a:rPr lang="id-ID" dirty="0" smtClean="0"/>
              <a:t>Konfirmasi (penegasan): merasa tahu dan diakui sebagai individu</a:t>
            </a:r>
          </a:p>
          <a:p>
            <a:r>
              <a:rPr lang="id-ID" dirty="0" smtClean="0"/>
              <a:t>Hanya sedikit hubungan yang benar – benar memiliki konsep penegasan atau penyangkalan dan yg lainnya berada diantaranya atau bersiklus</a:t>
            </a:r>
          </a:p>
          <a:p>
            <a:r>
              <a:rPr lang="id-ID" dirty="0" smtClean="0"/>
              <a:t>Suatu hubungan konfirmasi biasanya tidak bergerak secara tiba – tiba dari satu titik ke titik yang lain</a:t>
            </a:r>
          </a:p>
          <a:p>
            <a:r>
              <a:rPr lang="id-ID" dirty="0" smtClean="0"/>
              <a:t>Biasanya satu tahap konfirmasi bergerak ke tahapan selanjutnya dengan cara berangsung – angsur, melalui interaksi yang terjadi</a:t>
            </a:r>
          </a:p>
          <a:p>
            <a:endParaRPr lang="id-ID" dirty="0"/>
          </a:p>
        </p:txBody>
      </p:sp>
    </p:spTree>
    <p:extLst>
      <p:ext uri="{BB962C8B-B14F-4D97-AF65-F5344CB8AC3E}">
        <p14:creationId xmlns:p14="http://schemas.microsoft.com/office/powerpoint/2010/main" val="1068420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Tingkatan Penegasan dan Penyangkalan</a:t>
            </a:r>
            <a:endParaRPr lang="id-ID" dirty="0"/>
          </a:p>
        </p:txBody>
      </p:sp>
      <p:sp>
        <p:nvSpPr>
          <p:cNvPr id="3" name="Content Placeholder 2"/>
          <p:cNvSpPr>
            <a:spLocks noGrp="1"/>
          </p:cNvSpPr>
          <p:nvPr>
            <p:ph idx="1"/>
          </p:nvPr>
        </p:nvSpPr>
        <p:spPr/>
        <p:txBody>
          <a:bodyPr>
            <a:normAutofit fontScale="70000" lnSpcReduction="20000"/>
          </a:bodyPr>
          <a:lstStyle/>
          <a:p>
            <a:pPr marL="0" indent="0">
              <a:buFontTx/>
              <a:buNone/>
              <a:defRPr/>
            </a:pPr>
            <a:endParaRPr lang="en-US" u="sng" dirty="0">
              <a:solidFill>
                <a:srgbClr val="FF0000"/>
              </a:solidFill>
              <a:latin typeface="Californian FB" pitchFamily="18" charset="0"/>
            </a:endParaRPr>
          </a:p>
          <a:p>
            <a:pPr marL="514350" indent="-514350">
              <a:buFontTx/>
              <a:buAutoNum type="arabicPeriod"/>
              <a:defRPr/>
            </a:pPr>
            <a:r>
              <a:rPr lang="en-US" b="1" dirty="0" err="1">
                <a:latin typeface="Aparajita" pitchFamily="34" charset="0"/>
                <a:cs typeface="Aparajita" pitchFamily="34" charset="0"/>
              </a:rPr>
              <a:t>Menyadari</a:t>
            </a:r>
            <a:r>
              <a:rPr lang="en-US" b="1" dirty="0">
                <a:latin typeface="Aparajita" pitchFamily="34" charset="0"/>
                <a:cs typeface="Aparajita" pitchFamily="34" charset="0"/>
              </a:rPr>
              <a:t> </a:t>
            </a:r>
            <a:r>
              <a:rPr lang="en-US" b="1" dirty="0" err="1">
                <a:latin typeface="Aparajita" pitchFamily="34" charset="0"/>
                <a:cs typeface="Aparajita" pitchFamily="34" charset="0"/>
              </a:rPr>
              <a:t>adanya</a:t>
            </a:r>
            <a:r>
              <a:rPr lang="en-US" b="1" dirty="0">
                <a:latin typeface="Aparajita" pitchFamily="34" charset="0"/>
                <a:cs typeface="Aparajita" pitchFamily="34" charset="0"/>
              </a:rPr>
              <a:t> orang lain.</a:t>
            </a:r>
            <a:r>
              <a:rPr lang="en-US" dirty="0">
                <a:latin typeface="Aparajita" pitchFamily="34" charset="0"/>
                <a:cs typeface="Aparajita" pitchFamily="34" charset="0"/>
              </a:rPr>
              <a:t> Kita </a:t>
            </a:r>
            <a:r>
              <a:rPr lang="en-US" dirty="0" err="1">
                <a:latin typeface="Aparajita" pitchFamily="34" charset="0"/>
                <a:cs typeface="Aparajita" pitchFamily="34" charset="0"/>
              </a:rPr>
              <a:t>melakukan</a:t>
            </a:r>
            <a:r>
              <a:rPr lang="en-US" dirty="0">
                <a:latin typeface="Aparajita" pitchFamily="34" charset="0"/>
                <a:cs typeface="Aparajita" pitchFamily="34" charset="0"/>
              </a:rPr>
              <a:t> </a:t>
            </a:r>
            <a:r>
              <a:rPr lang="en-US" dirty="0" err="1">
                <a:latin typeface="Aparajita" pitchFamily="34" charset="0"/>
                <a:cs typeface="Aparajita" pitchFamily="34" charset="0"/>
              </a:rPr>
              <a:t>konfimasi</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verbal </a:t>
            </a:r>
            <a:r>
              <a:rPr lang="en-US" dirty="0" err="1">
                <a:latin typeface="Aparajita" pitchFamily="34" charset="0"/>
                <a:cs typeface="Aparajita" pitchFamily="34" charset="0"/>
              </a:rPr>
              <a:t>dan</a:t>
            </a:r>
            <a:r>
              <a:rPr lang="en-US" dirty="0">
                <a:latin typeface="Aparajita" pitchFamily="34" charset="0"/>
                <a:cs typeface="Aparajita" pitchFamily="34" charset="0"/>
              </a:rPr>
              <a:t> non verbal. </a:t>
            </a:r>
            <a:r>
              <a:rPr lang="en-US" dirty="0" err="1">
                <a:latin typeface="Aparajita" pitchFamily="34" charset="0"/>
                <a:cs typeface="Aparajita" pitchFamily="34" charset="0"/>
              </a:rPr>
              <a:t>Penyangkalan</a:t>
            </a:r>
            <a:r>
              <a:rPr lang="en-US" dirty="0">
                <a:latin typeface="Aparajita" pitchFamily="34" charset="0"/>
                <a:cs typeface="Aparajita" pitchFamily="34" charset="0"/>
              </a:rPr>
              <a:t> yang </a:t>
            </a:r>
            <a:r>
              <a:rPr lang="en-US" dirty="0" err="1">
                <a:latin typeface="Aparajita" pitchFamily="34" charset="0"/>
                <a:cs typeface="Aparajita" pitchFamily="34" charset="0"/>
              </a:rPr>
              <a:t>mendasar</a:t>
            </a:r>
            <a:r>
              <a:rPr lang="en-US" dirty="0">
                <a:latin typeface="Aparajita" pitchFamily="34" charset="0"/>
                <a:cs typeface="Aparajita" pitchFamily="34" charset="0"/>
              </a:rPr>
              <a:t> </a:t>
            </a:r>
            <a:r>
              <a:rPr lang="en-US" dirty="0" err="1">
                <a:latin typeface="Aparajita" pitchFamily="34" charset="0"/>
                <a:cs typeface="Aparajita" pitchFamily="34" charset="0"/>
              </a:rPr>
              <a:t>adalah</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a:t>
            </a:r>
            <a:r>
              <a:rPr lang="en-US" dirty="0" err="1">
                <a:latin typeface="Aparajita" pitchFamily="34" charset="0"/>
                <a:cs typeface="Aparajita" pitchFamily="34" charset="0"/>
              </a:rPr>
              <a:t>tidak</a:t>
            </a:r>
            <a:r>
              <a:rPr lang="en-US" dirty="0">
                <a:latin typeface="Aparajita" pitchFamily="34" charset="0"/>
                <a:cs typeface="Aparajita" pitchFamily="34" charset="0"/>
              </a:rPr>
              <a:t> </a:t>
            </a:r>
            <a:r>
              <a:rPr lang="en-US" dirty="0" err="1">
                <a:latin typeface="Aparajita" pitchFamily="34" charset="0"/>
                <a:cs typeface="Aparajita" pitchFamily="34" charset="0"/>
              </a:rPr>
              <a:t>mengakui</a:t>
            </a:r>
            <a:r>
              <a:rPr lang="en-US" dirty="0">
                <a:latin typeface="Aparajita" pitchFamily="34" charset="0"/>
                <a:cs typeface="Aparajita" pitchFamily="34" charset="0"/>
              </a:rPr>
              <a:t> </a:t>
            </a:r>
            <a:r>
              <a:rPr lang="en-US" dirty="0" err="1">
                <a:latin typeface="Aparajita" pitchFamily="34" charset="0"/>
                <a:cs typeface="Aparajita" pitchFamily="34" charset="0"/>
              </a:rPr>
              <a:t>kehadirannya</a:t>
            </a:r>
            <a:r>
              <a:rPr lang="en-US" dirty="0">
                <a:latin typeface="Aparajita" pitchFamily="34" charset="0"/>
                <a:cs typeface="Aparajita" pitchFamily="34" charset="0"/>
              </a:rPr>
              <a:t>. </a:t>
            </a:r>
          </a:p>
          <a:p>
            <a:pPr marL="514350" indent="-514350">
              <a:buFontTx/>
              <a:buAutoNum type="arabicPeriod"/>
              <a:defRPr/>
            </a:pPr>
            <a:r>
              <a:rPr lang="en-US" b="1" dirty="0" err="1">
                <a:latin typeface="Aparajita" pitchFamily="34" charset="0"/>
                <a:cs typeface="Aparajita" pitchFamily="34" charset="0"/>
              </a:rPr>
              <a:t>Mengakui</a:t>
            </a:r>
            <a:r>
              <a:rPr lang="en-US" b="1" dirty="0">
                <a:latin typeface="Aparajita" pitchFamily="34" charset="0"/>
                <a:cs typeface="Aparajita" pitchFamily="34" charset="0"/>
              </a:rPr>
              <a:t> </a:t>
            </a:r>
            <a:r>
              <a:rPr lang="en-US" b="1" dirty="0" err="1">
                <a:latin typeface="Aparajita" pitchFamily="34" charset="0"/>
                <a:cs typeface="Aparajita" pitchFamily="34" charset="0"/>
              </a:rPr>
              <a:t>apa</a:t>
            </a:r>
            <a:r>
              <a:rPr lang="en-US" b="1" dirty="0">
                <a:latin typeface="Aparajita" pitchFamily="34" charset="0"/>
                <a:cs typeface="Aparajita" pitchFamily="34" charset="0"/>
              </a:rPr>
              <a:t> yang orang lain </a:t>
            </a:r>
            <a:r>
              <a:rPr lang="en-US" b="1" dirty="0" err="1">
                <a:latin typeface="Aparajita" pitchFamily="34" charset="0"/>
                <a:cs typeface="Aparajita" pitchFamily="34" charset="0"/>
              </a:rPr>
              <a:t>rasakan</a:t>
            </a:r>
            <a:r>
              <a:rPr lang="en-US" b="1" dirty="0">
                <a:latin typeface="Aparajita" pitchFamily="34" charset="0"/>
                <a:cs typeface="Aparajita" pitchFamily="34" charset="0"/>
              </a:rPr>
              <a:t>, </a:t>
            </a:r>
            <a:r>
              <a:rPr lang="en-US" b="1" dirty="0" err="1">
                <a:latin typeface="Aparajita" pitchFamily="34" charset="0"/>
                <a:cs typeface="Aparajita" pitchFamily="34" charset="0"/>
              </a:rPr>
              <a:t>pikirkan</a:t>
            </a:r>
            <a:r>
              <a:rPr lang="en-US" b="1" dirty="0">
                <a:latin typeface="Aparajita" pitchFamily="34" charset="0"/>
                <a:cs typeface="Aparajita" pitchFamily="34" charset="0"/>
              </a:rPr>
              <a:t>, </a:t>
            </a:r>
            <a:r>
              <a:rPr lang="en-US" b="1" dirty="0" err="1">
                <a:latin typeface="Aparajita" pitchFamily="34" charset="0"/>
                <a:cs typeface="Aparajita" pitchFamily="34" charset="0"/>
              </a:rPr>
              <a:t>dan</a:t>
            </a:r>
            <a:r>
              <a:rPr lang="en-US" b="1" dirty="0">
                <a:latin typeface="Aparajita" pitchFamily="34" charset="0"/>
                <a:cs typeface="Aparajita" pitchFamily="34" charset="0"/>
              </a:rPr>
              <a:t> </a:t>
            </a:r>
            <a:r>
              <a:rPr lang="en-US" b="1" dirty="0" err="1">
                <a:latin typeface="Aparajita" pitchFamily="34" charset="0"/>
                <a:cs typeface="Aparajita" pitchFamily="34" charset="0"/>
              </a:rPr>
              <a:t>katakan</a:t>
            </a:r>
            <a:r>
              <a:rPr lang="en-US" b="1" dirty="0">
                <a:latin typeface="Aparajita" pitchFamily="34" charset="0"/>
                <a:cs typeface="Aparajita" pitchFamily="34" charset="0"/>
              </a:rPr>
              <a:t>.</a:t>
            </a:r>
            <a:r>
              <a:rPr lang="en-US" dirty="0">
                <a:latin typeface="Aparajita" pitchFamily="34" charset="0"/>
                <a:cs typeface="Aparajita" pitchFamily="34" charset="0"/>
              </a:rPr>
              <a:t> </a:t>
            </a:r>
            <a:r>
              <a:rPr lang="en-US" dirty="0" err="1">
                <a:latin typeface="Aparajita" pitchFamily="34" charset="0"/>
                <a:cs typeface="Aparajita" pitchFamily="34" charset="0"/>
              </a:rPr>
              <a:t>Secara</a:t>
            </a:r>
            <a:r>
              <a:rPr lang="en-US" dirty="0">
                <a:latin typeface="Aparajita" pitchFamily="34" charset="0"/>
                <a:cs typeface="Aparajita" pitchFamily="34" charset="0"/>
              </a:rPr>
              <a:t> non verbal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menunjukkan</a:t>
            </a:r>
            <a:r>
              <a:rPr lang="en-US" dirty="0">
                <a:latin typeface="Aparajita" pitchFamily="34" charset="0"/>
                <a:cs typeface="Aparajita" pitchFamily="34" charset="0"/>
              </a:rPr>
              <a:t> </a:t>
            </a:r>
            <a:r>
              <a:rPr lang="en-US" dirty="0" err="1">
                <a:latin typeface="Aparajita" pitchFamily="34" charset="0"/>
                <a:cs typeface="Aparajita" pitchFamily="34" charset="0"/>
              </a:rPr>
              <a:t>bahwa</a:t>
            </a:r>
            <a:r>
              <a:rPr lang="en-US" dirty="0">
                <a:latin typeface="Aparajita" pitchFamily="34" charset="0"/>
                <a:cs typeface="Aparajita" pitchFamily="34" charset="0"/>
              </a:rPr>
              <a:t>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mendengarkan</a:t>
            </a:r>
            <a:r>
              <a:rPr lang="en-US" dirty="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secara</a:t>
            </a:r>
            <a:r>
              <a:rPr lang="en-US" dirty="0">
                <a:latin typeface="Aparajita" pitchFamily="34" charset="0"/>
                <a:cs typeface="Aparajita" pitchFamily="34" charset="0"/>
              </a:rPr>
              <a:t> verbal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merespon</a:t>
            </a:r>
            <a:r>
              <a:rPr lang="en-US" dirty="0">
                <a:latin typeface="Aparajita" pitchFamily="34" charset="0"/>
                <a:cs typeface="Aparajita" pitchFamily="34" charset="0"/>
              </a:rPr>
              <a:t> </a:t>
            </a:r>
            <a:r>
              <a:rPr lang="en-US" dirty="0" err="1">
                <a:latin typeface="Aparajita" pitchFamily="34" charset="0"/>
                <a:cs typeface="Aparajita" pitchFamily="34" charset="0"/>
              </a:rPr>
              <a:t>komunikasi</a:t>
            </a:r>
            <a:r>
              <a:rPr lang="en-US" dirty="0">
                <a:latin typeface="Aparajita" pitchFamily="34" charset="0"/>
                <a:cs typeface="Aparajita" pitchFamily="34" charset="0"/>
              </a:rPr>
              <a:t> orang lain.</a:t>
            </a:r>
          </a:p>
          <a:p>
            <a:pPr marL="514350" indent="-514350">
              <a:buFontTx/>
              <a:buAutoNum type="arabicPeriod"/>
              <a:defRPr/>
            </a:pPr>
            <a:r>
              <a:rPr lang="en-US" b="1" dirty="0" err="1">
                <a:latin typeface="Aparajita" pitchFamily="34" charset="0"/>
                <a:cs typeface="Aparajita" pitchFamily="34" charset="0"/>
              </a:rPr>
              <a:t>Menyetujui</a:t>
            </a:r>
            <a:r>
              <a:rPr lang="en-US" b="1" dirty="0">
                <a:latin typeface="Aparajita" pitchFamily="34" charset="0"/>
                <a:cs typeface="Aparajita" pitchFamily="34" charset="0"/>
              </a:rPr>
              <a:t>,</a:t>
            </a:r>
            <a:r>
              <a:rPr lang="en-US" dirty="0">
                <a:latin typeface="Aparajita" pitchFamily="34" charset="0"/>
                <a:cs typeface="Aparajita" pitchFamily="34" charset="0"/>
              </a:rPr>
              <a:t> </a:t>
            </a:r>
            <a:r>
              <a:rPr lang="en-US" dirty="0" err="1">
                <a:latin typeface="Aparajita" pitchFamily="34" charset="0"/>
                <a:cs typeface="Aparajita" pitchFamily="34" charset="0"/>
              </a:rPr>
              <a:t>yaitu</a:t>
            </a:r>
            <a:r>
              <a:rPr lang="en-US" dirty="0">
                <a:latin typeface="Aparajita" pitchFamily="34" charset="0"/>
                <a:cs typeface="Aparajita" pitchFamily="34" charset="0"/>
              </a:rPr>
              <a:t> </a:t>
            </a:r>
            <a:r>
              <a:rPr lang="en-US" dirty="0" err="1">
                <a:latin typeface="Aparajita" pitchFamily="34" charset="0"/>
                <a:cs typeface="Aparajita" pitchFamily="34" charset="0"/>
              </a:rPr>
              <a:t>menerima</a:t>
            </a:r>
            <a:r>
              <a:rPr lang="en-US" dirty="0">
                <a:latin typeface="Aparajita" pitchFamily="34" charset="0"/>
                <a:cs typeface="Aparajita" pitchFamily="34" charset="0"/>
              </a:rPr>
              <a:t> </a:t>
            </a:r>
            <a:r>
              <a:rPr lang="en-US" dirty="0" err="1">
                <a:latin typeface="Aparajita" pitchFamily="34" charset="0"/>
                <a:cs typeface="Aparajita" pitchFamily="34" charset="0"/>
              </a:rPr>
              <a:t>perasaan</a:t>
            </a:r>
            <a:r>
              <a:rPr lang="en-US" dirty="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pikiran</a:t>
            </a:r>
            <a:r>
              <a:rPr lang="en-US" dirty="0">
                <a:latin typeface="Aparajita" pitchFamily="34" charset="0"/>
                <a:cs typeface="Aparajita" pitchFamily="34" charset="0"/>
              </a:rPr>
              <a:t> orang lain. Kita </a:t>
            </a:r>
            <a:r>
              <a:rPr lang="en-US" dirty="0" err="1">
                <a:latin typeface="Aparajita" pitchFamily="34" charset="0"/>
                <a:cs typeface="Aparajita" pitchFamily="34" charset="0"/>
              </a:rPr>
              <a:t>menyangkal</a:t>
            </a:r>
            <a:r>
              <a:rPr lang="en-US" dirty="0">
                <a:latin typeface="Aparajita" pitchFamily="34" charset="0"/>
                <a:cs typeface="Aparajita" pitchFamily="34" charset="0"/>
              </a:rPr>
              <a:t> orang lain </a:t>
            </a:r>
            <a:r>
              <a:rPr lang="en-US" dirty="0" err="1">
                <a:latin typeface="Aparajita" pitchFamily="34" charset="0"/>
                <a:cs typeface="Aparajita" pitchFamily="34" charset="0"/>
              </a:rPr>
              <a:t>saat</a:t>
            </a:r>
            <a:r>
              <a:rPr lang="en-US" dirty="0">
                <a:latin typeface="Aparajita" pitchFamily="34" charset="0"/>
                <a:cs typeface="Aparajita" pitchFamily="34" charset="0"/>
              </a:rPr>
              <a:t>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tidak</a:t>
            </a:r>
            <a:r>
              <a:rPr lang="en-US" dirty="0">
                <a:latin typeface="Aparajita" pitchFamily="34" charset="0"/>
                <a:cs typeface="Aparajita" pitchFamily="34" charset="0"/>
              </a:rPr>
              <a:t> </a:t>
            </a:r>
            <a:r>
              <a:rPr lang="en-US" dirty="0" err="1">
                <a:latin typeface="Aparajita" pitchFamily="34" charset="0"/>
                <a:cs typeface="Aparajita" pitchFamily="34" charset="0"/>
              </a:rPr>
              <a:t>menerima</a:t>
            </a:r>
            <a:r>
              <a:rPr lang="en-US" dirty="0">
                <a:latin typeface="Aparajita" pitchFamily="34" charset="0"/>
                <a:cs typeface="Aparajita" pitchFamily="34" charset="0"/>
              </a:rPr>
              <a:t> </a:t>
            </a:r>
            <a:r>
              <a:rPr lang="en-US" dirty="0" err="1">
                <a:latin typeface="Aparajita" pitchFamily="34" charset="0"/>
                <a:cs typeface="Aparajita" pitchFamily="34" charset="0"/>
              </a:rPr>
              <a:t>pikiran</a:t>
            </a:r>
            <a:r>
              <a:rPr lang="en-US" dirty="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perasaannya</a:t>
            </a:r>
            <a:r>
              <a:rPr lang="en-US" dirty="0">
                <a:latin typeface="Aparajita" pitchFamily="34" charset="0"/>
                <a:cs typeface="Aparajita" pitchFamily="34" charset="0"/>
              </a:rPr>
              <a:t>. </a:t>
            </a:r>
            <a:endParaRPr lang="id-ID" dirty="0" smtClean="0">
              <a:latin typeface="Aparajita" pitchFamily="34" charset="0"/>
              <a:cs typeface="Aparajita" pitchFamily="34" charset="0"/>
            </a:endParaRPr>
          </a:p>
          <a:p>
            <a:pPr marL="0" indent="0">
              <a:buNone/>
              <a:defRPr/>
            </a:pPr>
            <a:endParaRPr lang="id-ID" dirty="0"/>
          </a:p>
        </p:txBody>
      </p:sp>
    </p:spTree>
    <p:extLst>
      <p:ext uri="{BB962C8B-B14F-4D97-AF65-F5344CB8AC3E}">
        <p14:creationId xmlns:p14="http://schemas.microsoft.com/office/powerpoint/2010/main" val="299517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4463" y="765175"/>
          <a:ext cx="8964611" cy="4772024"/>
        </p:xfrm>
        <a:graphic>
          <a:graphicData uri="http://schemas.openxmlformats.org/drawingml/2006/table">
            <a:tbl>
              <a:tblPr firstRow="1" bandRow="1">
                <a:tableStyleId>{93296810-A885-4BE3-A3E7-6D5BEEA58F35}</a:tableStyleId>
              </a:tblPr>
              <a:tblGrid>
                <a:gridCol w="2842545"/>
                <a:gridCol w="2842545"/>
                <a:gridCol w="3279521"/>
              </a:tblGrid>
              <a:tr h="599097">
                <a:tc>
                  <a:txBody>
                    <a:bodyPr/>
                    <a:lstStyle/>
                    <a:p>
                      <a:endParaRPr lang="en-US" sz="1800" dirty="0"/>
                    </a:p>
                  </a:txBody>
                  <a:tcPr marL="91441" marR="91441" marT="45719" marB="45719">
                    <a:solidFill>
                      <a:srgbClr val="FF9999"/>
                    </a:solidFill>
                  </a:tcPr>
                </a:tc>
                <a:tc>
                  <a:txBody>
                    <a:bodyPr/>
                    <a:lstStyle/>
                    <a:p>
                      <a:r>
                        <a:rPr lang="en-US" sz="1800" dirty="0" smtClean="0"/>
                        <a:t>PESAN KONFIRMASI</a:t>
                      </a:r>
                      <a:endParaRPr lang="en-US" sz="1800" dirty="0"/>
                    </a:p>
                  </a:txBody>
                  <a:tcPr marL="91441" marR="91441" marT="45719" marB="45719">
                    <a:solidFill>
                      <a:srgbClr val="FF9999"/>
                    </a:solidFill>
                  </a:tcPr>
                </a:tc>
                <a:tc>
                  <a:txBody>
                    <a:bodyPr/>
                    <a:lstStyle/>
                    <a:p>
                      <a:r>
                        <a:rPr lang="en-US" sz="1800" dirty="0" smtClean="0"/>
                        <a:t>PESAN SANGKALAN</a:t>
                      </a:r>
                      <a:endParaRPr lang="en-US" sz="1800" dirty="0"/>
                    </a:p>
                  </a:txBody>
                  <a:tcPr marL="91441" marR="91441" marT="45719" marB="45719">
                    <a:solidFill>
                      <a:srgbClr val="FF9999"/>
                    </a:solidFill>
                  </a:tcPr>
                </a:tc>
              </a:tr>
              <a:tr h="866939">
                <a:tc>
                  <a:txBody>
                    <a:bodyPr/>
                    <a:lstStyle/>
                    <a:p>
                      <a:r>
                        <a:rPr lang="en-US" sz="1800" dirty="0" smtClean="0"/>
                        <a:t>MENYADARI</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Anda</a:t>
                      </a:r>
                      <a:r>
                        <a:rPr lang="en-US" sz="1800" dirty="0" smtClean="0"/>
                        <a:t> </a:t>
                      </a:r>
                      <a:r>
                        <a:rPr lang="en-US" sz="1800" dirty="0" err="1" smtClean="0"/>
                        <a:t>hadir</a:t>
                      </a:r>
                      <a:r>
                        <a:rPr lang="en-US" sz="1800" dirty="0" smtClean="0"/>
                        <a:t>”</a:t>
                      </a:r>
                    </a:p>
                    <a:p>
                      <a:r>
                        <a:rPr lang="en-US" sz="1800" dirty="0" smtClean="0"/>
                        <a:t>“Halo”</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Anda</a:t>
                      </a:r>
                      <a:r>
                        <a:rPr lang="en-US" sz="1800" dirty="0" smtClean="0"/>
                        <a:t> </a:t>
                      </a:r>
                      <a:r>
                        <a:rPr lang="en-US" sz="1800" dirty="0" err="1" smtClean="0"/>
                        <a:t>Tidak</a:t>
                      </a:r>
                      <a:r>
                        <a:rPr lang="en-US" sz="1800" dirty="0" smtClean="0"/>
                        <a:t> </a:t>
                      </a:r>
                      <a:r>
                        <a:rPr lang="en-US" sz="1800" dirty="0" err="1" smtClean="0"/>
                        <a:t>Hadir</a:t>
                      </a:r>
                      <a:r>
                        <a:rPr lang="en-US" sz="1800" dirty="0" smtClean="0"/>
                        <a:t>”</a:t>
                      </a:r>
                    </a:p>
                    <a:p>
                      <a:r>
                        <a:rPr lang="en-US" sz="1800" dirty="0" smtClean="0"/>
                        <a:t>(</a:t>
                      </a:r>
                      <a:r>
                        <a:rPr lang="en-US" sz="1800" dirty="0" err="1" smtClean="0"/>
                        <a:t>diam</a:t>
                      </a:r>
                      <a:r>
                        <a:rPr lang="en-US" sz="1800" dirty="0" smtClean="0"/>
                        <a:t> </a:t>
                      </a:r>
                      <a:r>
                        <a:rPr lang="en-US" sz="1800" dirty="0" err="1" smtClean="0"/>
                        <a:t>saja</a:t>
                      </a:r>
                      <a:r>
                        <a:rPr lang="en-US" sz="1800" dirty="0" smtClean="0"/>
                        <a:t>)</a:t>
                      </a:r>
                      <a:endParaRPr lang="en-US" sz="1800" dirty="0"/>
                    </a:p>
                  </a:txBody>
                  <a:tcPr marL="91441" marR="91441" marT="45719" marB="45719">
                    <a:solidFill>
                      <a:srgbClr val="FF9999"/>
                    </a:solidFill>
                  </a:tcPr>
                </a:tc>
              </a:tr>
              <a:tr h="1481994">
                <a:tc>
                  <a:txBody>
                    <a:bodyPr/>
                    <a:lstStyle/>
                    <a:p>
                      <a:r>
                        <a:rPr lang="en-US" sz="1800" dirty="0" smtClean="0"/>
                        <a:t>MENGAKUI</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Anda</a:t>
                      </a:r>
                      <a:r>
                        <a:rPr lang="en-US" sz="1800" dirty="0" smtClean="0"/>
                        <a:t> </a:t>
                      </a:r>
                      <a:r>
                        <a:rPr lang="en-US" sz="1800" dirty="0" err="1" smtClean="0"/>
                        <a:t>berarti</a:t>
                      </a:r>
                      <a:r>
                        <a:rPr lang="en-US" sz="1800" dirty="0" smtClean="0"/>
                        <a:t> </a:t>
                      </a:r>
                      <a:r>
                        <a:rPr lang="en-US" sz="1800" dirty="0" err="1" smtClean="0"/>
                        <a:t>bagi</a:t>
                      </a:r>
                      <a:r>
                        <a:rPr lang="en-US" sz="1800" dirty="0" smtClean="0"/>
                        <a:t> </a:t>
                      </a:r>
                      <a:r>
                        <a:rPr lang="en-US" sz="1800" dirty="0" err="1" smtClean="0"/>
                        <a:t>saya</a:t>
                      </a:r>
                      <a:r>
                        <a:rPr lang="en-US" sz="1800" dirty="0" smtClean="0"/>
                        <a:t>”</a:t>
                      </a:r>
                    </a:p>
                    <a:p>
                      <a:r>
                        <a:rPr lang="en-US" sz="1800" dirty="0" smtClean="0"/>
                        <a:t>“Kita </a:t>
                      </a:r>
                      <a:r>
                        <a:rPr lang="en-US" sz="1800" dirty="0" err="1" smtClean="0"/>
                        <a:t>memiliki</a:t>
                      </a:r>
                      <a:r>
                        <a:rPr lang="en-US" sz="1800" dirty="0" smtClean="0"/>
                        <a:t> </a:t>
                      </a:r>
                      <a:r>
                        <a:rPr lang="en-US" sz="1800" dirty="0" err="1" smtClean="0"/>
                        <a:t>Hubungan</a:t>
                      </a:r>
                      <a:r>
                        <a:rPr lang="en-US" sz="1800" dirty="0" smtClean="0"/>
                        <a:t>”</a:t>
                      </a:r>
                    </a:p>
                    <a:p>
                      <a:r>
                        <a:rPr lang="en-US" sz="1800" dirty="0" smtClean="0"/>
                        <a:t>“</a:t>
                      </a:r>
                      <a:r>
                        <a:rPr lang="en-US" sz="1800" dirty="0" err="1" smtClean="0"/>
                        <a:t>Maafkan</a:t>
                      </a:r>
                      <a:r>
                        <a:rPr lang="en-US" sz="1800" baseline="0" dirty="0" smtClean="0"/>
                        <a:t> </a:t>
                      </a:r>
                      <a:r>
                        <a:rPr lang="en-US" sz="1800" baseline="0" dirty="0" err="1" smtClean="0"/>
                        <a:t>saya</a:t>
                      </a:r>
                      <a:r>
                        <a:rPr lang="en-US" sz="1800" baseline="0" dirty="0" smtClean="0"/>
                        <a:t> </a:t>
                      </a:r>
                      <a:r>
                        <a:rPr lang="en-US" sz="1800" baseline="0" dirty="0" err="1" smtClean="0"/>
                        <a:t>jika</a:t>
                      </a:r>
                      <a:r>
                        <a:rPr lang="en-US" sz="1800" baseline="0" dirty="0" smtClean="0"/>
                        <a:t> </a:t>
                      </a:r>
                      <a:r>
                        <a:rPr lang="en-US" sz="1800" baseline="0" dirty="0" err="1" smtClean="0"/>
                        <a:t>Anda</a:t>
                      </a:r>
                      <a:r>
                        <a:rPr lang="en-US" sz="1800" baseline="0" dirty="0" smtClean="0"/>
                        <a:t> </a:t>
                      </a:r>
                      <a:r>
                        <a:rPr lang="en-US" sz="1800" baseline="0" dirty="0" err="1" smtClean="0"/>
                        <a:t>terluka</a:t>
                      </a:r>
                      <a:r>
                        <a:rPr lang="en-US" sz="1800" baseline="0" dirty="0" smtClean="0"/>
                        <a:t>”</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Anda</a:t>
                      </a:r>
                      <a:r>
                        <a:rPr lang="en-US" sz="1800" dirty="0" smtClean="0"/>
                        <a:t> </a:t>
                      </a:r>
                      <a:r>
                        <a:rPr lang="en-US" sz="1800" dirty="0" err="1" smtClean="0"/>
                        <a:t>tidak</a:t>
                      </a:r>
                      <a:r>
                        <a:rPr lang="en-US" sz="1800" dirty="0" smtClean="0"/>
                        <a:t> </a:t>
                      </a:r>
                      <a:r>
                        <a:rPr lang="en-US" sz="1800" dirty="0" err="1" smtClean="0"/>
                        <a:t>berarti</a:t>
                      </a:r>
                      <a:r>
                        <a:rPr lang="en-US" sz="1800" dirty="0" smtClean="0"/>
                        <a:t>”</a:t>
                      </a:r>
                    </a:p>
                    <a:p>
                      <a:r>
                        <a:rPr lang="en-US" sz="1800" dirty="0" smtClean="0"/>
                        <a:t>“Kita </a:t>
                      </a:r>
                      <a:r>
                        <a:rPr lang="en-US" sz="1800" dirty="0" err="1" smtClean="0"/>
                        <a:t>bukan</a:t>
                      </a:r>
                      <a:r>
                        <a:rPr lang="en-US" sz="1800" dirty="0" smtClean="0"/>
                        <a:t> </a:t>
                      </a:r>
                      <a:r>
                        <a:rPr lang="en-US" sz="1800" dirty="0" err="1" smtClean="0"/>
                        <a:t>teman</a:t>
                      </a:r>
                      <a:r>
                        <a:rPr lang="en-US" sz="1800" dirty="0" smtClean="0"/>
                        <a:t> </a:t>
                      </a:r>
                      <a:r>
                        <a:rPr lang="en-US" sz="1800" dirty="0" err="1" smtClean="0"/>
                        <a:t>Kelompok</a:t>
                      </a:r>
                      <a:r>
                        <a:rPr lang="en-US" sz="1800" dirty="0" smtClean="0"/>
                        <a:t>”</a:t>
                      </a:r>
                    </a:p>
                    <a:p>
                      <a:r>
                        <a:rPr lang="en-US" sz="1800" dirty="0" smtClean="0"/>
                        <a:t>“</a:t>
                      </a:r>
                      <a:r>
                        <a:rPr lang="en-US" sz="1800" dirty="0" err="1" smtClean="0"/>
                        <a:t>Anda</a:t>
                      </a:r>
                      <a:r>
                        <a:rPr lang="en-US" sz="1800" baseline="0" dirty="0" smtClean="0"/>
                        <a:t> </a:t>
                      </a:r>
                      <a:r>
                        <a:rPr lang="en-US" sz="1800" baseline="0" dirty="0" err="1" smtClean="0"/>
                        <a:t>terlalu</a:t>
                      </a:r>
                      <a:r>
                        <a:rPr lang="en-US" sz="1800" baseline="0" dirty="0" smtClean="0"/>
                        <a:t> </a:t>
                      </a:r>
                      <a:r>
                        <a:rPr lang="en-US" sz="1800" baseline="0" dirty="0" err="1" smtClean="0"/>
                        <a:t>berlebihan</a:t>
                      </a:r>
                      <a:r>
                        <a:rPr lang="en-US" sz="1800" baseline="0" dirty="0" smtClean="0"/>
                        <a:t>”</a:t>
                      </a:r>
                      <a:endParaRPr lang="en-US" sz="1800" dirty="0"/>
                    </a:p>
                  </a:txBody>
                  <a:tcPr marL="91441" marR="91441" marT="45719" marB="45719">
                    <a:solidFill>
                      <a:srgbClr val="FF9999"/>
                    </a:solidFill>
                  </a:tcPr>
                </a:tc>
              </a:tr>
              <a:tr h="1823994">
                <a:tc>
                  <a:txBody>
                    <a:bodyPr/>
                    <a:lstStyle/>
                    <a:p>
                      <a:r>
                        <a:rPr lang="en-US" sz="1800" dirty="0" smtClean="0"/>
                        <a:t>MENYETUJUI</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Apa</a:t>
                      </a:r>
                      <a:r>
                        <a:rPr lang="en-US" sz="1800" baseline="0" dirty="0" smtClean="0"/>
                        <a:t> yang </a:t>
                      </a:r>
                      <a:r>
                        <a:rPr lang="en-US" sz="1800" baseline="0" dirty="0" err="1" smtClean="0"/>
                        <a:t>kamu</a:t>
                      </a:r>
                      <a:r>
                        <a:rPr lang="en-US" sz="1800" baseline="0" dirty="0" smtClean="0"/>
                        <a:t> </a:t>
                      </a:r>
                      <a:r>
                        <a:rPr lang="en-US" sz="1800" baseline="0" dirty="0" err="1" smtClean="0"/>
                        <a:t>pikirkan</a:t>
                      </a:r>
                      <a:r>
                        <a:rPr lang="en-US" sz="1800" baseline="0" dirty="0" smtClean="0"/>
                        <a:t> </a:t>
                      </a:r>
                      <a:r>
                        <a:rPr lang="en-US" sz="1800" baseline="0" dirty="0" err="1" smtClean="0"/>
                        <a:t>dan</a:t>
                      </a:r>
                      <a:r>
                        <a:rPr lang="en-US" sz="1800" baseline="0" dirty="0" smtClean="0"/>
                        <a:t> </a:t>
                      </a:r>
                      <a:r>
                        <a:rPr lang="en-US" sz="1800" baseline="0" dirty="0" err="1" smtClean="0"/>
                        <a:t>kamu</a:t>
                      </a:r>
                      <a:r>
                        <a:rPr lang="en-US" sz="1800" baseline="0" dirty="0" smtClean="0"/>
                        <a:t> </a:t>
                      </a:r>
                      <a:r>
                        <a:rPr lang="en-US" sz="1800" baseline="0" dirty="0" err="1" smtClean="0"/>
                        <a:t>rasakan</a:t>
                      </a:r>
                      <a:r>
                        <a:rPr lang="en-US" sz="1800" baseline="0" dirty="0" smtClean="0"/>
                        <a:t> </a:t>
                      </a:r>
                      <a:r>
                        <a:rPr lang="en-US" sz="1800" baseline="0" dirty="0" err="1" smtClean="0"/>
                        <a:t>benar</a:t>
                      </a:r>
                      <a:r>
                        <a:rPr lang="en-US" sz="1800" baseline="0" dirty="0" smtClean="0"/>
                        <a:t>”</a:t>
                      </a:r>
                    </a:p>
                    <a:p>
                      <a:r>
                        <a:rPr lang="en-US" sz="1800" baseline="0" dirty="0" smtClean="0"/>
                        <a:t>“</a:t>
                      </a:r>
                      <a:r>
                        <a:rPr lang="en-US" sz="1800" baseline="0" dirty="0" err="1" smtClean="0"/>
                        <a:t>Aku</a:t>
                      </a:r>
                      <a:r>
                        <a:rPr lang="en-US" sz="1800" baseline="0" dirty="0" smtClean="0"/>
                        <a:t> </a:t>
                      </a:r>
                      <a:r>
                        <a:rPr lang="en-US" sz="1800" baseline="0" dirty="0" err="1" smtClean="0"/>
                        <a:t>juga</a:t>
                      </a:r>
                      <a:r>
                        <a:rPr lang="en-US" sz="1800" baseline="0" dirty="0" smtClean="0"/>
                        <a:t> </a:t>
                      </a:r>
                      <a:r>
                        <a:rPr lang="en-US" sz="1800" baseline="0" dirty="0" err="1" smtClean="0"/>
                        <a:t>merasakan</a:t>
                      </a:r>
                      <a:r>
                        <a:rPr lang="en-US" sz="1800" baseline="0" dirty="0" smtClean="0"/>
                        <a:t> </a:t>
                      </a:r>
                      <a:r>
                        <a:rPr lang="en-US" sz="1800" baseline="0" dirty="0" err="1" smtClean="0"/>
                        <a:t>hal</a:t>
                      </a:r>
                      <a:r>
                        <a:rPr lang="en-US" sz="1800" baseline="0" dirty="0" smtClean="0"/>
                        <a:t> yang </a:t>
                      </a:r>
                      <a:r>
                        <a:rPr lang="en-US" sz="1800" baseline="0" dirty="0" err="1" smtClean="0"/>
                        <a:t>sama</a:t>
                      </a:r>
                      <a:r>
                        <a:rPr lang="en-US" sz="1800" baseline="0" dirty="0" smtClean="0"/>
                        <a:t>”</a:t>
                      </a:r>
                      <a:endParaRPr lang="en-US" sz="1800" dirty="0"/>
                    </a:p>
                  </a:txBody>
                  <a:tcPr marL="91441" marR="91441" marT="45719" marB="45719">
                    <a:solidFill>
                      <a:srgbClr val="FF9999"/>
                    </a:solidFill>
                  </a:tcPr>
                </a:tc>
                <a:tc>
                  <a:txBody>
                    <a:bodyPr/>
                    <a:lstStyle/>
                    <a:p>
                      <a:r>
                        <a:rPr lang="en-US" sz="1800" dirty="0" smtClean="0"/>
                        <a:t>“</a:t>
                      </a:r>
                      <a:r>
                        <a:rPr lang="en-US" sz="1800" dirty="0" err="1" smtClean="0"/>
                        <a:t>Anda</a:t>
                      </a:r>
                      <a:r>
                        <a:rPr lang="en-US" sz="1800" dirty="0" smtClean="0"/>
                        <a:t> </a:t>
                      </a:r>
                      <a:r>
                        <a:rPr lang="en-US" sz="1800" dirty="0" err="1" smtClean="0"/>
                        <a:t>salah</a:t>
                      </a:r>
                      <a:r>
                        <a:rPr lang="en-US" sz="1800" dirty="0" smtClean="0"/>
                        <a:t>”</a:t>
                      </a:r>
                    </a:p>
                    <a:p>
                      <a:r>
                        <a:rPr lang="en-US" sz="1800" dirty="0" smtClean="0"/>
                        <a:t>“</a:t>
                      </a:r>
                      <a:r>
                        <a:rPr lang="en-US" sz="1800" dirty="0" err="1" smtClean="0"/>
                        <a:t>Anda</a:t>
                      </a:r>
                      <a:r>
                        <a:rPr lang="en-US" sz="1800" dirty="0" smtClean="0"/>
                        <a:t> </a:t>
                      </a:r>
                      <a:r>
                        <a:rPr lang="en-US" sz="1800" dirty="0" err="1" smtClean="0"/>
                        <a:t>seharusnya</a:t>
                      </a:r>
                      <a:r>
                        <a:rPr lang="en-US" sz="1800" baseline="0" dirty="0" smtClean="0"/>
                        <a:t> </a:t>
                      </a:r>
                      <a:r>
                        <a:rPr lang="en-US" sz="1800" baseline="0" dirty="0" err="1" smtClean="0"/>
                        <a:t>tidak</a:t>
                      </a:r>
                      <a:r>
                        <a:rPr lang="en-US" sz="1800" baseline="0" dirty="0" smtClean="0"/>
                        <a:t> </a:t>
                      </a:r>
                      <a:r>
                        <a:rPr lang="en-US" sz="1800" baseline="0" dirty="0" err="1" smtClean="0"/>
                        <a:t>seperti</a:t>
                      </a:r>
                      <a:r>
                        <a:rPr lang="en-US" sz="1800" baseline="0" dirty="0" smtClean="0"/>
                        <a:t> </a:t>
                      </a:r>
                      <a:r>
                        <a:rPr lang="en-US" sz="1800" baseline="0" dirty="0" err="1" smtClean="0"/>
                        <a:t>itu</a:t>
                      </a:r>
                      <a:r>
                        <a:rPr lang="en-US" sz="1800" baseline="0" dirty="0" smtClean="0"/>
                        <a:t>”</a:t>
                      </a:r>
                    </a:p>
                    <a:p>
                      <a:r>
                        <a:rPr lang="en-US" sz="1800" baseline="0" dirty="0" smtClean="0"/>
                        <a:t>“</a:t>
                      </a:r>
                      <a:r>
                        <a:rPr lang="en-US" sz="1800" baseline="0" dirty="0" err="1" smtClean="0"/>
                        <a:t>Perasaan</a:t>
                      </a:r>
                      <a:r>
                        <a:rPr lang="en-US" sz="1800" baseline="0" dirty="0" smtClean="0"/>
                        <a:t> </a:t>
                      </a:r>
                      <a:r>
                        <a:rPr lang="en-US" sz="1800" baseline="0" dirty="0" err="1" smtClean="0"/>
                        <a:t>Anda</a:t>
                      </a:r>
                      <a:r>
                        <a:rPr lang="en-US" sz="1800" baseline="0" dirty="0" smtClean="0"/>
                        <a:t> </a:t>
                      </a:r>
                      <a:r>
                        <a:rPr lang="en-US" sz="1800" baseline="0" dirty="0" err="1" smtClean="0"/>
                        <a:t>tidak</a:t>
                      </a:r>
                      <a:r>
                        <a:rPr lang="en-US" sz="1800" baseline="0" dirty="0" smtClean="0"/>
                        <a:t> </a:t>
                      </a:r>
                      <a:r>
                        <a:rPr lang="en-US" sz="1800" baseline="0" dirty="0" err="1" smtClean="0"/>
                        <a:t>masuk</a:t>
                      </a:r>
                      <a:r>
                        <a:rPr lang="en-US" sz="1800" baseline="0" dirty="0" smtClean="0"/>
                        <a:t> </a:t>
                      </a:r>
                      <a:r>
                        <a:rPr lang="en-US" sz="1800" baseline="0" dirty="0" err="1" smtClean="0"/>
                        <a:t>akal</a:t>
                      </a:r>
                      <a:r>
                        <a:rPr lang="en-US" sz="1800" baseline="0" dirty="0" smtClean="0"/>
                        <a:t>”</a:t>
                      </a:r>
                      <a:endParaRPr lang="en-US" sz="1800" dirty="0"/>
                    </a:p>
                  </a:txBody>
                  <a:tcPr marL="91441" marR="91441" marT="45719" marB="45719">
                    <a:solidFill>
                      <a:srgbClr val="FF9999"/>
                    </a:solidFill>
                  </a:tcPr>
                </a:tc>
              </a:tr>
            </a:tbl>
          </a:graphicData>
        </a:graphic>
      </p:graphicFrame>
    </p:spTree>
    <p:extLst>
      <p:ext uri="{BB962C8B-B14F-4D97-AF65-F5344CB8AC3E}">
        <p14:creationId xmlns:p14="http://schemas.microsoft.com/office/powerpoint/2010/main" val="131591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341438"/>
            <a:ext cx="8856662" cy="5111750"/>
          </a:xfrm>
        </p:spPr>
        <p:txBody>
          <a:bodyPr>
            <a:normAutofit fontScale="85000" lnSpcReduction="10000"/>
          </a:bodyPr>
          <a:lstStyle/>
          <a:p>
            <a:pPr>
              <a:defRPr/>
            </a:pPr>
            <a:r>
              <a:rPr lang="en-US" dirty="0" err="1" smtClean="0">
                <a:latin typeface="Aparajita" pitchFamily="34" charset="0"/>
                <a:cs typeface="Aparajita" pitchFamily="34" charset="0"/>
              </a:rPr>
              <a:t>Beberapa</a:t>
            </a:r>
            <a:r>
              <a:rPr lang="en-US" dirty="0" smtClean="0">
                <a:latin typeface="Aparajita" pitchFamily="34" charset="0"/>
                <a:cs typeface="Aparajita" pitchFamily="34" charset="0"/>
              </a:rPr>
              <a:t> </a:t>
            </a:r>
            <a:r>
              <a:rPr lang="en-US" dirty="0">
                <a:latin typeface="Aparajita" pitchFamily="34" charset="0"/>
                <a:cs typeface="Aparajita" pitchFamily="34" charset="0"/>
              </a:rPr>
              <a:t>orang </a:t>
            </a:r>
            <a:r>
              <a:rPr lang="en-US" dirty="0" err="1">
                <a:latin typeface="Aparajita" pitchFamily="34" charset="0"/>
                <a:cs typeface="Aparajita" pitchFamily="34" charset="0"/>
              </a:rPr>
              <a:t>merasa</a:t>
            </a:r>
            <a:r>
              <a:rPr lang="en-US" dirty="0">
                <a:latin typeface="Aparajita" pitchFamily="34" charset="0"/>
                <a:cs typeface="Aparajita" pitchFamily="34" charset="0"/>
              </a:rPr>
              <a:t> </a:t>
            </a:r>
            <a:r>
              <a:rPr lang="en-US" dirty="0" err="1">
                <a:latin typeface="Aparajita" pitchFamily="34" charset="0"/>
                <a:cs typeface="Aparajita" pitchFamily="34" charset="0"/>
              </a:rPr>
              <a:t>tidak</a:t>
            </a:r>
            <a:r>
              <a:rPr lang="en-US" dirty="0">
                <a:latin typeface="Aparajita" pitchFamily="34" charset="0"/>
                <a:cs typeface="Aparajita" pitchFamily="34" charset="0"/>
              </a:rPr>
              <a:t> </a:t>
            </a:r>
            <a:r>
              <a:rPr lang="en-US" dirty="0" err="1">
                <a:latin typeface="Aparajita" pitchFamily="34" charset="0"/>
                <a:cs typeface="Aparajita" pitchFamily="34" charset="0"/>
              </a:rPr>
              <a:t>diakui</a:t>
            </a:r>
            <a:r>
              <a:rPr lang="en-US" dirty="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berjaga-jaga</a:t>
            </a:r>
            <a:r>
              <a:rPr lang="en-US" dirty="0">
                <a:latin typeface="Aparajita" pitchFamily="34" charset="0"/>
                <a:cs typeface="Aparajita" pitchFamily="34" charset="0"/>
              </a:rPr>
              <a:t>, </a:t>
            </a:r>
            <a:r>
              <a:rPr lang="en-US" dirty="0" err="1">
                <a:latin typeface="Aparajita" pitchFamily="34" charset="0"/>
                <a:cs typeface="Aparajita" pitchFamily="34" charset="0"/>
              </a:rPr>
              <a:t>sehingga</a:t>
            </a:r>
            <a:r>
              <a:rPr lang="en-US" dirty="0">
                <a:latin typeface="Aparajita" pitchFamily="34" charset="0"/>
                <a:cs typeface="Aparajita" pitchFamily="34" charset="0"/>
              </a:rPr>
              <a:t>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b="1" dirty="0" err="1">
                <a:latin typeface="Aparajita" pitchFamily="34" charset="0"/>
                <a:cs typeface="Aparajita" pitchFamily="34" charset="0"/>
              </a:rPr>
              <a:t>tidak</a:t>
            </a:r>
            <a:r>
              <a:rPr lang="en-US" b="1" dirty="0">
                <a:latin typeface="Aparajita" pitchFamily="34" charset="0"/>
                <a:cs typeface="Aparajita" pitchFamily="34" charset="0"/>
              </a:rPr>
              <a:t> </a:t>
            </a:r>
            <a:r>
              <a:rPr lang="en-US" b="1" dirty="0" err="1">
                <a:latin typeface="Aparajita" pitchFamily="34" charset="0"/>
                <a:cs typeface="Aparajita" pitchFamily="34" charset="0"/>
              </a:rPr>
              <a:t>dapat</a:t>
            </a:r>
            <a:r>
              <a:rPr lang="en-US" b="1" dirty="0">
                <a:latin typeface="Aparajita" pitchFamily="34" charset="0"/>
                <a:cs typeface="Aparajita" pitchFamily="34" charset="0"/>
              </a:rPr>
              <a:t> </a:t>
            </a:r>
            <a:r>
              <a:rPr lang="en-US" b="1" dirty="0" err="1">
                <a:latin typeface="Aparajita" pitchFamily="34" charset="0"/>
                <a:cs typeface="Aparajita" pitchFamily="34" charset="0"/>
              </a:rPr>
              <a:t>berbicara</a:t>
            </a:r>
            <a:r>
              <a:rPr lang="en-US" b="1" dirty="0">
                <a:latin typeface="Aparajita" pitchFamily="34" charset="0"/>
                <a:cs typeface="Aparajita" pitchFamily="34" charset="0"/>
              </a:rPr>
              <a:t> </a:t>
            </a:r>
            <a:r>
              <a:rPr lang="en-US" b="1" dirty="0" err="1">
                <a:latin typeface="Aparajita" pitchFamily="34" charset="0"/>
                <a:cs typeface="Aparajita" pitchFamily="34" charset="0"/>
              </a:rPr>
              <a:t>secara</a:t>
            </a:r>
            <a:r>
              <a:rPr lang="en-US" b="1" dirty="0">
                <a:latin typeface="Aparajita" pitchFamily="34" charset="0"/>
                <a:cs typeface="Aparajita" pitchFamily="34" charset="0"/>
              </a:rPr>
              <a:t> </a:t>
            </a:r>
            <a:r>
              <a:rPr lang="en-US" b="1" dirty="0" err="1">
                <a:latin typeface="Aparajita" pitchFamily="34" charset="0"/>
                <a:cs typeface="Aparajita" pitchFamily="34" charset="0"/>
              </a:rPr>
              <a:t>terbuka</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a:t>
            </a:r>
            <a:r>
              <a:rPr lang="en-US" dirty="0" err="1" smtClean="0">
                <a:latin typeface="Aparajita" pitchFamily="34" charset="0"/>
                <a:cs typeface="Aparajita" pitchFamily="34" charset="0"/>
              </a:rPr>
              <a:t>mereka</a:t>
            </a:r>
            <a:r>
              <a:rPr lang="en-US" dirty="0" smtClean="0">
                <a:latin typeface="Aparajita" pitchFamily="34" charset="0"/>
                <a:cs typeface="Aparajita" pitchFamily="34" charset="0"/>
              </a:rPr>
              <a:t>--</a:t>
            </a:r>
            <a:r>
              <a:rPr lang="en-US" dirty="0" err="1" smtClean="0">
                <a:latin typeface="Aparajita" pitchFamily="34" charset="0"/>
                <a:cs typeface="Aparajita" pitchFamily="34" charset="0"/>
              </a:rPr>
              <a:t>suasana</a:t>
            </a:r>
            <a:r>
              <a:rPr lang="en-US" dirty="0" smtClean="0">
                <a:latin typeface="Aparajita" pitchFamily="34" charset="0"/>
                <a:cs typeface="Aparajita" pitchFamily="34" charset="0"/>
              </a:rPr>
              <a:t> </a:t>
            </a:r>
            <a:r>
              <a:rPr lang="en-US" dirty="0">
                <a:latin typeface="Aparajita" pitchFamily="34" charset="0"/>
                <a:cs typeface="Aparajita" pitchFamily="34" charset="0"/>
              </a:rPr>
              <a:t>yang </a:t>
            </a:r>
            <a:r>
              <a:rPr lang="en-US" dirty="0" err="1" smtClean="0">
                <a:latin typeface="Aparajita" pitchFamily="34" charset="0"/>
                <a:cs typeface="Aparajita" pitchFamily="34" charset="0"/>
              </a:rPr>
              <a:t>defensif</a:t>
            </a:r>
            <a:r>
              <a:rPr lang="en-US" dirty="0" smtClean="0">
                <a:latin typeface="Aparajita" pitchFamily="34" charset="0"/>
                <a:cs typeface="Aparajita" pitchFamily="34" charset="0"/>
              </a:rPr>
              <a:t>. </a:t>
            </a:r>
          </a:p>
          <a:p>
            <a:pPr>
              <a:defRPr/>
            </a:pPr>
            <a:r>
              <a:rPr lang="en-US" dirty="0" err="1" smtClean="0">
                <a:latin typeface="Aparajita" pitchFamily="34" charset="0"/>
                <a:cs typeface="Aparajita" pitchFamily="34" charset="0"/>
              </a:rPr>
              <a:t>Jika</a:t>
            </a:r>
            <a:r>
              <a:rPr lang="en-US" dirty="0" smtClean="0">
                <a:latin typeface="Aparajita" pitchFamily="34" charset="0"/>
                <a:cs typeface="Aparajita" pitchFamily="34" charset="0"/>
              </a:rPr>
              <a:t> </a:t>
            </a:r>
            <a:r>
              <a:rPr lang="en-US" dirty="0" err="1">
                <a:latin typeface="Aparajita" pitchFamily="34" charset="0"/>
                <a:cs typeface="Aparajita" pitchFamily="34" charset="0"/>
              </a:rPr>
              <a:t>bersama</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orang yang </a:t>
            </a:r>
            <a:r>
              <a:rPr lang="en-US" dirty="0" err="1">
                <a:latin typeface="Aparajita" pitchFamily="34" charset="0"/>
                <a:cs typeface="Aparajita" pitchFamily="34" charset="0"/>
              </a:rPr>
              <a:t>mendukung</a:t>
            </a:r>
            <a:r>
              <a:rPr lang="en-US" dirty="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mengonfirmasi</a:t>
            </a:r>
            <a:r>
              <a:rPr lang="en-US" dirty="0">
                <a:latin typeface="Aparajita" pitchFamily="34" charset="0"/>
                <a:cs typeface="Aparajita" pitchFamily="34" charset="0"/>
              </a:rPr>
              <a:t>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maka</a:t>
            </a:r>
            <a:r>
              <a:rPr lang="en-US" dirty="0">
                <a:latin typeface="Aparajita" pitchFamily="34" charset="0"/>
                <a:cs typeface="Aparajita" pitchFamily="34" charset="0"/>
              </a:rPr>
              <a:t> </a:t>
            </a:r>
            <a:r>
              <a:rPr lang="en-US" dirty="0" err="1">
                <a:latin typeface="Aparajita" pitchFamily="34" charset="0"/>
                <a:cs typeface="Aparajita" pitchFamily="34" charset="0"/>
              </a:rPr>
              <a:t>kita</a:t>
            </a:r>
            <a:r>
              <a:rPr lang="en-US" dirty="0">
                <a:latin typeface="Aparajita" pitchFamily="34" charset="0"/>
                <a:cs typeface="Aparajita" pitchFamily="34" charset="0"/>
              </a:rPr>
              <a:t> </a:t>
            </a:r>
            <a:r>
              <a:rPr lang="en-US" dirty="0" err="1">
                <a:latin typeface="Aparajita" pitchFamily="34" charset="0"/>
                <a:cs typeface="Aparajita" pitchFamily="34" charset="0"/>
              </a:rPr>
              <a:t>dapat</a:t>
            </a:r>
            <a:r>
              <a:rPr lang="en-US" dirty="0">
                <a:latin typeface="Aparajita" pitchFamily="34" charset="0"/>
                <a:cs typeface="Aparajita" pitchFamily="34" charset="0"/>
              </a:rPr>
              <a:t> </a:t>
            </a:r>
            <a:r>
              <a:rPr lang="en-US" dirty="0" err="1">
                <a:latin typeface="Aparajita" pitchFamily="34" charset="0"/>
                <a:cs typeface="Aparajita" pitchFamily="34" charset="0"/>
              </a:rPr>
              <a:t>berkomunikasi</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a:t>
            </a:r>
            <a:r>
              <a:rPr lang="en-US" dirty="0" err="1" smtClean="0">
                <a:latin typeface="Aparajita" pitchFamily="34" charset="0"/>
                <a:cs typeface="Aparajita" pitchFamily="34" charset="0"/>
              </a:rPr>
              <a:t>bebas</a:t>
            </a:r>
            <a:r>
              <a:rPr lang="en-US" dirty="0" smtClean="0">
                <a:latin typeface="Aparajita" pitchFamily="34" charset="0"/>
                <a:cs typeface="Aparajita" pitchFamily="34" charset="0"/>
              </a:rPr>
              <a:t>-- </a:t>
            </a:r>
            <a:r>
              <a:rPr lang="en-US" b="1" dirty="0" err="1" smtClean="0">
                <a:latin typeface="Aparajita" pitchFamily="34" charset="0"/>
                <a:cs typeface="Aparajita" pitchFamily="34" charset="0"/>
              </a:rPr>
              <a:t>suasana</a:t>
            </a:r>
            <a:r>
              <a:rPr lang="en-US" b="1" dirty="0" smtClean="0">
                <a:latin typeface="Aparajita" pitchFamily="34" charset="0"/>
                <a:cs typeface="Aparajita" pitchFamily="34" charset="0"/>
              </a:rPr>
              <a:t> </a:t>
            </a:r>
            <a:r>
              <a:rPr lang="en-US" b="1" dirty="0">
                <a:latin typeface="Aparajita" pitchFamily="34" charset="0"/>
                <a:cs typeface="Aparajita" pitchFamily="34" charset="0"/>
              </a:rPr>
              <a:t>yang </a:t>
            </a:r>
            <a:r>
              <a:rPr lang="en-US" b="1" dirty="0" err="1">
                <a:latin typeface="Aparajita" pitchFamily="34" charset="0"/>
                <a:cs typeface="Aparajita" pitchFamily="34" charset="0"/>
              </a:rPr>
              <a:t>suportif</a:t>
            </a:r>
            <a:r>
              <a:rPr lang="en-US" b="1" dirty="0">
                <a:latin typeface="Aparajita" pitchFamily="34" charset="0"/>
                <a:cs typeface="Aparajita" pitchFamily="34" charset="0"/>
              </a:rPr>
              <a:t>.</a:t>
            </a:r>
            <a:r>
              <a:rPr lang="en-US" dirty="0">
                <a:latin typeface="Aparajita" pitchFamily="34" charset="0"/>
                <a:cs typeface="Aparajita" pitchFamily="34" charset="0"/>
              </a:rPr>
              <a:t> </a:t>
            </a:r>
            <a:endParaRPr lang="en-US" dirty="0" smtClean="0">
              <a:latin typeface="Aparajita" pitchFamily="34" charset="0"/>
              <a:cs typeface="Aparajita" pitchFamily="34" charset="0"/>
            </a:endParaRPr>
          </a:p>
          <a:p>
            <a:pPr>
              <a:defRPr/>
            </a:pPr>
            <a:r>
              <a:rPr lang="en-US" dirty="0" err="1" smtClean="0">
                <a:latin typeface="Aparajita" pitchFamily="34" charset="0"/>
                <a:cs typeface="Aparajita" pitchFamily="34" charset="0"/>
              </a:rPr>
              <a:t>Terdapat</a:t>
            </a:r>
            <a:r>
              <a:rPr lang="en-US" dirty="0" smtClean="0">
                <a:latin typeface="Aparajita" pitchFamily="34" charset="0"/>
                <a:cs typeface="Aparajita" pitchFamily="34" charset="0"/>
              </a:rPr>
              <a:t> </a:t>
            </a:r>
            <a:r>
              <a:rPr lang="en-US" b="1" dirty="0" err="1">
                <a:solidFill>
                  <a:srgbClr val="FF0000"/>
                </a:solidFill>
                <a:latin typeface="Aparajita" pitchFamily="34" charset="0"/>
                <a:cs typeface="Aparajita" pitchFamily="34" charset="0"/>
              </a:rPr>
              <a:t>enam</a:t>
            </a:r>
            <a:r>
              <a:rPr lang="en-US" b="1" dirty="0">
                <a:solidFill>
                  <a:srgbClr val="FF0000"/>
                </a:solidFill>
                <a:latin typeface="Aparajita" pitchFamily="34" charset="0"/>
                <a:cs typeface="Aparajita" pitchFamily="34" charset="0"/>
              </a:rPr>
              <a:t> </a:t>
            </a:r>
            <a:r>
              <a:rPr lang="en-US" b="1" dirty="0" err="1">
                <a:solidFill>
                  <a:srgbClr val="FF0000"/>
                </a:solidFill>
                <a:latin typeface="Aparajita" pitchFamily="34" charset="0"/>
                <a:cs typeface="Aparajita" pitchFamily="34" charset="0"/>
              </a:rPr>
              <a:t>tipe</a:t>
            </a:r>
            <a:r>
              <a:rPr lang="en-US" b="1" dirty="0">
                <a:solidFill>
                  <a:srgbClr val="FF0000"/>
                </a:solidFill>
                <a:latin typeface="Aparajita" pitchFamily="34" charset="0"/>
                <a:cs typeface="Aparajita" pitchFamily="34" charset="0"/>
              </a:rPr>
              <a:t> </a:t>
            </a:r>
            <a:r>
              <a:rPr lang="en-US" b="1" dirty="0" err="1">
                <a:solidFill>
                  <a:srgbClr val="FF0000"/>
                </a:solidFill>
                <a:latin typeface="Aparajita" pitchFamily="34" charset="0"/>
                <a:cs typeface="Aparajita" pitchFamily="34" charset="0"/>
              </a:rPr>
              <a:t>komunikasi</a:t>
            </a:r>
            <a:r>
              <a:rPr lang="en-US" b="1" dirty="0">
                <a:solidFill>
                  <a:srgbClr val="FF0000"/>
                </a:solidFill>
                <a:latin typeface="Aparajita" pitchFamily="34" charset="0"/>
                <a:cs typeface="Aparajita" pitchFamily="34" charset="0"/>
              </a:rPr>
              <a:t> yang </a:t>
            </a:r>
            <a:r>
              <a:rPr lang="en-US" b="1" dirty="0" err="1">
                <a:solidFill>
                  <a:srgbClr val="FF0000"/>
                </a:solidFill>
                <a:latin typeface="Aparajita" pitchFamily="34" charset="0"/>
                <a:cs typeface="Aparajita" pitchFamily="34" charset="0"/>
              </a:rPr>
              <a:t>memunculkan</a:t>
            </a:r>
            <a:r>
              <a:rPr lang="en-US" b="1" dirty="0">
                <a:solidFill>
                  <a:srgbClr val="FF0000"/>
                </a:solidFill>
                <a:latin typeface="Aparajita" pitchFamily="34" charset="0"/>
                <a:cs typeface="Aparajita" pitchFamily="34" charset="0"/>
              </a:rPr>
              <a:t> </a:t>
            </a:r>
            <a:r>
              <a:rPr lang="en-US" b="1" dirty="0" err="1">
                <a:solidFill>
                  <a:srgbClr val="FF0000"/>
                </a:solidFill>
                <a:latin typeface="Aparajita" pitchFamily="34" charset="0"/>
                <a:cs typeface="Aparajita" pitchFamily="34" charset="0"/>
              </a:rPr>
              <a:t>suasana</a:t>
            </a:r>
            <a:r>
              <a:rPr lang="en-US" b="1" dirty="0">
                <a:solidFill>
                  <a:srgbClr val="FF0000"/>
                </a:solidFill>
                <a:latin typeface="Aparajita" pitchFamily="34" charset="0"/>
                <a:cs typeface="Aparajita" pitchFamily="34" charset="0"/>
              </a:rPr>
              <a:t> </a:t>
            </a:r>
            <a:r>
              <a:rPr lang="en-US" b="1" dirty="0" err="1" smtClean="0">
                <a:solidFill>
                  <a:srgbClr val="FF0000"/>
                </a:solidFill>
                <a:latin typeface="Aparajita" pitchFamily="34" charset="0"/>
                <a:cs typeface="Aparajita" pitchFamily="34" charset="0"/>
              </a:rPr>
              <a:t>defensif</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yaitu</a:t>
            </a:r>
            <a:r>
              <a:rPr lang="en-US" dirty="0" smtClean="0">
                <a:latin typeface="Aparajita" pitchFamily="34" charset="0"/>
                <a:cs typeface="Aparajita" pitchFamily="34" charset="0"/>
              </a:rPr>
              <a:t>:</a:t>
            </a:r>
            <a:r>
              <a:rPr lang="en-US" dirty="0">
                <a:latin typeface="Aparajita" pitchFamily="34" charset="0"/>
                <a:cs typeface="Aparajita" pitchFamily="34" charset="0"/>
              </a:rPr>
              <a:t> </a:t>
            </a:r>
            <a:r>
              <a:rPr lang="en-US" dirty="0" err="1" smtClean="0">
                <a:latin typeface="Aparajita" pitchFamily="34" charset="0"/>
                <a:cs typeface="Aparajita" pitchFamily="34" charset="0"/>
              </a:rPr>
              <a:t>Evaluasi</a:t>
            </a:r>
            <a:r>
              <a:rPr lang="en-US" dirty="0" smtClean="0">
                <a:latin typeface="Aparajita" pitchFamily="34" charset="0"/>
                <a:cs typeface="Aparajita" pitchFamily="34" charset="0"/>
              </a:rPr>
              <a:t> </a:t>
            </a:r>
            <a:r>
              <a:rPr lang="en-US" dirty="0" err="1">
                <a:latin typeface="Aparajita" pitchFamily="34" charset="0"/>
                <a:cs typeface="Aparajita" pitchFamily="34" charset="0"/>
              </a:rPr>
              <a:t>vs</a:t>
            </a:r>
            <a:r>
              <a:rPr lang="en-US" dirty="0">
                <a:latin typeface="Aparajita" pitchFamily="34" charset="0"/>
                <a:cs typeface="Aparajita" pitchFamily="34" charset="0"/>
              </a:rPr>
              <a:t> </a:t>
            </a:r>
            <a:r>
              <a:rPr lang="en-US" dirty="0" err="1" smtClean="0">
                <a:latin typeface="Aparajita" pitchFamily="34" charset="0"/>
                <a:cs typeface="Aparajita" pitchFamily="34" charset="0"/>
              </a:rPr>
              <a:t>Deskripsi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Kepastian</a:t>
            </a:r>
            <a:r>
              <a:rPr lang="en-US" dirty="0" smtClean="0">
                <a:latin typeface="Aparajita" pitchFamily="34" charset="0"/>
                <a:cs typeface="Aparajita" pitchFamily="34" charset="0"/>
              </a:rPr>
              <a:t> </a:t>
            </a:r>
            <a:r>
              <a:rPr lang="en-US" dirty="0" err="1">
                <a:latin typeface="Aparajita" pitchFamily="34" charset="0"/>
                <a:cs typeface="Aparajita" pitchFamily="34" charset="0"/>
              </a:rPr>
              <a:t>vs</a:t>
            </a:r>
            <a:r>
              <a:rPr lang="en-US" dirty="0">
                <a:latin typeface="Aparajita" pitchFamily="34" charset="0"/>
                <a:cs typeface="Aparajita" pitchFamily="34" charset="0"/>
              </a:rPr>
              <a:t> </a:t>
            </a:r>
            <a:r>
              <a:rPr lang="en-US" dirty="0" smtClean="0">
                <a:latin typeface="Aparajita" pitchFamily="34" charset="0"/>
                <a:cs typeface="Aparajita" pitchFamily="34" charset="0"/>
              </a:rPr>
              <a:t>Provisional; </a:t>
            </a:r>
            <a:r>
              <a:rPr lang="en-US" dirty="0" err="1" smtClean="0">
                <a:latin typeface="Aparajita" pitchFamily="34" charset="0"/>
                <a:cs typeface="Aparajita" pitchFamily="34" charset="0"/>
              </a:rPr>
              <a:t>Strategi</a:t>
            </a:r>
            <a:r>
              <a:rPr lang="en-US" dirty="0" smtClean="0">
                <a:latin typeface="Aparajita" pitchFamily="34" charset="0"/>
                <a:cs typeface="Aparajita" pitchFamily="34" charset="0"/>
              </a:rPr>
              <a:t> </a:t>
            </a:r>
            <a:r>
              <a:rPr lang="en-US" dirty="0" err="1">
                <a:latin typeface="Aparajita" pitchFamily="34" charset="0"/>
                <a:cs typeface="Aparajita" pitchFamily="34" charset="0"/>
              </a:rPr>
              <a:t>vs</a:t>
            </a:r>
            <a:r>
              <a:rPr lang="en-US" dirty="0">
                <a:latin typeface="Aparajita" pitchFamily="34" charset="0"/>
                <a:cs typeface="Aparajita" pitchFamily="34" charset="0"/>
              </a:rPr>
              <a:t> </a:t>
            </a:r>
            <a:r>
              <a:rPr lang="en-US" dirty="0" err="1" smtClean="0">
                <a:latin typeface="Aparajita" pitchFamily="34" charset="0"/>
                <a:cs typeface="Aparajita" pitchFamily="34" charset="0"/>
              </a:rPr>
              <a:t>Spontanitas</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Kontrol</a:t>
            </a:r>
            <a:r>
              <a:rPr lang="en-US" dirty="0" smtClean="0">
                <a:latin typeface="Aparajita" pitchFamily="34" charset="0"/>
                <a:cs typeface="Aparajita" pitchFamily="34" charset="0"/>
              </a:rPr>
              <a:t> </a:t>
            </a:r>
            <a:r>
              <a:rPr lang="en-US" dirty="0" err="1">
                <a:latin typeface="Aparajita" pitchFamily="34" charset="0"/>
                <a:cs typeface="Aparajita" pitchFamily="34" charset="0"/>
              </a:rPr>
              <a:t>vs</a:t>
            </a:r>
            <a:r>
              <a:rPr lang="en-US" dirty="0">
                <a:latin typeface="Aparajita" pitchFamily="34" charset="0"/>
                <a:cs typeface="Aparajita" pitchFamily="34" charset="0"/>
              </a:rPr>
              <a:t> </a:t>
            </a:r>
            <a:r>
              <a:rPr lang="en-US" dirty="0" err="1">
                <a:latin typeface="Aparajita" pitchFamily="34" charset="0"/>
                <a:cs typeface="Aparajita" pitchFamily="34" charset="0"/>
              </a:rPr>
              <a:t>Orientasi</a:t>
            </a:r>
            <a:r>
              <a:rPr lang="en-US" dirty="0">
                <a:latin typeface="Aparajita" pitchFamily="34" charset="0"/>
                <a:cs typeface="Aparajita" pitchFamily="34" charset="0"/>
              </a:rPr>
              <a:t> </a:t>
            </a:r>
            <a:r>
              <a:rPr lang="en-US" dirty="0" err="1">
                <a:latin typeface="Aparajita" pitchFamily="34" charset="0"/>
                <a:cs typeface="Aparajita" pitchFamily="34" charset="0"/>
              </a:rPr>
              <a:t>pada</a:t>
            </a:r>
            <a:r>
              <a:rPr lang="en-US" dirty="0">
                <a:latin typeface="Aparajita" pitchFamily="34" charset="0"/>
                <a:cs typeface="Aparajita" pitchFamily="34" charset="0"/>
              </a:rPr>
              <a:t> </a:t>
            </a:r>
            <a:r>
              <a:rPr lang="en-US" dirty="0" err="1">
                <a:latin typeface="Aparajita" pitchFamily="34" charset="0"/>
                <a:cs typeface="Aparajita" pitchFamily="34" charset="0"/>
              </a:rPr>
              <a:t>Masalah</a:t>
            </a:r>
            <a:r>
              <a:rPr lang="en-US" dirty="0">
                <a:latin typeface="Aparajita" pitchFamily="34" charset="0"/>
                <a:cs typeface="Aparajita" pitchFamily="34" charset="0"/>
              </a:rPr>
              <a:t> </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Kenetralan</a:t>
            </a:r>
            <a:r>
              <a:rPr lang="en-US" dirty="0" smtClean="0">
                <a:latin typeface="Aparajita" pitchFamily="34" charset="0"/>
                <a:cs typeface="Aparajita" pitchFamily="34" charset="0"/>
              </a:rPr>
              <a:t> </a:t>
            </a:r>
            <a:r>
              <a:rPr lang="en-US" dirty="0" err="1">
                <a:latin typeface="Aparajita" pitchFamily="34" charset="0"/>
                <a:cs typeface="Aparajita" pitchFamily="34" charset="0"/>
              </a:rPr>
              <a:t>vs</a:t>
            </a:r>
            <a:r>
              <a:rPr lang="en-US" dirty="0">
                <a:latin typeface="Aparajita" pitchFamily="34" charset="0"/>
                <a:cs typeface="Aparajita" pitchFamily="34" charset="0"/>
              </a:rPr>
              <a:t> </a:t>
            </a:r>
            <a:r>
              <a:rPr lang="en-US" dirty="0" err="1" smtClean="0">
                <a:latin typeface="Aparajita" pitchFamily="34" charset="0"/>
                <a:cs typeface="Aparajita" pitchFamily="34" charset="0"/>
              </a:rPr>
              <a:t>Empati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superioritas</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vs</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Menyetarakan</a:t>
            </a:r>
            <a:r>
              <a:rPr lang="en-US" dirty="0" smtClean="0">
                <a:latin typeface="Aparajita" pitchFamily="34" charset="0"/>
                <a:cs typeface="Aparajita" pitchFamily="34" charset="0"/>
              </a:rPr>
              <a:t>. </a:t>
            </a:r>
          </a:p>
          <a:p>
            <a:pPr marL="0" indent="0">
              <a:buFontTx/>
              <a:buNone/>
              <a:defRPr/>
            </a:pPr>
            <a:endParaRPr lang="en-US" dirty="0">
              <a:latin typeface="Aparajita" pitchFamily="34" charset="0"/>
              <a:cs typeface="Aparajita" pitchFamily="34" charset="0"/>
            </a:endParaRPr>
          </a:p>
        </p:txBody>
      </p:sp>
      <p:sp>
        <p:nvSpPr>
          <p:cNvPr id="4" name="Title 1"/>
          <p:cNvSpPr>
            <a:spLocks noGrp="1"/>
          </p:cNvSpPr>
          <p:nvPr>
            <p:ph type="title"/>
          </p:nvPr>
        </p:nvSpPr>
        <p:spPr>
          <a:xfrm>
            <a:off x="663575" y="490538"/>
            <a:ext cx="8229600" cy="635000"/>
          </a:xfrm>
          <a:solidFill>
            <a:schemeClr val="bg2">
              <a:lumMod val="40000"/>
              <a:lumOff val="60000"/>
            </a:schemeClr>
          </a:solidFill>
        </p:spPr>
        <p:txBody>
          <a:bodyPr>
            <a:normAutofit fontScale="90000"/>
          </a:bodyPr>
          <a:lstStyle/>
          <a:p>
            <a:pPr>
              <a:defRPr/>
            </a:pPr>
            <a:r>
              <a:rPr lang="en-US" b="1" dirty="0" err="1">
                <a:latin typeface="Angsana New" pitchFamily="18" charset="-34"/>
                <a:cs typeface="Angsana New" pitchFamily="18" charset="-34"/>
              </a:rPr>
              <a:t>Suasana</a:t>
            </a:r>
            <a:r>
              <a:rPr lang="en-US" b="1" dirty="0">
                <a:latin typeface="Angsana New" pitchFamily="18" charset="-34"/>
                <a:cs typeface="Angsana New" pitchFamily="18" charset="-34"/>
              </a:rPr>
              <a:t> yang </a:t>
            </a:r>
            <a:r>
              <a:rPr lang="en-US" b="1" dirty="0" err="1">
                <a:latin typeface="Angsana New" pitchFamily="18" charset="-34"/>
                <a:cs typeface="Angsana New" pitchFamily="18" charset="-34"/>
              </a:rPr>
              <a:t>Defensif</a:t>
            </a:r>
            <a:r>
              <a:rPr lang="en-US" b="1" dirty="0">
                <a:latin typeface="Angsana New" pitchFamily="18" charset="-34"/>
                <a:cs typeface="Angsana New" pitchFamily="18" charset="-34"/>
              </a:rPr>
              <a:t> </a:t>
            </a:r>
            <a:r>
              <a:rPr lang="en-US" b="1" dirty="0" err="1">
                <a:latin typeface="Angsana New" pitchFamily="18" charset="-34"/>
                <a:cs typeface="Angsana New" pitchFamily="18" charset="-34"/>
              </a:rPr>
              <a:t>dan</a:t>
            </a:r>
            <a:r>
              <a:rPr lang="en-US" b="1" dirty="0">
                <a:latin typeface="Angsana New" pitchFamily="18" charset="-34"/>
                <a:cs typeface="Angsana New" pitchFamily="18" charset="-34"/>
              </a:rPr>
              <a:t> </a:t>
            </a:r>
            <a:r>
              <a:rPr lang="en-US" b="1" dirty="0" err="1">
                <a:latin typeface="Angsana New" pitchFamily="18" charset="-34"/>
                <a:cs typeface="Angsana New" pitchFamily="18" charset="-34"/>
              </a:rPr>
              <a:t>Suasana</a:t>
            </a:r>
            <a:r>
              <a:rPr lang="en-US" b="1" dirty="0">
                <a:latin typeface="Angsana New" pitchFamily="18" charset="-34"/>
                <a:cs typeface="Angsana New" pitchFamily="18" charset="-34"/>
              </a:rPr>
              <a:t> yang </a:t>
            </a:r>
            <a:r>
              <a:rPr lang="en-US" b="1" dirty="0" err="1" smtClean="0">
                <a:latin typeface="Angsana New" pitchFamily="18" charset="-34"/>
                <a:cs typeface="Angsana New" pitchFamily="18" charset="-34"/>
              </a:rPr>
              <a:t>Suportif</a:t>
            </a:r>
            <a:endParaRPr lang="en-US" dirty="0">
              <a:latin typeface="Angsana New" pitchFamily="18" charset="-34"/>
              <a:cs typeface="Angsana New" pitchFamily="18" charset="-34"/>
            </a:endParaRPr>
          </a:p>
        </p:txBody>
      </p:sp>
    </p:spTree>
    <p:extLst>
      <p:ext uri="{BB962C8B-B14F-4D97-AF65-F5344CB8AC3E}">
        <p14:creationId xmlns:p14="http://schemas.microsoft.com/office/powerpoint/2010/main" val="156187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44450"/>
            <a:ext cx="8229600" cy="6408738"/>
          </a:xfrm>
        </p:spPr>
        <p:txBody>
          <a:bodyPr>
            <a:normAutofit fontScale="70000" lnSpcReduction="20000"/>
          </a:bodyPr>
          <a:lstStyle/>
          <a:p>
            <a:pPr marL="0" indent="0">
              <a:buFontTx/>
              <a:buNone/>
              <a:defRPr/>
            </a:pPr>
            <a:r>
              <a:rPr lang="en-US" b="1" u="sng" dirty="0" err="1" smtClean="0">
                <a:latin typeface="Aparajita" pitchFamily="34" charset="0"/>
                <a:cs typeface="Aparajita" pitchFamily="34" charset="0"/>
              </a:rPr>
              <a:t>Evaluasi</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Deskripsi</a:t>
            </a:r>
            <a:endParaRPr lang="en-US" b="1" u="sng" dirty="0" smtClean="0">
              <a:latin typeface="Aparajita" pitchFamily="34" charset="0"/>
              <a:cs typeface="Aparajita" pitchFamily="34" charset="0"/>
            </a:endParaRPr>
          </a:p>
          <a:p>
            <a:pPr>
              <a:defRPr/>
            </a:pPr>
            <a:r>
              <a:rPr lang="en-US" dirty="0" err="1" smtClean="0">
                <a:latin typeface="Aparajita" pitchFamily="34" charset="0"/>
                <a:cs typeface="Aparajita" pitchFamily="34" charset="0"/>
              </a:rPr>
              <a:t>Komunikasi</a:t>
            </a:r>
            <a:r>
              <a:rPr lang="en-US" dirty="0" smtClean="0">
                <a:latin typeface="Aparajita" pitchFamily="34" charset="0"/>
                <a:cs typeface="Aparajita" pitchFamily="34" charset="0"/>
              </a:rPr>
              <a:t> yang </a:t>
            </a:r>
            <a:r>
              <a:rPr lang="en-US" dirty="0" err="1" smtClean="0">
                <a:latin typeface="Aparajita" pitchFamily="34" charset="0"/>
                <a:cs typeface="Aparajita" pitchFamily="34" charset="0"/>
              </a:rPr>
              <a:t>evaluatif</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menimbulkan</a:t>
            </a:r>
            <a:r>
              <a:rPr lang="en-US" dirty="0" smtClean="0">
                <a:latin typeface="Aparajita" pitchFamily="34" charset="0"/>
                <a:cs typeface="Aparajita" pitchFamily="34" charset="0"/>
              </a:rPr>
              <a:t> rasa </a:t>
            </a:r>
            <a:r>
              <a:rPr lang="en-US" dirty="0" err="1" smtClean="0">
                <a:latin typeface="Aparajita" pitchFamily="34" charset="0"/>
                <a:cs typeface="Aparajita" pitchFamily="34" charset="0"/>
              </a:rPr>
              <a:t>defensif</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karena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kita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merasa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dinilai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oleh</a:t>
            </a:r>
            <a:r>
              <a:rPr lang="en-US" dirty="0" smtClean="0">
                <a:latin typeface="Aparajita" pitchFamily="34" charset="0"/>
                <a:cs typeface="Aparajita" pitchFamily="34" charset="0"/>
              </a:rPr>
              <a:t> orang lain</a:t>
            </a:r>
          </a:p>
          <a:p>
            <a:pPr>
              <a:defRPr/>
            </a:pPr>
            <a:r>
              <a:rPr lang="en-US" dirty="0" err="1" smtClean="0">
                <a:latin typeface="Aparajita" pitchFamily="34" charset="0"/>
                <a:cs typeface="Aparajita" pitchFamily="34" charset="0"/>
              </a:rPr>
              <a:t>Komunikasi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deskriptif</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tidak</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mengevaluasi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pembicaraan</a:t>
            </a:r>
            <a:r>
              <a:rPr lang="en-US" dirty="0" smtClean="0">
                <a:latin typeface="Aparajita" pitchFamily="34" charset="0"/>
                <a:cs typeface="Aparajita" pitchFamily="34" charset="0"/>
              </a:rPr>
              <a:t> orang lain </a:t>
            </a:r>
            <a:r>
              <a:rPr lang="en-US" dirty="0" err="1" smtClean="0">
                <a:latin typeface="Aparajita" pitchFamily="34" charset="0"/>
                <a:cs typeface="Aparajita" pitchFamily="34" charset="0"/>
              </a:rPr>
              <a:t>karena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hanya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sebatas</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menggambarkan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perilaku</a:t>
            </a:r>
            <a:endParaRPr lang="en-US" dirty="0" smtClean="0">
              <a:latin typeface="Aparajita" pitchFamily="34" charset="0"/>
              <a:cs typeface="Aparajita" pitchFamily="34" charset="0"/>
            </a:endParaRPr>
          </a:p>
          <a:p>
            <a:pPr marL="0" indent="0">
              <a:buFontTx/>
              <a:buNone/>
              <a:defRPr/>
            </a:pPr>
            <a:endParaRPr lang="en-US" b="1" u="sng" dirty="0" smtClean="0">
              <a:latin typeface="Aparajita" pitchFamily="34" charset="0"/>
              <a:cs typeface="Aparajita" pitchFamily="34" charset="0"/>
            </a:endParaRPr>
          </a:p>
          <a:p>
            <a:pPr marL="0" indent="0">
              <a:buFontTx/>
              <a:buNone/>
              <a:defRPr/>
            </a:pPr>
            <a:r>
              <a:rPr lang="en-US" b="1" u="sng" dirty="0" err="1" smtClean="0">
                <a:latin typeface="Aparajita" pitchFamily="34" charset="0"/>
                <a:cs typeface="Aparajita" pitchFamily="34" charset="0"/>
              </a:rPr>
              <a:t>Kepastian</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Provisional</a:t>
            </a:r>
            <a:endParaRPr lang="en-US" b="1" u="sng" dirty="0">
              <a:latin typeface="Aparajita" pitchFamily="34" charset="0"/>
              <a:cs typeface="Aparajita" pitchFamily="34" charset="0"/>
            </a:endParaRPr>
          </a:p>
          <a:p>
            <a:pPr>
              <a:defRPr/>
            </a:pPr>
            <a:r>
              <a:rPr lang="en-US" b="1" dirty="0" err="1" smtClean="0">
                <a:latin typeface="Aparajita" pitchFamily="34" charset="0"/>
                <a:cs typeface="Aparajita" pitchFamily="34" charset="0"/>
              </a:rPr>
              <a:t>Kepastian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menyatakan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satu</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kebenaran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sehingga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menutup</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diskusi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lebih</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jauh</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Contoh</a:t>
            </a:r>
            <a:r>
              <a:rPr lang="en-US" dirty="0" smtClean="0">
                <a:latin typeface="Aparajita" pitchFamily="34" charset="0"/>
                <a:cs typeface="Aparajita" pitchFamily="34" charset="0"/>
              </a:rPr>
              <a:t> : “</a:t>
            </a:r>
            <a:r>
              <a:rPr lang="en-US" dirty="0" err="1" smtClean="0">
                <a:latin typeface="Aparajita" pitchFamily="34" charset="0"/>
                <a:cs typeface="Aparajita" pitchFamily="34" charset="0"/>
              </a:rPr>
              <a:t>Anda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tidak</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bisa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merubah</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pilihan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anda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saya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gak</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mau</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dengar</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alasan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apapun</a:t>
            </a:r>
            <a:r>
              <a:rPr lang="en-US" dirty="0" smtClean="0">
                <a:latin typeface="Aparajita" pitchFamily="34" charset="0"/>
                <a:cs typeface="Aparajita" pitchFamily="34" charset="0"/>
              </a:rPr>
              <a:t>”.</a:t>
            </a:r>
          </a:p>
          <a:p>
            <a:pPr>
              <a:defRPr/>
            </a:pPr>
            <a:r>
              <a:rPr lang="en-US" b="1" dirty="0" smtClean="0">
                <a:latin typeface="Aparajita" pitchFamily="34" charset="0"/>
                <a:cs typeface="Aparajita" pitchFamily="34" charset="0"/>
              </a:rPr>
              <a:t>Provisional:</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mengkomunikasikan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secara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terbuka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dengan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sudut</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pandang</a:t>
            </a:r>
            <a:r>
              <a:rPr lang="en-US" dirty="0" smtClean="0">
                <a:latin typeface="Aparajita" pitchFamily="34" charset="0"/>
                <a:cs typeface="Aparajita" pitchFamily="34" charset="0"/>
              </a:rPr>
              <a:t> orang lain</a:t>
            </a:r>
          </a:p>
          <a:p>
            <a:pPr>
              <a:defRPr/>
            </a:pPr>
            <a:endParaRPr lang="en-US" dirty="0" smtClean="0">
              <a:latin typeface="Aparajita" pitchFamily="34" charset="0"/>
              <a:cs typeface="Aparajita" pitchFamily="34" charset="0"/>
            </a:endParaRPr>
          </a:p>
          <a:p>
            <a:pPr>
              <a:defRPr/>
            </a:pPr>
            <a:endParaRPr lang="en-US" b="1" u="sng" dirty="0" smtClean="0"/>
          </a:p>
          <a:p>
            <a:pPr>
              <a:defRPr/>
            </a:pPr>
            <a:endParaRPr lang="en-US" b="1" u="sng" dirty="0" smtClean="0"/>
          </a:p>
        </p:txBody>
      </p:sp>
    </p:spTree>
    <p:extLst>
      <p:ext uri="{BB962C8B-B14F-4D97-AF65-F5344CB8AC3E}">
        <p14:creationId xmlns:p14="http://schemas.microsoft.com/office/powerpoint/2010/main" val="150252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nida-online.com/foto_berita/87rasulullah-pun-hujan-hujanan-inilah-7-sunah-ketika-huj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65" y="138310"/>
            <a:ext cx="4762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DfC34gBB3gA/VhUO5-k1UCI/AAAAAAAAD_8/r1rSqF8ZOys/s1600/gambar_dp_bbm_meme_lucu_saat_huj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852936"/>
            <a:ext cx="37338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udutau.com/wp-content/uploads/2015/02/meme-banji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00597"/>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0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435975" cy="6119813"/>
          </a:xfrm>
        </p:spPr>
        <p:txBody>
          <a:bodyPr>
            <a:normAutofit fontScale="77500" lnSpcReduction="20000"/>
          </a:bodyPr>
          <a:lstStyle/>
          <a:p>
            <a:pPr marL="0" indent="0">
              <a:buFontTx/>
              <a:buNone/>
              <a:defRPr/>
            </a:pPr>
            <a:r>
              <a:rPr lang="en-US" b="1" u="sng" dirty="0" err="1" smtClean="0">
                <a:latin typeface="Aparajita" pitchFamily="34" charset="0"/>
                <a:cs typeface="Aparajita" pitchFamily="34" charset="0"/>
              </a:rPr>
              <a:t>Strategi</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Spontanitas</a:t>
            </a:r>
            <a:r>
              <a:rPr lang="en-US" b="1" u="sng" dirty="0" smtClean="0">
                <a:latin typeface="Aparajita" pitchFamily="34" charset="0"/>
                <a:cs typeface="Aparajita" pitchFamily="34" charset="0"/>
              </a:rPr>
              <a:t> </a:t>
            </a:r>
          </a:p>
          <a:p>
            <a:pPr>
              <a:defRPr/>
            </a:pPr>
            <a:r>
              <a:rPr lang="en-US" dirty="0" err="1" smtClean="0">
                <a:latin typeface="Aparajita" pitchFamily="34" charset="0"/>
                <a:cs typeface="Aparajita" pitchFamily="34" charset="0"/>
              </a:rPr>
              <a:t>Perilaku</a:t>
            </a:r>
            <a:r>
              <a:rPr lang="en-US" dirty="0" smtClean="0">
                <a:latin typeface="Aparajita" pitchFamily="34" charset="0"/>
                <a:cs typeface="Aparajita" pitchFamily="34" charset="0"/>
              </a:rPr>
              <a:t> non verbal </a:t>
            </a:r>
            <a:r>
              <a:rPr lang="en-US" dirty="0" err="1" smtClean="0">
                <a:latin typeface="Aparajita" pitchFamily="34" charset="0"/>
                <a:cs typeface="Aparajita" pitchFamily="34" charset="0"/>
              </a:rPr>
              <a:t>dapat</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menunjukan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strategi</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contohnya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saat</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kita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diam</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terlebih</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dulu</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ketika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akan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merespon</a:t>
            </a:r>
            <a:endParaRPr lang="en-US" dirty="0" smtClean="0">
              <a:latin typeface="Aparajita" pitchFamily="34" charset="0"/>
              <a:cs typeface="Aparajita" pitchFamily="34" charset="0"/>
            </a:endParaRPr>
          </a:p>
          <a:p>
            <a:pPr>
              <a:defRPr/>
            </a:pPr>
            <a:r>
              <a:rPr lang="en-US" dirty="0" err="1" smtClean="0">
                <a:latin typeface="Aparajita" pitchFamily="34" charset="0"/>
                <a:cs typeface="Aparajita" pitchFamily="34" charset="0"/>
              </a:rPr>
              <a:t>Komunikasi</a:t>
            </a:r>
            <a:r>
              <a:rPr lang="en-US" dirty="0" smtClean="0">
                <a:latin typeface="Aparajita" pitchFamily="34" charset="0"/>
                <a:cs typeface="Aparajita" pitchFamily="34" charset="0"/>
              </a:rPr>
              <a:t> yang </a:t>
            </a:r>
            <a:r>
              <a:rPr lang="en-US" dirty="0" err="1" smtClean="0">
                <a:latin typeface="Aparajita" pitchFamily="34" charset="0"/>
                <a:cs typeface="Aparajita" pitchFamily="34" charset="0"/>
              </a:rPr>
              <a:t>spontan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terasa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terbuka</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jujur</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dan</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tidak</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dipertimbangkan</a:t>
            </a:r>
            <a:endParaRPr lang="en-US" dirty="0">
              <a:latin typeface="Aparajita" pitchFamily="34" charset="0"/>
              <a:cs typeface="Aparajita" pitchFamily="34" charset="0"/>
            </a:endParaRPr>
          </a:p>
          <a:p>
            <a:pPr marL="0" indent="0">
              <a:buFontTx/>
              <a:buNone/>
              <a:defRPr/>
            </a:pPr>
            <a:endParaRPr lang="en-US" b="1" u="sng" dirty="0">
              <a:latin typeface="Aparajita" pitchFamily="34" charset="0"/>
              <a:cs typeface="Aparajita" pitchFamily="34" charset="0"/>
            </a:endParaRPr>
          </a:p>
          <a:p>
            <a:pPr marL="0" indent="0">
              <a:buFontTx/>
              <a:buNone/>
              <a:defRPr/>
            </a:pPr>
            <a:r>
              <a:rPr lang="en-US" b="1" u="sng" dirty="0" err="1" smtClean="0">
                <a:latin typeface="Aparajita" pitchFamily="34" charset="0"/>
                <a:cs typeface="Aparajita" pitchFamily="34" charset="0"/>
              </a:rPr>
              <a:t>Kontrol</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Orientasi</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pada</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Masalah</a:t>
            </a:r>
            <a:endParaRPr lang="en-US" b="1" u="sng" dirty="0" smtClean="0">
              <a:latin typeface="Aparajita" pitchFamily="34" charset="0"/>
              <a:cs typeface="Aparajita" pitchFamily="34" charset="0"/>
            </a:endParaRPr>
          </a:p>
          <a:p>
            <a:pPr>
              <a:defRPr/>
            </a:pPr>
            <a:r>
              <a:rPr lang="en-US" sz="2800" dirty="0" err="1" smtClean="0">
                <a:latin typeface="Aparajita" pitchFamily="34" charset="0"/>
                <a:cs typeface="Aparajita" pitchFamily="34" charset="0"/>
              </a:rPr>
              <a:t>Komunikasi</a:t>
            </a:r>
            <a:r>
              <a:rPr lang="en-US" sz="2800" dirty="0" smtClean="0">
                <a:latin typeface="Aparajita" pitchFamily="34" charset="0"/>
                <a:cs typeface="Aparajita" pitchFamily="34" charset="0"/>
              </a:rPr>
              <a:t> yang </a:t>
            </a:r>
            <a:r>
              <a:rPr lang="en-US" sz="2800" dirty="0" err="1" smtClean="0">
                <a:latin typeface="Aparajita" pitchFamily="34" charset="0"/>
                <a:cs typeface="Aparajita" pitchFamily="34" charset="0"/>
              </a:rPr>
              <a:t>terkontrol</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mencoba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untuk</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memanipulasi</a:t>
            </a:r>
            <a:r>
              <a:rPr lang="en-US" sz="2800" dirty="0" smtClean="0">
                <a:latin typeface="Aparajita" pitchFamily="34" charset="0"/>
                <a:cs typeface="Aparajita" pitchFamily="34" charset="0"/>
              </a:rPr>
              <a:t> orang lain, </a:t>
            </a:r>
            <a:r>
              <a:rPr lang="en-US" sz="2800" dirty="0" err="1" smtClean="0">
                <a:latin typeface="Aparajita" pitchFamily="34" charset="0"/>
                <a:cs typeface="Aparajita" pitchFamily="34" charset="0"/>
              </a:rPr>
              <a:t>lebih</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terbuka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Contohnya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desakan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pendapat</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harus</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diterima</a:t>
            </a:r>
            <a:endParaRPr lang="en-US" sz="2800" dirty="0" smtClean="0">
              <a:latin typeface="Aparajita" pitchFamily="34" charset="0"/>
              <a:cs typeface="Aparajita" pitchFamily="34" charset="0"/>
            </a:endParaRPr>
          </a:p>
          <a:p>
            <a:pPr>
              <a:defRPr/>
            </a:pPr>
            <a:r>
              <a:rPr lang="en-US" sz="2800" dirty="0" err="1" smtClean="0">
                <a:latin typeface="Aparajita" pitchFamily="34" charset="0"/>
                <a:cs typeface="Aparajita" pitchFamily="34" charset="0"/>
              </a:rPr>
              <a:t>Komunikasi</a:t>
            </a:r>
            <a:r>
              <a:rPr lang="en-US" sz="2800" dirty="0" smtClean="0">
                <a:latin typeface="Aparajita" pitchFamily="34" charset="0"/>
                <a:cs typeface="Aparajita" pitchFamily="34" charset="0"/>
              </a:rPr>
              <a:t> yang </a:t>
            </a:r>
            <a:r>
              <a:rPr lang="en-US" sz="2800" dirty="0" err="1" smtClean="0">
                <a:latin typeface="Aparajita" pitchFamily="34" charset="0"/>
                <a:cs typeface="Aparajita" pitchFamily="34" charset="0"/>
              </a:rPr>
              <a:t>berorientasi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pada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masalah</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fokus</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pada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menemukan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solusi</a:t>
            </a:r>
            <a:r>
              <a:rPr lang="en-US" sz="2800" dirty="0" smtClean="0">
                <a:latin typeface="Aparajita" pitchFamily="34" charset="0"/>
                <a:cs typeface="Aparajita" pitchFamily="34" charset="0"/>
              </a:rPr>
              <a:t> yang </a:t>
            </a:r>
            <a:r>
              <a:rPr lang="en-US" sz="2800" dirty="0" err="1" smtClean="0">
                <a:latin typeface="Aparajita" pitchFamily="34" charset="0"/>
                <a:cs typeface="Aparajita" pitchFamily="34" charset="0"/>
              </a:rPr>
              <a:t>dapat</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diterima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semua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pihak</a:t>
            </a:r>
            <a:r>
              <a:rPr lang="en-US" sz="2800" dirty="0" smtClean="0">
                <a:latin typeface="Aparajita" pitchFamily="34" charset="0"/>
                <a:cs typeface="Aparajita" pitchFamily="34" charset="0"/>
              </a:rPr>
              <a:t>. </a:t>
            </a:r>
          </a:p>
          <a:p>
            <a:pPr>
              <a:defRPr/>
            </a:pPr>
            <a:endParaRPr lang="en-US" dirty="0" smtClean="0">
              <a:latin typeface="Aparajita" pitchFamily="34" charset="0"/>
              <a:cs typeface="Aparajita" pitchFamily="34" charset="0"/>
            </a:endParaRPr>
          </a:p>
          <a:p>
            <a:pPr>
              <a:defRPr/>
            </a:pPr>
            <a:endParaRPr lang="en-US" dirty="0"/>
          </a:p>
        </p:txBody>
      </p:sp>
    </p:spTree>
    <p:extLst>
      <p:ext uri="{BB962C8B-B14F-4D97-AF65-F5344CB8AC3E}">
        <p14:creationId xmlns:p14="http://schemas.microsoft.com/office/powerpoint/2010/main" val="3414078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913"/>
            <a:ext cx="8229600" cy="6335712"/>
          </a:xfrm>
        </p:spPr>
        <p:txBody>
          <a:bodyPr>
            <a:normAutofit fontScale="85000" lnSpcReduction="20000"/>
          </a:bodyPr>
          <a:lstStyle/>
          <a:p>
            <a:pPr marL="0" indent="0">
              <a:buFontTx/>
              <a:buNone/>
              <a:defRPr/>
            </a:pPr>
            <a:r>
              <a:rPr lang="en-US" b="1" u="sng" dirty="0" err="1" smtClean="0">
                <a:latin typeface="Aparajita" pitchFamily="34" charset="0"/>
                <a:cs typeface="Aparajita" pitchFamily="34" charset="0"/>
              </a:rPr>
              <a:t>Kenetralan</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Empati</a:t>
            </a:r>
            <a:r>
              <a:rPr lang="en-US" b="1" u="sng" dirty="0" smtClean="0">
                <a:latin typeface="Aparajita" pitchFamily="34" charset="0"/>
                <a:cs typeface="Aparajita" pitchFamily="34" charset="0"/>
              </a:rPr>
              <a:t> </a:t>
            </a:r>
          </a:p>
          <a:p>
            <a:pPr>
              <a:defRPr/>
            </a:pPr>
            <a:r>
              <a:rPr lang="en-US" sz="2800" dirty="0" err="1" smtClean="0">
                <a:latin typeface="Aparajita" pitchFamily="34" charset="0"/>
                <a:cs typeface="Aparajita" pitchFamily="34" charset="0"/>
              </a:rPr>
              <a:t>Komunikasi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netral</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seringkali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diinterpretasikan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sebagai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kurangnya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penghargaan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kepedulian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terhadap</a:t>
            </a:r>
            <a:r>
              <a:rPr lang="en-US" sz="2800" dirty="0" smtClean="0">
                <a:latin typeface="Aparajita" pitchFamily="34" charset="0"/>
                <a:cs typeface="Aparajita" pitchFamily="34" charset="0"/>
              </a:rPr>
              <a:t> orang lain </a:t>
            </a:r>
            <a:r>
              <a:rPr lang="en-US" sz="2800" dirty="0" err="1" smtClean="0">
                <a:latin typeface="Aparajita" pitchFamily="34" charset="0"/>
                <a:cs typeface="Aparajita" pitchFamily="34" charset="0"/>
              </a:rPr>
              <a:t>sehingga</a:t>
            </a:r>
            <a:r>
              <a:rPr lang="en-US" sz="2800" dirty="0" smtClean="0">
                <a:latin typeface="Aparajita" pitchFamily="34" charset="0"/>
                <a:cs typeface="Aparajita" pitchFamily="34" charset="0"/>
              </a:rPr>
              <a:t> org lain </a:t>
            </a:r>
            <a:r>
              <a:rPr lang="en-US" sz="2800" dirty="0" err="1" smtClean="0">
                <a:latin typeface="Aparajita" pitchFamily="34" charset="0"/>
                <a:cs typeface="Aparajita" pitchFamily="34" charset="0"/>
              </a:rPr>
              <a:t>merasa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tidak</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dihiraukan</a:t>
            </a:r>
            <a:endParaRPr lang="en-US" sz="2800" dirty="0" smtClean="0">
              <a:latin typeface="Aparajita" pitchFamily="34" charset="0"/>
              <a:cs typeface="Aparajita" pitchFamily="34" charset="0"/>
            </a:endParaRPr>
          </a:p>
          <a:p>
            <a:pPr>
              <a:defRPr/>
            </a:pPr>
            <a:r>
              <a:rPr lang="en-US" sz="2800" dirty="0" err="1" smtClean="0">
                <a:latin typeface="Aparajita" pitchFamily="34" charset="0"/>
                <a:cs typeface="Aparajita" pitchFamily="34" charset="0"/>
              </a:rPr>
              <a:t>Komunikasi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empati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menegaskan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bahwa</a:t>
            </a:r>
            <a:r>
              <a:rPr lang="en-US" sz="2800" dirty="0" smtClean="0">
                <a:latin typeface="Aparajita" pitchFamily="34" charset="0"/>
                <a:cs typeface="Aparajita" pitchFamily="34" charset="0"/>
              </a:rPr>
              <a:t> orang lain </a:t>
            </a:r>
            <a:r>
              <a:rPr lang="en-US" sz="2800" dirty="0" err="1" smtClean="0">
                <a:latin typeface="Aparajita" pitchFamily="34" charset="0"/>
                <a:cs typeface="Aparajita" pitchFamily="34" charset="0"/>
              </a:rPr>
              <a:t>bernilai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memberikan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perhatian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pada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mereka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menerima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menghargai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pendapat</a:t>
            </a:r>
            <a:r>
              <a:rPr lang="en-US" sz="2800" dirty="0" smtClean="0">
                <a:latin typeface="Aparajita" pitchFamily="34" charset="0"/>
                <a:cs typeface="Aparajita" pitchFamily="34" charset="0"/>
              </a:rPr>
              <a:t> orang lain)</a:t>
            </a:r>
          </a:p>
          <a:p>
            <a:pPr marL="0" indent="0">
              <a:buFontTx/>
              <a:buNone/>
              <a:defRPr/>
            </a:pPr>
            <a:endParaRPr lang="en-US" b="1" u="sng" dirty="0" smtClean="0">
              <a:latin typeface="Aparajita" pitchFamily="34" charset="0"/>
              <a:cs typeface="Aparajita" pitchFamily="34" charset="0"/>
            </a:endParaRPr>
          </a:p>
          <a:p>
            <a:pPr>
              <a:defRPr/>
            </a:pPr>
            <a:r>
              <a:rPr lang="en-US" b="1" u="sng" dirty="0" err="1" smtClean="0">
                <a:latin typeface="Aparajita" pitchFamily="34" charset="0"/>
                <a:cs typeface="Aparajita" pitchFamily="34" charset="0"/>
              </a:rPr>
              <a:t>Superioritas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vs</a:t>
            </a:r>
            <a:r>
              <a:rPr lang="en-US" b="1" u="sng" dirty="0" smtClean="0">
                <a:latin typeface="Aparajita" pitchFamily="34" charset="0"/>
                <a:cs typeface="Aparajita" pitchFamily="34" charset="0"/>
              </a:rPr>
              <a:t> </a:t>
            </a:r>
            <a:r>
              <a:rPr lang="en-US" b="1" u="sng" dirty="0" err="1" smtClean="0">
                <a:latin typeface="Aparajita" pitchFamily="34" charset="0"/>
                <a:cs typeface="Aparajita" pitchFamily="34" charset="0"/>
              </a:rPr>
              <a:t>Menyetarakan</a:t>
            </a:r>
            <a:r>
              <a:rPr lang="en-US" b="1" u="sng" dirty="0" smtClean="0">
                <a:latin typeface="Aparajita" pitchFamily="34" charset="0"/>
                <a:cs typeface="Aparajita" pitchFamily="34" charset="0"/>
              </a:rPr>
              <a:t>. </a:t>
            </a:r>
          </a:p>
          <a:p>
            <a:pPr>
              <a:defRPr/>
            </a:pPr>
            <a:r>
              <a:rPr lang="en-US" sz="2800" dirty="0" smtClean="0">
                <a:latin typeface="Aparajita" pitchFamily="34" charset="0"/>
                <a:cs typeface="Aparajita" pitchFamily="34" charset="0"/>
              </a:rPr>
              <a:t>Superior : </a:t>
            </a:r>
            <a:r>
              <a:rPr lang="en-US" sz="2800" dirty="0" err="1" smtClean="0">
                <a:latin typeface="Aparajita" pitchFamily="34" charset="0"/>
                <a:cs typeface="Aparajita" pitchFamily="34" charset="0"/>
              </a:rPr>
              <a:t>kita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merasa</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lebih</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dari</a:t>
            </a:r>
            <a:r>
              <a:rPr lang="en-US" sz="2800" dirty="0" smtClean="0">
                <a:latin typeface="Aparajita" pitchFamily="34" charset="0"/>
                <a:cs typeface="Aparajita" pitchFamily="34" charset="0"/>
              </a:rPr>
              <a:t> orang lain, </a:t>
            </a:r>
            <a:r>
              <a:rPr lang="en-US" sz="2800" dirty="0" err="1" smtClean="0">
                <a:latin typeface="Aparajita" pitchFamily="34" charset="0"/>
                <a:cs typeface="Aparajita" pitchFamily="34" charset="0"/>
              </a:rPr>
              <a:t>melindungi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diri</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sendiri</a:t>
            </a:r>
            <a:endParaRPr lang="en-US" sz="2800" dirty="0" smtClean="0">
              <a:latin typeface="Aparajita" pitchFamily="34" charset="0"/>
              <a:cs typeface="Aparajita" pitchFamily="34" charset="0"/>
            </a:endParaRPr>
          </a:p>
          <a:p>
            <a:pPr>
              <a:defRPr/>
            </a:pPr>
            <a:r>
              <a:rPr lang="en-US" sz="2800" dirty="0" err="1" smtClean="0">
                <a:latin typeface="Aparajita" pitchFamily="34" charset="0"/>
                <a:cs typeface="Aparajita" pitchFamily="34" charset="0"/>
              </a:rPr>
              <a:t>Menyetarakan</a:t>
            </a:r>
            <a:r>
              <a:rPr lang="en-US" sz="2800" dirty="0" smtClean="0">
                <a:latin typeface="Aparajita" pitchFamily="34" charset="0"/>
                <a:cs typeface="Aparajita" pitchFamily="34" charset="0"/>
              </a:rPr>
              <a:t> : </a:t>
            </a:r>
            <a:r>
              <a:rPr lang="en-US" sz="2800" dirty="0" err="1" smtClean="0">
                <a:latin typeface="Aparajita" pitchFamily="34" charset="0"/>
                <a:cs typeface="Aparajita" pitchFamily="34" charset="0"/>
              </a:rPr>
              <a:t>mengkomunikasikan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mengembangkan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iklim</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komunikasi</a:t>
            </a:r>
            <a:r>
              <a:rPr lang="en-US" sz="2800" dirty="0" smtClean="0">
                <a:latin typeface="Aparajita" pitchFamily="34" charset="0"/>
                <a:cs typeface="Aparajita" pitchFamily="34" charset="0"/>
              </a:rPr>
              <a:t> yang </a:t>
            </a:r>
            <a:r>
              <a:rPr lang="en-US" sz="2800" dirty="0" err="1" smtClean="0">
                <a:latin typeface="Aparajita" pitchFamily="34" charset="0"/>
                <a:cs typeface="Aparajita" pitchFamily="34" charset="0"/>
              </a:rPr>
              <a:t>suportif</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sehingga</a:t>
            </a:r>
            <a:r>
              <a:rPr lang="en-US" sz="2800" dirty="0" smtClean="0">
                <a:latin typeface="Aparajita" pitchFamily="34" charset="0"/>
                <a:cs typeface="Aparajita" pitchFamily="34" charset="0"/>
              </a:rPr>
              <a:t> orang lain </a:t>
            </a:r>
            <a:r>
              <a:rPr lang="en-US" sz="2800" dirty="0" err="1" smtClean="0">
                <a:latin typeface="Aparajita" pitchFamily="34" charset="0"/>
                <a:cs typeface="Aparajita" pitchFamily="34" charset="0"/>
              </a:rPr>
              <a:t>lebih</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nyaman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dengan</a:t>
            </a:r>
            <a:r>
              <a:rPr lang="en-US" sz="2800" dirty="0" smtClean="0">
                <a:latin typeface="Aparajita" pitchFamily="34" charset="0"/>
                <a:cs typeface="Aparajita" pitchFamily="34" charset="0"/>
              </a:rPr>
              <a:t> </a:t>
            </a:r>
            <a:r>
              <a:rPr lang="en-US" sz="2800" dirty="0" err="1" smtClean="0">
                <a:latin typeface="Aparajita" pitchFamily="34" charset="0"/>
                <a:cs typeface="Aparajita" pitchFamily="34" charset="0"/>
              </a:rPr>
              <a:t>kita</a:t>
            </a:r>
            <a:r>
              <a:rPr lang="en-US" sz="2800" smtClean="0">
                <a:latin typeface="Aparajita" pitchFamily="34" charset="0"/>
                <a:cs typeface="Aparajita" pitchFamily="34" charset="0"/>
              </a:rPr>
              <a:t>. </a:t>
            </a:r>
          </a:p>
          <a:p>
            <a:pPr>
              <a:defRPr/>
            </a:pPr>
            <a:endParaRPr lang="en-US" sz="2800" dirty="0">
              <a:latin typeface="Aparajita" pitchFamily="34" charset="0"/>
              <a:cs typeface="Aparajita" pitchFamily="34" charset="0"/>
            </a:endParaRPr>
          </a:p>
        </p:txBody>
      </p:sp>
    </p:spTree>
    <p:extLst>
      <p:ext uri="{BB962C8B-B14F-4D97-AF65-F5344CB8AC3E}">
        <p14:creationId xmlns:p14="http://schemas.microsoft.com/office/powerpoint/2010/main" val="239286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987675" y="274638"/>
            <a:ext cx="5699125" cy="1143000"/>
          </a:xfrm>
          <a:solidFill>
            <a:srgbClr val="92D050"/>
          </a:solidFill>
        </p:spPr>
        <p:txBody>
          <a:bodyPr>
            <a:normAutofit fontScale="90000"/>
          </a:bodyPr>
          <a:lstStyle/>
          <a:p>
            <a:r>
              <a:rPr lang="en-US" sz="4000" b="1" smtClean="0">
                <a:latin typeface="AngsanaUPC" pitchFamily="18" charset="-34"/>
                <a:cs typeface="AngsanaUPC" pitchFamily="18" charset="-34"/>
              </a:rPr>
              <a:t>Pedoman Untuk menciptakan dan memelihara suasana yang sehat</a:t>
            </a:r>
          </a:p>
        </p:txBody>
      </p:sp>
      <p:sp>
        <p:nvSpPr>
          <p:cNvPr id="11267" name="Content Placeholder 2"/>
          <p:cNvSpPr>
            <a:spLocks noGrp="1"/>
          </p:cNvSpPr>
          <p:nvPr>
            <p:ph idx="1"/>
          </p:nvPr>
        </p:nvSpPr>
        <p:spPr>
          <a:xfrm>
            <a:off x="1619250" y="1711325"/>
            <a:ext cx="7067550" cy="4525963"/>
          </a:xfrm>
        </p:spPr>
        <p:txBody>
          <a:bodyPr>
            <a:normAutofit fontScale="77500" lnSpcReduction="20000"/>
          </a:bodyPr>
          <a:lstStyle/>
          <a:p>
            <a:pPr>
              <a:defRPr/>
            </a:pPr>
            <a:r>
              <a:rPr lang="en-US" b="1" dirty="0" err="1" smtClean="0">
                <a:latin typeface="Aparajita" pitchFamily="34" charset="0"/>
                <a:cs typeface="Aparajita" pitchFamily="34" charset="0"/>
              </a:rPr>
              <a:t>Terdapat</a:t>
            </a:r>
            <a:r>
              <a:rPr lang="en-US" b="1" dirty="0" smtClean="0">
                <a:latin typeface="Aparajita" pitchFamily="34" charset="0"/>
                <a:cs typeface="Aparajita" pitchFamily="34" charset="0"/>
              </a:rPr>
              <a:t> </a:t>
            </a:r>
            <a:r>
              <a:rPr lang="en-US" b="1" dirty="0">
                <a:latin typeface="Aparajita" pitchFamily="34" charset="0"/>
                <a:cs typeface="Aparajita" pitchFamily="34" charset="0"/>
              </a:rPr>
              <a:t>lima </a:t>
            </a:r>
            <a:r>
              <a:rPr lang="en-US" b="1" dirty="0" err="1">
                <a:latin typeface="Aparajita" pitchFamily="34" charset="0"/>
                <a:cs typeface="Aparajita" pitchFamily="34" charset="0"/>
              </a:rPr>
              <a:t>pedoman</a:t>
            </a:r>
            <a:r>
              <a:rPr lang="en-US" b="1" dirty="0">
                <a:latin typeface="Aparajita" pitchFamily="34" charset="0"/>
                <a:cs typeface="Aparajita" pitchFamily="34" charset="0"/>
              </a:rPr>
              <a:t> </a:t>
            </a:r>
            <a:r>
              <a:rPr lang="en-US" b="1" dirty="0" err="1">
                <a:latin typeface="Aparajita" pitchFamily="34" charset="0"/>
                <a:cs typeface="Aparajita" pitchFamily="34" charset="0"/>
              </a:rPr>
              <a:t>untuk</a:t>
            </a:r>
            <a:r>
              <a:rPr lang="en-US" b="1" dirty="0">
                <a:latin typeface="Aparajita" pitchFamily="34" charset="0"/>
                <a:cs typeface="Aparajita" pitchFamily="34" charset="0"/>
              </a:rPr>
              <a:t> </a:t>
            </a:r>
            <a:r>
              <a:rPr lang="en-US" b="1" dirty="0" err="1">
                <a:latin typeface="Aparajita" pitchFamily="34" charset="0"/>
                <a:cs typeface="Aparajita" pitchFamily="34" charset="0"/>
              </a:rPr>
              <a:t>membangun</a:t>
            </a:r>
            <a:r>
              <a:rPr lang="en-US" b="1" dirty="0">
                <a:latin typeface="Aparajita" pitchFamily="34" charset="0"/>
                <a:cs typeface="Aparajita" pitchFamily="34" charset="0"/>
              </a:rPr>
              <a:t> </a:t>
            </a:r>
            <a:r>
              <a:rPr lang="en-US" b="1" dirty="0" err="1">
                <a:latin typeface="Aparajita" pitchFamily="34" charset="0"/>
                <a:cs typeface="Aparajita" pitchFamily="34" charset="0"/>
              </a:rPr>
              <a:t>dan</a:t>
            </a:r>
            <a:r>
              <a:rPr lang="en-US" b="1" dirty="0">
                <a:latin typeface="Aparajita" pitchFamily="34" charset="0"/>
                <a:cs typeface="Aparajita" pitchFamily="34" charset="0"/>
              </a:rPr>
              <a:t> </a:t>
            </a:r>
            <a:r>
              <a:rPr lang="en-US" b="1" dirty="0" err="1">
                <a:latin typeface="Aparajita" pitchFamily="34" charset="0"/>
                <a:cs typeface="Aparajita" pitchFamily="34" charset="0"/>
              </a:rPr>
              <a:t>memelihara</a:t>
            </a:r>
            <a:r>
              <a:rPr lang="en-US" b="1" dirty="0">
                <a:latin typeface="Aparajita" pitchFamily="34" charset="0"/>
                <a:cs typeface="Aparajita" pitchFamily="34" charset="0"/>
              </a:rPr>
              <a:t> </a:t>
            </a:r>
            <a:r>
              <a:rPr lang="en-US" b="1" dirty="0" err="1">
                <a:latin typeface="Aparajita" pitchFamily="34" charset="0"/>
                <a:cs typeface="Aparajita" pitchFamily="34" charset="0"/>
              </a:rPr>
              <a:t>suasana</a:t>
            </a:r>
            <a:r>
              <a:rPr lang="en-US" b="1" dirty="0">
                <a:latin typeface="Aparajita" pitchFamily="34" charset="0"/>
                <a:cs typeface="Aparajita" pitchFamily="34" charset="0"/>
              </a:rPr>
              <a:t> yang </a:t>
            </a:r>
            <a:r>
              <a:rPr lang="en-US" b="1" dirty="0" err="1">
                <a:latin typeface="Aparajita" pitchFamily="34" charset="0"/>
                <a:cs typeface="Aparajita" pitchFamily="34" charset="0"/>
              </a:rPr>
              <a:t>sehat</a:t>
            </a:r>
            <a:r>
              <a:rPr lang="en-US" b="1" dirty="0">
                <a:latin typeface="Aparajita" pitchFamily="34" charset="0"/>
                <a:cs typeface="Aparajita" pitchFamily="34" charset="0"/>
              </a:rPr>
              <a:t>, </a:t>
            </a:r>
            <a:r>
              <a:rPr lang="en-US" b="1" dirty="0" err="1">
                <a:latin typeface="Aparajita" pitchFamily="34" charset="0"/>
                <a:cs typeface="Aparajita" pitchFamily="34" charset="0"/>
              </a:rPr>
              <a:t>yaitu</a:t>
            </a:r>
            <a:r>
              <a:rPr lang="en-US" b="1" dirty="0">
                <a:latin typeface="Aparajita" pitchFamily="34" charset="0"/>
                <a:cs typeface="Aparajita" pitchFamily="34" charset="0"/>
              </a:rPr>
              <a:t>:</a:t>
            </a:r>
            <a:endParaRPr lang="en-US" b="1" dirty="0" smtClean="0">
              <a:latin typeface="Aparajita" pitchFamily="34" charset="0"/>
              <a:cs typeface="Aparajita" pitchFamily="34" charset="0"/>
            </a:endParaRPr>
          </a:p>
          <a:p>
            <a:pPr marL="514350" indent="-514350">
              <a:buFontTx/>
              <a:buAutoNum type="arabicPeriod"/>
              <a:defRPr/>
            </a:pPr>
            <a:r>
              <a:rPr lang="en-US" dirty="0" err="1" smtClean="0">
                <a:latin typeface="Aparajita" pitchFamily="34" charset="0"/>
                <a:cs typeface="Aparajita" pitchFamily="34" charset="0"/>
              </a:rPr>
              <a:t>Menggunakan</a:t>
            </a:r>
            <a:r>
              <a:rPr lang="en-US" dirty="0" smtClean="0">
                <a:latin typeface="Aparajita" pitchFamily="34" charset="0"/>
                <a:cs typeface="Aparajita" pitchFamily="34" charset="0"/>
              </a:rPr>
              <a:t> </a:t>
            </a:r>
            <a:r>
              <a:rPr lang="en-US" dirty="0" err="1">
                <a:latin typeface="Aparajita" pitchFamily="34" charset="0"/>
                <a:cs typeface="Aparajita" pitchFamily="34" charset="0"/>
              </a:rPr>
              <a:t>komunikasi</a:t>
            </a:r>
            <a:r>
              <a:rPr lang="en-US" dirty="0">
                <a:latin typeface="Aparajita" pitchFamily="34" charset="0"/>
                <a:cs typeface="Aparajita" pitchFamily="34" charset="0"/>
              </a:rPr>
              <a:t> </a:t>
            </a:r>
            <a:r>
              <a:rPr lang="en-US" dirty="0" err="1">
                <a:latin typeface="Aparajita" pitchFamily="34" charset="0"/>
                <a:cs typeface="Aparajita" pitchFamily="34" charset="0"/>
              </a:rPr>
              <a:t>secara</a:t>
            </a:r>
            <a:r>
              <a:rPr lang="en-US" dirty="0">
                <a:latin typeface="Aparajita" pitchFamily="34" charset="0"/>
                <a:cs typeface="Aparajita" pitchFamily="34" charset="0"/>
              </a:rPr>
              <a:t> </a:t>
            </a:r>
            <a:r>
              <a:rPr lang="en-US" dirty="0" err="1">
                <a:latin typeface="Aparajita" pitchFamily="34" charset="0"/>
                <a:cs typeface="Aparajita" pitchFamily="34" charset="0"/>
              </a:rPr>
              <a:t>aktif</a:t>
            </a:r>
            <a:r>
              <a:rPr lang="en-US" dirty="0">
                <a:latin typeface="Aparajita" pitchFamily="34" charset="0"/>
                <a:cs typeface="Aparajita" pitchFamily="34" charset="0"/>
              </a:rPr>
              <a:t> </a:t>
            </a:r>
            <a:r>
              <a:rPr lang="en-US" dirty="0" err="1">
                <a:latin typeface="Aparajita" pitchFamily="34" charset="0"/>
                <a:cs typeface="Aparajita" pitchFamily="34" charset="0"/>
              </a:rPr>
              <a:t>untuk</a:t>
            </a:r>
            <a:r>
              <a:rPr lang="en-US" dirty="0">
                <a:latin typeface="Aparajita" pitchFamily="34" charset="0"/>
                <a:cs typeface="Aparajita" pitchFamily="34" charset="0"/>
              </a:rPr>
              <a:t> </a:t>
            </a:r>
            <a:r>
              <a:rPr lang="en-US" dirty="0" err="1">
                <a:latin typeface="Aparajita" pitchFamily="34" charset="0"/>
                <a:cs typeface="Aparajita" pitchFamily="34" charset="0"/>
              </a:rPr>
              <a:t>membangun</a:t>
            </a:r>
            <a:r>
              <a:rPr lang="en-US" dirty="0">
                <a:latin typeface="Aparajita" pitchFamily="34" charset="0"/>
                <a:cs typeface="Aparajita" pitchFamily="34" charset="0"/>
              </a:rPr>
              <a:t> </a:t>
            </a:r>
            <a:r>
              <a:rPr lang="en-US" dirty="0" err="1">
                <a:latin typeface="Aparajita" pitchFamily="34" charset="0"/>
                <a:cs typeface="Aparajita" pitchFamily="34" charset="0"/>
              </a:rPr>
              <a:t>iklim</a:t>
            </a:r>
            <a:r>
              <a:rPr lang="en-US" dirty="0">
                <a:latin typeface="Aparajita" pitchFamily="34" charset="0"/>
                <a:cs typeface="Aparajita" pitchFamily="34" charset="0"/>
              </a:rPr>
              <a:t> yang </a:t>
            </a:r>
            <a:r>
              <a:rPr lang="en-US" dirty="0" err="1">
                <a:latin typeface="Aparajita" pitchFamily="34" charset="0"/>
                <a:cs typeface="Aparajita" pitchFamily="34" charset="0"/>
              </a:rPr>
              <a:t>menguatkan</a:t>
            </a:r>
            <a:r>
              <a:rPr lang="en-US" dirty="0">
                <a:latin typeface="Aparajita" pitchFamily="34" charset="0"/>
                <a:cs typeface="Aparajita" pitchFamily="34" charset="0"/>
              </a:rPr>
              <a:t> </a:t>
            </a:r>
          </a:p>
          <a:p>
            <a:pPr marL="514350" indent="-514350">
              <a:buFontTx/>
              <a:buAutoNum type="arabicPeriod"/>
              <a:defRPr/>
            </a:pPr>
            <a:r>
              <a:rPr lang="en-US" dirty="0" err="1" smtClean="0">
                <a:latin typeface="Aparajita" pitchFamily="34" charset="0"/>
                <a:cs typeface="Aparajita" pitchFamily="34" charset="0"/>
              </a:rPr>
              <a:t>Menerima</a:t>
            </a:r>
            <a:r>
              <a:rPr lang="en-US" dirty="0" smtClean="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mengonfirmasi</a:t>
            </a:r>
            <a:r>
              <a:rPr lang="en-US" dirty="0">
                <a:latin typeface="Aparajita" pitchFamily="34" charset="0"/>
                <a:cs typeface="Aparajita" pitchFamily="34" charset="0"/>
              </a:rPr>
              <a:t> orang </a:t>
            </a:r>
            <a:r>
              <a:rPr lang="en-US" dirty="0" smtClean="0">
                <a:latin typeface="Aparajita" pitchFamily="34" charset="0"/>
                <a:cs typeface="Aparajita" pitchFamily="34" charset="0"/>
              </a:rPr>
              <a:t>lain</a:t>
            </a:r>
          </a:p>
          <a:p>
            <a:pPr marL="514350" indent="-514350">
              <a:buFontTx/>
              <a:buAutoNum type="arabicPeriod"/>
              <a:defRPr/>
            </a:pPr>
            <a:r>
              <a:rPr lang="en-US" dirty="0" err="1" smtClean="0">
                <a:latin typeface="Aparajita" pitchFamily="34" charset="0"/>
                <a:cs typeface="Aparajita" pitchFamily="34" charset="0"/>
              </a:rPr>
              <a:t>Afirmasi</a:t>
            </a:r>
            <a:r>
              <a:rPr lang="en-US" dirty="0" smtClean="0">
                <a:latin typeface="Aparajita" pitchFamily="34" charset="0"/>
                <a:cs typeface="Aparajita" pitchFamily="34" charset="0"/>
              </a:rPr>
              <a:t> </a:t>
            </a:r>
            <a:r>
              <a:rPr lang="en-US" dirty="0" err="1">
                <a:latin typeface="Aparajita" pitchFamily="34" charset="0"/>
                <a:cs typeface="Aparajita" pitchFamily="34" charset="0"/>
              </a:rPr>
              <a:t>dan</a:t>
            </a:r>
            <a:r>
              <a:rPr lang="en-US" dirty="0">
                <a:latin typeface="Aparajita" pitchFamily="34" charset="0"/>
                <a:cs typeface="Aparajita" pitchFamily="34" charset="0"/>
              </a:rPr>
              <a:t> </a:t>
            </a:r>
            <a:r>
              <a:rPr lang="en-US" dirty="0" err="1">
                <a:latin typeface="Aparajita" pitchFamily="34" charset="0"/>
                <a:cs typeface="Aparajita" pitchFamily="34" charset="0"/>
              </a:rPr>
              <a:t>akui</a:t>
            </a:r>
            <a:r>
              <a:rPr lang="en-US" dirty="0">
                <a:latin typeface="Aparajita" pitchFamily="34" charset="0"/>
                <a:cs typeface="Aparajita" pitchFamily="34" charset="0"/>
              </a:rPr>
              <a:t> </a:t>
            </a:r>
            <a:r>
              <a:rPr lang="en-US" dirty="0" err="1">
                <a:latin typeface="Aparajita" pitchFamily="34" charset="0"/>
                <a:cs typeface="Aparajita" pitchFamily="34" charset="0"/>
              </a:rPr>
              <a:t>diri</a:t>
            </a:r>
            <a:r>
              <a:rPr lang="en-US" dirty="0">
                <a:latin typeface="Aparajita" pitchFamily="34" charset="0"/>
                <a:cs typeface="Aparajita" pitchFamily="34" charset="0"/>
              </a:rPr>
              <a:t> </a:t>
            </a:r>
            <a:r>
              <a:rPr lang="en-US" dirty="0" err="1" smtClean="0">
                <a:latin typeface="Aparajita" pitchFamily="34" charset="0"/>
                <a:cs typeface="Aparajita" pitchFamily="34" charset="0"/>
              </a:rPr>
              <a:t>sendiri</a:t>
            </a:r>
            <a:endParaRPr lang="en-US" dirty="0">
              <a:latin typeface="Aparajita" pitchFamily="34" charset="0"/>
              <a:cs typeface="Aparajita" pitchFamily="34" charset="0"/>
            </a:endParaRPr>
          </a:p>
          <a:p>
            <a:pPr marL="514350" indent="-514350">
              <a:buFontTx/>
              <a:buAutoNum type="arabicPeriod"/>
              <a:defRPr/>
            </a:pPr>
            <a:r>
              <a:rPr lang="en-US" dirty="0" err="1" smtClean="0">
                <a:latin typeface="Aparajita" pitchFamily="34" charset="0"/>
                <a:cs typeface="Aparajita" pitchFamily="34" charset="0"/>
              </a:rPr>
              <a:t>Menghargai</a:t>
            </a:r>
            <a:r>
              <a:rPr lang="en-US" dirty="0" smtClean="0">
                <a:latin typeface="Aparajita" pitchFamily="34" charset="0"/>
                <a:cs typeface="Aparajita" pitchFamily="34" charset="0"/>
              </a:rPr>
              <a:t> </a:t>
            </a:r>
            <a:r>
              <a:rPr lang="en-US" dirty="0" err="1">
                <a:latin typeface="Aparajita" pitchFamily="34" charset="0"/>
                <a:cs typeface="Aparajita" pitchFamily="34" charset="0"/>
              </a:rPr>
              <a:t>perbedaan</a:t>
            </a:r>
            <a:r>
              <a:rPr lang="en-US" dirty="0">
                <a:latin typeface="Aparajita" pitchFamily="34" charset="0"/>
                <a:cs typeface="Aparajita" pitchFamily="34" charset="0"/>
              </a:rPr>
              <a:t> </a:t>
            </a:r>
            <a:r>
              <a:rPr lang="en-US" dirty="0" err="1">
                <a:latin typeface="Aparajita" pitchFamily="34" charset="0"/>
                <a:cs typeface="Aparajita" pitchFamily="34" charset="0"/>
              </a:rPr>
              <a:t>dalam</a:t>
            </a:r>
            <a:r>
              <a:rPr lang="en-US" dirty="0">
                <a:latin typeface="Aparajita" pitchFamily="34" charset="0"/>
                <a:cs typeface="Aparajita" pitchFamily="34" charset="0"/>
              </a:rPr>
              <a:t> </a:t>
            </a:r>
            <a:r>
              <a:rPr lang="en-US" dirty="0" err="1">
                <a:latin typeface="Aparajita" pitchFamily="34" charset="0"/>
                <a:cs typeface="Aparajita" pitchFamily="34" charset="0"/>
              </a:rPr>
              <a:t>hubungan</a:t>
            </a:r>
            <a:r>
              <a:rPr lang="en-US" dirty="0">
                <a:latin typeface="Aparajita" pitchFamily="34" charset="0"/>
                <a:cs typeface="Aparajita" pitchFamily="34" charset="0"/>
              </a:rPr>
              <a:t> </a:t>
            </a:r>
          </a:p>
          <a:p>
            <a:pPr marL="514350" indent="-514350">
              <a:buFontTx/>
              <a:buAutoNum type="arabicPeriod"/>
              <a:defRPr/>
            </a:pPr>
            <a:r>
              <a:rPr lang="en-US" dirty="0" err="1" smtClean="0">
                <a:latin typeface="Aparajita" pitchFamily="34" charset="0"/>
                <a:cs typeface="Aparajita" pitchFamily="34" charset="0"/>
              </a:rPr>
              <a:t>Menanggapi</a:t>
            </a:r>
            <a:r>
              <a:rPr lang="en-US" dirty="0" smtClean="0">
                <a:latin typeface="Aparajita" pitchFamily="34" charset="0"/>
                <a:cs typeface="Aparajita" pitchFamily="34" charset="0"/>
              </a:rPr>
              <a:t> </a:t>
            </a:r>
            <a:r>
              <a:rPr lang="en-US" dirty="0" err="1">
                <a:latin typeface="Aparajita" pitchFamily="34" charset="0"/>
                <a:cs typeface="Aparajita" pitchFamily="34" charset="0"/>
              </a:rPr>
              <a:t>kritik</a:t>
            </a:r>
            <a:r>
              <a:rPr lang="en-US" dirty="0">
                <a:latin typeface="Aparajita" pitchFamily="34" charset="0"/>
                <a:cs typeface="Aparajita" pitchFamily="34" charset="0"/>
              </a:rPr>
              <a:t> </a:t>
            </a:r>
            <a:r>
              <a:rPr lang="en-US" dirty="0" err="1">
                <a:latin typeface="Aparajita" pitchFamily="34" charset="0"/>
                <a:cs typeface="Aparajita" pitchFamily="34" charset="0"/>
              </a:rPr>
              <a:t>dengan</a:t>
            </a:r>
            <a:r>
              <a:rPr lang="en-US" dirty="0">
                <a:latin typeface="Aparajita" pitchFamily="34" charset="0"/>
                <a:cs typeface="Aparajita" pitchFamily="34" charset="0"/>
              </a:rPr>
              <a:t> </a:t>
            </a:r>
            <a:r>
              <a:rPr lang="en-US" dirty="0" err="1">
                <a:latin typeface="Aparajita" pitchFamily="34" charset="0"/>
                <a:cs typeface="Aparajita" pitchFamily="34" charset="0"/>
              </a:rPr>
              <a:t>konstruktif</a:t>
            </a:r>
            <a:r>
              <a:rPr lang="en-US" dirty="0">
                <a:latin typeface="Aparajita" pitchFamily="34" charset="0"/>
                <a:cs typeface="Aparajita" pitchFamily="34" charset="0"/>
              </a:rPr>
              <a:t> </a:t>
            </a:r>
            <a:endParaRPr lang="en-US" dirty="0" smtClean="0">
              <a:latin typeface="Aparajita" pitchFamily="34" charset="0"/>
              <a:cs typeface="Aparajita" pitchFamily="34" charset="0"/>
            </a:endParaRPr>
          </a:p>
        </p:txBody>
      </p:sp>
    </p:spTree>
    <p:extLst>
      <p:ext uri="{BB962C8B-B14F-4D97-AF65-F5344CB8AC3E}">
        <p14:creationId xmlns:p14="http://schemas.microsoft.com/office/powerpoint/2010/main" val="172427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X10BiRcoZHI/VhUO6lfseoI/AAAAAAAAEAQ/n0TJ3k77Q5g/s1600/gambar_dp_bbm_meme_lucu_saat_hujan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6" y="188640"/>
            <a:ext cx="3171825" cy="3171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KHC1pb7TTyc/VhUO7tdYFmI/AAAAAAAAEAo/_LjW4vjYR6g/s1600/gambar_dp_bbm_meme_lucu_saat_hujan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762" y="18864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media-cache-ak0.pinimg.com/736x/9b/f6/63/9bf66376fcbffdbd4f195acd05cea2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645024"/>
            <a:ext cx="3528392" cy="302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1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IKLIM KOMUNIKASI</a:t>
            </a:r>
            <a:endParaRPr lang="id-ID" dirty="0"/>
          </a:p>
        </p:txBody>
      </p:sp>
      <p:sp>
        <p:nvSpPr>
          <p:cNvPr id="3" name="Content Placeholder 2"/>
          <p:cNvSpPr>
            <a:spLocks noGrp="1"/>
          </p:cNvSpPr>
          <p:nvPr>
            <p:ph idx="1"/>
          </p:nvPr>
        </p:nvSpPr>
        <p:spPr/>
        <p:txBody>
          <a:bodyPr/>
          <a:lstStyle/>
          <a:p>
            <a:r>
              <a:rPr lang="id-ID" dirty="0" smtClean="0"/>
              <a:t>Iklim komunikasi adalah seluruh perasaan atau mood di antara manusia (baik atau marah, khawatir atau aman, nyaman atau asing, diterima atau ditolak, terbuka atau mempertahankan diri)</a:t>
            </a:r>
            <a:endParaRPr lang="id-ID" dirty="0"/>
          </a:p>
        </p:txBody>
      </p:sp>
    </p:spTree>
    <p:extLst>
      <p:ext uri="{BB962C8B-B14F-4D97-AF65-F5344CB8AC3E}">
        <p14:creationId xmlns:p14="http://schemas.microsoft.com/office/powerpoint/2010/main" val="222373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FUNGSI MEMAHAMI IKLIM KOMUNIKASI</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Memahami iklim komunikasi dapat memberi pemahaman mendalam mengenai mengapa kita merasa nyaman dan santai dalam beberapa hubngan dan terkadang tidak nyaman dan bahkan defensive dengan yang lain</a:t>
            </a:r>
          </a:p>
          <a:p>
            <a:r>
              <a:rPr lang="id-ID" dirty="0" smtClean="0"/>
              <a:t>Mempelajari terbentuknya iklim komunikasi akan memberdayakan diri untuk membangun dan menjaga iklim komunikasi yang diinginkan dalam hubungan </a:t>
            </a:r>
            <a:endParaRPr lang="id-ID" dirty="0"/>
          </a:p>
        </p:txBody>
      </p:sp>
    </p:spTree>
    <p:extLst>
      <p:ext uri="{BB962C8B-B14F-4D97-AF65-F5344CB8AC3E}">
        <p14:creationId xmlns:p14="http://schemas.microsoft.com/office/powerpoint/2010/main" val="130391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HUBUNGAN PERSONAL YANG MEMUASKAN</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Ketika kita terlibat dalam hubungan yang memuaskan maka kita merasa lebih positif tentang hidup kita dan diri kita</a:t>
            </a:r>
          </a:p>
          <a:p>
            <a:r>
              <a:rPr lang="id-ID" dirty="0" smtClean="0"/>
              <a:t>Hubungan manusia sangatlah kompleks dan dibentuk oleh banyak faktor. Dari banyak faktor tsb, terdapat 4 faktor utama yang penting dibutuhkan untuk membangun dan menjaga kepuasan dalam hubungan personal</a:t>
            </a:r>
            <a:endParaRPr lang="id-ID" dirty="0"/>
          </a:p>
        </p:txBody>
      </p:sp>
    </p:spTree>
    <p:extLst>
      <p:ext uri="{BB962C8B-B14F-4D97-AF65-F5344CB8AC3E}">
        <p14:creationId xmlns:p14="http://schemas.microsoft.com/office/powerpoint/2010/main" val="163101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FAKTOR PEMBENTUK KEPUASAN HUBUNGAN</a:t>
            </a:r>
            <a:endParaRPr lang="id-ID" dirty="0"/>
          </a:p>
        </p:txBody>
      </p:sp>
      <p:sp>
        <p:nvSpPr>
          <p:cNvPr id="3" name="Content Placeholder 2"/>
          <p:cNvSpPr>
            <a:spLocks noGrp="1"/>
          </p:cNvSpPr>
          <p:nvPr>
            <p:ph idx="1"/>
          </p:nvPr>
        </p:nvSpPr>
        <p:spPr/>
        <p:txBody>
          <a:bodyPr/>
          <a:lstStyle/>
          <a:p>
            <a:r>
              <a:rPr lang="id-ID" dirty="0" smtClean="0"/>
              <a:t>Investment</a:t>
            </a:r>
          </a:p>
          <a:p>
            <a:r>
              <a:rPr lang="id-ID" dirty="0" smtClean="0"/>
              <a:t>Commitment</a:t>
            </a:r>
          </a:p>
          <a:p>
            <a:r>
              <a:rPr lang="id-ID" dirty="0" smtClean="0"/>
              <a:t>Trust</a:t>
            </a:r>
          </a:p>
          <a:p>
            <a:r>
              <a:rPr lang="id-ID" dirty="0" smtClean="0"/>
              <a:t>Comfort in relational dialectic</a:t>
            </a:r>
            <a:endParaRPr lang="id-ID" dirty="0" smtClean="0"/>
          </a:p>
          <a:p>
            <a:pPr marL="82296" indent="0">
              <a:buNone/>
            </a:pPr>
            <a:endParaRPr lang="id-ID" dirty="0"/>
          </a:p>
        </p:txBody>
      </p:sp>
    </p:spTree>
    <p:extLst>
      <p:ext uri="{BB962C8B-B14F-4D97-AF65-F5344CB8AC3E}">
        <p14:creationId xmlns:p14="http://schemas.microsoft.com/office/powerpoint/2010/main" val="411653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 Investment</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Investment adalah apa yang kita berikan dalam sebuah hubungan yang tidak dapat kita tarik kembali jika hubungan itu selesai</a:t>
            </a:r>
          </a:p>
          <a:p>
            <a:r>
              <a:rPr lang="id-ID" dirty="0" smtClean="0"/>
              <a:t>Ketika kita peduli pada seseorang, kita akan menginvestasikan waktu, energi, pikiran dan perasaan dalam interaksi</a:t>
            </a:r>
          </a:p>
          <a:p>
            <a:r>
              <a:rPr lang="id-ID" dirty="0" smtClean="0"/>
              <a:t>Kita juga akan menginvestasikan uang, hadiah, dll</a:t>
            </a:r>
            <a:endParaRPr lang="id-ID" dirty="0"/>
          </a:p>
        </p:txBody>
      </p:sp>
    </p:spTree>
    <p:extLst>
      <p:ext uri="{BB962C8B-B14F-4D97-AF65-F5344CB8AC3E}">
        <p14:creationId xmlns:p14="http://schemas.microsoft.com/office/powerpoint/2010/main" val="275535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200</TotalTime>
  <Words>1417</Words>
  <Application>Microsoft Office PowerPoint</Application>
  <PresentationFormat>On-screen Show (4:3)</PresentationFormat>
  <Paragraphs>140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IKLIM KOMUNIKASI:  DASAR HUBUNGAN</vt:lpstr>
      <vt:lpstr>IKLIM</vt:lpstr>
      <vt:lpstr>PowerPoint Presentation</vt:lpstr>
      <vt:lpstr>PowerPoint Presentation</vt:lpstr>
      <vt:lpstr>IKLIM KOMUNIKASI</vt:lpstr>
      <vt:lpstr>FUNGSI MEMAHAMI IKLIM KOMUNIKASI</vt:lpstr>
      <vt:lpstr>HUBUNGAN PERSONAL YANG MEMUASKAN</vt:lpstr>
      <vt:lpstr>FAKTOR PEMBENTUK KEPUASAN HUBUNGAN</vt:lpstr>
      <vt:lpstr>a. Investment</vt:lpstr>
      <vt:lpstr>Lanjutan...</vt:lpstr>
      <vt:lpstr>Lanjutan...</vt:lpstr>
      <vt:lpstr>Contoh Kasus</vt:lpstr>
      <vt:lpstr>Commitment</vt:lpstr>
      <vt:lpstr>Lanjutan...</vt:lpstr>
      <vt:lpstr>CONTOH PROSES KOMITMEN</vt:lpstr>
      <vt:lpstr>TRUST</vt:lpstr>
      <vt:lpstr>Lanjutan...</vt:lpstr>
      <vt:lpstr>SELF DISCLOSURE</vt:lpstr>
      <vt:lpstr>Lanjutan...</vt:lpstr>
      <vt:lpstr>PERHATIKAN PERCAKAPAN BERIKUT!</vt:lpstr>
      <vt:lpstr>Lanjutan...</vt:lpstr>
      <vt:lpstr>Lanjutan...</vt:lpstr>
      <vt:lpstr>CONTOH</vt:lpstr>
      <vt:lpstr>COMFORT IN RELATION DIALECTICAL</vt:lpstr>
      <vt:lpstr>CONFIRMING &amp; DISCONFIRMING CLIMATES</vt:lpstr>
      <vt:lpstr>Tingkatan Penegasan dan Penyangkalan</vt:lpstr>
      <vt:lpstr>PowerPoint Presentation</vt:lpstr>
      <vt:lpstr>Suasana yang Defensif dan Suasana yang Suportif</vt:lpstr>
      <vt:lpstr>PowerPoint Presentation</vt:lpstr>
      <vt:lpstr>PowerPoint Presentation</vt:lpstr>
      <vt:lpstr>PowerPoint Presentation</vt:lpstr>
      <vt:lpstr>Pedoman Untuk menciptakan dan memelihara suasana yang sehat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 KOMUNIKASI:  DASAR HUBUNGAN</dc:title>
  <dc:creator>Vaio</dc:creator>
  <cp:lastModifiedBy>Vaio</cp:lastModifiedBy>
  <cp:revision>32</cp:revision>
  <dcterms:created xsi:type="dcterms:W3CDTF">2016-05-18T00:15:27Z</dcterms:created>
  <dcterms:modified xsi:type="dcterms:W3CDTF">2016-05-19T00:10:02Z</dcterms:modified>
</cp:coreProperties>
</file>