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91" r:id="rId3"/>
    <p:sldId id="293" r:id="rId4"/>
    <p:sldId id="295" r:id="rId5"/>
    <p:sldId id="297" r:id="rId6"/>
    <p:sldId id="299" r:id="rId7"/>
    <p:sldId id="301" r:id="rId8"/>
    <p:sldId id="261" r:id="rId9"/>
    <p:sldId id="263" r:id="rId10"/>
    <p:sldId id="265" r:id="rId11"/>
    <p:sldId id="267" r:id="rId12"/>
    <p:sldId id="269" r:id="rId13"/>
    <p:sldId id="271" r:id="rId14"/>
    <p:sldId id="273" r:id="rId15"/>
    <p:sldId id="275" r:id="rId16"/>
    <p:sldId id="277" r:id="rId17"/>
    <p:sldId id="279" r:id="rId18"/>
    <p:sldId id="281" r:id="rId19"/>
    <p:sldId id="283" r:id="rId20"/>
    <p:sldId id="285" r:id="rId21"/>
    <p:sldId id="287" r:id="rId22"/>
    <p:sldId id="289" r:id="rId2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753BDB-2BF9-4E7F-8EBA-B0D1AC0FB755}" type="datetimeFigureOut">
              <a:rPr lang="id-ID" smtClean="0"/>
              <a:t>05/04/2018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31094B-71BB-42D5-AC37-82B7A31CF1AD}" type="slidenum">
              <a:rPr lang="id-ID" smtClean="0"/>
              <a:t>‹#›</a:t>
            </a:fld>
            <a:endParaRPr lang="id-ID"/>
          </a:p>
        </p:txBody>
      </p:sp>
    </p:spTree>
    <p:extLst>
      <p:ext uri="{BB962C8B-B14F-4D97-AF65-F5344CB8AC3E}">
        <p14:creationId xmlns:p14="http://schemas.microsoft.com/office/powerpoint/2010/main" val="1854330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6D31094B-71BB-42D5-AC37-82B7A31CF1AD}" type="slidenum">
              <a:rPr lang="id-ID" smtClean="0"/>
              <a:t>18</a:t>
            </a:fld>
            <a:endParaRPr lang="id-ID"/>
          </a:p>
        </p:txBody>
      </p:sp>
    </p:spTree>
    <p:extLst>
      <p:ext uri="{BB962C8B-B14F-4D97-AF65-F5344CB8AC3E}">
        <p14:creationId xmlns:p14="http://schemas.microsoft.com/office/powerpoint/2010/main" val="291769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70EB250-6F34-43EB-BC61-E600204709E5}" type="datetimeFigureOut">
              <a:rPr lang="id-ID" smtClean="0"/>
              <a:t>05/04/2018</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3A938CF-7B84-491C-8678-AC58355F2984}"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0EB250-6F34-43EB-BC61-E600204709E5}" type="datetimeFigureOut">
              <a:rPr lang="id-ID" smtClean="0"/>
              <a:t>05/04/2018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3A938CF-7B84-491C-8678-AC58355F2984}"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0EB250-6F34-43EB-BC61-E600204709E5}" type="datetimeFigureOut">
              <a:rPr lang="id-ID" smtClean="0"/>
              <a:t>05/04/2018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3A938CF-7B84-491C-8678-AC58355F2984}"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70EB250-6F34-43EB-BC61-E600204709E5}" type="datetimeFigureOut">
              <a:rPr lang="id-ID" smtClean="0"/>
              <a:t>05/04/2018</a:t>
            </a:fld>
            <a:endParaRPr lang="id-ID"/>
          </a:p>
        </p:txBody>
      </p:sp>
      <p:sp>
        <p:nvSpPr>
          <p:cNvPr id="9" name="Slide Number Placeholder 8"/>
          <p:cNvSpPr>
            <a:spLocks noGrp="1"/>
          </p:cNvSpPr>
          <p:nvPr>
            <p:ph type="sldNum" sz="quarter" idx="15"/>
          </p:nvPr>
        </p:nvSpPr>
        <p:spPr/>
        <p:txBody>
          <a:bodyPr rtlCol="0"/>
          <a:lstStyle/>
          <a:p>
            <a:fld id="{B3A938CF-7B84-491C-8678-AC58355F2984}" type="slidenum">
              <a:rPr lang="id-ID" smtClean="0"/>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70EB250-6F34-43EB-BC61-E600204709E5}" type="datetimeFigureOut">
              <a:rPr lang="id-ID" smtClean="0"/>
              <a:t>05/04/2018</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3A938CF-7B84-491C-8678-AC58355F2984}"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70EB250-6F34-43EB-BC61-E600204709E5}" type="datetimeFigureOut">
              <a:rPr lang="id-ID" smtClean="0"/>
              <a:t>05/04/2018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3A938CF-7B84-491C-8678-AC58355F2984}" type="slidenum">
              <a:rPr lang="id-ID" smtClean="0"/>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70EB250-6F34-43EB-BC61-E600204709E5}" type="datetimeFigureOut">
              <a:rPr lang="id-ID" smtClean="0"/>
              <a:t>05/04/2018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3A938CF-7B84-491C-8678-AC58355F2984}" type="slidenum">
              <a:rPr lang="id-ID" smtClean="0"/>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70EB250-6F34-43EB-BC61-E600204709E5}" type="datetimeFigureOut">
              <a:rPr lang="id-ID" smtClean="0"/>
              <a:t>05/04/2018</a:t>
            </a:fld>
            <a:endParaRPr lang="id-ID"/>
          </a:p>
        </p:txBody>
      </p:sp>
      <p:sp>
        <p:nvSpPr>
          <p:cNvPr id="7" name="Slide Number Placeholder 6"/>
          <p:cNvSpPr>
            <a:spLocks noGrp="1"/>
          </p:cNvSpPr>
          <p:nvPr>
            <p:ph type="sldNum" sz="quarter" idx="11"/>
          </p:nvPr>
        </p:nvSpPr>
        <p:spPr/>
        <p:txBody>
          <a:bodyPr rtlCol="0"/>
          <a:lstStyle/>
          <a:p>
            <a:fld id="{B3A938CF-7B84-491C-8678-AC58355F2984}" type="slidenum">
              <a:rPr lang="id-ID" smtClean="0"/>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0EB250-6F34-43EB-BC61-E600204709E5}" type="datetimeFigureOut">
              <a:rPr lang="id-ID" smtClean="0"/>
              <a:t>05/04/2018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3A938CF-7B84-491C-8678-AC58355F2984}"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70EB250-6F34-43EB-BC61-E600204709E5}" type="datetimeFigureOut">
              <a:rPr lang="id-ID" smtClean="0"/>
              <a:t>05/04/2018</a:t>
            </a:fld>
            <a:endParaRPr lang="id-ID"/>
          </a:p>
        </p:txBody>
      </p:sp>
      <p:sp>
        <p:nvSpPr>
          <p:cNvPr id="22" name="Slide Number Placeholder 21"/>
          <p:cNvSpPr>
            <a:spLocks noGrp="1"/>
          </p:cNvSpPr>
          <p:nvPr>
            <p:ph type="sldNum" sz="quarter" idx="15"/>
          </p:nvPr>
        </p:nvSpPr>
        <p:spPr/>
        <p:txBody>
          <a:bodyPr rtlCol="0"/>
          <a:lstStyle/>
          <a:p>
            <a:fld id="{B3A938CF-7B84-491C-8678-AC58355F2984}" type="slidenum">
              <a:rPr lang="id-ID" smtClean="0"/>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70EB250-6F34-43EB-BC61-E600204709E5}" type="datetimeFigureOut">
              <a:rPr lang="id-ID" smtClean="0"/>
              <a:t>05/04/2018</a:t>
            </a:fld>
            <a:endParaRPr lang="id-ID"/>
          </a:p>
        </p:txBody>
      </p:sp>
      <p:sp>
        <p:nvSpPr>
          <p:cNvPr id="18" name="Slide Number Placeholder 17"/>
          <p:cNvSpPr>
            <a:spLocks noGrp="1"/>
          </p:cNvSpPr>
          <p:nvPr>
            <p:ph type="sldNum" sz="quarter" idx="11"/>
          </p:nvPr>
        </p:nvSpPr>
        <p:spPr/>
        <p:txBody>
          <a:bodyPr rtlCol="0"/>
          <a:lstStyle/>
          <a:p>
            <a:fld id="{B3A938CF-7B84-491C-8678-AC58355F2984}" type="slidenum">
              <a:rPr lang="id-ID" smtClean="0"/>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70EB250-6F34-43EB-BC61-E600204709E5}" type="datetimeFigureOut">
              <a:rPr lang="id-ID" smtClean="0"/>
              <a:t>05/04/2018</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3A938CF-7B84-491C-8678-AC58355F2984}"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1196752"/>
            <a:ext cx="6172200" cy="2520280"/>
          </a:xfrm>
        </p:spPr>
        <p:txBody>
          <a:bodyPr>
            <a:normAutofit/>
          </a:bodyPr>
          <a:lstStyle/>
          <a:p>
            <a:pPr algn="ctr"/>
            <a:r>
              <a:rPr lang="id-ID" sz="4000" dirty="0" smtClean="0">
                <a:solidFill>
                  <a:schemeClr val="tx1"/>
                </a:solidFill>
              </a:rPr>
              <a:t> DATA KESEHATAN</a:t>
            </a:r>
            <a:endParaRPr lang="id-ID" sz="4000" dirty="0">
              <a:solidFill>
                <a:schemeClr val="tx1"/>
              </a:solidFill>
            </a:endParaRPr>
          </a:p>
        </p:txBody>
      </p:sp>
      <p:sp>
        <p:nvSpPr>
          <p:cNvPr id="3" name="Subtitle 2"/>
          <p:cNvSpPr>
            <a:spLocks noGrp="1"/>
          </p:cNvSpPr>
          <p:nvPr>
            <p:ph type="subTitle" idx="1"/>
          </p:nvPr>
        </p:nvSpPr>
        <p:spPr>
          <a:xfrm>
            <a:off x="2267744" y="4149080"/>
            <a:ext cx="6172200" cy="1371600"/>
          </a:xfrm>
        </p:spPr>
        <p:txBody>
          <a:bodyPr>
            <a:normAutofit/>
          </a:bodyPr>
          <a:lstStyle/>
          <a:p>
            <a:pPr algn="ctr"/>
            <a:r>
              <a:rPr lang="id-ID" sz="3600" dirty="0" smtClean="0"/>
              <a:t>Manajemen Data (</a:t>
            </a:r>
            <a:r>
              <a:rPr lang="en-US" sz="3600" dirty="0" smtClean="0"/>
              <a:t>3</a:t>
            </a:r>
            <a:r>
              <a:rPr lang="id-ID" sz="3600" dirty="0" smtClean="0"/>
              <a:t>)</a:t>
            </a:r>
          </a:p>
          <a:p>
            <a:pPr algn="ctr"/>
            <a:r>
              <a:rPr lang="id-ID" sz="3600" dirty="0" smtClean="0"/>
              <a:t>S1 - Kesmas</a:t>
            </a:r>
          </a:p>
          <a:p>
            <a:pPr algn="ctr"/>
            <a:endParaRPr lang="id-ID" sz="3600" dirty="0"/>
          </a:p>
        </p:txBody>
      </p:sp>
    </p:spTree>
    <p:extLst>
      <p:ext uri="{BB962C8B-B14F-4D97-AF65-F5344CB8AC3E}">
        <p14:creationId xmlns:p14="http://schemas.microsoft.com/office/powerpoint/2010/main" val="2363929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183880" cy="1051560"/>
          </a:xfrm>
        </p:spPr>
        <p:txBody>
          <a:bodyPr/>
          <a:lstStyle/>
          <a:p>
            <a:pPr algn="ctr"/>
            <a:r>
              <a:rPr lang="id-ID" dirty="0" smtClean="0">
                <a:solidFill>
                  <a:srgbClr val="7030A0"/>
                </a:solidFill>
                <a:latin typeface="Comic Sans MS" pitchFamily="66" charset="0"/>
              </a:rPr>
              <a:t>MASALAH KESEHATAN</a:t>
            </a:r>
            <a:endParaRPr lang="id-ID" dirty="0">
              <a:latin typeface="Comic Sans MS" pitchFamily="66" charset="0"/>
            </a:endParaRPr>
          </a:p>
        </p:txBody>
      </p:sp>
      <p:sp>
        <p:nvSpPr>
          <p:cNvPr id="3" name="Content Placeholder 2"/>
          <p:cNvSpPr>
            <a:spLocks noGrp="1"/>
          </p:cNvSpPr>
          <p:nvPr>
            <p:ph idx="1"/>
          </p:nvPr>
        </p:nvSpPr>
        <p:spPr>
          <a:xfrm>
            <a:off x="214282" y="1571612"/>
            <a:ext cx="8643998" cy="5000660"/>
          </a:xfrm>
        </p:spPr>
        <p:txBody>
          <a:bodyPr>
            <a:normAutofit lnSpcReduction="10000"/>
          </a:bodyPr>
          <a:lstStyle/>
          <a:p>
            <a:pPr>
              <a:buNone/>
            </a:pPr>
            <a:r>
              <a:rPr lang="id-ID" sz="3200" dirty="0" smtClean="0">
                <a:latin typeface="Arial" pitchFamily="34" charset="0"/>
                <a:cs typeface="Arial" pitchFamily="34" charset="0"/>
              </a:rPr>
              <a:t>3. </a:t>
            </a:r>
            <a:r>
              <a:rPr lang="id-ID" sz="3200" u="sng" dirty="0" smtClean="0">
                <a:latin typeface="Arial" pitchFamily="34" charset="0"/>
                <a:cs typeface="Arial" pitchFamily="34" charset="0"/>
              </a:rPr>
              <a:t>Upaya pelayanan dan Keadaan Sumber </a:t>
            </a:r>
            <a:r>
              <a:rPr lang="id-ID" sz="3200" dirty="0" smtClean="0">
                <a:latin typeface="Arial" pitchFamily="34" charset="0"/>
                <a:cs typeface="Arial" pitchFamily="34" charset="0"/>
              </a:rPr>
              <a:t>daya kesehatan =</a:t>
            </a:r>
          </a:p>
          <a:p>
            <a:pPr>
              <a:buNone/>
            </a:pPr>
            <a:r>
              <a:rPr lang="id-ID" sz="3200" dirty="0" smtClean="0">
                <a:latin typeface="Arial" pitchFamily="34" charset="0"/>
                <a:cs typeface="Arial" pitchFamily="34" charset="0"/>
              </a:rPr>
              <a:t>	- </a:t>
            </a:r>
            <a:r>
              <a:rPr lang="id-ID" sz="3200" u="sng" dirty="0" smtClean="0">
                <a:latin typeface="Arial" pitchFamily="34" charset="0"/>
                <a:cs typeface="Arial" pitchFamily="34" charset="0"/>
              </a:rPr>
              <a:t>Upaya pelayanan </a:t>
            </a:r>
            <a:r>
              <a:rPr lang="id-ID" sz="3200" dirty="0" smtClean="0">
                <a:latin typeface="Arial" pitchFamily="34" charset="0"/>
                <a:cs typeface="Arial" pitchFamily="34" charset="0"/>
              </a:rPr>
              <a:t>: </a:t>
            </a:r>
          </a:p>
          <a:p>
            <a:pPr>
              <a:buNone/>
            </a:pPr>
            <a:r>
              <a:rPr lang="id-ID" sz="3200" dirty="0" smtClean="0">
                <a:latin typeface="Arial" pitchFamily="34" charset="0"/>
                <a:cs typeface="Arial" pitchFamily="34" charset="0"/>
              </a:rPr>
              <a:t>	a. Tingkat RT; </a:t>
            </a:r>
          </a:p>
          <a:p>
            <a:pPr>
              <a:buNone/>
            </a:pPr>
            <a:r>
              <a:rPr lang="id-ID" sz="3200" dirty="0" smtClean="0">
                <a:latin typeface="Arial" pitchFamily="34" charset="0"/>
                <a:cs typeface="Arial" pitchFamily="34" charset="0"/>
              </a:rPr>
              <a:t>	b. tingkat masyarakat (gotong royong); </a:t>
            </a:r>
          </a:p>
          <a:p>
            <a:pPr marL="719138" indent="-719138">
              <a:buNone/>
              <a:tabLst>
                <a:tab pos="269875" algn="l"/>
              </a:tabLst>
            </a:pPr>
            <a:r>
              <a:rPr lang="id-ID" sz="3200" dirty="0" smtClean="0">
                <a:latin typeface="Arial" pitchFamily="34" charset="0"/>
                <a:cs typeface="Arial" pitchFamily="34" charset="0"/>
              </a:rPr>
              <a:t>	c. Fasilitas yankes profesional tingkat dasar (Puskesmas); </a:t>
            </a:r>
          </a:p>
          <a:p>
            <a:pPr marL="630238" indent="-630238">
              <a:buNone/>
              <a:tabLst>
                <a:tab pos="269875" algn="l"/>
              </a:tabLst>
            </a:pPr>
            <a:r>
              <a:rPr lang="id-ID" sz="3200" dirty="0" smtClean="0">
                <a:latin typeface="Arial" pitchFamily="34" charset="0"/>
                <a:cs typeface="Arial" pitchFamily="34" charset="0"/>
              </a:rPr>
              <a:t>	d. Fasilitas pelayanan rujukan tingkat pertama (RS);</a:t>
            </a:r>
          </a:p>
          <a:p>
            <a:pPr>
              <a:buNone/>
            </a:pPr>
            <a:r>
              <a:rPr lang="id-ID" sz="3200" dirty="0" smtClean="0">
                <a:latin typeface="Arial" pitchFamily="34" charset="0"/>
                <a:cs typeface="Arial" pitchFamily="34" charset="0"/>
              </a:rPr>
              <a:t>	e. Fasilitas pelayanan rujukan lebih tinggi</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1750227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183880" cy="714380"/>
          </a:xfrm>
        </p:spPr>
        <p:txBody>
          <a:bodyPr/>
          <a:lstStyle/>
          <a:p>
            <a:pPr algn="ctr"/>
            <a:r>
              <a:rPr lang="id-ID" dirty="0" smtClean="0">
                <a:solidFill>
                  <a:srgbClr val="7030A0"/>
                </a:solidFill>
                <a:latin typeface="Comic Sans MS" pitchFamily="66" charset="0"/>
              </a:rPr>
              <a:t>MASALAH KESEHATAN</a:t>
            </a:r>
            <a:endParaRPr lang="id-ID" dirty="0"/>
          </a:p>
        </p:txBody>
      </p:sp>
      <p:sp>
        <p:nvSpPr>
          <p:cNvPr id="3" name="Content Placeholder 2"/>
          <p:cNvSpPr>
            <a:spLocks noGrp="1"/>
          </p:cNvSpPr>
          <p:nvPr>
            <p:ph idx="1"/>
          </p:nvPr>
        </p:nvSpPr>
        <p:spPr>
          <a:xfrm>
            <a:off x="285720" y="1500174"/>
            <a:ext cx="8572560" cy="5000660"/>
          </a:xfrm>
        </p:spPr>
        <p:txBody>
          <a:bodyPr>
            <a:normAutofit/>
          </a:bodyPr>
          <a:lstStyle/>
          <a:p>
            <a:pPr>
              <a:buNone/>
            </a:pPr>
            <a:r>
              <a:rPr lang="id-ID" sz="3200" dirty="0" smtClean="0">
                <a:latin typeface="Arial" pitchFamily="34" charset="0"/>
                <a:cs typeface="Arial" pitchFamily="34" charset="0"/>
              </a:rPr>
              <a:t>	- </a:t>
            </a:r>
            <a:r>
              <a:rPr lang="id-ID" sz="3200" u="sng" dirty="0" smtClean="0">
                <a:latin typeface="Arial" pitchFamily="34" charset="0"/>
                <a:cs typeface="Arial" pitchFamily="34" charset="0"/>
              </a:rPr>
              <a:t>Sumber daya kesehatan </a:t>
            </a:r>
            <a:r>
              <a:rPr lang="id-ID" sz="3200" dirty="0" smtClean="0">
                <a:latin typeface="Arial" pitchFamily="34" charset="0"/>
                <a:cs typeface="Arial" pitchFamily="34" charset="0"/>
              </a:rPr>
              <a:t>:</a:t>
            </a:r>
          </a:p>
          <a:p>
            <a:pPr>
              <a:buNone/>
            </a:pPr>
            <a:r>
              <a:rPr lang="id-ID" sz="3200" dirty="0" smtClean="0">
                <a:latin typeface="Arial" pitchFamily="34" charset="0"/>
                <a:cs typeface="Arial" pitchFamily="34" charset="0"/>
              </a:rPr>
              <a:t>	( </a:t>
            </a:r>
            <a:r>
              <a:rPr lang="id-ID" sz="3200" i="1" dirty="0" smtClean="0">
                <a:latin typeface="Arial" pitchFamily="34" charset="0"/>
                <a:cs typeface="Arial" pitchFamily="34" charset="0"/>
              </a:rPr>
              <a:t>Man, Money, Material, Method, Machine </a:t>
            </a:r>
            <a:r>
              <a:rPr lang="id-ID" sz="3200" dirty="0" smtClean="0">
                <a:latin typeface="Arial" pitchFamily="34" charset="0"/>
                <a:cs typeface="Arial" pitchFamily="34" charset="0"/>
              </a:rPr>
              <a:t>atau</a:t>
            </a:r>
            <a:r>
              <a:rPr lang="id-ID" sz="3200" i="1" dirty="0" smtClean="0">
                <a:latin typeface="Arial" pitchFamily="34" charset="0"/>
                <a:cs typeface="Arial" pitchFamily="34" charset="0"/>
              </a:rPr>
              <a:t> Market</a:t>
            </a:r>
            <a:r>
              <a:rPr lang="id-ID" sz="3200" dirty="0" smtClean="0">
                <a:latin typeface="Arial" pitchFamily="34" charset="0"/>
                <a:cs typeface="Arial" pitchFamily="34" charset="0"/>
              </a:rPr>
              <a:t>) : tenaga, biaya, fasilitas, obat-obatan, ilmu pengetahuan, teknologi dan informasi</a:t>
            </a:r>
          </a:p>
          <a:p>
            <a:pPr>
              <a:buNone/>
            </a:pPr>
            <a:endParaRPr lang="id-ID" sz="3200" dirty="0" smtClean="0">
              <a:latin typeface="Arial" pitchFamily="34" charset="0"/>
              <a:cs typeface="Arial" pitchFamily="34" charset="0"/>
            </a:endParaRPr>
          </a:p>
          <a:p>
            <a:pPr>
              <a:buNone/>
            </a:pPr>
            <a:r>
              <a:rPr lang="id-ID" sz="3200" dirty="0" smtClean="0">
                <a:latin typeface="Arial" pitchFamily="34" charset="0"/>
                <a:cs typeface="Arial" pitchFamily="34" charset="0"/>
              </a:rPr>
              <a:t>	</a:t>
            </a:r>
            <a:r>
              <a:rPr lang="id-ID" sz="3200" dirty="0" smtClean="0">
                <a:latin typeface="Arial" pitchFamily="34" charset="0"/>
                <a:cs typeface="Arial" pitchFamily="34" charset="0"/>
                <a:sym typeface="Wingdings"/>
              </a:rPr>
              <a:t> pengadaan sumber daya kesehatan dipengaruhi oleh kebijakan dari </a:t>
            </a:r>
            <a:r>
              <a:rPr lang="id-ID" sz="3200" i="1" dirty="0" smtClean="0">
                <a:latin typeface="Arial" pitchFamily="34" charset="0"/>
                <a:cs typeface="Arial" pitchFamily="34" charset="0"/>
                <a:sym typeface="Wingdings"/>
              </a:rPr>
              <a:t>stake holder</a:t>
            </a:r>
            <a:endParaRPr lang="id-ID" sz="3200" i="1" dirty="0">
              <a:latin typeface="Arial" pitchFamily="34" charset="0"/>
              <a:cs typeface="Arial" pitchFamily="34" charset="0"/>
            </a:endParaRPr>
          </a:p>
        </p:txBody>
      </p:sp>
    </p:spTree>
    <p:extLst>
      <p:ext uri="{BB962C8B-B14F-4D97-AF65-F5344CB8AC3E}">
        <p14:creationId xmlns:p14="http://schemas.microsoft.com/office/powerpoint/2010/main" val="3318364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357166"/>
            <a:ext cx="8643998" cy="857256"/>
          </a:xfrm>
        </p:spPr>
        <p:txBody>
          <a:bodyPr/>
          <a:lstStyle/>
          <a:p>
            <a:pPr algn="ctr"/>
            <a:r>
              <a:rPr lang="id-ID" dirty="0" smtClean="0">
                <a:solidFill>
                  <a:srgbClr val="7030A0"/>
                </a:solidFill>
                <a:latin typeface="Comic Sans MS" pitchFamily="66" charset="0"/>
              </a:rPr>
              <a:t>PENGELOLAAN DATA KESEHATAN</a:t>
            </a:r>
            <a:endParaRPr lang="id-ID" dirty="0">
              <a:solidFill>
                <a:srgbClr val="7030A0"/>
              </a:solidFill>
              <a:latin typeface="Comic Sans MS" pitchFamily="66" charset="0"/>
            </a:endParaRPr>
          </a:p>
        </p:txBody>
      </p:sp>
      <p:sp>
        <p:nvSpPr>
          <p:cNvPr id="3" name="Content Placeholder 2"/>
          <p:cNvSpPr>
            <a:spLocks noGrp="1"/>
          </p:cNvSpPr>
          <p:nvPr>
            <p:ph idx="1"/>
          </p:nvPr>
        </p:nvSpPr>
        <p:spPr>
          <a:xfrm>
            <a:off x="357158" y="1500174"/>
            <a:ext cx="8501122" cy="5072098"/>
          </a:xfrm>
        </p:spPr>
        <p:txBody>
          <a:bodyPr>
            <a:normAutofit lnSpcReduction="10000"/>
          </a:bodyPr>
          <a:lstStyle/>
          <a:p>
            <a:pPr>
              <a:buNone/>
            </a:pPr>
            <a:r>
              <a:rPr lang="id-ID" sz="3200" dirty="0" smtClean="0">
                <a:latin typeface="Arial" pitchFamily="34" charset="0"/>
                <a:cs typeface="Arial" pitchFamily="34" charset="0"/>
              </a:rPr>
              <a:t>Data kesehatan bersifat kualitatif atau kuantitatif, prosedur pengelolaan :</a:t>
            </a:r>
          </a:p>
          <a:p>
            <a:pPr>
              <a:buNone/>
            </a:pPr>
            <a:r>
              <a:rPr lang="id-ID" sz="3200" dirty="0" smtClean="0">
                <a:latin typeface="Arial" pitchFamily="34" charset="0"/>
                <a:cs typeface="Arial" pitchFamily="34" charset="0"/>
              </a:rPr>
              <a:t>1. </a:t>
            </a:r>
            <a:r>
              <a:rPr lang="id-ID" sz="3200" u="sng" dirty="0" smtClean="0">
                <a:latin typeface="Arial" pitchFamily="34" charset="0"/>
                <a:cs typeface="Arial" pitchFamily="34" charset="0"/>
              </a:rPr>
              <a:t>Pengumpulan atau kompilasi data </a:t>
            </a:r>
            <a:r>
              <a:rPr lang="id-ID" sz="3200" dirty="0" smtClean="0">
                <a:latin typeface="Arial" pitchFamily="34" charset="0"/>
                <a:cs typeface="Arial" pitchFamily="34" charset="0"/>
              </a:rPr>
              <a:t>: </a:t>
            </a:r>
          </a:p>
          <a:p>
            <a:pPr>
              <a:buNone/>
            </a:pPr>
            <a:r>
              <a:rPr lang="id-ID" sz="3200" dirty="0" smtClean="0">
                <a:latin typeface="Arial" pitchFamily="34" charset="0"/>
                <a:cs typeface="Arial" pitchFamily="34" charset="0"/>
              </a:rPr>
              <a:t>	- </a:t>
            </a:r>
            <a:r>
              <a:rPr lang="id-ID" sz="3200" u="sng" dirty="0" smtClean="0">
                <a:latin typeface="Arial" pitchFamily="34" charset="0"/>
                <a:cs typeface="Arial" pitchFamily="34" charset="0"/>
              </a:rPr>
              <a:t>Cara</a:t>
            </a:r>
            <a:r>
              <a:rPr lang="id-ID" sz="3200" dirty="0" smtClean="0">
                <a:latin typeface="Arial" pitchFamily="34" charset="0"/>
                <a:cs typeface="Arial" pitchFamily="34" charset="0"/>
              </a:rPr>
              <a:t> : sensus/ pencacahan lengkap populasi; Registrasi/ pendaftaran (</a:t>
            </a:r>
            <a:r>
              <a:rPr lang="id-ID" sz="3200" i="1" dirty="0" smtClean="0">
                <a:latin typeface="Arial" pitchFamily="34" charset="0"/>
                <a:cs typeface="Arial" pitchFamily="34" charset="0"/>
              </a:rPr>
              <a:t>vital event</a:t>
            </a:r>
            <a:r>
              <a:rPr lang="id-ID" sz="3200" dirty="0" smtClean="0">
                <a:latin typeface="Arial" pitchFamily="34" charset="0"/>
                <a:cs typeface="Arial" pitchFamily="34" charset="0"/>
              </a:rPr>
              <a:t>); Studi khusus (kepustakaan, studi kasus, dll)</a:t>
            </a:r>
          </a:p>
          <a:p>
            <a:pPr>
              <a:buNone/>
            </a:pPr>
            <a:r>
              <a:rPr lang="id-ID" sz="3200" dirty="0" smtClean="0">
                <a:latin typeface="Arial" pitchFamily="34" charset="0"/>
                <a:cs typeface="Arial" pitchFamily="34" charset="0"/>
              </a:rPr>
              <a:t>	- </a:t>
            </a:r>
            <a:r>
              <a:rPr lang="id-ID" sz="3200" u="sng" dirty="0" smtClean="0">
                <a:latin typeface="Arial" pitchFamily="34" charset="0"/>
                <a:cs typeface="Arial" pitchFamily="34" charset="0"/>
              </a:rPr>
              <a:t>Jenis data </a:t>
            </a:r>
            <a:r>
              <a:rPr lang="id-ID" sz="3200" dirty="0" smtClean="0">
                <a:latin typeface="Arial" pitchFamily="34" charset="0"/>
                <a:cs typeface="Arial" pitchFamily="34" charset="0"/>
              </a:rPr>
              <a:t>: Data umum dan lingkungan; data kegiatan dan cakupan dari upaya yankes; data status atau derajat kesehatan</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2692938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183880" cy="928694"/>
          </a:xfrm>
        </p:spPr>
        <p:txBody>
          <a:bodyPr>
            <a:normAutofit/>
          </a:bodyPr>
          <a:lstStyle/>
          <a:p>
            <a:pPr algn="ctr"/>
            <a:r>
              <a:rPr lang="id-ID" sz="3200" dirty="0" smtClean="0">
                <a:solidFill>
                  <a:srgbClr val="7030A0"/>
                </a:solidFill>
                <a:latin typeface="Comic Sans MS" pitchFamily="66" charset="0"/>
              </a:rPr>
              <a:t>PENGOLAHAN DATA KESEHATAN</a:t>
            </a:r>
            <a:endParaRPr lang="id-ID" sz="3200" dirty="0">
              <a:latin typeface="Comic Sans MS" pitchFamily="66" charset="0"/>
            </a:endParaRPr>
          </a:p>
        </p:txBody>
      </p:sp>
      <p:sp>
        <p:nvSpPr>
          <p:cNvPr id="3" name="Content Placeholder 2"/>
          <p:cNvSpPr>
            <a:spLocks noGrp="1"/>
          </p:cNvSpPr>
          <p:nvPr>
            <p:ph idx="1"/>
          </p:nvPr>
        </p:nvSpPr>
        <p:spPr>
          <a:xfrm>
            <a:off x="285720" y="1500174"/>
            <a:ext cx="8572560" cy="5143536"/>
          </a:xfrm>
        </p:spPr>
        <p:txBody>
          <a:bodyPr>
            <a:normAutofit fontScale="92500" lnSpcReduction="20000"/>
          </a:bodyPr>
          <a:lstStyle/>
          <a:p>
            <a:pPr>
              <a:buNone/>
            </a:pPr>
            <a:r>
              <a:rPr lang="id-ID" sz="3200" dirty="0" smtClean="0">
                <a:latin typeface="Arial" pitchFamily="34" charset="0"/>
                <a:cs typeface="Arial" pitchFamily="34" charset="0"/>
              </a:rPr>
              <a:t>2. </a:t>
            </a:r>
            <a:r>
              <a:rPr lang="id-ID" sz="3200" u="sng" dirty="0" smtClean="0">
                <a:latin typeface="Arial" pitchFamily="34" charset="0"/>
                <a:cs typeface="Arial" pitchFamily="34" charset="0"/>
              </a:rPr>
              <a:t>Penyajian Data/ informasi kesehatan </a:t>
            </a:r>
            <a:r>
              <a:rPr lang="id-ID" sz="3200" dirty="0" smtClean="0">
                <a:latin typeface="Arial" pitchFamily="34" charset="0"/>
                <a:cs typeface="Arial" pitchFamily="34" charset="0"/>
              </a:rPr>
              <a:t>:</a:t>
            </a:r>
          </a:p>
          <a:p>
            <a:pPr marL="449263" indent="-449263">
              <a:buNone/>
            </a:pPr>
            <a:r>
              <a:rPr lang="id-ID" sz="3200" dirty="0" smtClean="0">
                <a:latin typeface="Arial" pitchFamily="34" charset="0"/>
                <a:cs typeface="Arial" pitchFamily="34" charset="0"/>
              </a:rPr>
              <a:t>	- Uraian secara </a:t>
            </a:r>
            <a:r>
              <a:rPr lang="id-ID" sz="3200" u="sng" dirty="0" smtClean="0">
                <a:latin typeface="Arial" pitchFamily="34" charset="0"/>
                <a:cs typeface="Arial" pitchFamily="34" charset="0"/>
              </a:rPr>
              <a:t>deskriptif</a:t>
            </a:r>
            <a:r>
              <a:rPr lang="id-ID" sz="3200" dirty="0" smtClean="0">
                <a:latin typeface="Arial" pitchFamily="34" charset="0"/>
                <a:cs typeface="Arial" pitchFamily="34" charset="0"/>
              </a:rPr>
              <a:t> / jabaran temuan data secara apa adanya</a:t>
            </a:r>
          </a:p>
          <a:p>
            <a:pPr marL="449263" indent="-449263">
              <a:buNone/>
            </a:pPr>
            <a:r>
              <a:rPr lang="id-ID" sz="3200" dirty="0" smtClean="0">
                <a:latin typeface="Arial" pitchFamily="34" charset="0"/>
                <a:cs typeface="Arial" pitchFamily="34" charset="0"/>
              </a:rPr>
              <a:t>	- Uraian secara </a:t>
            </a:r>
            <a:r>
              <a:rPr lang="id-ID" sz="3200" u="sng" dirty="0" smtClean="0">
                <a:latin typeface="Arial" pitchFamily="34" charset="0"/>
                <a:cs typeface="Arial" pitchFamily="34" charset="0"/>
              </a:rPr>
              <a:t>analitis</a:t>
            </a:r>
            <a:r>
              <a:rPr lang="id-ID" sz="3200" dirty="0" smtClean="0">
                <a:latin typeface="Arial" pitchFamily="34" charset="0"/>
                <a:cs typeface="Arial" pitchFamily="34" charset="0"/>
              </a:rPr>
              <a:t> / sudah memilah-milah data menjadi unsur-unsur/ variabel-variabel yang penting untuk diperhatikan berkaitan pokok persoalan yang dibahas</a:t>
            </a:r>
          </a:p>
          <a:p>
            <a:pPr marL="449263" indent="-449263">
              <a:buNone/>
            </a:pPr>
            <a:r>
              <a:rPr lang="id-ID" sz="3200" dirty="0" smtClean="0">
                <a:latin typeface="Arial" pitchFamily="34" charset="0"/>
                <a:cs typeface="Arial" pitchFamily="34" charset="0"/>
              </a:rPr>
              <a:t>	- Uraian tentang </a:t>
            </a:r>
            <a:r>
              <a:rPr lang="id-ID" sz="3200" u="sng" dirty="0" smtClean="0">
                <a:latin typeface="Arial" pitchFamily="34" charset="0"/>
                <a:cs typeface="Arial" pitchFamily="34" charset="0"/>
              </a:rPr>
              <a:t>kecenderungan</a:t>
            </a:r>
            <a:r>
              <a:rPr lang="id-ID" sz="3200" dirty="0" smtClean="0">
                <a:latin typeface="Arial" pitchFamily="34" charset="0"/>
                <a:cs typeface="Arial" pitchFamily="34" charset="0"/>
              </a:rPr>
              <a:t> (</a:t>
            </a:r>
            <a:r>
              <a:rPr lang="id-ID" sz="3200" i="1" dirty="0" smtClean="0">
                <a:latin typeface="Arial" pitchFamily="34" charset="0"/>
                <a:cs typeface="Arial" pitchFamily="34" charset="0"/>
              </a:rPr>
              <a:t>trend analysis</a:t>
            </a:r>
            <a:r>
              <a:rPr lang="id-ID" sz="3200" dirty="0" smtClean="0">
                <a:latin typeface="Arial" pitchFamily="34" charset="0"/>
                <a:cs typeface="Arial" pitchFamily="34" charset="0"/>
              </a:rPr>
              <a:t>) </a:t>
            </a:r>
          </a:p>
          <a:p>
            <a:pPr marL="449263" indent="-449263">
              <a:buNone/>
            </a:pPr>
            <a:r>
              <a:rPr lang="id-ID" sz="3200" dirty="0" smtClean="0">
                <a:latin typeface="Arial" pitchFamily="34" charset="0"/>
                <a:cs typeface="Arial" pitchFamily="34" charset="0"/>
              </a:rPr>
              <a:t>	- Uraian bersifat </a:t>
            </a:r>
            <a:r>
              <a:rPr lang="id-ID" sz="3200" u="sng" dirty="0" smtClean="0">
                <a:latin typeface="Arial" pitchFamily="34" charset="0"/>
                <a:cs typeface="Arial" pitchFamily="34" charset="0"/>
              </a:rPr>
              <a:t>interpretasi dan kesimpulan</a:t>
            </a:r>
          </a:p>
          <a:p>
            <a:pPr marL="449263" indent="-449263">
              <a:buNone/>
            </a:pPr>
            <a:r>
              <a:rPr lang="id-ID" sz="3200" dirty="0" smtClean="0">
                <a:latin typeface="Arial" pitchFamily="34" charset="0"/>
                <a:cs typeface="Arial" pitchFamily="34" charset="0"/>
              </a:rPr>
              <a:t>	- Uraian dalam bentuk </a:t>
            </a:r>
            <a:r>
              <a:rPr lang="id-ID" sz="3200" i="1" u="sng" dirty="0" smtClean="0">
                <a:latin typeface="Arial" pitchFamily="34" charset="0"/>
                <a:cs typeface="Arial" pitchFamily="34" charset="0"/>
              </a:rPr>
              <a:t>Executive Summary</a:t>
            </a:r>
            <a:r>
              <a:rPr lang="id-ID" sz="3200" dirty="0" smtClean="0">
                <a:latin typeface="Arial" pitchFamily="34" charset="0"/>
                <a:cs typeface="Arial" pitchFamily="34" charset="0"/>
              </a:rPr>
              <a:t>/ uraian ringkas dan mudah dimengerti </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42656266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357166"/>
            <a:ext cx="8501122" cy="857256"/>
          </a:xfrm>
        </p:spPr>
        <p:txBody>
          <a:bodyPr>
            <a:normAutofit/>
          </a:bodyPr>
          <a:lstStyle/>
          <a:p>
            <a:pPr algn="ctr"/>
            <a:r>
              <a:rPr lang="id-ID" sz="3200" b="1" dirty="0" smtClean="0">
                <a:solidFill>
                  <a:srgbClr val="7030A0"/>
                </a:solidFill>
                <a:latin typeface="Comic Sans MS" pitchFamily="66" charset="0"/>
              </a:rPr>
              <a:t>PENGOLAHAN DATA KESEHATAN</a:t>
            </a:r>
            <a:endParaRPr lang="id-ID" sz="3200" b="1" dirty="0"/>
          </a:p>
        </p:txBody>
      </p:sp>
      <p:sp>
        <p:nvSpPr>
          <p:cNvPr id="3" name="Content Placeholder 2"/>
          <p:cNvSpPr>
            <a:spLocks noGrp="1"/>
          </p:cNvSpPr>
          <p:nvPr>
            <p:ph idx="1"/>
          </p:nvPr>
        </p:nvSpPr>
        <p:spPr>
          <a:xfrm>
            <a:off x="214282" y="1500174"/>
            <a:ext cx="8643998" cy="5072098"/>
          </a:xfrm>
        </p:spPr>
        <p:txBody>
          <a:bodyPr>
            <a:normAutofit fontScale="85000" lnSpcReduction="10000"/>
          </a:bodyPr>
          <a:lstStyle/>
          <a:p>
            <a:pPr>
              <a:buNone/>
            </a:pPr>
            <a:r>
              <a:rPr lang="id-ID" sz="3200" dirty="0" smtClean="0">
                <a:latin typeface="Arial" pitchFamily="34" charset="0"/>
                <a:cs typeface="Arial" pitchFamily="34" charset="0"/>
              </a:rPr>
              <a:t>3</a:t>
            </a:r>
            <a:r>
              <a:rPr lang="id-ID" sz="3500" dirty="0" smtClean="0">
                <a:latin typeface="Arial" pitchFamily="34" charset="0"/>
                <a:cs typeface="Arial" pitchFamily="34" charset="0"/>
              </a:rPr>
              <a:t>. </a:t>
            </a:r>
            <a:r>
              <a:rPr lang="id-ID" sz="3500" u="sng" dirty="0" smtClean="0">
                <a:latin typeface="Arial" pitchFamily="34" charset="0"/>
                <a:cs typeface="Arial" pitchFamily="34" charset="0"/>
              </a:rPr>
              <a:t>Publikasi Data/ Informasi Kesehatan </a:t>
            </a:r>
            <a:r>
              <a:rPr lang="id-ID" sz="3500" dirty="0" smtClean="0">
                <a:latin typeface="Arial" pitchFamily="34" charset="0"/>
                <a:cs typeface="Arial" pitchFamily="34" charset="0"/>
              </a:rPr>
              <a:t>:</a:t>
            </a:r>
          </a:p>
          <a:p>
            <a:pPr marL="449263" indent="-449263">
              <a:buNone/>
            </a:pPr>
            <a:r>
              <a:rPr lang="id-ID" sz="3500" dirty="0" smtClean="0">
                <a:latin typeface="Arial" pitchFamily="34" charset="0"/>
                <a:cs typeface="Arial" pitchFamily="34" charset="0"/>
              </a:rPr>
              <a:t>	- berkaitan dengan </a:t>
            </a:r>
            <a:r>
              <a:rPr lang="id-ID" sz="3500" u="sng" dirty="0" smtClean="0">
                <a:latin typeface="Arial" pitchFamily="34" charset="0"/>
                <a:cs typeface="Arial" pitchFamily="34" charset="0"/>
              </a:rPr>
              <a:t>masalah</a:t>
            </a:r>
            <a:r>
              <a:rPr lang="id-ID" sz="3500" dirty="0" smtClean="0">
                <a:latin typeface="Arial" pitchFamily="34" charset="0"/>
                <a:cs typeface="Arial" pitchFamily="34" charset="0"/>
              </a:rPr>
              <a:t> : penyimpanan, penyebarluasan, pendayagunaan, dan pemanfaatan data/teknologi</a:t>
            </a:r>
          </a:p>
          <a:p>
            <a:pPr marL="449263" indent="-449263">
              <a:buNone/>
            </a:pPr>
            <a:r>
              <a:rPr lang="id-ID" sz="3500" dirty="0" smtClean="0">
                <a:latin typeface="Arial" pitchFamily="34" charset="0"/>
                <a:cs typeface="Arial" pitchFamily="34" charset="0"/>
              </a:rPr>
              <a:t>	- dalam bentuk </a:t>
            </a:r>
            <a:r>
              <a:rPr lang="id-ID" sz="3500" u="sng" dirty="0" smtClean="0">
                <a:latin typeface="Arial" pitchFamily="34" charset="0"/>
                <a:cs typeface="Arial" pitchFamily="34" charset="0"/>
              </a:rPr>
              <a:t>dokumentasi</a:t>
            </a:r>
            <a:r>
              <a:rPr lang="id-ID" sz="3500" dirty="0" smtClean="0">
                <a:latin typeface="Arial" pitchFamily="34" charset="0"/>
                <a:cs typeface="Arial" pitchFamily="34" charset="0"/>
              </a:rPr>
              <a:t> :</a:t>
            </a:r>
          </a:p>
          <a:p>
            <a:pPr marL="449263" indent="-449263">
              <a:buNone/>
            </a:pPr>
            <a:r>
              <a:rPr lang="id-ID" sz="3500" dirty="0" smtClean="0">
                <a:latin typeface="Arial" pitchFamily="34" charset="0"/>
                <a:cs typeface="Arial" pitchFamily="34" charset="0"/>
              </a:rPr>
              <a:t>	Profil Kesehatan; Laporan tahunan; Survei Kesehatan Rumah Tangga (SKRT) bersifat </a:t>
            </a:r>
            <a:r>
              <a:rPr lang="id-ID" sz="3500" i="1" dirty="0" smtClean="0">
                <a:latin typeface="Arial" pitchFamily="34" charset="0"/>
                <a:cs typeface="Arial" pitchFamily="34" charset="0"/>
              </a:rPr>
              <a:t>community based</a:t>
            </a:r>
            <a:r>
              <a:rPr lang="id-ID" sz="3500" dirty="0" smtClean="0">
                <a:latin typeface="Arial" pitchFamily="34" charset="0"/>
                <a:cs typeface="Arial" pitchFamily="34" charset="0"/>
              </a:rPr>
              <a:t>; Analisis Kecenderungan Kesehatan (</a:t>
            </a:r>
            <a:r>
              <a:rPr lang="id-ID" sz="3500" i="1" dirty="0" smtClean="0">
                <a:latin typeface="Arial" pitchFamily="34" charset="0"/>
                <a:cs typeface="Arial" pitchFamily="34" charset="0"/>
              </a:rPr>
              <a:t>Health Trend Analysis</a:t>
            </a:r>
            <a:r>
              <a:rPr lang="id-ID" sz="3500" dirty="0" smtClean="0">
                <a:latin typeface="Arial" pitchFamily="34" charset="0"/>
                <a:cs typeface="Arial" pitchFamily="34" charset="0"/>
              </a:rPr>
              <a:t>); Majalah/ Jurnal Kesehatan/ Kedokteran (Nasional/ lokal)</a:t>
            </a:r>
          </a:p>
          <a:p>
            <a:pPr marL="449263" indent="-449263">
              <a:buNone/>
            </a:pPr>
            <a:r>
              <a:rPr lang="id-ID" sz="3500" dirty="0" smtClean="0">
                <a:latin typeface="Arial" pitchFamily="34" charset="0"/>
                <a:cs typeface="Arial" pitchFamily="34" charset="0"/>
              </a:rPr>
              <a:t>		</a:t>
            </a:r>
            <a:endParaRPr lang="id-ID" sz="3500" dirty="0">
              <a:latin typeface="Arial" pitchFamily="34" charset="0"/>
              <a:cs typeface="Arial" pitchFamily="34" charset="0"/>
            </a:endParaRPr>
          </a:p>
        </p:txBody>
      </p:sp>
    </p:spTree>
    <p:extLst>
      <p:ext uri="{BB962C8B-B14F-4D97-AF65-F5344CB8AC3E}">
        <p14:creationId xmlns:p14="http://schemas.microsoft.com/office/powerpoint/2010/main" val="18309733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428604"/>
            <a:ext cx="8572560" cy="912164"/>
          </a:xfrm>
        </p:spPr>
        <p:txBody>
          <a:bodyPr>
            <a:normAutofit/>
          </a:bodyPr>
          <a:lstStyle/>
          <a:p>
            <a:pPr algn="ctr"/>
            <a:r>
              <a:rPr lang="id-ID" sz="3200" b="1" dirty="0" smtClean="0">
                <a:solidFill>
                  <a:srgbClr val="002060"/>
                </a:solidFill>
                <a:latin typeface="Comic Sans MS" pitchFamily="66" charset="0"/>
                <a:cs typeface="Arial" pitchFamily="34" charset="0"/>
              </a:rPr>
              <a:t>DATA ADMINISTRASI KESEHATAN </a:t>
            </a:r>
            <a:endParaRPr lang="id-ID" sz="3200" b="1" dirty="0">
              <a:solidFill>
                <a:srgbClr val="002060"/>
              </a:solidFill>
              <a:latin typeface="Comic Sans MS" pitchFamily="66" charset="0"/>
              <a:cs typeface="Arial" pitchFamily="34" charset="0"/>
            </a:endParaRPr>
          </a:p>
        </p:txBody>
      </p:sp>
      <p:sp>
        <p:nvSpPr>
          <p:cNvPr id="3" name="Content Placeholder 2"/>
          <p:cNvSpPr>
            <a:spLocks noGrp="1"/>
          </p:cNvSpPr>
          <p:nvPr>
            <p:ph idx="1"/>
          </p:nvPr>
        </p:nvSpPr>
        <p:spPr>
          <a:xfrm>
            <a:off x="357158" y="1628800"/>
            <a:ext cx="8535322" cy="4824536"/>
          </a:xfrm>
        </p:spPr>
        <p:txBody>
          <a:bodyPr>
            <a:normAutofit/>
          </a:bodyPr>
          <a:lstStyle/>
          <a:p>
            <a:pPr>
              <a:buNone/>
            </a:pPr>
            <a:r>
              <a:rPr lang="id-ID" sz="2800" u="sng" dirty="0" smtClean="0">
                <a:latin typeface="Arial" pitchFamily="34" charset="0"/>
                <a:cs typeface="Arial" pitchFamily="34" charset="0"/>
              </a:rPr>
              <a:t>Pengertian</a:t>
            </a:r>
            <a:r>
              <a:rPr lang="id-ID" sz="2800" dirty="0" smtClean="0">
                <a:latin typeface="Arial" pitchFamily="34" charset="0"/>
                <a:cs typeface="Arial" pitchFamily="34" charset="0"/>
              </a:rPr>
              <a:t> :</a:t>
            </a:r>
          </a:p>
          <a:p>
            <a:pPr>
              <a:buFont typeface="Wingdings"/>
              <a:buChar char="ð"/>
            </a:pPr>
            <a:r>
              <a:rPr lang="id-ID" sz="2800" b="1" dirty="0" smtClean="0">
                <a:latin typeface="Arial" pitchFamily="34" charset="0"/>
                <a:cs typeface="Arial" pitchFamily="34" charset="0"/>
                <a:sym typeface="Wingdings"/>
              </a:rPr>
              <a:t>Data administrasi </a:t>
            </a:r>
            <a:r>
              <a:rPr lang="id-ID" sz="2800" dirty="0" smtClean="0">
                <a:latin typeface="Arial" pitchFamily="34" charset="0"/>
                <a:cs typeface="Arial" pitchFamily="34" charset="0"/>
                <a:sym typeface="Wingdings"/>
              </a:rPr>
              <a:t>= data yang digunakan dalam kegiatan administrasi, yaitu proses catat mencatat, perhitungan dan surat menyurat</a:t>
            </a:r>
          </a:p>
          <a:p>
            <a:pPr>
              <a:buFont typeface="Wingdings"/>
              <a:buChar char="ð"/>
            </a:pPr>
            <a:r>
              <a:rPr lang="id-ID" sz="2800" b="1" dirty="0" smtClean="0">
                <a:latin typeface="Arial" pitchFamily="34" charset="0"/>
                <a:cs typeface="Arial" pitchFamily="34" charset="0"/>
                <a:sym typeface="Wingdings"/>
              </a:rPr>
              <a:t>Administrasi Kesehatan </a:t>
            </a:r>
            <a:r>
              <a:rPr lang="id-ID" sz="2800" dirty="0" smtClean="0">
                <a:latin typeface="Arial" pitchFamily="34" charset="0"/>
                <a:cs typeface="Arial" pitchFamily="34" charset="0"/>
                <a:sym typeface="Wingdings"/>
              </a:rPr>
              <a:t>= menerapkan fungsi-fungsi administrasi </a:t>
            </a:r>
            <a:r>
              <a:rPr lang="id-ID" sz="2800" u="sng" dirty="0" smtClean="0">
                <a:latin typeface="Arial" pitchFamily="34" charset="0"/>
                <a:cs typeface="Arial" pitchFamily="34" charset="0"/>
                <a:sym typeface="Wingdings"/>
              </a:rPr>
              <a:t>terhadap sumber daya yang tersedia </a:t>
            </a:r>
            <a:r>
              <a:rPr lang="id-ID" sz="2800" dirty="0" smtClean="0">
                <a:latin typeface="Arial" pitchFamily="34" charset="0"/>
                <a:cs typeface="Arial" pitchFamily="34" charset="0"/>
                <a:sym typeface="Wingdings"/>
              </a:rPr>
              <a:t>secara efektif, untuk menghasilkan pelayanan kesehatan yang dibutuhkan atau dituntut agar dapat mengatasi masalah kesehatan yang dihadapi</a:t>
            </a:r>
            <a:endParaRPr lang="id-ID" sz="2800" dirty="0" smtClean="0">
              <a:latin typeface="Arial" pitchFamily="34" charset="0"/>
              <a:cs typeface="Arial" pitchFamily="34" charset="0"/>
            </a:endParaRPr>
          </a:p>
          <a:p>
            <a:pPr>
              <a:buNone/>
            </a:pPr>
            <a:endParaRPr lang="id-ID" sz="2800" dirty="0">
              <a:latin typeface="Arial" pitchFamily="34" charset="0"/>
              <a:cs typeface="Arial" pitchFamily="34" charset="0"/>
            </a:endParaRPr>
          </a:p>
        </p:txBody>
      </p:sp>
    </p:spTree>
    <p:extLst>
      <p:ext uri="{BB962C8B-B14F-4D97-AF65-F5344CB8AC3E}">
        <p14:creationId xmlns:p14="http://schemas.microsoft.com/office/powerpoint/2010/main" val="175565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fontScale="90000"/>
          </a:bodyPr>
          <a:lstStyle/>
          <a:p>
            <a:pPr algn="ctr"/>
            <a:r>
              <a:rPr lang="id-ID" sz="3600" b="1" dirty="0" smtClean="0">
                <a:solidFill>
                  <a:srgbClr val="0000CC"/>
                </a:solidFill>
                <a:latin typeface="Comic Sans MS" pitchFamily="66" charset="0"/>
                <a:cs typeface="Arial" pitchFamily="34" charset="0"/>
              </a:rPr>
              <a:t>DATA ADMINISTRASI KESEHATAN </a:t>
            </a:r>
            <a:endParaRPr lang="id-ID" sz="3600" b="1" dirty="0">
              <a:solidFill>
                <a:srgbClr val="0000CC"/>
              </a:solidFill>
              <a:latin typeface="Arial" pitchFamily="34" charset="0"/>
              <a:cs typeface="Arial" pitchFamily="34" charset="0"/>
            </a:endParaRPr>
          </a:p>
        </p:txBody>
      </p:sp>
      <p:sp>
        <p:nvSpPr>
          <p:cNvPr id="3" name="Content Placeholder 2"/>
          <p:cNvSpPr>
            <a:spLocks noGrp="1"/>
          </p:cNvSpPr>
          <p:nvPr>
            <p:ph idx="1"/>
          </p:nvPr>
        </p:nvSpPr>
        <p:spPr>
          <a:xfrm>
            <a:off x="357158" y="1643050"/>
            <a:ext cx="8501122" cy="4714908"/>
          </a:xfrm>
        </p:spPr>
        <p:txBody>
          <a:bodyPr>
            <a:normAutofit/>
          </a:bodyPr>
          <a:lstStyle/>
          <a:p>
            <a:pPr>
              <a:buNone/>
            </a:pPr>
            <a:r>
              <a:rPr lang="id-ID" sz="3200" u="sng" dirty="0" smtClean="0">
                <a:latin typeface="Arial" pitchFamily="34" charset="0"/>
                <a:cs typeface="Arial" pitchFamily="34" charset="0"/>
              </a:rPr>
              <a:t>Fungsi-fungsi Administrasi </a:t>
            </a:r>
            <a:r>
              <a:rPr lang="id-ID" sz="3200" dirty="0" smtClean="0">
                <a:latin typeface="Arial" pitchFamily="34" charset="0"/>
                <a:cs typeface="Arial" pitchFamily="34" charset="0"/>
              </a:rPr>
              <a:t>:</a:t>
            </a:r>
          </a:p>
          <a:p>
            <a:pPr>
              <a:buNone/>
            </a:pPr>
            <a:r>
              <a:rPr lang="id-ID" sz="3200" dirty="0" smtClean="0">
                <a:latin typeface="Arial" pitchFamily="34" charset="0"/>
                <a:cs typeface="Arial" pitchFamily="34" charset="0"/>
              </a:rPr>
              <a:t>- Menentukan </a:t>
            </a:r>
            <a:r>
              <a:rPr lang="id-ID" sz="3200" b="1" dirty="0" smtClean="0">
                <a:latin typeface="Arial" pitchFamily="34" charset="0"/>
                <a:cs typeface="Arial" pitchFamily="34" charset="0"/>
              </a:rPr>
              <a:t>tujuan yang menyeluruh </a:t>
            </a:r>
            <a:r>
              <a:rPr lang="id-ID" sz="3200" dirty="0" smtClean="0">
                <a:latin typeface="Arial" pitchFamily="34" charset="0"/>
                <a:cs typeface="Arial" pitchFamily="34" charset="0"/>
              </a:rPr>
              <a:t>yang hendak dicapai (</a:t>
            </a:r>
            <a:r>
              <a:rPr lang="id-ID" sz="3200" i="1" dirty="0" smtClean="0">
                <a:latin typeface="Arial" pitchFamily="34" charset="0"/>
                <a:cs typeface="Arial" pitchFamily="34" charset="0"/>
              </a:rPr>
              <a:t>organizational goal</a:t>
            </a:r>
            <a:r>
              <a:rPr lang="id-ID" sz="3200" dirty="0" smtClean="0">
                <a:latin typeface="Arial" pitchFamily="34" charset="0"/>
                <a:cs typeface="Arial" pitchFamily="34" charset="0"/>
              </a:rPr>
              <a:t>)</a:t>
            </a:r>
          </a:p>
          <a:p>
            <a:pPr>
              <a:buFontTx/>
              <a:buChar char="-"/>
            </a:pPr>
            <a:r>
              <a:rPr lang="id-ID" sz="3200" dirty="0" smtClean="0">
                <a:latin typeface="Arial" pitchFamily="34" charset="0"/>
                <a:cs typeface="Arial" pitchFamily="34" charset="0"/>
              </a:rPr>
              <a:t>Menentukan </a:t>
            </a:r>
            <a:r>
              <a:rPr lang="id-ID" sz="3200" b="1" dirty="0" smtClean="0">
                <a:latin typeface="Arial" pitchFamily="34" charset="0"/>
                <a:cs typeface="Arial" pitchFamily="34" charset="0"/>
              </a:rPr>
              <a:t>kebijakan umum </a:t>
            </a:r>
            <a:r>
              <a:rPr lang="id-ID" sz="3200" dirty="0" smtClean="0">
                <a:latin typeface="Arial" pitchFamily="34" charset="0"/>
                <a:cs typeface="Arial" pitchFamily="34" charset="0"/>
              </a:rPr>
              <a:t>yang mengikat seluruh organisasi (</a:t>
            </a:r>
            <a:r>
              <a:rPr lang="id-ID" sz="3200" i="1" dirty="0" smtClean="0">
                <a:latin typeface="Arial" pitchFamily="34" charset="0"/>
                <a:cs typeface="Arial" pitchFamily="34" charset="0"/>
              </a:rPr>
              <a:t>general and overall policies</a:t>
            </a:r>
            <a:r>
              <a:rPr lang="id-ID" sz="3200" dirty="0" smtClean="0">
                <a:latin typeface="Arial" pitchFamily="34" charset="0"/>
                <a:cs typeface="Arial" pitchFamily="34" charset="0"/>
              </a:rPr>
              <a:t>)</a:t>
            </a:r>
          </a:p>
          <a:p>
            <a:pPr>
              <a:buNone/>
            </a:pPr>
            <a:r>
              <a:rPr lang="id-ID" sz="3200" dirty="0" smtClean="0">
                <a:latin typeface="Arial" pitchFamily="34" charset="0"/>
                <a:cs typeface="Arial" pitchFamily="34" charset="0"/>
                <a:sym typeface="Wingdings"/>
              </a:rPr>
              <a:t> </a:t>
            </a:r>
            <a:r>
              <a:rPr lang="id-ID" sz="3200" u="sng" dirty="0" smtClean="0">
                <a:latin typeface="Arial" pitchFamily="34" charset="0"/>
                <a:cs typeface="Arial" pitchFamily="34" charset="0"/>
                <a:sym typeface="Wingdings"/>
              </a:rPr>
              <a:t>Administrasi</a:t>
            </a:r>
            <a:r>
              <a:rPr lang="id-ID" sz="3200" dirty="0" smtClean="0">
                <a:latin typeface="Arial" pitchFamily="34" charset="0"/>
                <a:cs typeface="Arial" pitchFamily="34" charset="0"/>
                <a:sym typeface="Wingdings"/>
              </a:rPr>
              <a:t> = keseluruhan proses kerjasama dalam suatu organisasi</a:t>
            </a:r>
            <a:endParaRPr lang="id-ID" sz="3200" dirty="0" smtClean="0">
              <a:latin typeface="Arial" pitchFamily="34" charset="0"/>
              <a:cs typeface="Arial" pitchFamily="34" charset="0"/>
            </a:endParaRPr>
          </a:p>
          <a:p>
            <a:pPr>
              <a:buNone/>
            </a:pPr>
            <a:endParaRPr lang="id-ID" sz="3200" dirty="0">
              <a:latin typeface="Arial" pitchFamily="34" charset="0"/>
              <a:cs typeface="Arial" pitchFamily="34" charset="0"/>
            </a:endParaRPr>
          </a:p>
        </p:txBody>
      </p:sp>
    </p:spTree>
    <p:extLst>
      <p:ext uri="{BB962C8B-B14F-4D97-AF65-F5344CB8AC3E}">
        <p14:creationId xmlns:p14="http://schemas.microsoft.com/office/powerpoint/2010/main" val="2316614375"/>
      </p:ext>
    </p:extLst>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183880" cy="1143008"/>
          </a:xfrm>
        </p:spPr>
        <p:txBody>
          <a:bodyPr>
            <a:normAutofit/>
          </a:bodyPr>
          <a:lstStyle/>
          <a:p>
            <a:pPr algn="ctr"/>
            <a:r>
              <a:rPr lang="id-ID" b="1" dirty="0" smtClean="0">
                <a:solidFill>
                  <a:srgbClr val="0000CC"/>
                </a:solidFill>
                <a:latin typeface="Comic Sans MS" pitchFamily="66" charset="0"/>
              </a:rPr>
              <a:t>CONTOH PENGGUNAAN DATA ADMINISTRASI DI RS</a:t>
            </a:r>
            <a:endParaRPr lang="id-ID" b="1" dirty="0">
              <a:solidFill>
                <a:srgbClr val="0000CC"/>
              </a:solidFill>
              <a:latin typeface="Comic Sans MS" pitchFamily="66" charset="0"/>
            </a:endParaRPr>
          </a:p>
        </p:txBody>
      </p:sp>
      <p:sp>
        <p:nvSpPr>
          <p:cNvPr id="3" name="Content Placeholder 2"/>
          <p:cNvSpPr>
            <a:spLocks noGrp="1"/>
          </p:cNvSpPr>
          <p:nvPr>
            <p:ph idx="1"/>
          </p:nvPr>
        </p:nvSpPr>
        <p:spPr>
          <a:xfrm>
            <a:off x="285720" y="1785926"/>
            <a:ext cx="8572560" cy="4786346"/>
          </a:xfrm>
        </p:spPr>
        <p:txBody>
          <a:bodyPr>
            <a:normAutofit/>
          </a:bodyPr>
          <a:lstStyle/>
          <a:p>
            <a:pPr>
              <a:buNone/>
            </a:pPr>
            <a:r>
              <a:rPr lang="id-ID" sz="3200" u="sng" dirty="0" smtClean="0">
                <a:latin typeface="Arial" pitchFamily="34" charset="0"/>
                <a:cs typeface="Arial" pitchFamily="34" charset="0"/>
              </a:rPr>
              <a:t>Penggunaan dalam SIRS </a:t>
            </a:r>
            <a:r>
              <a:rPr lang="id-ID" sz="3200" dirty="0" smtClean="0">
                <a:latin typeface="Arial" pitchFamily="34" charset="0"/>
                <a:cs typeface="Arial" pitchFamily="34" charset="0"/>
              </a:rPr>
              <a:t>:</a:t>
            </a:r>
          </a:p>
          <a:p>
            <a:pPr>
              <a:buNone/>
            </a:pPr>
            <a:r>
              <a:rPr lang="id-ID" sz="3200" dirty="0" smtClean="0">
                <a:latin typeface="Arial" pitchFamily="34" charset="0"/>
                <a:cs typeface="Arial" pitchFamily="34" charset="0"/>
              </a:rPr>
              <a:t>1. </a:t>
            </a:r>
            <a:r>
              <a:rPr lang="id-ID" sz="3200" b="1" dirty="0" smtClean="0">
                <a:latin typeface="Arial" pitchFamily="34" charset="0"/>
                <a:cs typeface="Arial" pitchFamily="34" charset="0"/>
              </a:rPr>
              <a:t>Sistem Informasi Administratif </a:t>
            </a:r>
            <a:r>
              <a:rPr lang="id-ID" sz="3200" dirty="0" smtClean="0">
                <a:latin typeface="Arial" pitchFamily="34" charset="0"/>
                <a:cs typeface="Arial" pitchFamily="34" charset="0"/>
              </a:rPr>
              <a:t>: membantu pelayanan administrasi di RS</a:t>
            </a:r>
          </a:p>
          <a:p>
            <a:pPr marL="539750" indent="-539750">
              <a:buNone/>
            </a:pPr>
            <a:r>
              <a:rPr lang="id-ID" sz="3200" dirty="0" smtClean="0">
                <a:latin typeface="Arial" pitchFamily="34" charset="0"/>
                <a:cs typeface="Arial" pitchFamily="34" charset="0"/>
              </a:rPr>
              <a:t>	- Sistem Informasi Administrasi</a:t>
            </a:r>
          </a:p>
          <a:p>
            <a:pPr marL="539750" indent="-539750">
              <a:buNone/>
            </a:pPr>
            <a:r>
              <a:rPr lang="id-ID" sz="3200" dirty="0" smtClean="0">
                <a:latin typeface="Arial" pitchFamily="34" charset="0"/>
                <a:cs typeface="Arial" pitchFamily="34" charset="0"/>
              </a:rPr>
              <a:t>	- Sistem Informasi </a:t>
            </a:r>
            <a:r>
              <a:rPr lang="id-ID" sz="3200" i="1" dirty="0" smtClean="0">
                <a:latin typeface="Arial" pitchFamily="34" charset="0"/>
                <a:cs typeface="Arial" pitchFamily="34" charset="0"/>
              </a:rPr>
              <a:t>Billing System</a:t>
            </a:r>
          </a:p>
          <a:p>
            <a:pPr marL="539750" indent="-539750">
              <a:buNone/>
            </a:pPr>
            <a:r>
              <a:rPr lang="id-ID" sz="3200" dirty="0" smtClean="0">
                <a:latin typeface="Arial" pitchFamily="34" charset="0"/>
                <a:cs typeface="Arial" pitchFamily="34" charset="0"/>
              </a:rPr>
              <a:t>	- Sistem Informasi Farmasi</a:t>
            </a:r>
          </a:p>
          <a:p>
            <a:pPr marL="539750" indent="-539750">
              <a:buNone/>
            </a:pPr>
            <a:r>
              <a:rPr lang="id-ID" sz="3200" dirty="0" smtClean="0">
                <a:latin typeface="Arial" pitchFamily="34" charset="0"/>
                <a:cs typeface="Arial" pitchFamily="34" charset="0"/>
              </a:rPr>
              <a:t>	- Sistem Informasi Penggajian</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14716353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57166"/>
            <a:ext cx="8501122" cy="928694"/>
          </a:xfrm>
        </p:spPr>
        <p:txBody>
          <a:bodyPr>
            <a:normAutofit/>
          </a:bodyPr>
          <a:lstStyle/>
          <a:p>
            <a:pPr algn="ctr"/>
            <a:r>
              <a:rPr lang="id-ID" dirty="0" smtClean="0">
                <a:solidFill>
                  <a:srgbClr val="0000CC"/>
                </a:solidFill>
                <a:latin typeface="Comic Sans MS" pitchFamily="66" charset="0"/>
              </a:rPr>
              <a:t>SISTEM INFORMASI ADMINISTRATIF</a:t>
            </a:r>
            <a:endParaRPr lang="id-ID" dirty="0">
              <a:solidFill>
                <a:srgbClr val="0000CC"/>
              </a:solidFill>
              <a:latin typeface="Comic Sans MS" pitchFamily="66" charset="0"/>
            </a:endParaRPr>
          </a:p>
        </p:txBody>
      </p:sp>
      <p:sp>
        <p:nvSpPr>
          <p:cNvPr id="3" name="Content Placeholder 2"/>
          <p:cNvSpPr>
            <a:spLocks noGrp="1"/>
          </p:cNvSpPr>
          <p:nvPr>
            <p:ph idx="1"/>
          </p:nvPr>
        </p:nvSpPr>
        <p:spPr>
          <a:xfrm>
            <a:off x="214282" y="1500174"/>
            <a:ext cx="8643998" cy="5000660"/>
          </a:xfrm>
        </p:spPr>
        <p:txBody>
          <a:bodyPr>
            <a:normAutofit lnSpcReduction="10000"/>
          </a:bodyPr>
          <a:lstStyle/>
          <a:p>
            <a:pPr>
              <a:buFont typeface="Wingdings"/>
              <a:buChar char="ð"/>
            </a:pPr>
            <a:r>
              <a:rPr lang="id-ID" sz="3200" dirty="0" smtClean="0">
                <a:latin typeface="Arial" pitchFamily="34" charset="0"/>
                <a:cs typeface="Arial" pitchFamily="34" charset="0"/>
                <a:sym typeface="Wingdings"/>
              </a:rPr>
              <a:t>Merupakan sistem informasi yang berperan dalam </a:t>
            </a:r>
            <a:r>
              <a:rPr lang="id-ID" sz="3200" u="sng" dirty="0" smtClean="0">
                <a:latin typeface="Arial" pitchFamily="34" charset="0"/>
                <a:cs typeface="Arial" pitchFamily="34" charset="0"/>
                <a:sym typeface="Wingdings"/>
              </a:rPr>
              <a:t>proses administrasi</a:t>
            </a:r>
            <a:r>
              <a:rPr lang="id-ID" sz="3200" dirty="0" smtClean="0">
                <a:latin typeface="Arial" pitchFamily="34" charset="0"/>
                <a:cs typeface="Arial" pitchFamily="34" charset="0"/>
                <a:sym typeface="Wingdings"/>
              </a:rPr>
              <a:t>, meliputi: proses catat mencatat, perhitungan, dan surat menyurat</a:t>
            </a:r>
          </a:p>
          <a:p>
            <a:pPr>
              <a:buFont typeface="Wingdings"/>
              <a:buChar char="ð"/>
            </a:pPr>
            <a:r>
              <a:rPr lang="id-ID" sz="3200" u="sng" dirty="0" smtClean="0">
                <a:latin typeface="Arial" pitchFamily="34" charset="0"/>
                <a:cs typeface="Arial" pitchFamily="34" charset="0"/>
                <a:sym typeface="Wingdings"/>
              </a:rPr>
              <a:t>Tercakup</a:t>
            </a:r>
            <a:r>
              <a:rPr lang="id-ID" sz="3200" dirty="0" smtClean="0">
                <a:latin typeface="Arial" pitchFamily="34" charset="0"/>
                <a:cs typeface="Arial" pitchFamily="34" charset="0"/>
                <a:sym typeface="Wingdings"/>
              </a:rPr>
              <a:t> : keuangan RS; kepegawaian RS; penerimaan pasien; administrasi umum ( TU dan arsip)</a:t>
            </a:r>
          </a:p>
          <a:p>
            <a:pPr>
              <a:buFont typeface="Wingdings"/>
              <a:buChar char="ð"/>
            </a:pPr>
            <a:r>
              <a:rPr lang="id-ID" sz="3200" u="sng" dirty="0" smtClean="0">
                <a:latin typeface="Arial" pitchFamily="34" charset="0"/>
                <a:cs typeface="Arial" pitchFamily="34" charset="0"/>
                <a:sym typeface="Wingdings"/>
              </a:rPr>
              <a:t>Manfaat</a:t>
            </a:r>
            <a:r>
              <a:rPr lang="id-ID" sz="3200" dirty="0" smtClean="0">
                <a:latin typeface="Arial" pitchFamily="34" charset="0"/>
                <a:cs typeface="Arial" pitchFamily="34" charset="0"/>
                <a:sym typeface="Wingdings"/>
              </a:rPr>
              <a:t> : kemudahan proses; mengurangi beban kerja; mengurangi jumlah kertas dan arsip; mempercepat proses</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39649441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428604"/>
            <a:ext cx="8398194" cy="785818"/>
          </a:xfrm>
        </p:spPr>
        <p:txBody>
          <a:bodyPr>
            <a:normAutofit/>
          </a:bodyPr>
          <a:lstStyle/>
          <a:p>
            <a:pPr algn="ctr"/>
            <a:r>
              <a:rPr lang="id-ID" dirty="0" smtClean="0">
                <a:solidFill>
                  <a:srgbClr val="0000CC"/>
                </a:solidFill>
                <a:latin typeface="Comic Sans MS" pitchFamily="66" charset="0"/>
              </a:rPr>
              <a:t>SISTEM INFORMASI ADMINISTRATIF</a:t>
            </a:r>
            <a:endParaRPr lang="id-ID" dirty="0"/>
          </a:p>
        </p:txBody>
      </p:sp>
      <p:graphicFrame>
        <p:nvGraphicFramePr>
          <p:cNvPr id="4" name="Content Placeholder 3"/>
          <p:cNvGraphicFramePr>
            <a:graphicFrameLocks noGrp="1"/>
          </p:cNvGraphicFramePr>
          <p:nvPr>
            <p:ph idx="1"/>
          </p:nvPr>
        </p:nvGraphicFramePr>
        <p:xfrm>
          <a:off x="357188" y="1500188"/>
          <a:ext cx="8572500" cy="4929210"/>
        </p:xfrm>
        <a:graphic>
          <a:graphicData uri="http://schemas.openxmlformats.org/drawingml/2006/table">
            <a:tbl>
              <a:tblPr firstRow="1" bandRow="1">
                <a:tableStyleId>{ED083AE6-46FA-4A59-8FB0-9F97EB10719F}</a:tableStyleId>
              </a:tblPr>
              <a:tblGrid>
                <a:gridCol w="571474"/>
                <a:gridCol w="3357586"/>
                <a:gridCol w="4643440"/>
              </a:tblGrid>
              <a:tr h="448110">
                <a:tc>
                  <a:txBody>
                    <a:bodyPr/>
                    <a:lstStyle/>
                    <a:p>
                      <a:pPr algn="ctr"/>
                      <a:r>
                        <a:rPr lang="id-ID" sz="2000" dirty="0" smtClean="0">
                          <a:latin typeface="Arial" pitchFamily="34" charset="0"/>
                          <a:cs typeface="Arial" pitchFamily="34" charset="0"/>
                        </a:rPr>
                        <a:t>No</a:t>
                      </a:r>
                      <a:endParaRPr lang="id-ID" sz="2000" dirty="0">
                        <a:latin typeface="Arial" pitchFamily="34" charset="0"/>
                        <a:cs typeface="Arial" pitchFamily="34" charset="0"/>
                      </a:endParaRPr>
                    </a:p>
                  </a:txBody>
                  <a:tcPr/>
                </a:tc>
                <a:tc>
                  <a:txBody>
                    <a:bodyPr/>
                    <a:lstStyle/>
                    <a:p>
                      <a:pPr algn="ctr"/>
                      <a:r>
                        <a:rPr lang="id-ID" sz="2000" dirty="0" smtClean="0">
                          <a:latin typeface="Arial" pitchFamily="34" charset="0"/>
                          <a:cs typeface="Arial" pitchFamily="34" charset="0"/>
                        </a:rPr>
                        <a:t>KELOMPOK</a:t>
                      </a:r>
                      <a:endParaRPr lang="id-ID" sz="2000" dirty="0">
                        <a:latin typeface="Arial" pitchFamily="34" charset="0"/>
                        <a:cs typeface="Arial" pitchFamily="34" charset="0"/>
                      </a:endParaRPr>
                    </a:p>
                  </a:txBody>
                  <a:tcPr/>
                </a:tc>
                <a:tc>
                  <a:txBody>
                    <a:bodyPr/>
                    <a:lstStyle/>
                    <a:p>
                      <a:pPr algn="ctr"/>
                      <a:r>
                        <a:rPr lang="id-ID" sz="2000" dirty="0" smtClean="0">
                          <a:latin typeface="Arial" pitchFamily="34" charset="0"/>
                          <a:cs typeface="Arial" pitchFamily="34" charset="0"/>
                        </a:rPr>
                        <a:t>CONTOH</a:t>
                      </a:r>
                      <a:endParaRPr lang="id-ID" sz="2000" dirty="0">
                        <a:latin typeface="Arial" pitchFamily="34" charset="0"/>
                        <a:cs typeface="Arial" pitchFamily="34" charset="0"/>
                      </a:endParaRPr>
                    </a:p>
                  </a:txBody>
                  <a:tcPr/>
                </a:tc>
              </a:tr>
              <a:tr h="448110">
                <a:tc>
                  <a:txBody>
                    <a:bodyPr/>
                    <a:lstStyle/>
                    <a:p>
                      <a:r>
                        <a:rPr lang="id-ID" sz="2000" dirty="0" smtClean="0">
                          <a:latin typeface="Arial" pitchFamily="34" charset="0"/>
                          <a:cs typeface="Arial" pitchFamily="34" charset="0"/>
                        </a:rPr>
                        <a:t>1</a:t>
                      </a:r>
                      <a:endParaRPr lang="id-ID" sz="2000" dirty="0">
                        <a:latin typeface="Arial" pitchFamily="34" charset="0"/>
                        <a:cs typeface="Arial" pitchFamily="34" charset="0"/>
                      </a:endParaRPr>
                    </a:p>
                  </a:txBody>
                  <a:tcPr/>
                </a:tc>
                <a:tc>
                  <a:txBody>
                    <a:bodyPr/>
                    <a:lstStyle/>
                    <a:p>
                      <a:r>
                        <a:rPr lang="id-ID" sz="2000" b="1" dirty="0" smtClean="0">
                          <a:latin typeface="Arial" pitchFamily="34" charset="0"/>
                          <a:cs typeface="Arial" pitchFamily="34" charset="0"/>
                        </a:rPr>
                        <a:t>KEUANGAN</a:t>
                      </a:r>
                      <a:endParaRPr lang="id-ID" sz="2000" b="1" dirty="0">
                        <a:latin typeface="Arial" pitchFamily="34" charset="0"/>
                        <a:cs typeface="Arial" pitchFamily="34" charset="0"/>
                      </a:endParaRPr>
                    </a:p>
                  </a:txBody>
                  <a:tcPr/>
                </a:tc>
                <a:tc>
                  <a:txBody>
                    <a:bodyPr/>
                    <a:lstStyle/>
                    <a:p>
                      <a:r>
                        <a:rPr lang="id-ID" sz="2000" b="1" dirty="0" smtClean="0">
                          <a:latin typeface="Arial" pitchFamily="34" charset="0"/>
                          <a:cs typeface="Arial" pitchFamily="34" charset="0"/>
                        </a:rPr>
                        <a:t>a.</a:t>
                      </a:r>
                      <a:r>
                        <a:rPr lang="id-ID" sz="2000" b="1" baseline="0" dirty="0" smtClean="0">
                          <a:latin typeface="Arial" pitchFamily="34" charset="0"/>
                          <a:cs typeface="Arial" pitchFamily="34" charset="0"/>
                        </a:rPr>
                        <a:t> Akuntansi piutang</a:t>
                      </a:r>
                      <a:endParaRPr lang="id-ID" sz="2000" b="1" dirty="0">
                        <a:latin typeface="Arial" pitchFamily="34" charset="0"/>
                        <a:cs typeface="Arial" pitchFamily="34" charset="0"/>
                      </a:endParaRPr>
                    </a:p>
                  </a:txBody>
                  <a:tcPr/>
                </a:tc>
              </a:tr>
              <a:tr h="448110">
                <a:tc>
                  <a:txBody>
                    <a:bodyPr/>
                    <a:lstStyle/>
                    <a:p>
                      <a:endParaRPr lang="id-ID" sz="2000" dirty="0">
                        <a:latin typeface="Arial" pitchFamily="34" charset="0"/>
                        <a:cs typeface="Arial" pitchFamily="34" charset="0"/>
                      </a:endParaRPr>
                    </a:p>
                  </a:txBody>
                  <a:tcPr/>
                </a:tc>
                <a:tc>
                  <a:txBody>
                    <a:bodyPr/>
                    <a:lstStyle/>
                    <a:p>
                      <a:endParaRPr lang="id-ID" sz="2000" b="1" dirty="0">
                        <a:latin typeface="Arial" pitchFamily="34" charset="0"/>
                        <a:cs typeface="Arial" pitchFamily="34" charset="0"/>
                      </a:endParaRPr>
                    </a:p>
                  </a:txBody>
                  <a:tcPr/>
                </a:tc>
                <a:tc>
                  <a:txBody>
                    <a:bodyPr/>
                    <a:lstStyle/>
                    <a:p>
                      <a:r>
                        <a:rPr lang="id-ID" sz="2000" b="1" dirty="0" smtClean="0">
                          <a:latin typeface="Arial" pitchFamily="34" charset="0"/>
                          <a:cs typeface="Arial" pitchFamily="34" charset="0"/>
                        </a:rPr>
                        <a:t>b. Akuntansi hutang</a:t>
                      </a:r>
                      <a:endParaRPr lang="id-ID" sz="2000" b="1" dirty="0">
                        <a:latin typeface="Arial" pitchFamily="34" charset="0"/>
                        <a:cs typeface="Arial" pitchFamily="34" charset="0"/>
                      </a:endParaRPr>
                    </a:p>
                  </a:txBody>
                  <a:tcPr/>
                </a:tc>
              </a:tr>
              <a:tr h="448110">
                <a:tc>
                  <a:txBody>
                    <a:bodyPr/>
                    <a:lstStyle/>
                    <a:p>
                      <a:endParaRPr lang="id-ID" sz="2000">
                        <a:latin typeface="Arial" pitchFamily="34" charset="0"/>
                        <a:cs typeface="Arial" pitchFamily="34" charset="0"/>
                      </a:endParaRPr>
                    </a:p>
                  </a:txBody>
                  <a:tcPr/>
                </a:tc>
                <a:tc>
                  <a:txBody>
                    <a:bodyPr/>
                    <a:lstStyle/>
                    <a:p>
                      <a:endParaRPr lang="id-ID" sz="2000" b="1" dirty="0">
                        <a:latin typeface="Arial" pitchFamily="34" charset="0"/>
                        <a:cs typeface="Arial" pitchFamily="34" charset="0"/>
                      </a:endParaRPr>
                    </a:p>
                  </a:txBody>
                  <a:tcPr/>
                </a:tc>
                <a:tc>
                  <a:txBody>
                    <a:bodyPr/>
                    <a:lstStyle/>
                    <a:p>
                      <a:r>
                        <a:rPr lang="id-ID" sz="2000" b="1" dirty="0" smtClean="0">
                          <a:latin typeface="Arial" pitchFamily="34" charset="0"/>
                          <a:cs typeface="Arial" pitchFamily="34" charset="0"/>
                        </a:rPr>
                        <a:t>c. Akuntansi ‘</a:t>
                      </a:r>
                      <a:r>
                        <a:rPr lang="id-ID" sz="2000" b="1" i="1" dirty="0" smtClean="0">
                          <a:latin typeface="Arial" pitchFamily="34" charset="0"/>
                          <a:cs typeface="Arial" pitchFamily="34" charset="0"/>
                        </a:rPr>
                        <a:t>General Ledger</a:t>
                      </a:r>
                      <a:r>
                        <a:rPr lang="id-ID" sz="2000" b="1" dirty="0" smtClean="0">
                          <a:latin typeface="Arial" pitchFamily="34" charset="0"/>
                          <a:cs typeface="Arial" pitchFamily="34" charset="0"/>
                        </a:rPr>
                        <a:t>’</a:t>
                      </a:r>
                      <a:endParaRPr lang="id-ID" sz="2000" b="1" dirty="0">
                        <a:latin typeface="Arial" pitchFamily="34" charset="0"/>
                        <a:cs typeface="Arial" pitchFamily="34" charset="0"/>
                      </a:endParaRPr>
                    </a:p>
                  </a:txBody>
                  <a:tcPr/>
                </a:tc>
              </a:tr>
              <a:tr h="448110">
                <a:tc>
                  <a:txBody>
                    <a:bodyPr/>
                    <a:lstStyle/>
                    <a:p>
                      <a:endParaRPr lang="id-ID" sz="2000">
                        <a:latin typeface="Arial" pitchFamily="34" charset="0"/>
                        <a:cs typeface="Arial" pitchFamily="34" charset="0"/>
                      </a:endParaRPr>
                    </a:p>
                  </a:txBody>
                  <a:tcPr/>
                </a:tc>
                <a:tc>
                  <a:txBody>
                    <a:bodyPr/>
                    <a:lstStyle/>
                    <a:p>
                      <a:endParaRPr lang="id-ID" sz="2000" b="1" dirty="0">
                        <a:latin typeface="Arial" pitchFamily="34" charset="0"/>
                        <a:cs typeface="Arial" pitchFamily="34" charset="0"/>
                      </a:endParaRPr>
                    </a:p>
                  </a:txBody>
                  <a:tcPr/>
                </a:tc>
                <a:tc>
                  <a:txBody>
                    <a:bodyPr/>
                    <a:lstStyle/>
                    <a:p>
                      <a:r>
                        <a:rPr lang="id-ID" sz="2000" b="1" i="1" dirty="0" smtClean="0">
                          <a:latin typeface="Arial" pitchFamily="34" charset="0"/>
                          <a:cs typeface="Arial" pitchFamily="34" charset="0"/>
                        </a:rPr>
                        <a:t>d. Corst Accoumuting</a:t>
                      </a:r>
                      <a:endParaRPr lang="id-ID" sz="2000" b="1" i="1" dirty="0">
                        <a:latin typeface="Arial" pitchFamily="34" charset="0"/>
                        <a:cs typeface="Arial" pitchFamily="34" charset="0"/>
                      </a:endParaRPr>
                    </a:p>
                  </a:txBody>
                  <a:tcPr/>
                </a:tc>
              </a:tr>
              <a:tr h="448110">
                <a:tc>
                  <a:txBody>
                    <a:bodyPr/>
                    <a:lstStyle/>
                    <a:p>
                      <a:endParaRPr lang="id-ID" sz="2000">
                        <a:latin typeface="Arial" pitchFamily="34" charset="0"/>
                        <a:cs typeface="Arial" pitchFamily="34" charset="0"/>
                      </a:endParaRPr>
                    </a:p>
                  </a:txBody>
                  <a:tcPr/>
                </a:tc>
                <a:tc>
                  <a:txBody>
                    <a:bodyPr/>
                    <a:lstStyle/>
                    <a:p>
                      <a:endParaRPr lang="id-ID" sz="2000" b="1" dirty="0">
                        <a:latin typeface="Arial" pitchFamily="34" charset="0"/>
                        <a:cs typeface="Arial" pitchFamily="34" charset="0"/>
                      </a:endParaRPr>
                    </a:p>
                  </a:txBody>
                  <a:tcPr/>
                </a:tc>
                <a:tc>
                  <a:txBody>
                    <a:bodyPr/>
                    <a:lstStyle/>
                    <a:p>
                      <a:r>
                        <a:rPr lang="id-ID" sz="2000" b="1" i="1" dirty="0" smtClean="0">
                          <a:latin typeface="Arial" pitchFamily="34" charset="0"/>
                          <a:cs typeface="Arial" pitchFamily="34" charset="0"/>
                        </a:rPr>
                        <a:t>e. Budget</a:t>
                      </a:r>
                      <a:r>
                        <a:rPr lang="id-ID" sz="2000" b="1" i="1" baseline="0" dirty="0" smtClean="0">
                          <a:latin typeface="Arial" pitchFamily="34" charset="0"/>
                          <a:cs typeface="Arial" pitchFamily="34" charset="0"/>
                        </a:rPr>
                        <a:t> Comparations</a:t>
                      </a:r>
                      <a:endParaRPr lang="id-ID" sz="2000" b="1" i="1" dirty="0">
                        <a:latin typeface="Arial" pitchFamily="34" charset="0"/>
                        <a:cs typeface="Arial" pitchFamily="34" charset="0"/>
                      </a:endParaRPr>
                    </a:p>
                  </a:txBody>
                  <a:tcPr/>
                </a:tc>
              </a:tr>
              <a:tr h="448110">
                <a:tc>
                  <a:txBody>
                    <a:bodyPr/>
                    <a:lstStyle/>
                    <a:p>
                      <a:endParaRPr lang="id-ID" sz="2000">
                        <a:latin typeface="Arial" pitchFamily="34" charset="0"/>
                        <a:cs typeface="Arial" pitchFamily="34" charset="0"/>
                      </a:endParaRPr>
                    </a:p>
                  </a:txBody>
                  <a:tcPr/>
                </a:tc>
                <a:tc>
                  <a:txBody>
                    <a:bodyPr/>
                    <a:lstStyle/>
                    <a:p>
                      <a:endParaRPr lang="id-ID" sz="2000" b="1" dirty="0">
                        <a:latin typeface="Arial" pitchFamily="34" charset="0"/>
                        <a:cs typeface="Arial" pitchFamily="34" charset="0"/>
                      </a:endParaRPr>
                    </a:p>
                  </a:txBody>
                  <a:tcPr/>
                </a:tc>
                <a:tc>
                  <a:txBody>
                    <a:bodyPr/>
                    <a:lstStyle/>
                    <a:p>
                      <a:r>
                        <a:rPr lang="id-ID" sz="2000" b="1" i="1" dirty="0" smtClean="0">
                          <a:latin typeface="Arial" pitchFamily="34" charset="0"/>
                          <a:cs typeface="Arial" pitchFamily="34" charset="0"/>
                        </a:rPr>
                        <a:t>f. Inventory</a:t>
                      </a:r>
                      <a:endParaRPr lang="id-ID" sz="2000" b="1" i="1" dirty="0">
                        <a:latin typeface="Arial" pitchFamily="34" charset="0"/>
                        <a:cs typeface="Arial" pitchFamily="34" charset="0"/>
                      </a:endParaRPr>
                    </a:p>
                  </a:txBody>
                  <a:tcPr/>
                </a:tc>
              </a:tr>
              <a:tr h="448110">
                <a:tc>
                  <a:txBody>
                    <a:bodyPr/>
                    <a:lstStyle/>
                    <a:p>
                      <a:r>
                        <a:rPr lang="id-ID" sz="2000" dirty="0" smtClean="0">
                          <a:latin typeface="Arial" pitchFamily="34" charset="0"/>
                          <a:cs typeface="Arial" pitchFamily="34" charset="0"/>
                        </a:rPr>
                        <a:t>2</a:t>
                      </a:r>
                      <a:endParaRPr lang="id-ID" sz="2000" dirty="0">
                        <a:latin typeface="Arial" pitchFamily="34" charset="0"/>
                        <a:cs typeface="Arial" pitchFamily="34" charset="0"/>
                      </a:endParaRPr>
                    </a:p>
                  </a:txBody>
                  <a:tcPr/>
                </a:tc>
                <a:tc>
                  <a:txBody>
                    <a:bodyPr/>
                    <a:lstStyle/>
                    <a:p>
                      <a:r>
                        <a:rPr lang="id-ID" sz="2000" b="1" dirty="0" smtClean="0">
                          <a:latin typeface="Arial" pitchFamily="34" charset="0"/>
                          <a:cs typeface="Arial" pitchFamily="34" charset="0"/>
                        </a:rPr>
                        <a:t>KEPEGAWAIAN</a:t>
                      </a:r>
                      <a:endParaRPr lang="id-ID" sz="2000" b="1" dirty="0">
                        <a:latin typeface="Arial" pitchFamily="34" charset="0"/>
                        <a:cs typeface="Arial" pitchFamily="34" charset="0"/>
                      </a:endParaRPr>
                    </a:p>
                  </a:txBody>
                  <a:tcPr/>
                </a:tc>
                <a:tc>
                  <a:txBody>
                    <a:bodyPr/>
                    <a:lstStyle/>
                    <a:p>
                      <a:r>
                        <a:rPr lang="id-ID" sz="2000" b="1" i="1" dirty="0" smtClean="0">
                          <a:latin typeface="Arial" pitchFamily="34" charset="0"/>
                          <a:cs typeface="Arial" pitchFamily="34" charset="0"/>
                        </a:rPr>
                        <a:t>g.</a:t>
                      </a:r>
                      <a:r>
                        <a:rPr lang="id-ID" sz="2000" b="1" i="1" baseline="0" dirty="0" smtClean="0">
                          <a:latin typeface="Arial" pitchFamily="34" charset="0"/>
                          <a:cs typeface="Arial" pitchFamily="34" charset="0"/>
                        </a:rPr>
                        <a:t> Payroll Acounting</a:t>
                      </a:r>
                      <a:endParaRPr lang="id-ID" sz="2000" b="1" i="1" dirty="0">
                        <a:latin typeface="Arial" pitchFamily="34" charset="0"/>
                        <a:cs typeface="Arial" pitchFamily="34" charset="0"/>
                      </a:endParaRPr>
                    </a:p>
                  </a:txBody>
                  <a:tcPr/>
                </a:tc>
              </a:tr>
              <a:tr h="448110">
                <a:tc>
                  <a:txBody>
                    <a:bodyPr/>
                    <a:lstStyle/>
                    <a:p>
                      <a:r>
                        <a:rPr lang="id-ID" sz="2000" dirty="0" smtClean="0">
                          <a:latin typeface="Arial" pitchFamily="34" charset="0"/>
                          <a:cs typeface="Arial" pitchFamily="34" charset="0"/>
                        </a:rPr>
                        <a:t>3</a:t>
                      </a:r>
                      <a:endParaRPr lang="id-ID" sz="2000" dirty="0">
                        <a:latin typeface="Arial" pitchFamily="34" charset="0"/>
                        <a:cs typeface="Arial" pitchFamily="34" charset="0"/>
                      </a:endParaRPr>
                    </a:p>
                  </a:txBody>
                  <a:tcPr/>
                </a:tc>
                <a:tc>
                  <a:txBody>
                    <a:bodyPr/>
                    <a:lstStyle/>
                    <a:p>
                      <a:r>
                        <a:rPr lang="id-ID" sz="2000" b="1" dirty="0" smtClean="0">
                          <a:latin typeface="Arial" pitchFamily="34" charset="0"/>
                          <a:cs typeface="Arial" pitchFamily="34" charset="0"/>
                        </a:rPr>
                        <a:t>PENERIMAAN PASIEN</a:t>
                      </a:r>
                      <a:endParaRPr lang="id-ID" sz="2000" b="1" dirty="0">
                        <a:latin typeface="Arial" pitchFamily="34" charset="0"/>
                        <a:cs typeface="Arial" pitchFamily="34" charset="0"/>
                      </a:endParaRPr>
                    </a:p>
                  </a:txBody>
                  <a:tcPr/>
                </a:tc>
                <a:tc>
                  <a:txBody>
                    <a:bodyPr/>
                    <a:lstStyle/>
                    <a:p>
                      <a:r>
                        <a:rPr lang="id-ID" sz="2000" b="1" i="1" dirty="0" smtClean="0">
                          <a:latin typeface="Arial" pitchFamily="34" charset="0"/>
                          <a:cs typeface="Arial" pitchFamily="34" charset="0"/>
                        </a:rPr>
                        <a:t>h. Inpatient</a:t>
                      </a:r>
                      <a:r>
                        <a:rPr lang="id-ID" sz="2000" b="1" i="1" baseline="0" dirty="0" smtClean="0">
                          <a:latin typeface="Arial" pitchFamily="34" charset="0"/>
                          <a:cs typeface="Arial" pitchFamily="34" charset="0"/>
                        </a:rPr>
                        <a:t> daily Census</a:t>
                      </a:r>
                      <a:endParaRPr lang="id-ID" sz="2000" b="1" i="1" dirty="0">
                        <a:latin typeface="Arial" pitchFamily="34" charset="0"/>
                        <a:cs typeface="Arial" pitchFamily="34" charset="0"/>
                      </a:endParaRPr>
                    </a:p>
                  </a:txBody>
                  <a:tcPr/>
                </a:tc>
              </a:tr>
              <a:tr h="448110">
                <a:tc>
                  <a:txBody>
                    <a:bodyPr/>
                    <a:lstStyle/>
                    <a:p>
                      <a:endParaRPr lang="id-ID" sz="2000">
                        <a:latin typeface="Arial" pitchFamily="34" charset="0"/>
                        <a:cs typeface="Arial" pitchFamily="34" charset="0"/>
                      </a:endParaRPr>
                    </a:p>
                  </a:txBody>
                  <a:tcPr/>
                </a:tc>
                <a:tc>
                  <a:txBody>
                    <a:bodyPr/>
                    <a:lstStyle/>
                    <a:p>
                      <a:endParaRPr lang="id-ID" sz="2000" b="1" dirty="0">
                        <a:latin typeface="Arial" pitchFamily="34" charset="0"/>
                        <a:cs typeface="Arial" pitchFamily="34" charset="0"/>
                      </a:endParaRPr>
                    </a:p>
                  </a:txBody>
                  <a:tcPr/>
                </a:tc>
                <a:tc>
                  <a:txBody>
                    <a:bodyPr/>
                    <a:lstStyle/>
                    <a:p>
                      <a:r>
                        <a:rPr lang="id-ID" sz="2000" b="1" i="1" dirty="0" smtClean="0">
                          <a:latin typeface="Arial" pitchFamily="34" charset="0"/>
                          <a:cs typeface="Arial" pitchFamily="34" charset="0"/>
                        </a:rPr>
                        <a:t>i. Inpatient Pre-admision</a:t>
                      </a:r>
                      <a:endParaRPr lang="id-ID" sz="2000" b="1" i="1" dirty="0">
                        <a:latin typeface="Arial" pitchFamily="34" charset="0"/>
                        <a:cs typeface="Arial" pitchFamily="34" charset="0"/>
                      </a:endParaRPr>
                    </a:p>
                  </a:txBody>
                  <a:tcPr/>
                </a:tc>
              </a:tr>
              <a:tr h="448110">
                <a:tc>
                  <a:txBody>
                    <a:bodyPr/>
                    <a:lstStyle/>
                    <a:p>
                      <a:endParaRPr lang="id-ID" sz="2000">
                        <a:latin typeface="Arial" pitchFamily="34" charset="0"/>
                        <a:cs typeface="Arial" pitchFamily="34" charset="0"/>
                      </a:endParaRPr>
                    </a:p>
                  </a:txBody>
                  <a:tcPr/>
                </a:tc>
                <a:tc>
                  <a:txBody>
                    <a:bodyPr/>
                    <a:lstStyle/>
                    <a:p>
                      <a:endParaRPr lang="id-ID" sz="2000" b="1" dirty="0">
                        <a:latin typeface="Arial" pitchFamily="34" charset="0"/>
                        <a:cs typeface="Arial" pitchFamily="34" charset="0"/>
                      </a:endParaRPr>
                    </a:p>
                  </a:txBody>
                  <a:tcPr/>
                </a:tc>
                <a:tc>
                  <a:txBody>
                    <a:bodyPr/>
                    <a:lstStyle/>
                    <a:p>
                      <a:r>
                        <a:rPr lang="id-ID" sz="2000" b="1" i="1" dirty="0" smtClean="0">
                          <a:latin typeface="Arial" pitchFamily="34" charset="0"/>
                          <a:cs typeface="Arial" pitchFamily="34" charset="0"/>
                        </a:rPr>
                        <a:t>j. Out patient Clinic Appointment</a:t>
                      </a:r>
                      <a:endParaRPr lang="id-ID" sz="2000" b="1" i="1"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1361202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183880" cy="928694"/>
          </a:xfrm>
        </p:spPr>
        <p:txBody>
          <a:bodyPr>
            <a:normAutofit/>
          </a:bodyPr>
          <a:lstStyle/>
          <a:p>
            <a:pPr algn="ctr"/>
            <a:r>
              <a:rPr lang="id-ID" sz="3200" b="1" dirty="0" smtClean="0">
                <a:solidFill>
                  <a:srgbClr val="0000CC"/>
                </a:solidFill>
                <a:latin typeface="Comic Sans MS" pitchFamily="66" charset="0"/>
                <a:cs typeface="Arial" pitchFamily="34" charset="0"/>
              </a:rPr>
              <a:t>KUALITAS DATA</a:t>
            </a:r>
            <a:endParaRPr lang="id-ID" sz="3200" b="1" dirty="0">
              <a:latin typeface="Comic Sans MS" pitchFamily="66" charset="0"/>
            </a:endParaRPr>
          </a:p>
        </p:txBody>
      </p:sp>
      <p:sp>
        <p:nvSpPr>
          <p:cNvPr id="3" name="Content Placeholder 2"/>
          <p:cNvSpPr>
            <a:spLocks noGrp="1"/>
          </p:cNvSpPr>
          <p:nvPr>
            <p:ph idx="1"/>
          </p:nvPr>
        </p:nvSpPr>
        <p:spPr>
          <a:xfrm>
            <a:off x="357158" y="1500174"/>
            <a:ext cx="8501122" cy="4929222"/>
          </a:xfrm>
        </p:spPr>
        <p:txBody>
          <a:bodyPr>
            <a:normAutofit fontScale="92500" lnSpcReduction="20000"/>
          </a:bodyPr>
          <a:lstStyle/>
          <a:p>
            <a:pPr>
              <a:buNone/>
            </a:pPr>
            <a:r>
              <a:rPr lang="id-ID" sz="3200" dirty="0" smtClean="0">
                <a:latin typeface="Arial" pitchFamily="34" charset="0"/>
                <a:cs typeface="Arial" pitchFamily="34" charset="0"/>
                <a:sym typeface="Wingdings"/>
              </a:rPr>
              <a:t>Data pelayanan kesehatan yang akurat dan reliabel dibutuhkan :</a:t>
            </a:r>
          </a:p>
          <a:p>
            <a:pPr marL="514350" indent="-514350">
              <a:buAutoNum type="arabicPeriod"/>
            </a:pPr>
            <a:r>
              <a:rPr lang="id-ID" sz="3200" dirty="0" smtClean="0">
                <a:latin typeface="Arial" pitchFamily="34" charset="0"/>
                <a:cs typeface="Arial" pitchFamily="34" charset="0"/>
                <a:sym typeface="Wingdings"/>
              </a:rPr>
              <a:t>Menentukan kelanjutan dan perawatan lanjut dari pasien di berbagai level perawatan</a:t>
            </a:r>
          </a:p>
          <a:p>
            <a:pPr marL="514350" indent="-514350">
              <a:buAutoNum type="arabicPeriod"/>
            </a:pPr>
            <a:r>
              <a:rPr lang="id-ID" sz="3200" dirty="0" smtClean="0">
                <a:latin typeface="Arial" pitchFamily="34" charset="0"/>
                <a:cs typeface="Arial" pitchFamily="34" charset="0"/>
                <a:sym typeface="Wingdings"/>
              </a:rPr>
              <a:t>Tujuan untuk medico-legal bagi pasien, dokter dan pelayanan kesehatan</a:t>
            </a:r>
          </a:p>
          <a:p>
            <a:pPr marL="514350" indent="-514350">
              <a:buAutoNum type="arabicPeriod"/>
            </a:pPr>
            <a:r>
              <a:rPr lang="id-ID" sz="3200" dirty="0" smtClean="0">
                <a:latin typeface="Arial" pitchFamily="34" charset="0"/>
                <a:cs typeface="Arial" pitchFamily="34" charset="0"/>
                <a:sym typeface="Wingdings"/>
              </a:rPr>
              <a:t>Menjaga akurasi dan reliabilitas dari informasi tentang pengobatan penyakit dan tindakan operasi yang dilakukan di rumah sakit dan dalam masyarakat, imunisasi yang baik dan program skrening, termasuk jumlah dan tipe partisipasi</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564756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183880" cy="857256"/>
          </a:xfrm>
        </p:spPr>
        <p:txBody>
          <a:bodyPr/>
          <a:lstStyle/>
          <a:p>
            <a:pPr algn="ctr"/>
            <a:r>
              <a:rPr lang="id-ID" dirty="0" smtClean="0">
                <a:solidFill>
                  <a:srgbClr val="0000CC"/>
                </a:solidFill>
                <a:latin typeface="Comic Sans MS" pitchFamily="66" charset="0"/>
              </a:rPr>
              <a:t>SIA : PENAGIHAN RAWAT INAP</a:t>
            </a:r>
            <a:endParaRPr lang="id-ID" dirty="0">
              <a:solidFill>
                <a:srgbClr val="0000CC"/>
              </a:solidFill>
              <a:latin typeface="Comic Sans MS" pitchFamily="66" charset="0"/>
            </a:endParaRPr>
          </a:p>
        </p:txBody>
      </p:sp>
      <p:sp>
        <p:nvSpPr>
          <p:cNvPr id="3" name="Content Placeholder 2"/>
          <p:cNvSpPr>
            <a:spLocks noGrp="1"/>
          </p:cNvSpPr>
          <p:nvPr>
            <p:ph idx="1"/>
          </p:nvPr>
        </p:nvSpPr>
        <p:spPr>
          <a:xfrm>
            <a:off x="285720" y="1357298"/>
            <a:ext cx="8572560" cy="5214974"/>
          </a:xfrm>
        </p:spPr>
        <p:txBody>
          <a:bodyPr/>
          <a:lstStyle/>
          <a:p>
            <a:pPr>
              <a:buNone/>
            </a:pPr>
            <a:endParaRPr lang="id-ID" dirty="0"/>
          </a:p>
        </p:txBody>
      </p:sp>
      <p:sp>
        <p:nvSpPr>
          <p:cNvPr id="4" name="Rectangle 3"/>
          <p:cNvSpPr/>
          <p:nvPr/>
        </p:nvSpPr>
        <p:spPr>
          <a:xfrm>
            <a:off x="285720" y="1428736"/>
            <a:ext cx="1857388" cy="8572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latin typeface="Arial" pitchFamily="34" charset="0"/>
                <a:cs typeface="Arial" pitchFamily="34" charset="0"/>
              </a:rPr>
              <a:t>MASUKAN </a:t>
            </a:r>
            <a:endParaRPr lang="id-ID" sz="2400" b="1" dirty="0">
              <a:solidFill>
                <a:schemeClr val="tx1"/>
              </a:solidFill>
              <a:latin typeface="Arial" pitchFamily="34" charset="0"/>
              <a:cs typeface="Arial" pitchFamily="34" charset="0"/>
            </a:endParaRPr>
          </a:p>
        </p:txBody>
      </p:sp>
      <p:sp>
        <p:nvSpPr>
          <p:cNvPr id="5" name="Rectangle 4"/>
          <p:cNvSpPr/>
          <p:nvPr/>
        </p:nvSpPr>
        <p:spPr>
          <a:xfrm>
            <a:off x="2143108" y="1428736"/>
            <a:ext cx="6786610" cy="38576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b="1" dirty="0" smtClean="0">
                <a:solidFill>
                  <a:schemeClr val="tx1"/>
                </a:solidFill>
                <a:latin typeface="Arial" pitchFamily="34" charset="0"/>
                <a:cs typeface="Arial" pitchFamily="34" charset="0"/>
              </a:rPr>
              <a:t>Tanggal 1 Januari 1992 : -Perawatan kls I : Rp. 75.000</a:t>
            </a:r>
          </a:p>
          <a:p>
            <a:pPr>
              <a:tabLst>
                <a:tab pos="2698750" algn="l"/>
                <a:tab pos="5021263" algn="l"/>
              </a:tabLst>
            </a:pPr>
            <a:r>
              <a:rPr lang="id-ID" sz="2000" b="1" dirty="0">
                <a:solidFill>
                  <a:schemeClr val="tx1"/>
                </a:solidFill>
                <a:latin typeface="Arial" pitchFamily="34" charset="0"/>
                <a:cs typeface="Arial" pitchFamily="34" charset="0"/>
              </a:rPr>
              <a:t>	</a:t>
            </a:r>
            <a:r>
              <a:rPr lang="id-ID" sz="2000" b="1" dirty="0" smtClean="0">
                <a:solidFill>
                  <a:schemeClr val="tx1"/>
                </a:solidFill>
                <a:latin typeface="Arial" pitchFamily="34" charset="0"/>
                <a:cs typeface="Arial" pitchFamily="34" charset="0"/>
              </a:rPr>
              <a:t>    - Lab. Rutin	: Rp. 10.000</a:t>
            </a:r>
          </a:p>
          <a:p>
            <a:pPr>
              <a:tabLst>
                <a:tab pos="2952750" algn="l"/>
                <a:tab pos="4662488" algn="l"/>
                <a:tab pos="5021263" algn="l"/>
              </a:tabLst>
            </a:pPr>
            <a:r>
              <a:rPr lang="id-ID" sz="2000" b="1" dirty="0">
                <a:solidFill>
                  <a:schemeClr val="tx1"/>
                </a:solidFill>
                <a:latin typeface="Arial" pitchFamily="34" charset="0"/>
                <a:cs typeface="Arial" pitchFamily="34" charset="0"/>
              </a:rPr>
              <a:t>	</a:t>
            </a:r>
            <a:r>
              <a:rPr lang="id-ID" sz="2000" b="1" dirty="0" smtClean="0">
                <a:solidFill>
                  <a:schemeClr val="tx1"/>
                </a:solidFill>
                <a:latin typeface="Arial" pitchFamily="34" charset="0"/>
                <a:cs typeface="Arial" pitchFamily="34" charset="0"/>
              </a:rPr>
              <a:t>- Foto Thoraks	: Rp. 15.000</a:t>
            </a:r>
          </a:p>
          <a:p>
            <a:pPr>
              <a:tabLst>
                <a:tab pos="2952750" algn="l"/>
                <a:tab pos="5021263" algn="l"/>
              </a:tabLst>
            </a:pPr>
            <a:r>
              <a:rPr lang="id-ID" sz="2000" b="1" dirty="0">
                <a:solidFill>
                  <a:schemeClr val="tx1"/>
                </a:solidFill>
                <a:latin typeface="Arial" pitchFamily="34" charset="0"/>
                <a:cs typeface="Arial" pitchFamily="34" charset="0"/>
              </a:rPr>
              <a:t>	</a:t>
            </a:r>
            <a:r>
              <a:rPr lang="id-ID" sz="2000" b="1" dirty="0" smtClean="0">
                <a:solidFill>
                  <a:schemeClr val="tx1"/>
                </a:solidFill>
                <a:latin typeface="Arial" pitchFamily="34" charset="0"/>
                <a:cs typeface="Arial" pitchFamily="34" charset="0"/>
              </a:rPr>
              <a:t>- EKG	: Rp. 10.000</a:t>
            </a:r>
          </a:p>
          <a:p>
            <a:pPr>
              <a:tabLst>
                <a:tab pos="2698750" algn="l"/>
                <a:tab pos="4481513" algn="l"/>
                <a:tab pos="4662488" algn="l"/>
              </a:tabLst>
            </a:pPr>
            <a:endParaRPr lang="id-ID" sz="2000" b="1" dirty="0">
              <a:solidFill>
                <a:schemeClr val="tx1"/>
              </a:solidFill>
              <a:latin typeface="Arial" pitchFamily="34" charset="0"/>
              <a:cs typeface="Arial" pitchFamily="34" charset="0"/>
            </a:endParaRPr>
          </a:p>
          <a:p>
            <a:pPr>
              <a:tabLst>
                <a:tab pos="2698750" algn="l"/>
                <a:tab pos="4481513" algn="l"/>
                <a:tab pos="4662488" algn="l"/>
              </a:tabLst>
            </a:pPr>
            <a:r>
              <a:rPr lang="id-ID" sz="2000" b="1" dirty="0" smtClean="0">
                <a:solidFill>
                  <a:schemeClr val="tx1"/>
                </a:solidFill>
                <a:latin typeface="Arial" pitchFamily="34" charset="0"/>
                <a:cs typeface="Arial" pitchFamily="34" charset="0"/>
              </a:rPr>
              <a:t>Tanggal 2 Januari 1992 : - Perwtn kls VIP : Rp. 150.000</a:t>
            </a:r>
          </a:p>
          <a:p>
            <a:pPr>
              <a:tabLst>
                <a:tab pos="3043238" algn="l"/>
                <a:tab pos="4481513" algn="l"/>
                <a:tab pos="4662488" algn="l"/>
              </a:tabLst>
            </a:pPr>
            <a:r>
              <a:rPr lang="id-ID" sz="2000" b="1" dirty="0">
                <a:solidFill>
                  <a:schemeClr val="tx1"/>
                </a:solidFill>
                <a:latin typeface="Arial" pitchFamily="34" charset="0"/>
                <a:cs typeface="Arial" pitchFamily="34" charset="0"/>
              </a:rPr>
              <a:t>	</a:t>
            </a:r>
            <a:r>
              <a:rPr lang="id-ID" sz="2000" b="1" dirty="0" smtClean="0">
                <a:solidFill>
                  <a:schemeClr val="tx1"/>
                </a:solidFill>
                <a:latin typeface="Arial" pitchFamily="34" charset="0"/>
                <a:cs typeface="Arial" pitchFamily="34" charset="0"/>
              </a:rPr>
              <a:t>- Lab Kimia darah: Rp. 50.000</a:t>
            </a:r>
          </a:p>
          <a:p>
            <a:pPr>
              <a:tabLst>
                <a:tab pos="2698750" algn="l"/>
                <a:tab pos="4481513" algn="l"/>
                <a:tab pos="4662488" algn="l"/>
              </a:tabLst>
            </a:pPr>
            <a:endParaRPr lang="id-ID" sz="2000" b="1" dirty="0">
              <a:solidFill>
                <a:schemeClr val="tx1"/>
              </a:solidFill>
              <a:latin typeface="Arial" pitchFamily="34" charset="0"/>
              <a:cs typeface="Arial" pitchFamily="34" charset="0"/>
            </a:endParaRPr>
          </a:p>
          <a:p>
            <a:pPr>
              <a:tabLst>
                <a:tab pos="2698750" algn="l"/>
                <a:tab pos="4481513" algn="l"/>
                <a:tab pos="4662488" algn="l"/>
              </a:tabLst>
            </a:pPr>
            <a:r>
              <a:rPr lang="id-ID" sz="2000" b="1" dirty="0" smtClean="0">
                <a:solidFill>
                  <a:schemeClr val="tx1"/>
                </a:solidFill>
                <a:latin typeface="Arial" pitchFamily="34" charset="0"/>
                <a:cs typeface="Arial" pitchFamily="34" charset="0"/>
              </a:rPr>
              <a:t>Tanggal 3 Januari 1992 : Hari perawatan VIP</a:t>
            </a:r>
          </a:p>
          <a:p>
            <a:pPr>
              <a:tabLst>
                <a:tab pos="2698750" algn="l"/>
                <a:tab pos="4481513" algn="l"/>
                <a:tab pos="4662488" algn="l"/>
              </a:tabLst>
            </a:pPr>
            <a:r>
              <a:rPr lang="id-ID" sz="2000" b="1" dirty="0">
                <a:solidFill>
                  <a:schemeClr val="tx1"/>
                </a:solidFill>
                <a:latin typeface="Arial" pitchFamily="34" charset="0"/>
                <a:cs typeface="Arial" pitchFamily="34" charset="0"/>
              </a:rPr>
              <a:t>	</a:t>
            </a:r>
            <a:r>
              <a:rPr lang="id-ID" sz="2000" b="1" dirty="0" smtClean="0">
                <a:solidFill>
                  <a:schemeClr val="tx1"/>
                </a:solidFill>
                <a:latin typeface="Arial" pitchFamily="34" charset="0"/>
                <a:cs typeface="Arial" pitchFamily="34" charset="0"/>
              </a:rPr>
              <a:t>    Pulang</a:t>
            </a:r>
          </a:p>
          <a:p>
            <a:pPr>
              <a:tabLst>
                <a:tab pos="2698750" algn="l"/>
                <a:tab pos="4481513" algn="l"/>
                <a:tab pos="4662488" algn="l"/>
              </a:tabLst>
            </a:pPr>
            <a:r>
              <a:rPr lang="id-ID" sz="2000" b="1" dirty="0">
                <a:solidFill>
                  <a:schemeClr val="tx1"/>
                </a:solidFill>
                <a:latin typeface="Arial" pitchFamily="34" charset="0"/>
                <a:cs typeface="Arial" pitchFamily="34" charset="0"/>
              </a:rPr>
              <a:t>	</a:t>
            </a:r>
            <a:r>
              <a:rPr lang="id-ID" sz="2000" b="1" dirty="0" smtClean="0">
                <a:solidFill>
                  <a:schemeClr val="tx1"/>
                </a:solidFill>
                <a:latin typeface="Arial" pitchFamily="34" charset="0"/>
                <a:cs typeface="Arial" pitchFamily="34" charset="0"/>
              </a:rPr>
              <a:t>	</a:t>
            </a:r>
            <a:endParaRPr lang="id-ID" sz="2000" b="1" dirty="0">
              <a:solidFill>
                <a:schemeClr val="tx1"/>
              </a:solidFill>
              <a:latin typeface="Arial" pitchFamily="34" charset="0"/>
              <a:cs typeface="Arial" pitchFamily="34" charset="0"/>
            </a:endParaRPr>
          </a:p>
        </p:txBody>
      </p:sp>
      <p:cxnSp>
        <p:nvCxnSpPr>
          <p:cNvPr id="7" name="Straight Arrow Connector 6"/>
          <p:cNvCxnSpPr>
            <a:stCxn id="4" idx="2"/>
            <a:endCxn id="9" idx="0"/>
          </p:cNvCxnSpPr>
          <p:nvPr/>
        </p:nvCxnSpPr>
        <p:spPr>
          <a:xfrm rot="5400000">
            <a:off x="-392941" y="3893347"/>
            <a:ext cx="321471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85720" y="5500702"/>
            <a:ext cx="1857388" cy="8572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latin typeface="Arial" pitchFamily="34" charset="0"/>
                <a:cs typeface="Arial" pitchFamily="34" charset="0"/>
              </a:rPr>
              <a:t>PROSES </a:t>
            </a:r>
            <a:endParaRPr lang="id-ID" sz="24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2167773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357166"/>
            <a:ext cx="8572560" cy="785818"/>
          </a:xfrm>
        </p:spPr>
        <p:txBody>
          <a:bodyPr>
            <a:normAutofit/>
          </a:bodyPr>
          <a:lstStyle/>
          <a:p>
            <a:r>
              <a:rPr lang="id-ID" sz="3200" dirty="0" smtClean="0">
                <a:solidFill>
                  <a:srgbClr val="0000CC"/>
                </a:solidFill>
                <a:latin typeface="Comic Sans MS" pitchFamily="66" charset="0"/>
              </a:rPr>
              <a:t>SIA : PENAGIHAN RAWAT INAP</a:t>
            </a:r>
            <a:endParaRPr lang="id-ID" sz="3200" dirty="0"/>
          </a:p>
        </p:txBody>
      </p:sp>
      <p:sp>
        <p:nvSpPr>
          <p:cNvPr id="3" name="Content Placeholder 2"/>
          <p:cNvSpPr>
            <a:spLocks noGrp="1"/>
          </p:cNvSpPr>
          <p:nvPr>
            <p:ph idx="1"/>
          </p:nvPr>
        </p:nvSpPr>
        <p:spPr>
          <a:xfrm>
            <a:off x="285720" y="1357298"/>
            <a:ext cx="8572560" cy="5286412"/>
          </a:xfrm>
        </p:spPr>
        <p:txBody>
          <a:bodyPr/>
          <a:lstStyle/>
          <a:p>
            <a:pPr>
              <a:buNone/>
            </a:pPr>
            <a:endParaRPr lang="id-ID" dirty="0"/>
          </a:p>
        </p:txBody>
      </p:sp>
      <p:sp>
        <p:nvSpPr>
          <p:cNvPr id="5" name="Rectangle 4"/>
          <p:cNvSpPr/>
          <p:nvPr/>
        </p:nvSpPr>
        <p:spPr>
          <a:xfrm>
            <a:off x="285720" y="1428736"/>
            <a:ext cx="2071702" cy="7858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latin typeface="Arial" pitchFamily="34" charset="0"/>
                <a:cs typeface="Arial" pitchFamily="34" charset="0"/>
              </a:rPr>
              <a:t>PROSES</a:t>
            </a:r>
            <a:endParaRPr lang="id-ID" sz="2400" b="1" dirty="0">
              <a:solidFill>
                <a:schemeClr val="tx1"/>
              </a:solidFill>
              <a:latin typeface="Arial" pitchFamily="34" charset="0"/>
              <a:cs typeface="Arial" pitchFamily="34" charset="0"/>
            </a:endParaRPr>
          </a:p>
        </p:txBody>
      </p:sp>
      <p:sp>
        <p:nvSpPr>
          <p:cNvPr id="6" name="Rectangle 5"/>
          <p:cNvSpPr/>
          <p:nvPr/>
        </p:nvSpPr>
        <p:spPr>
          <a:xfrm>
            <a:off x="2357422" y="1428736"/>
            <a:ext cx="6357982" cy="30718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rabicPeriod"/>
            </a:pPr>
            <a:r>
              <a:rPr lang="id-ID" sz="2400" b="1" dirty="0" smtClean="0">
                <a:solidFill>
                  <a:schemeClr val="tx1"/>
                </a:solidFill>
                <a:latin typeface="Arial" pitchFamily="34" charset="0"/>
                <a:cs typeface="Arial" pitchFamily="34" charset="0"/>
              </a:rPr>
              <a:t>Pengelompokan :</a:t>
            </a:r>
          </a:p>
          <a:p>
            <a:pPr marL="457200" indent="-457200"/>
            <a:r>
              <a:rPr lang="id-ID" sz="2400" b="1" dirty="0">
                <a:solidFill>
                  <a:schemeClr val="tx1"/>
                </a:solidFill>
                <a:latin typeface="Arial" pitchFamily="34" charset="0"/>
                <a:cs typeface="Arial" pitchFamily="34" charset="0"/>
              </a:rPr>
              <a:t>	</a:t>
            </a:r>
            <a:r>
              <a:rPr lang="id-ID" sz="2400" b="1" dirty="0" smtClean="0">
                <a:solidFill>
                  <a:schemeClr val="tx1"/>
                </a:solidFill>
                <a:latin typeface="Arial" pitchFamily="34" charset="0"/>
                <a:cs typeface="Arial" pitchFamily="34" charset="0"/>
              </a:rPr>
              <a:t>- tanggal (1,2,3) 1992</a:t>
            </a:r>
          </a:p>
          <a:p>
            <a:pPr marL="457200" indent="-457200"/>
            <a:r>
              <a:rPr lang="id-ID" sz="2400" b="1" dirty="0">
                <a:solidFill>
                  <a:schemeClr val="tx1"/>
                </a:solidFill>
                <a:latin typeface="Arial" pitchFamily="34" charset="0"/>
                <a:cs typeface="Arial" pitchFamily="34" charset="0"/>
              </a:rPr>
              <a:t>	</a:t>
            </a:r>
            <a:r>
              <a:rPr lang="id-ID" sz="2400" b="1" dirty="0" smtClean="0">
                <a:solidFill>
                  <a:schemeClr val="tx1"/>
                </a:solidFill>
                <a:latin typeface="Arial" pitchFamily="34" charset="0"/>
                <a:cs typeface="Arial" pitchFamily="34" charset="0"/>
              </a:rPr>
              <a:t>- perawatan</a:t>
            </a:r>
          </a:p>
          <a:p>
            <a:pPr marL="457200" indent="-457200"/>
            <a:r>
              <a:rPr lang="id-ID" sz="2400" b="1" dirty="0" smtClean="0">
                <a:solidFill>
                  <a:schemeClr val="tx1"/>
                </a:solidFill>
                <a:latin typeface="Arial" pitchFamily="34" charset="0"/>
                <a:cs typeface="Arial" pitchFamily="34" charset="0"/>
              </a:rPr>
              <a:t>	- laboratorium</a:t>
            </a:r>
          </a:p>
          <a:p>
            <a:pPr marL="457200" indent="-457200"/>
            <a:r>
              <a:rPr lang="id-ID" sz="2400" b="1" dirty="0">
                <a:solidFill>
                  <a:schemeClr val="tx1"/>
                </a:solidFill>
                <a:latin typeface="Arial" pitchFamily="34" charset="0"/>
                <a:cs typeface="Arial" pitchFamily="34" charset="0"/>
              </a:rPr>
              <a:t>	</a:t>
            </a:r>
            <a:r>
              <a:rPr lang="id-ID" sz="2400" b="1" dirty="0" smtClean="0">
                <a:solidFill>
                  <a:schemeClr val="tx1"/>
                </a:solidFill>
                <a:latin typeface="Arial" pitchFamily="34" charset="0"/>
                <a:cs typeface="Arial" pitchFamily="34" charset="0"/>
              </a:rPr>
              <a:t>- Radiologi</a:t>
            </a:r>
          </a:p>
          <a:p>
            <a:pPr marL="457200" indent="-457200"/>
            <a:r>
              <a:rPr lang="id-ID" sz="2400" b="1" dirty="0">
                <a:solidFill>
                  <a:schemeClr val="tx1"/>
                </a:solidFill>
                <a:latin typeface="Arial" pitchFamily="34" charset="0"/>
                <a:cs typeface="Arial" pitchFamily="34" charset="0"/>
              </a:rPr>
              <a:t>	</a:t>
            </a:r>
            <a:r>
              <a:rPr lang="id-ID" sz="2400" b="1" dirty="0" smtClean="0">
                <a:solidFill>
                  <a:schemeClr val="tx1"/>
                </a:solidFill>
                <a:latin typeface="Arial" pitchFamily="34" charset="0"/>
                <a:cs typeface="Arial" pitchFamily="34" charset="0"/>
              </a:rPr>
              <a:t>- EKG</a:t>
            </a:r>
          </a:p>
          <a:p>
            <a:pPr marL="457200" indent="-457200"/>
            <a:r>
              <a:rPr lang="id-ID" sz="2400" b="1" dirty="0" smtClean="0">
                <a:solidFill>
                  <a:schemeClr val="tx1"/>
                </a:solidFill>
                <a:latin typeface="Arial" pitchFamily="34" charset="0"/>
                <a:cs typeface="Arial" pitchFamily="34" charset="0"/>
              </a:rPr>
              <a:t>2. 	Perhitungan : penjumlahan</a:t>
            </a:r>
            <a:endParaRPr lang="id-ID" sz="2400" b="1" dirty="0">
              <a:solidFill>
                <a:schemeClr val="tx1"/>
              </a:solidFill>
              <a:latin typeface="Arial" pitchFamily="34" charset="0"/>
              <a:cs typeface="Arial" pitchFamily="34" charset="0"/>
            </a:endParaRPr>
          </a:p>
        </p:txBody>
      </p:sp>
      <p:sp>
        <p:nvSpPr>
          <p:cNvPr id="7" name="Rectangle 6"/>
          <p:cNvSpPr/>
          <p:nvPr/>
        </p:nvSpPr>
        <p:spPr>
          <a:xfrm>
            <a:off x="285720" y="5214950"/>
            <a:ext cx="2214578" cy="7858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latin typeface="Arial" pitchFamily="34" charset="0"/>
                <a:cs typeface="Arial" pitchFamily="34" charset="0"/>
              </a:rPr>
              <a:t>KELUARAN</a:t>
            </a:r>
            <a:endParaRPr lang="id-ID" sz="2400" b="1" dirty="0">
              <a:solidFill>
                <a:schemeClr val="tx1"/>
              </a:solidFill>
              <a:latin typeface="Arial" pitchFamily="34" charset="0"/>
              <a:cs typeface="Arial" pitchFamily="34" charset="0"/>
            </a:endParaRPr>
          </a:p>
        </p:txBody>
      </p:sp>
      <p:cxnSp>
        <p:nvCxnSpPr>
          <p:cNvPr id="9" name="Straight Arrow Connector 8"/>
          <p:cNvCxnSpPr>
            <a:endCxn id="7" idx="0"/>
          </p:cNvCxnSpPr>
          <p:nvPr/>
        </p:nvCxnSpPr>
        <p:spPr>
          <a:xfrm rot="5400000">
            <a:off x="-89329" y="3696893"/>
            <a:ext cx="3000396" cy="3571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71039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183880" cy="785818"/>
          </a:xfrm>
        </p:spPr>
        <p:txBody>
          <a:bodyPr>
            <a:normAutofit/>
          </a:bodyPr>
          <a:lstStyle/>
          <a:p>
            <a:r>
              <a:rPr lang="id-ID" sz="3200" dirty="0" smtClean="0">
                <a:solidFill>
                  <a:srgbClr val="0000CC"/>
                </a:solidFill>
                <a:latin typeface="Comic Sans MS" pitchFamily="66" charset="0"/>
              </a:rPr>
              <a:t>SIA : PENAGIHAN RAWAT INAP</a:t>
            </a:r>
            <a:endParaRPr lang="id-ID" sz="3200" dirty="0"/>
          </a:p>
        </p:txBody>
      </p:sp>
      <p:graphicFrame>
        <p:nvGraphicFramePr>
          <p:cNvPr id="5" name="Content Placeholder 4"/>
          <p:cNvGraphicFramePr>
            <a:graphicFrameLocks noGrp="1"/>
          </p:cNvGraphicFramePr>
          <p:nvPr>
            <p:ph idx="1"/>
          </p:nvPr>
        </p:nvGraphicFramePr>
        <p:xfrm>
          <a:off x="2000230" y="1285866"/>
          <a:ext cx="6929489" cy="5161080"/>
        </p:xfrm>
        <a:graphic>
          <a:graphicData uri="http://schemas.openxmlformats.org/drawingml/2006/table">
            <a:tbl>
              <a:tblPr firstRow="1" bandRow="1">
                <a:tableStyleId>{5C22544A-7EE6-4342-B048-85BDC9FD1C3A}</a:tableStyleId>
              </a:tblPr>
              <a:tblGrid>
                <a:gridCol w="642944"/>
                <a:gridCol w="1928826"/>
                <a:gridCol w="1071570"/>
                <a:gridCol w="1285884"/>
                <a:gridCol w="1000132"/>
                <a:gridCol w="1000133"/>
              </a:tblGrid>
              <a:tr h="376750">
                <a:tc rowSpan="2">
                  <a:txBody>
                    <a:bodyPr/>
                    <a:lstStyle/>
                    <a:p>
                      <a:pPr algn="ctr"/>
                      <a:endParaRPr lang="id-ID" b="1" dirty="0" smtClean="0">
                        <a:latin typeface="Arial" pitchFamily="34" charset="0"/>
                        <a:cs typeface="Arial" pitchFamily="34" charset="0"/>
                      </a:endParaRPr>
                    </a:p>
                    <a:p>
                      <a:pPr algn="ctr"/>
                      <a:r>
                        <a:rPr lang="id-ID" b="1" dirty="0" smtClean="0">
                          <a:latin typeface="Arial" pitchFamily="34" charset="0"/>
                          <a:cs typeface="Arial" pitchFamily="34" charset="0"/>
                        </a:rPr>
                        <a:t>NO</a:t>
                      </a:r>
                      <a:endParaRPr lang="id-ID" b="1" dirty="0">
                        <a:latin typeface="Arial" pitchFamily="34" charset="0"/>
                        <a:cs typeface="Arial" pitchFamily="34" charset="0"/>
                      </a:endParaRPr>
                    </a:p>
                  </a:txBody>
                  <a:tcPr/>
                </a:tc>
                <a:tc rowSpan="2">
                  <a:txBody>
                    <a:bodyPr/>
                    <a:lstStyle/>
                    <a:p>
                      <a:pPr algn="ctr"/>
                      <a:endParaRPr lang="id-ID" b="1" dirty="0" smtClean="0">
                        <a:latin typeface="Arial" pitchFamily="34" charset="0"/>
                        <a:cs typeface="Arial" pitchFamily="34" charset="0"/>
                      </a:endParaRPr>
                    </a:p>
                    <a:p>
                      <a:pPr algn="ctr"/>
                      <a:r>
                        <a:rPr lang="id-ID" b="1" dirty="0" smtClean="0">
                          <a:latin typeface="Arial" pitchFamily="34" charset="0"/>
                          <a:cs typeface="Arial" pitchFamily="34" charset="0"/>
                        </a:rPr>
                        <a:t>KOMPONEN</a:t>
                      </a:r>
                      <a:endParaRPr lang="id-ID" b="1" dirty="0">
                        <a:latin typeface="Arial" pitchFamily="34" charset="0"/>
                        <a:cs typeface="Arial" pitchFamily="34" charset="0"/>
                      </a:endParaRPr>
                    </a:p>
                  </a:txBody>
                  <a:tcPr/>
                </a:tc>
                <a:tc gridSpan="3">
                  <a:txBody>
                    <a:bodyPr/>
                    <a:lstStyle/>
                    <a:p>
                      <a:pPr algn="ctr"/>
                      <a:r>
                        <a:rPr lang="id-ID" b="1" dirty="0" smtClean="0">
                          <a:latin typeface="Arial" pitchFamily="34" charset="0"/>
                          <a:cs typeface="Arial" pitchFamily="34" charset="0"/>
                        </a:rPr>
                        <a:t>TANGGAL</a:t>
                      </a:r>
                      <a:endParaRPr lang="id-ID" b="1" dirty="0">
                        <a:latin typeface="Arial" pitchFamily="34" charset="0"/>
                        <a:cs typeface="Arial" pitchFamily="34" charset="0"/>
                      </a:endParaRPr>
                    </a:p>
                  </a:txBody>
                  <a:tcPr/>
                </a:tc>
                <a:tc hMerge="1">
                  <a:txBody>
                    <a:bodyPr/>
                    <a:lstStyle/>
                    <a:p>
                      <a:endParaRPr lang="id-ID" dirty="0"/>
                    </a:p>
                  </a:txBody>
                  <a:tcPr/>
                </a:tc>
                <a:tc hMerge="1">
                  <a:txBody>
                    <a:bodyPr/>
                    <a:lstStyle/>
                    <a:p>
                      <a:endParaRPr lang="id-ID" dirty="0"/>
                    </a:p>
                  </a:txBody>
                  <a:tcPr/>
                </a:tc>
                <a:tc rowSpan="2">
                  <a:txBody>
                    <a:bodyPr/>
                    <a:lstStyle/>
                    <a:p>
                      <a:pPr algn="ctr"/>
                      <a:r>
                        <a:rPr lang="id-ID" b="1" dirty="0" smtClean="0">
                          <a:latin typeface="Arial" pitchFamily="34" charset="0"/>
                          <a:cs typeface="Arial" pitchFamily="34" charset="0"/>
                        </a:rPr>
                        <a:t>JUMLAH</a:t>
                      </a:r>
                      <a:endParaRPr lang="id-ID" b="1" dirty="0">
                        <a:latin typeface="Arial" pitchFamily="34" charset="0"/>
                        <a:cs typeface="Arial" pitchFamily="34" charset="0"/>
                      </a:endParaRPr>
                    </a:p>
                  </a:txBody>
                  <a:tcPr/>
                </a:tc>
              </a:tr>
              <a:tr h="376750">
                <a:tc vMerge="1">
                  <a:txBody>
                    <a:bodyPr/>
                    <a:lstStyle/>
                    <a:p>
                      <a:endParaRPr lang="id-ID" dirty="0"/>
                    </a:p>
                  </a:txBody>
                  <a:tcPr/>
                </a:tc>
                <a:tc vMerge="1">
                  <a:txBody>
                    <a:bodyPr/>
                    <a:lstStyle/>
                    <a:p>
                      <a:endParaRPr lang="id-ID" dirty="0"/>
                    </a:p>
                  </a:txBody>
                  <a:tcPr/>
                </a:tc>
                <a:tc>
                  <a:txBody>
                    <a:bodyPr/>
                    <a:lstStyle/>
                    <a:p>
                      <a:pPr algn="ctr"/>
                      <a:r>
                        <a:rPr lang="id-ID" b="1" dirty="0" smtClean="0">
                          <a:latin typeface="Arial" pitchFamily="34" charset="0"/>
                          <a:cs typeface="Arial" pitchFamily="34" charset="0"/>
                        </a:rPr>
                        <a:t>1</a:t>
                      </a:r>
                      <a:endParaRPr lang="id-ID" b="1" dirty="0">
                        <a:latin typeface="Arial" pitchFamily="34" charset="0"/>
                        <a:cs typeface="Arial" pitchFamily="34" charset="0"/>
                      </a:endParaRPr>
                    </a:p>
                  </a:txBody>
                  <a:tcPr/>
                </a:tc>
                <a:tc>
                  <a:txBody>
                    <a:bodyPr/>
                    <a:lstStyle/>
                    <a:p>
                      <a:pPr algn="ctr"/>
                      <a:r>
                        <a:rPr lang="id-ID" b="1" dirty="0" smtClean="0">
                          <a:latin typeface="Arial" pitchFamily="34" charset="0"/>
                          <a:cs typeface="Arial" pitchFamily="34" charset="0"/>
                        </a:rPr>
                        <a:t>2</a:t>
                      </a:r>
                      <a:endParaRPr lang="id-ID" b="1" dirty="0">
                        <a:latin typeface="Arial" pitchFamily="34" charset="0"/>
                        <a:cs typeface="Arial" pitchFamily="34" charset="0"/>
                      </a:endParaRPr>
                    </a:p>
                  </a:txBody>
                  <a:tcPr/>
                </a:tc>
                <a:tc>
                  <a:txBody>
                    <a:bodyPr/>
                    <a:lstStyle/>
                    <a:p>
                      <a:pPr algn="ctr"/>
                      <a:r>
                        <a:rPr lang="id-ID" b="1" dirty="0" smtClean="0">
                          <a:latin typeface="Arial" pitchFamily="34" charset="0"/>
                          <a:cs typeface="Arial" pitchFamily="34" charset="0"/>
                        </a:rPr>
                        <a:t>3</a:t>
                      </a:r>
                      <a:endParaRPr lang="id-ID" b="1" dirty="0">
                        <a:latin typeface="Arial" pitchFamily="34" charset="0"/>
                        <a:cs typeface="Arial" pitchFamily="34" charset="0"/>
                      </a:endParaRPr>
                    </a:p>
                  </a:txBody>
                  <a:tcPr/>
                </a:tc>
                <a:tc vMerge="1">
                  <a:txBody>
                    <a:bodyPr/>
                    <a:lstStyle/>
                    <a:p>
                      <a:pPr algn="ctr"/>
                      <a:endParaRPr lang="id-ID" b="1" dirty="0">
                        <a:latin typeface="Arial" pitchFamily="34" charset="0"/>
                        <a:cs typeface="Arial" pitchFamily="34" charset="0"/>
                      </a:endParaRPr>
                    </a:p>
                  </a:txBody>
                  <a:tcPr/>
                </a:tc>
              </a:tr>
              <a:tr h="376750">
                <a:tc>
                  <a:txBody>
                    <a:bodyPr/>
                    <a:lstStyle/>
                    <a:p>
                      <a:r>
                        <a:rPr lang="id-ID" dirty="0" smtClean="0">
                          <a:latin typeface="Arial" pitchFamily="34" charset="0"/>
                          <a:cs typeface="Arial" pitchFamily="34" charset="0"/>
                        </a:rPr>
                        <a:t>1</a:t>
                      </a:r>
                      <a:endParaRPr lang="id-ID" dirty="0">
                        <a:latin typeface="Arial" pitchFamily="34" charset="0"/>
                        <a:cs typeface="Arial" pitchFamily="34" charset="0"/>
                      </a:endParaRPr>
                    </a:p>
                  </a:txBody>
                  <a:tcPr/>
                </a:tc>
                <a:tc>
                  <a:txBody>
                    <a:bodyPr/>
                    <a:lstStyle/>
                    <a:p>
                      <a:r>
                        <a:rPr lang="id-ID" dirty="0" smtClean="0">
                          <a:latin typeface="Arial" pitchFamily="34" charset="0"/>
                          <a:cs typeface="Arial" pitchFamily="34" charset="0"/>
                        </a:rPr>
                        <a:t>Perawatan</a:t>
                      </a:r>
                      <a:r>
                        <a:rPr lang="id-ID" baseline="0" dirty="0" smtClean="0">
                          <a:latin typeface="Arial" pitchFamily="34" charset="0"/>
                          <a:cs typeface="Arial" pitchFamily="34" charset="0"/>
                        </a:rPr>
                        <a:t> </a:t>
                      </a:r>
                      <a:endParaRPr lang="id-ID" dirty="0">
                        <a:latin typeface="Arial" pitchFamily="34" charset="0"/>
                        <a:cs typeface="Arial" pitchFamily="34" charset="0"/>
                      </a:endParaRPr>
                    </a:p>
                  </a:txBody>
                  <a:tcPr/>
                </a:tc>
                <a:tc>
                  <a:txBody>
                    <a:bodyPr/>
                    <a:lstStyle/>
                    <a:p>
                      <a:endParaRPr lang="id-ID" sz="1600" dirty="0">
                        <a:latin typeface="Arial" pitchFamily="34" charset="0"/>
                        <a:cs typeface="Arial" pitchFamily="34" charset="0"/>
                      </a:endParaRPr>
                    </a:p>
                  </a:txBody>
                  <a:tcPr/>
                </a:tc>
                <a:tc>
                  <a:txBody>
                    <a:bodyPr/>
                    <a:lstStyle/>
                    <a:p>
                      <a:r>
                        <a:rPr lang="id-ID" sz="1600" dirty="0" smtClean="0">
                          <a:latin typeface="Arial" pitchFamily="34" charset="0"/>
                          <a:cs typeface="Arial" pitchFamily="34" charset="0"/>
                        </a:rPr>
                        <a:t>150.000</a:t>
                      </a:r>
                      <a:endParaRPr lang="id-ID" sz="1600" dirty="0">
                        <a:latin typeface="Arial" pitchFamily="34" charset="0"/>
                        <a:cs typeface="Arial" pitchFamily="34" charset="0"/>
                      </a:endParaRPr>
                    </a:p>
                  </a:txBody>
                  <a:tcPr/>
                </a:tc>
                <a:tc>
                  <a:txBody>
                    <a:bodyPr/>
                    <a:lstStyle/>
                    <a:p>
                      <a:r>
                        <a:rPr lang="id-ID" sz="1600" dirty="0" smtClean="0">
                          <a:latin typeface="Arial" pitchFamily="34" charset="0"/>
                          <a:cs typeface="Arial" pitchFamily="34" charset="0"/>
                        </a:rPr>
                        <a:t>150.000</a:t>
                      </a:r>
                      <a:endParaRPr lang="id-ID" sz="1600" dirty="0">
                        <a:latin typeface="Arial" pitchFamily="34" charset="0"/>
                        <a:cs typeface="Arial" pitchFamily="34" charset="0"/>
                      </a:endParaRPr>
                    </a:p>
                  </a:txBody>
                  <a:tcPr/>
                </a:tc>
                <a:tc>
                  <a:txBody>
                    <a:bodyPr/>
                    <a:lstStyle/>
                    <a:p>
                      <a:r>
                        <a:rPr lang="id-ID" sz="1600" dirty="0" smtClean="0">
                          <a:latin typeface="Arial" pitchFamily="34" charset="0"/>
                          <a:cs typeface="Arial" pitchFamily="34" charset="0"/>
                        </a:rPr>
                        <a:t>300.000</a:t>
                      </a:r>
                      <a:endParaRPr lang="id-ID" sz="1600" dirty="0">
                        <a:latin typeface="Arial" pitchFamily="34" charset="0"/>
                        <a:cs typeface="Arial" pitchFamily="34" charset="0"/>
                      </a:endParaRPr>
                    </a:p>
                  </a:txBody>
                  <a:tcPr/>
                </a:tc>
              </a:tr>
              <a:tr h="376750">
                <a:tc>
                  <a:txBody>
                    <a:bodyPr/>
                    <a:lstStyle/>
                    <a:p>
                      <a:endParaRPr lang="id-ID" dirty="0">
                        <a:latin typeface="Arial" pitchFamily="34" charset="0"/>
                        <a:cs typeface="Arial" pitchFamily="34" charset="0"/>
                      </a:endParaRPr>
                    </a:p>
                  </a:txBody>
                  <a:tcPr/>
                </a:tc>
                <a:tc>
                  <a:txBody>
                    <a:bodyPr/>
                    <a:lstStyle/>
                    <a:p>
                      <a:r>
                        <a:rPr lang="id-ID" dirty="0" smtClean="0">
                          <a:latin typeface="Arial" pitchFamily="34" charset="0"/>
                          <a:cs typeface="Arial" pitchFamily="34" charset="0"/>
                        </a:rPr>
                        <a:t>Kls VIP</a:t>
                      </a:r>
                      <a:endParaRPr lang="id-ID" dirty="0">
                        <a:latin typeface="Arial" pitchFamily="34" charset="0"/>
                        <a:cs typeface="Arial" pitchFamily="34" charset="0"/>
                      </a:endParaRPr>
                    </a:p>
                  </a:txBody>
                  <a:tcPr/>
                </a:tc>
                <a:tc>
                  <a:txBody>
                    <a:bodyPr/>
                    <a:lstStyle/>
                    <a:p>
                      <a:r>
                        <a:rPr lang="id-ID" sz="1600" dirty="0" smtClean="0">
                          <a:latin typeface="Arial" pitchFamily="34" charset="0"/>
                          <a:cs typeface="Arial" pitchFamily="34" charset="0"/>
                        </a:rPr>
                        <a:t>75.000</a:t>
                      </a:r>
                      <a:endParaRPr lang="id-ID" sz="1600" dirty="0">
                        <a:latin typeface="Arial" pitchFamily="34" charset="0"/>
                        <a:cs typeface="Arial" pitchFamily="34" charset="0"/>
                      </a:endParaRPr>
                    </a:p>
                  </a:txBody>
                  <a:tcPr/>
                </a:tc>
                <a:tc>
                  <a:txBody>
                    <a:bodyPr/>
                    <a:lstStyle/>
                    <a:p>
                      <a:endParaRPr lang="id-ID" sz="1600" dirty="0">
                        <a:latin typeface="Arial" pitchFamily="34" charset="0"/>
                        <a:cs typeface="Arial" pitchFamily="34" charset="0"/>
                      </a:endParaRPr>
                    </a:p>
                  </a:txBody>
                  <a:tcPr/>
                </a:tc>
                <a:tc>
                  <a:txBody>
                    <a:bodyPr/>
                    <a:lstStyle/>
                    <a:p>
                      <a:endParaRPr lang="id-ID" sz="1600" dirty="0">
                        <a:latin typeface="Arial" pitchFamily="34" charset="0"/>
                        <a:cs typeface="Arial" pitchFamily="34" charset="0"/>
                      </a:endParaRPr>
                    </a:p>
                  </a:txBody>
                  <a:tcPr/>
                </a:tc>
                <a:tc>
                  <a:txBody>
                    <a:bodyPr/>
                    <a:lstStyle/>
                    <a:p>
                      <a:r>
                        <a:rPr lang="id-ID" sz="1600" dirty="0" smtClean="0">
                          <a:latin typeface="Arial" pitchFamily="34" charset="0"/>
                          <a:cs typeface="Arial" pitchFamily="34" charset="0"/>
                        </a:rPr>
                        <a:t>  75.000</a:t>
                      </a:r>
                      <a:endParaRPr lang="id-ID" sz="1600" dirty="0">
                        <a:latin typeface="Arial" pitchFamily="34" charset="0"/>
                        <a:cs typeface="Arial" pitchFamily="34" charset="0"/>
                      </a:endParaRPr>
                    </a:p>
                  </a:txBody>
                  <a:tcPr/>
                </a:tc>
              </a:tr>
              <a:tr h="376750">
                <a:tc>
                  <a:txBody>
                    <a:bodyPr/>
                    <a:lstStyle/>
                    <a:p>
                      <a:endParaRPr lang="id-ID" dirty="0">
                        <a:latin typeface="Arial" pitchFamily="34" charset="0"/>
                        <a:cs typeface="Arial" pitchFamily="34" charset="0"/>
                      </a:endParaRPr>
                    </a:p>
                  </a:txBody>
                  <a:tcPr/>
                </a:tc>
                <a:tc>
                  <a:txBody>
                    <a:bodyPr/>
                    <a:lstStyle/>
                    <a:p>
                      <a:r>
                        <a:rPr lang="id-ID" dirty="0" smtClean="0">
                          <a:latin typeface="Arial" pitchFamily="34" charset="0"/>
                          <a:cs typeface="Arial" pitchFamily="34" charset="0"/>
                        </a:rPr>
                        <a:t>Kls I</a:t>
                      </a:r>
                      <a:endParaRPr lang="id-ID" dirty="0">
                        <a:latin typeface="Arial" pitchFamily="34" charset="0"/>
                        <a:cs typeface="Arial" pitchFamily="34" charset="0"/>
                      </a:endParaRPr>
                    </a:p>
                  </a:txBody>
                  <a:tcPr/>
                </a:tc>
                <a:tc>
                  <a:txBody>
                    <a:bodyPr/>
                    <a:lstStyle/>
                    <a:p>
                      <a:endParaRPr lang="id-ID" sz="1600" dirty="0">
                        <a:latin typeface="Arial" pitchFamily="34" charset="0"/>
                        <a:cs typeface="Arial" pitchFamily="34" charset="0"/>
                      </a:endParaRPr>
                    </a:p>
                  </a:txBody>
                  <a:tcPr/>
                </a:tc>
                <a:tc>
                  <a:txBody>
                    <a:bodyPr/>
                    <a:lstStyle/>
                    <a:p>
                      <a:endParaRPr lang="id-ID" sz="1600" dirty="0">
                        <a:latin typeface="Arial" pitchFamily="34" charset="0"/>
                        <a:cs typeface="Arial" pitchFamily="34" charset="0"/>
                      </a:endParaRPr>
                    </a:p>
                  </a:txBody>
                  <a:tcPr/>
                </a:tc>
                <a:tc>
                  <a:txBody>
                    <a:bodyPr/>
                    <a:lstStyle/>
                    <a:p>
                      <a:endParaRPr lang="id-ID" sz="1600" dirty="0">
                        <a:latin typeface="Arial" pitchFamily="34" charset="0"/>
                        <a:cs typeface="Arial" pitchFamily="34" charset="0"/>
                      </a:endParaRPr>
                    </a:p>
                  </a:txBody>
                  <a:tcPr/>
                </a:tc>
                <a:tc>
                  <a:txBody>
                    <a:bodyPr/>
                    <a:lstStyle/>
                    <a:p>
                      <a:endParaRPr lang="id-ID" sz="1600" dirty="0">
                        <a:latin typeface="Arial" pitchFamily="34" charset="0"/>
                        <a:cs typeface="Arial" pitchFamily="34" charset="0"/>
                      </a:endParaRPr>
                    </a:p>
                  </a:txBody>
                  <a:tcPr/>
                </a:tc>
              </a:tr>
              <a:tr h="376750">
                <a:tc>
                  <a:txBody>
                    <a:bodyPr/>
                    <a:lstStyle/>
                    <a:p>
                      <a:endParaRPr lang="id-ID">
                        <a:latin typeface="Arial" pitchFamily="34" charset="0"/>
                        <a:cs typeface="Arial" pitchFamily="34" charset="0"/>
                      </a:endParaRPr>
                    </a:p>
                  </a:txBody>
                  <a:tcPr/>
                </a:tc>
                <a:tc>
                  <a:txBody>
                    <a:bodyPr/>
                    <a:lstStyle/>
                    <a:p>
                      <a:r>
                        <a:rPr lang="id-ID" dirty="0" smtClean="0">
                          <a:latin typeface="Arial" pitchFamily="34" charset="0"/>
                          <a:cs typeface="Arial" pitchFamily="34" charset="0"/>
                        </a:rPr>
                        <a:t>Kls II</a:t>
                      </a:r>
                      <a:endParaRPr lang="id-ID" dirty="0">
                        <a:latin typeface="Arial" pitchFamily="34" charset="0"/>
                        <a:cs typeface="Arial" pitchFamily="34" charset="0"/>
                      </a:endParaRPr>
                    </a:p>
                  </a:txBody>
                  <a:tcPr/>
                </a:tc>
                <a:tc>
                  <a:txBody>
                    <a:bodyPr/>
                    <a:lstStyle/>
                    <a:p>
                      <a:endParaRPr lang="id-ID" sz="1600" dirty="0">
                        <a:latin typeface="Arial" pitchFamily="34" charset="0"/>
                        <a:cs typeface="Arial" pitchFamily="34" charset="0"/>
                      </a:endParaRPr>
                    </a:p>
                  </a:txBody>
                  <a:tcPr/>
                </a:tc>
                <a:tc>
                  <a:txBody>
                    <a:bodyPr/>
                    <a:lstStyle/>
                    <a:p>
                      <a:endParaRPr lang="id-ID" sz="1600">
                        <a:latin typeface="Arial" pitchFamily="34" charset="0"/>
                        <a:cs typeface="Arial" pitchFamily="34" charset="0"/>
                      </a:endParaRPr>
                    </a:p>
                  </a:txBody>
                  <a:tcPr/>
                </a:tc>
                <a:tc>
                  <a:txBody>
                    <a:bodyPr/>
                    <a:lstStyle/>
                    <a:p>
                      <a:endParaRPr lang="id-ID" sz="1600" dirty="0">
                        <a:latin typeface="Arial" pitchFamily="34" charset="0"/>
                        <a:cs typeface="Arial" pitchFamily="34" charset="0"/>
                      </a:endParaRPr>
                    </a:p>
                  </a:txBody>
                  <a:tcPr/>
                </a:tc>
                <a:tc>
                  <a:txBody>
                    <a:bodyPr/>
                    <a:lstStyle/>
                    <a:p>
                      <a:endParaRPr lang="id-ID" sz="1600" dirty="0">
                        <a:latin typeface="Arial" pitchFamily="34" charset="0"/>
                        <a:cs typeface="Arial" pitchFamily="34" charset="0"/>
                      </a:endParaRPr>
                    </a:p>
                  </a:txBody>
                  <a:tcPr/>
                </a:tc>
              </a:tr>
              <a:tr h="376750">
                <a:tc>
                  <a:txBody>
                    <a:bodyPr/>
                    <a:lstStyle/>
                    <a:p>
                      <a:endParaRPr lang="id-ID">
                        <a:latin typeface="Arial" pitchFamily="34" charset="0"/>
                        <a:cs typeface="Arial" pitchFamily="34" charset="0"/>
                      </a:endParaRPr>
                    </a:p>
                  </a:txBody>
                  <a:tcPr/>
                </a:tc>
                <a:tc>
                  <a:txBody>
                    <a:bodyPr/>
                    <a:lstStyle/>
                    <a:p>
                      <a:r>
                        <a:rPr lang="id-ID" dirty="0" smtClean="0">
                          <a:latin typeface="Arial" pitchFamily="34" charset="0"/>
                          <a:cs typeface="Arial" pitchFamily="34" charset="0"/>
                        </a:rPr>
                        <a:t>Kls III</a:t>
                      </a:r>
                      <a:endParaRPr lang="id-ID" dirty="0">
                        <a:latin typeface="Arial" pitchFamily="34" charset="0"/>
                        <a:cs typeface="Arial" pitchFamily="34" charset="0"/>
                      </a:endParaRPr>
                    </a:p>
                  </a:txBody>
                  <a:tcPr/>
                </a:tc>
                <a:tc>
                  <a:txBody>
                    <a:bodyPr/>
                    <a:lstStyle/>
                    <a:p>
                      <a:endParaRPr lang="id-ID" sz="1600">
                        <a:latin typeface="Arial" pitchFamily="34" charset="0"/>
                        <a:cs typeface="Arial" pitchFamily="34" charset="0"/>
                      </a:endParaRPr>
                    </a:p>
                  </a:txBody>
                  <a:tcPr/>
                </a:tc>
                <a:tc>
                  <a:txBody>
                    <a:bodyPr/>
                    <a:lstStyle/>
                    <a:p>
                      <a:endParaRPr lang="id-ID" sz="1600" dirty="0">
                        <a:latin typeface="Arial" pitchFamily="34" charset="0"/>
                        <a:cs typeface="Arial" pitchFamily="34" charset="0"/>
                      </a:endParaRPr>
                    </a:p>
                  </a:txBody>
                  <a:tcPr/>
                </a:tc>
                <a:tc>
                  <a:txBody>
                    <a:bodyPr/>
                    <a:lstStyle/>
                    <a:p>
                      <a:endParaRPr lang="id-ID" sz="1600" dirty="0">
                        <a:latin typeface="Arial" pitchFamily="34" charset="0"/>
                        <a:cs typeface="Arial" pitchFamily="34" charset="0"/>
                      </a:endParaRPr>
                    </a:p>
                  </a:txBody>
                  <a:tcPr/>
                </a:tc>
                <a:tc>
                  <a:txBody>
                    <a:bodyPr/>
                    <a:lstStyle/>
                    <a:p>
                      <a:endParaRPr lang="id-ID" sz="1600" dirty="0">
                        <a:latin typeface="Arial" pitchFamily="34" charset="0"/>
                        <a:cs typeface="Arial" pitchFamily="34" charset="0"/>
                      </a:endParaRPr>
                    </a:p>
                  </a:txBody>
                  <a:tcPr/>
                </a:tc>
              </a:tr>
              <a:tr h="376750">
                <a:tc>
                  <a:txBody>
                    <a:bodyPr/>
                    <a:lstStyle/>
                    <a:p>
                      <a:r>
                        <a:rPr lang="id-ID" dirty="0" smtClean="0">
                          <a:latin typeface="Arial" pitchFamily="34" charset="0"/>
                          <a:cs typeface="Arial" pitchFamily="34" charset="0"/>
                        </a:rPr>
                        <a:t>2</a:t>
                      </a:r>
                      <a:endParaRPr lang="id-ID" dirty="0">
                        <a:latin typeface="Arial" pitchFamily="34" charset="0"/>
                        <a:cs typeface="Arial" pitchFamily="34" charset="0"/>
                      </a:endParaRPr>
                    </a:p>
                  </a:txBody>
                  <a:tcPr/>
                </a:tc>
                <a:tc>
                  <a:txBody>
                    <a:bodyPr/>
                    <a:lstStyle/>
                    <a:p>
                      <a:r>
                        <a:rPr lang="id-ID" dirty="0" smtClean="0">
                          <a:latin typeface="Arial" pitchFamily="34" charset="0"/>
                          <a:cs typeface="Arial" pitchFamily="34" charset="0"/>
                        </a:rPr>
                        <a:t>Lab. Rutin</a:t>
                      </a:r>
                      <a:endParaRPr lang="id-ID" dirty="0">
                        <a:latin typeface="Arial" pitchFamily="34" charset="0"/>
                        <a:cs typeface="Arial" pitchFamily="34" charset="0"/>
                      </a:endParaRPr>
                    </a:p>
                  </a:txBody>
                  <a:tcPr/>
                </a:tc>
                <a:tc>
                  <a:txBody>
                    <a:bodyPr/>
                    <a:lstStyle/>
                    <a:p>
                      <a:r>
                        <a:rPr lang="id-ID" sz="1600" dirty="0" smtClean="0">
                          <a:latin typeface="Arial" pitchFamily="34" charset="0"/>
                          <a:cs typeface="Arial" pitchFamily="34" charset="0"/>
                        </a:rPr>
                        <a:t>10.000</a:t>
                      </a:r>
                      <a:endParaRPr lang="id-ID" sz="1600" dirty="0">
                        <a:latin typeface="Arial" pitchFamily="34" charset="0"/>
                        <a:cs typeface="Arial" pitchFamily="34" charset="0"/>
                      </a:endParaRPr>
                    </a:p>
                  </a:txBody>
                  <a:tcPr/>
                </a:tc>
                <a:tc>
                  <a:txBody>
                    <a:bodyPr/>
                    <a:lstStyle/>
                    <a:p>
                      <a:endParaRPr lang="id-ID" sz="1600" dirty="0">
                        <a:latin typeface="Arial" pitchFamily="34" charset="0"/>
                        <a:cs typeface="Arial" pitchFamily="34" charset="0"/>
                      </a:endParaRPr>
                    </a:p>
                  </a:txBody>
                  <a:tcPr/>
                </a:tc>
                <a:tc>
                  <a:txBody>
                    <a:bodyPr/>
                    <a:lstStyle/>
                    <a:p>
                      <a:endParaRPr lang="id-ID" sz="1600" dirty="0">
                        <a:latin typeface="Arial" pitchFamily="34" charset="0"/>
                        <a:cs typeface="Arial" pitchFamily="34" charset="0"/>
                      </a:endParaRPr>
                    </a:p>
                  </a:txBody>
                  <a:tcPr/>
                </a:tc>
                <a:tc>
                  <a:txBody>
                    <a:bodyPr/>
                    <a:lstStyle/>
                    <a:p>
                      <a:r>
                        <a:rPr lang="id-ID" sz="1600" dirty="0" smtClean="0">
                          <a:latin typeface="Arial" pitchFamily="34" charset="0"/>
                          <a:cs typeface="Arial" pitchFamily="34" charset="0"/>
                        </a:rPr>
                        <a:t>10.000</a:t>
                      </a:r>
                      <a:endParaRPr lang="id-ID" sz="1600" dirty="0">
                        <a:latin typeface="Arial" pitchFamily="34" charset="0"/>
                        <a:cs typeface="Arial" pitchFamily="34" charset="0"/>
                      </a:endParaRPr>
                    </a:p>
                  </a:txBody>
                  <a:tcPr/>
                </a:tc>
              </a:tr>
              <a:tr h="376750">
                <a:tc>
                  <a:txBody>
                    <a:bodyPr/>
                    <a:lstStyle/>
                    <a:p>
                      <a:endParaRPr lang="id-ID">
                        <a:latin typeface="Arial" pitchFamily="34" charset="0"/>
                        <a:cs typeface="Arial" pitchFamily="34" charset="0"/>
                      </a:endParaRPr>
                    </a:p>
                  </a:txBody>
                  <a:tcPr/>
                </a:tc>
                <a:tc>
                  <a:txBody>
                    <a:bodyPr/>
                    <a:lstStyle/>
                    <a:p>
                      <a:r>
                        <a:rPr lang="id-ID" dirty="0" smtClean="0">
                          <a:latin typeface="Arial" pitchFamily="34" charset="0"/>
                          <a:cs typeface="Arial" pitchFamily="34" charset="0"/>
                        </a:rPr>
                        <a:t>Lab. Kimia darah</a:t>
                      </a:r>
                      <a:endParaRPr lang="id-ID" dirty="0">
                        <a:latin typeface="Arial" pitchFamily="34" charset="0"/>
                        <a:cs typeface="Arial" pitchFamily="34" charset="0"/>
                      </a:endParaRPr>
                    </a:p>
                  </a:txBody>
                  <a:tcPr/>
                </a:tc>
                <a:tc>
                  <a:txBody>
                    <a:bodyPr/>
                    <a:lstStyle/>
                    <a:p>
                      <a:endParaRPr lang="id-ID" sz="1600" dirty="0">
                        <a:latin typeface="Arial" pitchFamily="34" charset="0"/>
                        <a:cs typeface="Arial" pitchFamily="34" charset="0"/>
                      </a:endParaRPr>
                    </a:p>
                  </a:txBody>
                  <a:tcPr/>
                </a:tc>
                <a:tc>
                  <a:txBody>
                    <a:bodyPr/>
                    <a:lstStyle/>
                    <a:p>
                      <a:r>
                        <a:rPr lang="id-ID" sz="1600" dirty="0" smtClean="0">
                          <a:latin typeface="Arial" pitchFamily="34" charset="0"/>
                          <a:cs typeface="Arial" pitchFamily="34" charset="0"/>
                        </a:rPr>
                        <a:t>50.000</a:t>
                      </a:r>
                      <a:endParaRPr lang="id-ID" sz="1600" dirty="0">
                        <a:latin typeface="Arial" pitchFamily="34" charset="0"/>
                        <a:cs typeface="Arial" pitchFamily="34" charset="0"/>
                      </a:endParaRPr>
                    </a:p>
                  </a:txBody>
                  <a:tcPr/>
                </a:tc>
                <a:tc>
                  <a:txBody>
                    <a:bodyPr/>
                    <a:lstStyle/>
                    <a:p>
                      <a:endParaRPr lang="id-ID" sz="1600" dirty="0">
                        <a:latin typeface="Arial" pitchFamily="34" charset="0"/>
                        <a:cs typeface="Arial" pitchFamily="34" charset="0"/>
                      </a:endParaRPr>
                    </a:p>
                  </a:txBody>
                  <a:tcPr/>
                </a:tc>
                <a:tc>
                  <a:txBody>
                    <a:bodyPr/>
                    <a:lstStyle/>
                    <a:p>
                      <a:r>
                        <a:rPr lang="id-ID" sz="1600" dirty="0" smtClean="0">
                          <a:latin typeface="Arial" pitchFamily="34" charset="0"/>
                          <a:cs typeface="Arial" pitchFamily="34" charset="0"/>
                        </a:rPr>
                        <a:t>50.000</a:t>
                      </a:r>
                      <a:endParaRPr lang="id-ID" sz="1600" dirty="0">
                        <a:latin typeface="Arial" pitchFamily="34" charset="0"/>
                        <a:cs typeface="Arial" pitchFamily="34" charset="0"/>
                      </a:endParaRPr>
                    </a:p>
                  </a:txBody>
                  <a:tcPr/>
                </a:tc>
              </a:tr>
              <a:tr h="376750">
                <a:tc>
                  <a:txBody>
                    <a:bodyPr/>
                    <a:lstStyle/>
                    <a:p>
                      <a:r>
                        <a:rPr lang="id-ID" dirty="0" smtClean="0">
                          <a:latin typeface="Arial" pitchFamily="34" charset="0"/>
                          <a:cs typeface="Arial" pitchFamily="34" charset="0"/>
                        </a:rPr>
                        <a:t>3</a:t>
                      </a:r>
                      <a:endParaRPr lang="id-ID" dirty="0">
                        <a:latin typeface="Arial" pitchFamily="34" charset="0"/>
                        <a:cs typeface="Arial" pitchFamily="34" charset="0"/>
                      </a:endParaRPr>
                    </a:p>
                  </a:txBody>
                  <a:tcPr/>
                </a:tc>
                <a:tc>
                  <a:txBody>
                    <a:bodyPr/>
                    <a:lstStyle/>
                    <a:p>
                      <a:r>
                        <a:rPr lang="id-ID" dirty="0" smtClean="0">
                          <a:latin typeface="Arial" pitchFamily="34" charset="0"/>
                          <a:cs typeface="Arial" pitchFamily="34" charset="0"/>
                        </a:rPr>
                        <a:t>Radiologi Thoraks</a:t>
                      </a:r>
                      <a:endParaRPr lang="id-ID" dirty="0">
                        <a:latin typeface="Arial" pitchFamily="34" charset="0"/>
                        <a:cs typeface="Arial" pitchFamily="34" charset="0"/>
                      </a:endParaRPr>
                    </a:p>
                  </a:txBody>
                  <a:tcPr/>
                </a:tc>
                <a:tc>
                  <a:txBody>
                    <a:bodyPr/>
                    <a:lstStyle/>
                    <a:p>
                      <a:r>
                        <a:rPr lang="id-ID" sz="1600" dirty="0" smtClean="0">
                          <a:latin typeface="Arial" pitchFamily="34" charset="0"/>
                          <a:cs typeface="Arial" pitchFamily="34" charset="0"/>
                        </a:rPr>
                        <a:t>15.000</a:t>
                      </a:r>
                      <a:endParaRPr lang="id-ID" sz="1600" dirty="0">
                        <a:latin typeface="Arial" pitchFamily="34" charset="0"/>
                        <a:cs typeface="Arial" pitchFamily="34" charset="0"/>
                      </a:endParaRPr>
                    </a:p>
                  </a:txBody>
                  <a:tcPr/>
                </a:tc>
                <a:tc>
                  <a:txBody>
                    <a:bodyPr/>
                    <a:lstStyle/>
                    <a:p>
                      <a:endParaRPr lang="id-ID" sz="1600" dirty="0">
                        <a:latin typeface="Arial" pitchFamily="34" charset="0"/>
                        <a:cs typeface="Arial" pitchFamily="34" charset="0"/>
                      </a:endParaRPr>
                    </a:p>
                  </a:txBody>
                  <a:tcPr/>
                </a:tc>
                <a:tc>
                  <a:txBody>
                    <a:bodyPr/>
                    <a:lstStyle/>
                    <a:p>
                      <a:endParaRPr lang="id-ID" sz="1600" dirty="0">
                        <a:latin typeface="Arial" pitchFamily="34" charset="0"/>
                        <a:cs typeface="Arial" pitchFamily="34" charset="0"/>
                      </a:endParaRPr>
                    </a:p>
                  </a:txBody>
                  <a:tcPr/>
                </a:tc>
                <a:tc>
                  <a:txBody>
                    <a:bodyPr/>
                    <a:lstStyle/>
                    <a:p>
                      <a:r>
                        <a:rPr lang="id-ID" sz="1600" dirty="0" smtClean="0">
                          <a:latin typeface="Arial" pitchFamily="34" charset="0"/>
                          <a:cs typeface="Arial" pitchFamily="34" charset="0"/>
                        </a:rPr>
                        <a:t>15.000</a:t>
                      </a:r>
                      <a:endParaRPr lang="id-ID" sz="1600" dirty="0">
                        <a:latin typeface="Arial" pitchFamily="34" charset="0"/>
                        <a:cs typeface="Arial" pitchFamily="34" charset="0"/>
                      </a:endParaRPr>
                    </a:p>
                  </a:txBody>
                  <a:tcPr/>
                </a:tc>
              </a:tr>
              <a:tr h="376750">
                <a:tc>
                  <a:txBody>
                    <a:bodyPr/>
                    <a:lstStyle/>
                    <a:p>
                      <a:r>
                        <a:rPr lang="id-ID" dirty="0" smtClean="0">
                          <a:latin typeface="Arial" pitchFamily="34" charset="0"/>
                          <a:cs typeface="Arial" pitchFamily="34" charset="0"/>
                        </a:rPr>
                        <a:t>4</a:t>
                      </a:r>
                      <a:endParaRPr lang="id-ID" dirty="0">
                        <a:latin typeface="Arial" pitchFamily="34" charset="0"/>
                        <a:cs typeface="Arial" pitchFamily="34" charset="0"/>
                      </a:endParaRPr>
                    </a:p>
                  </a:txBody>
                  <a:tcPr/>
                </a:tc>
                <a:tc>
                  <a:txBody>
                    <a:bodyPr/>
                    <a:lstStyle/>
                    <a:p>
                      <a:r>
                        <a:rPr lang="id-ID" dirty="0" smtClean="0">
                          <a:latin typeface="Arial" pitchFamily="34" charset="0"/>
                          <a:cs typeface="Arial" pitchFamily="34" charset="0"/>
                        </a:rPr>
                        <a:t>EKG</a:t>
                      </a:r>
                      <a:endParaRPr lang="id-ID" dirty="0">
                        <a:latin typeface="Arial" pitchFamily="34" charset="0"/>
                        <a:cs typeface="Arial" pitchFamily="34" charset="0"/>
                      </a:endParaRPr>
                    </a:p>
                  </a:txBody>
                  <a:tcPr/>
                </a:tc>
                <a:tc>
                  <a:txBody>
                    <a:bodyPr/>
                    <a:lstStyle/>
                    <a:p>
                      <a:r>
                        <a:rPr lang="id-ID" sz="1600" dirty="0" smtClean="0">
                          <a:latin typeface="Arial" pitchFamily="34" charset="0"/>
                          <a:cs typeface="Arial" pitchFamily="34" charset="0"/>
                        </a:rPr>
                        <a:t>10.000</a:t>
                      </a:r>
                      <a:endParaRPr lang="id-ID" sz="1600" dirty="0">
                        <a:latin typeface="Arial" pitchFamily="34" charset="0"/>
                        <a:cs typeface="Arial" pitchFamily="34" charset="0"/>
                      </a:endParaRPr>
                    </a:p>
                  </a:txBody>
                  <a:tcPr/>
                </a:tc>
                <a:tc>
                  <a:txBody>
                    <a:bodyPr/>
                    <a:lstStyle/>
                    <a:p>
                      <a:endParaRPr lang="id-ID" sz="1600" dirty="0">
                        <a:latin typeface="Arial" pitchFamily="34" charset="0"/>
                        <a:cs typeface="Arial" pitchFamily="34" charset="0"/>
                      </a:endParaRPr>
                    </a:p>
                  </a:txBody>
                  <a:tcPr/>
                </a:tc>
                <a:tc>
                  <a:txBody>
                    <a:bodyPr/>
                    <a:lstStyle/>
                    <a:p>
                      <a:endParaRPr lang="id-ID" sz="1600" dirty="0">
                        <a:latin typeface="Arial" pitchFamily="34" charset="0"/>
                        <a:cs typeface="Arial" pitchFamily="34" charset="0"/>
                      </a:endParaRPr>
                    </a:p>
                  </a:txBody>
                  <a:tcPr/>
                </a:tc>
                <a:tc>
                  <a:txBody>
                    <a:bodyPr/>
                    <a:lstStyle/>
                    <a:p>
                      <a:r>
                        <a:rPr lang="id-ID" sz="1600" dirty="0" smtClean="0">
                          <a:latin typeface="Arial" pitchFamily="34" charset="0"/>
                          <a:cs typeface="Arial" pitchFamily="34" charset="0"/>
                        </a:rPr>
                        <a:t>10.000</a:t>
                      </a:r>
                      <a:endParaRPr lang="id-ID" sz="1600" dirty="0">
                        <a:latin typeface="Arial" pitchFamily="34" charset="0"/>
                        <a:cs typeface="Arial" pitchFamily="34" charset="0"/>
                      </a:endParaRPr>
                    </a:p>
                  </a:txBody>
                  <a:tcPr/>
                </a:tc>
              </a:tr>
              <a:tr h="376750">
                <a:tc>
                  <a:txBody>
                    <a:bodyPr/>
                    <a:lstStyle/>
                    <a:p>
                      <a:endParaRPr lang="id-ID">
                        <a:latin typeface="Arial" pitchFamily="34" charset="0"/>
                        <a:cs typeface="Arial" pitchFamily="34" charset="0"/>
                      </a:endParaRPr>
                    </a:p>
                  </a:txBody>
                  <a:tcPr/>
                </a:tc>
                <a:tc>
                  <a:txBody>
                    <a:bodyPr/>
                    <a:lstStyle/>
                    <a:p>
                      <a:r>
                        <a:rPr lang="id-ID" b="1" dirty="0" smtClean="0">
                          <a:latin typeface="Arial" pitchFamily="34" charset="0"/>
                          <a:cs typeface="Arial" pitchFamily="34" charset="0"/>
                        </a:rPr>
                        <a:t>JUMLAH</a:t>
                      </a:r>
                      <a:endParaRPr lang="id-ID" b="1" dirty="0">
                        <a:latin typeface="Arial" pitchFamily="34" charset="0"/>
                        <a:cs typeface="Arial" pitchFamily="34" charset="0"/>
                      </a:endParaRPr>
                    </a:p>
                  </a:txBody>
                  <a:tcPr/>
                </a:tc>
                <a:tc>
                  <a:txBody>
                    <a:bodyPr/>
                    <a:lstStyle/>
                    <a:p>
                      <a:r>
                        <a:rPr lang="id-ID" sz="1600" b="1" dirty="0" smtClean="0">
                          <a:latin typeface="Arial" pitchFamily="34" charset="0"/>
                          <a:cs typeface="Arial" pitchFamily="34" charset="0"/>
                        </a:rPr>
                        <a:t>110.000</a:t>
                      </a:r>
                      <a:endParaRPr lang="id-ID" sz="1600" b="1" dirty="0">
                        <a:latin typeface="Arial" pitchFamily="34" charset="0"/>
                        <a:cs typeface="Arial" pitchFamily="34" charset="0"/>
                      </a:endParaRPr>
                    </a:p>
                  </a:txBody>
                  <a:tcPr/>
                </a:tc>
                <a:tc>
                  <a:txBody>
                    <a:bodyPr/>
                    <a:lstStyle/>
                    <a:p>
                      <a:r>
                        <a:rPr lang="id-ID" sz="1600" b="1" dirty="0" smtClean="0">
                          <a:latin typeface="Arial" pitchFamily="34" charset="0"/>
                          <a:cs typeface="Arial" pitchFamily="34" charset="0"/>
                        </a:rPr>
                        <a:t>200.000</a:t>
                      </a:r>
                      <a:endParaRPr lang="id-ID" sz="1600" b="1" dirty="0">
                        <a:latin typeface="Arial" pitchFamily="34" charset="0"/>
                        <a:cs typeface="Arial" pitchFamily="34" charset="0"/>
                      </a:endParaRPr>
                    </a:p>
                  </a:txBody>
                  <a:tcPr/>
                </a:tc>
                <a:tc>
                  <a:txBody>
                    <a:bodyPr/>
                    <a:lstStyle/>
                    <a:p>
                      <a:r>
                        <a:rPr lang="id-ID" sz="1600" b="1" dirty="0" smtClean="0">
                          <a:latin typeface="Arial" pitchFamily="34" charset="0"/>
                          <a:cs typeface="Arial" pitchFamily="34" charset="0"/>
                        </a:rPr>
                        <a:t>150.000</a:t>
                      </a:r>
                      <a:endParaRPr lang="id-ID" sz="1600" b="1" dirty="0">
                        <a:latin typeface="Arial" pitchFamily="34" charset="0"/>
                        <a:cs typeface="Arial" pitchFamily="34" charset="0"/>
                      </a:endParaRPr>
                    </a:p>
                  </a:txBody>
                  <a:tcPr/>
                </a:tc>
                <a:tc>
                  <a:txBody>
                    <a:bodyPr/>
                    <a:lstStyle/>
                    <a:p>
                      <a:r>
                        <a:rPr lang="id-ID" sz="1600" b="1" dirty="0" smtClean="0">
                          <a:latin typeface="Arial" pitchFamily="34" charset="0"/>
                          <a:cs typeface="Arial" pitchFamily="34" charset="0"/>
                        </a:rPr>
                        <a:t>460.000</a:t>
                      </a:r>
                      <a:endParaRPr lang="id-ID" sz="1600" b="1" dirty="0">
                        <a:latin typeface="Arial" pitchFamily="34" charset="0"/>
                        <a:cs typeface="Arial" pitchFamily="34" charset="0"/>
                      </a:endParaRPr>
                    </a:p>
                  </a:txBody>
                  <a:tcPr/>
                </a:tc>
              </a:tr>
              <a:tr h="376750">
                <a:tc>
                  <a:txBody>
                    <a:bodyPr/>
                    <a:lstStyle/>
                    <a:p>
                      <a:endParaRPr lang="id-ID">
                        <a:latin typeface="Arial" pitchFamily="34" charset="0"/>
                        <a:cs typeface="Arial" pitchFamily="34" charset="0"/>
                      </a:endParaRPr>
                    </a:p>
                  </a:txBody>
                  <a:tcPr/>
                </a:tc>
                <a:tc>
                  <a:txBody>
                    <a:bodyPr/>
                    <a:lstStyle/>
                    <a:p>
                      <a:endParaRPr lang="id-ID">
                        <a:latin typeface="Arial" pitchFamily="34" charset="0"/>
                        <a:cs typeface="Arial" pitchFamily="34" charset="0"/>
                      </a:endParaRPr>
                    </a:p>
                  </a:txBody>
                  <a:tcPr/>
                </a:tc>
                <a:tc>
                  <a:txBody>
                    <a:bodyPr/>
                    <a:lstStyle/>
                    <a:p>
                      <a:endParaRPr lang="id-ID" sz="1600">
                        <a:latin typeface="Arial" pitchFamily="34" charset="0"/>
                        <a:cs typeface="Arial" pitchFamily="34" charset="0"/>
                      </a:endParaRPr>
                    </a:p>
                  </a:txBody>
                  <a:tcPr/>
                </a:tc>
                <a:tc>
                  <a:txBody>
                    <a:bodyPr/>
                    <a:lstStyle/>
                    <a:p>
                      <a:endParaRPr lang="id-ID" sz="1600">
                        <a:latin typeface="Arial" pitchFamily="34" charset="0"/>
                        <a:cs typeface="Arial" pitchFamily="34" charset="0"/>
                      </a:endParaRPr>
                    </a:p>
                  </a:txBody>
                  <a:tcPr/>
                </a:tc>
                <a:tc>
                  <a:txBody>
                    <a:bodyPr/>
                    <a:lstStyle/>
                    <a:p>
                      <a:endParaRPr lang="id-ID" sz="1600">
                        <a:latin typeface="Arial" pitchFamily="34" charset="0"/>
                        <a:cs typeface="Arial" pitchFamily="34" charset="0"/>
                      </a:endParaRPr>
                    </a:p>
                  </a:txBody>
                  <a:tcPr/>
                </a:tc>
                <a:tc>
                  <a:txBody>
                    <a:bodyPr/>
                    <a:lstStyle/>
                    <a:p>
                      <a:endParaRPr lang="id-ID" sz="1600" dirty="0">
                        <a:latin typeface="Arial" pitchFamily="34" charset="0"/>
                        <a:cs typeface="Arial" pitchFamily="34" charset="0"/>
                      </a:endParaRPr>
                    </a:p>
                  </a:txBody>
                  <a:tcPr/>
                </a:tc>
              </a:tr>
            </a:tbl>
          </a:graphicData>
        </a:graphic>
      </p:graphicFrame>
      <p:sp>
        <p:nvSpPr>
          <p:cNvPr id="4" name="Rectangle 3"/>
          <p:cNvSpPr/>
          <p:nvPr/>
        </p:nvSpPr>
        <p:spPr>
          <a:xfrm>
            <a:off x="214282" y="1357298"/>
            <a:ext cx="1714512" cy="9286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solidFill>
                  <a:schemeClr val="tx1"/>
                </a:solidFill>
                <a:latin typeface="Arial" pitchFamily="34" charset="0"/>
                <a:cs typeface="Arial" pitchFamily="34" charset="0"/>
              </a:rPr>
              <a:t>KELUARAN</a:t>
            </a:r>
            <a:endParaRPr lang="id-ID"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045286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183880" cy="928694"/>
          </a:xfrm>
        </p:spPr>
        <p:txBody>
          <a:bodyPr>
            <a:normAutofit/>
          </a:bodyPr>
          <a:lstStyle/>
          <a:p>
            <a:pPr algn="ctr"/>
            <a:r>
              <a:rPr lang="id-ID" sz="3200" b="1" dirty="0" smtClean="0">
                <a:solidFill>
                  <a:srgbClr val="0000CC"/>
                </a:solidFill>
                <a:latin typeface="Comic Sans MS" pitchFamily="66" charset="0"/>
                <a:cs typeface="Arial" pitchFamily="34" charset="0"/>
              </a:rPr>
              <a:t>KUALITAS DATA</a:t>
            </a:r>
            <a:endParaRPr lang="id-ID" sz="3200" b="1" dirty="0">
              <a:latin typeface="Comic Sans MS" pitchFamily="66" charset="0"/>
            </a:endParaRPr>
          </a:p>
        </p:txBody>
      </p:sp>
      <p:sp>
        <p:nvSpPr>
          <p:cNvPr id="3" name="Content Placeholder 2"/>
          <p:cNvSpPr>
            <a:spLocks noGrp="1"/>
          </p:cNvSpPr>
          <p:nvPr>
            <p:ph idx="1"/>
          </p:nvPr>
        </p:nvSpPr>
        <p:spPr>
          <a:xfrm>
            <a:off x="357158" y="1500174"/>
            <a:ext cx="8501122" cy="4929222"/>
          </a:xfrm>
        </p:spPr>
        <p:txBody>
          <a:bodyPr>
            <a:normAutofit fontScale="92500" lnSpcReduction="10000"/>
          </a:bodyPr>
          <a:lstStyle/>
          <a:p>
            <a:pPr>
              <a:buNone/>
            </a:pPr>
            <a:r>
              <a:rPr lang="id-ID" sz="3200" dirty="0" smtClean="0">
                <a:latin typeface="Arial" pitchFamily="34" charset="0"/>
                <a:cs typeface="Arial" pitchFamily="34" charset="0"/>
                <a:sym typeface="Wingdings"/>
              </a:rPr>
              <a:t>Data pelayanan kesehatan yang akurat dan reliabel dibutuhkan :</a:t>
            </a:r>
          </a:p>
          <a:p>
            <a:pPr>
              <a:buNone/>
            </a:pPr>
            <a:r>
              <a:rPr lang="id-ID" sz="3200" dirty="0" smtClean="0">
                <a:latin typeface="Arial" pitchFamily="34" charset="0"/>
                <a:cs typeface="Arial" pitchFamily="34" charset="0"/>
                <a:sym typeface="Wingdings"/>
              </a:rPr>
              <a:t>4. Penelitian klinis dan pelayanan kesehatan, dan hasil dari intervensi pelayanan jika diperlukan</a:t>
            </a:r>
          </a:p>
          <a:p>
            <a:pPr>
              <a:buNone/>
            </a:pPr>
            <a:r>
              <a:rPr lang="id-ID" sz="3200" dirty="0" smtClean="0">
                <a:latin typeface="Arial" pitchFamily="34" charset="0"/>
                <a:cs typeface="Arial" pitchFamily="34" charset="0"/>
                <a:sym typeface="Wingdings"/>
              </a:rPr>
              <a:t>5. Informasi statistik yang lengkap, akurat dan reliabel tentang penggunaan pelayanan kesehatan oleh masyarakat</a:t>
            </a:r>
          </a:p>
          <a:p>
            <a:pPr>
              <a:buNone/>
            </a:pPr>
            <a:r>
              <a:rPr lang="id-ID" sz="3200" dirty="0" smtClean="0">
                <a:latin typeface="Arial" pitchFamily="34" charset="0"/>
                <a:cs typeface="Arial" pitchFamily="34" charset="0"/>
                <a:sym typeface="Wingdings"/>
              </a:rPr>
              <a:t>6. Pendidikan tenaga medis</a:t>
            </a:r>
          </a:p>
          <a:p>
            <a:pPr>
              <a:buNone/>
            </a:pPr>
            <a:r>
              <a:rPr lang="id-ID" sz="3200" dirty="0" smtClean="0">
                <a:latin typeface="Arial" pitchFamily="34" charset="0"/>
                <a:cs typeface="Arial" pitchFamily="34" charset="0"/>
                <a:sym typeface="Wingdings"/>
              </a:rPr>
              <a:t>7. Menentukan kebutuhan staf dan merencanakan pelayanan kesehatan</a:t>
            </a:r>
          </a:p>
        </p:txBody>
      </p:sp>
    </p:spTree>
    <p:extLst>
      <p:ext uri="{BB962C8B-B14F-4D97-AF65-F5344CB8AC3E}">
        <p14:creationId xmlns:p14="http://schemas.microsoft.com/office/powerpoint/2010/main" val="60547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183880" cy="928694"/>
          </a:xfrm>
        </p:spPr>
        <p:txBody>
          <a:bodyPr>
            <a:normAutofit/>
          </a:bodyPr>
          <a:lstStyle/>
          <a:p>
            <a:pPr algn="ctr"/>
            <a:r>
              <a:rPr lang="id-ID" sz="3200" b="1" dirty="0" smtClean="0">
                <a:solidFill>
                  <a:srgbClr val="0000CC"/>
                </a:solidFill>
                <a:latin typeface="Comic Sans MS" pitchFamily="66" charset="0"/>
                <a:cs typeface="Arial" pitchFamily="34" charset="0"/>
              </a:rPr>
              <a:t>KUALITAS DATA</a:t>
            </a:r>
            <a:endParaRPr lang="id-ID" sz="3200" b="1" dirty="0">
              <a:latin typeface="Comic Sans MS" pitchFamily="66" charset="0"/>
            </a:endParaRPr>
          </a:p>
        </p:txBody>
      </p:sp>
      <p:sp>
        <p:nvSpPr>
          <p:cNvPr id="3" name="Content Placeholder 2"/>
          <p:cNvSpPr>
            <a:spLocks noGrp="1"/>
          </p:cNvSpPr>
          <p:nvPr>
            <p:ph idx="1"/>
          </p:nvPr>
        </p:nvSpPr>
        <p:spPr>
          <a:xfrm>
            <a:off x="357158" y="1500174"/>
            <a:ext cx="8501122" cy="4929222"/>
          </a:xfrm>
        </p:spPr>
        <p:txBody>
          <a:bodyPr>
            <a:normAutofit/>
          </a:bodyPr>
          <a:lstStyle/>
          <a:p>
            <a:pPr>
              <a:buNone/>
            </a:pPr>
            <a:r>
              <a:rPr lang="id-ID" sz="3200" dirty="0" smtClean="0">
                <a:latin typeface="Arial" pitchFamily="34" charset="0"/>
                <a:cs typeface="Arial" pitchFamily="34" charset="0"/>
                <a:sym typeface="Wingdings"/>
              </a:rPr>
              <a:t>Data pelayanan kesehatan yang akurat dan reliabel digunakan oleh :</a:t>
            </a:r>
          </a:p>
          <a:p>
            <a:pPr>
              <a:buNone/>
            </a:pPr>
            <a:r>
              <a:rPr lang="id-ID" sz="3200" dirty="0" smtClean="0">
                <a:latin typeface="Arial" pitchFamily="34" charset="0"/>
                <a:cs typeface="Arial" pitchFamily="34" charset="0"/>
                <a:sym typeface="Wingdings"/>
              </a:rPr>
              <a:t>1. Dokter, perawat dan profesional bidang medis untuk merawat pasiennya dalam berbagai kondisi, seperti rawat jalan, gawat darurat, ataupun di pelayanan klinis lainnya. Mereka menggunakan rekam medis atau rekam kesehatan sebagai sarana komunikasi perawatan pasien</a:t>
            </a:r>
          </a:p>
        </p:txBody>
      </p:sp>
    </p:spTree>
    <p:extLst>
      <p:ext uri="{BB962C8B-B14F-4D97-AF65-F5344CB8AC3E}">
        <p14:creationId xmlns:p14="http://schemas.microsoft.com/office/powerpoint/2010/main" val="945556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183880" cy="928694"/>
          </a:xfrm>
        </p:spPr>
        <p:txBody>
          <a:bodyPr>
            <a:normAutofit/>
          </a:bodyPr>
          <a:lstStyle/>
          <a:p>
            <a:pPr algn="ctr"/>
            <a:r>
              <a:rPr lang="id-ID" sz="3200" b="1" dirty="0" smtClean="0">
                <a:solidFill>
                  <a:srgbClr val="0000CC"/>
                </a:solidFill>
                <a:latin typeface="Comic Sans MS" pitchFamily="66" charset="0"/>
                <a:cs typeface="Arial" pitchFamily="34" charset="0"/>
              </a:rPr>
              <a:t>KUALITAS DATA</a:t>
            </a:r>
            <a:endParaRPr lang="id-ID" sz="3200" b="1" dirty="0">
              <a:latin typeface="Comic Sans MS" pitchFamily="66" charset="0"/>
            </a:endParaRPr>
          </a:p>
        </p:txBody>
      </p:sp>
      <p:sp>
        <p:nvSpPr>
          <p:cNvPr id="3" name="Content Placeholder 2"/>
          <p:cNvSpPr>
            <a:spLocks noGrp="1"/>
          </p:cNvSpPr>
          <p:nvPr>
            <p:ph idx="1"/>
          </p:nvPr>
        </p:nvSpPr>
        <p:spPr>
          <a:xfrm>
            <a:off x="357158" y="1500174"/>
            <a:ext cx="8501122" cy="4929222"/>
          </a:xfrm>
        </p:spPr>
        <p:txBody>
          <a:bodyPr>
            <a:normAutofit fontScale="92500" lnSpcReduction="10000"/>
          </a:bodyPr>
          <a:lstStyle/>
          <a:p>
            <a:pPr>
              <a:buNone/>
            </a:pPr>
            <a:r>
              <a:rPr lang="id-ID" sz="3200" dirty="0" smtClean="0">
                <a:latin typeface="Arial" pitchFamily="34" charset="0"/>
                <a:cs typeface="Arial" pitchFamily="34" charset="0"/>
                <a:sym typeface="Wingdings"/>
              </a:rPr>
              <a:t>Data pelayanan kesehatan yang akurat dan reliabel digunakan oleh :</a:t>
            </a:r>
          </a:p>
          <a:p>
            <a:pPr>
              <a:buNone/>
            </a:pPr>
            <a:r>
              <a:rPr lang="id-ID" sz="3200" dirty="0" smtClean="0">
                <a:latin typeface="Arial" pitchFamily="34" charset="0"/>
                <a:cs typeface="Arial" pitchFamily="34" charset="0"/>
                <a:sym typeface="Wingdings"/>
              </a:rPr>
              <a:t>2. Staf keperawatan, untuk mengawasi perkembangan pasien atau </a:t>
            </a:r>
            <a:r>
              <a:rPr lang="id-ID" sz="3200" i="1" dirty="0" smtClean="0">
                <a:latin typeface="Arial" pitchFamily="34" charset="0"/>
                <a:cs typeface="Arial" pitchFamily="34" charset="0"/>
                <a:sym typeface="Wingdings"/>
              </a:rPr>
              <a:t>clinical pathway</a:t>
            </a:r>
            <a:r>
              <a:rPr lang="id-ID" sz="3200" dirty="0" smtClean="0">
                <a:latin typeface="Arial" pitchFamily="34" charset="0"/>
                <a:cs typeface="Arial" pitchFamily="34" charset="0"/>
                <a:sym typeface="Wingdings"/>
              </a:rPr>
              <a:t> di rumah sakit</a:t>
            </a:r>
          </a:p>
          <a:p>
            <a:pPr>
              <a:buNone/>
            </a:pPr>
            <a:r>
              <a:rPr lang="id-ID" sz="3200" dirty="0" smtClean="0">
                <a:latin typeface="Arial" pitchFamily="34" charset="0"/>
                <a:cs typeface="Arial" pitchFamily="34" charset="0"/>
                <a:sym typeface="Wingdings"/>
              </a:rPr>
              <a:t>3. Pihak asuransi, membutuhkan informasi untuk reimbusment dari klaim pasien</a:t>
            </a:r>
          </a:p>
          <a:p>
            <a:pPr>
              <a:buNone/>
            </a:pPr>
            <a:r>
              <a:rPr lang="id-ID" sz="3200" dirty="0" smtClean="0">
                <a:latin typeface="Arial" pitchFamily="34" charset="0"/>
                <a:cs typeface="Arial" pitchFamily="34" charset="0"/>
                <a:sym typeface="Wingdings"/>
              </a:rPr>
              <a:t>4. Kegiatan legal atau pengadilan, membutuhkan sebagai bukti di pengadilan, dan juga untuk perlindungan bagi pasien, dokter dan pelayanan kesehatan </a:t>
            </a:r>
          </a:p>
        </p:txBody>
      </p:sp>
    </p:spTree>
    <p:extLst>
      <p:ext uri="{BB962C8B-B14F-4D97-AF65-F5344CB8AC3E}">
        <p14:creationId xmlns:p14="http://schemas.microsoft.com/office/powerpoint/2010/main" val="1517436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183880" cy="928694"/>
          </a:xfrm>
        </p:spPr>
        <p:txBody>
          <a:bodyPr>
            <a:normAutofit/>
          </a:bodyPr>
          <a:lstStyle/>
          <a:p>
            <a:pPr algn="ctr"/>
            <a:r>
              <a:rPr lang="id-ID" sz="3200" b="1" dirty="0" smtClean="0">
                <a:solidFill>
                  <a:srgbClr val="0000CC"/>
                </a:solidFill>
                <a:latin typeface="Comic Sans MS" pitchFamily="66" charset="0"/>
                <a:cs typeface="Arial" pitchFamily="34" charset="0"/>
              </a:rPr>
              <a:t>KUALITAS DATA</a:t>
            </a:r>
            <a:endParaRPr lang="id-ID" sz="3200" b="1" dirty="0">
              <a:latin typeface="Comic Sans MS" pitchFamily="66" charset="0"/>
            </a:endParaRPr>
          </a:p>
        </p:txBody>
      </p:sp>
      <p:sp>
        <p:nvSpPr>
          <p:cNvPr id="3" name="Content Placeholder 2"/>
          <p:cNvSpPr>
            <a:spLocks noGrp="1"/>
          </p:cNvSpPr>
          <p:nvPr>
            <p:ph idx="1"/>
          </p:nvPr>
        </p:nvSpPr>
        <p:spPr>
          <a:xfrm>
            <a:off x="357158" y="1500174"/>
            <a:ext cx="8501122" cy="4929222"/>
          </a:xfrm>
        </p:spPr>
        <p:txBody>
          <a:bodyPr>
            <a:normAutofit lnSpcReduction="10000"/>
          </a:bodyPr>
          <a:lstStyle/>
          <a:p>
            <a:pPr>
              <a:buNone/>
            </a:pPr>
            <a:r>
              <a:rPr lang="id-ID" sz="3200" dirty="0" smtClean="0">
                <a:latin typeface="Arial" pitchFamily="34" charset="0"/>
                <a:cs typeface="Arial" pitchFamily="34" charset="0"/>
                <a:sym typeface="Wingdings"/>
              </a:rPr>
              <a:t>Data pelayanan kesehatan yang akurat dan reliabel digunakan oleh :</a:t>
            </a:r>
          </a:p>
          <a:p>
            <a:pPr>
              <a:buNone/>
            </a:pPr>
            <a:r>
              <a:rPr lang="id-ID" sz="3200" dirty="0" smtClean="0">
                <a:latin typeface="Arial" pitchFamily="34" charset="0"/>
                <a:cs typeface="Arial" pitchFamily="34" charset="0"/>
                <a:sym typeface="Wingdings"/>
              </a:rPr>
              <a:t>5. Kementerian Negara, yang membutuhkan untuk mereview statistik vital, prevalensi dan insedens penyakit di daerah, provinsi dan negara untuk menentukan kebijakan dalam pelayanan kesehatan</a:t>
            </a:r>
          </a:p>
          <a:p>
            <a:pPr>
              <a:buNone/>
            </a:pPr>
            <a:r>
              <a:rPr lang="id-ID" sz="3200" dirty="0" smtClean="0">
                <a:latin typeface="Arial" pitchFamily="34" charset="0"/>
                <a:cs typeface="Arial" pitchFamily="34" charset="0"/>
                <a:sym typeface="Wingdings"/>
              </a:rPr>
              <a:t>6. Komite Penjaminan Mutu dan staf medis, sebagai dasar untuk analisis, studi, evaluasi di pelayanan kesehatan </a:t>
            </a:r>
          </a:p>
        </p:txBody>
      </p:sp>
    </p:spTree>
    <p:extLst>
      <p:ext uri="{BB962C8B-B14F-4D97-AF65-F5344CB8AC3E}">
        <p14:creationId xmlns:p14="http://schemas.microsoft.com/office/powerpoint/2010/main" val="255177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183880" cy="928694"/>
          </a:xfrm>
        </p:spPr>
        <p:txBody>
          <a:bodyPr>
            <a:normAutofit/>
          </a:bodyPr>
          <a:lstStyle/>
          <a:p>
            <a:pPr algn="ctr"/>
            <a:r>
              <a:rPr lang="id-ID" sz="3200" b="1" dirty="0" smtClean="0">
                <a:solidFill>
                  <a:srgbClr val="0000CC"/>
                </a:solidFill>
                <a:latin typeface="Comic Sans MS" pitchFamily="66" charset="0"/>
                <a:cs typeface="Arial" pitchFamily="34" charset="0"/>
              </a:rPr>
              <a:t>KUALITAS DATA</a:t>
            </a:r>
            <a:endParaRPr lang="id-ID" sz="3200" b="1" dirty="0">
              <a:latin typeface="Comic Sans MS" pitchFamily="66" charset="0"/>
            </a:endParaRPr>
          </a:p>
        </p:txBody>
      </p:sp>
      <p:sp>
        <p:nvSpPr>
          <p:cNvPr id="3" name="Content Placeholder 2"/>
          <p:cNvSpPr>
            <a:spLocks noGrp="1"/>
          </p:cNvSpPr>
          <p:nvPr>
            <p:ph idx="1"/>
          </p:nvPr>
        </p:nvSpPr>
        <p:spPr>
          <a:xfrm>
            <a:off x="357158" y="1500174"/>
            <a:ext cx="8501122" cy="4929222"/>
          </a:xfrm>
        </p:spPr>
        <p:txBody>
          <a:bodyPr>
            <a:normAutofit lnSpcReduction="10000"/>
          </a:bodyPr>
          <a:lstStyle/>
          <a:p>
            <a:pPr>
              <a:buNone/>
            </a:pPr>
            <a:r>
              <a:rPr lang="id-ID" sz="3200" dirty="0" smtClean="0">
                <a:latin typeface="Arial" pitchFamily="34" charset="0"/>
                <a:cs typeface="Arial" pitchFamily="34" charset="0"/>
                <a:sym typeface="Wingdings"/>
              </a:rPr>
              <a:t>Data pelayanan kesehatan yang akurat dan reliabel digunakan oleh :</a:t>
            </a:r>
          </a:p>
          <a:p>
            <a:pPr>
              <a:buNone/>
            </a:pPr>
            <a:r>
              <a:rPr lang="id-ID" sz="3200" dirty="0" smtClean="0">
                <a:latin typeface="Arial" pitchFamily="34" charset="0"/>
                <a:cs typeface="Arial" pitchFamily="34" charset="0"/>
                <a:sym typeface="Wingdings"/>
              </a:rPr>
              <a:t>7. Peneliti, untuk analisis dan penentuan kasus penyakit berdasarkan data rekam medis atau rekam kesehatan pasien</a:t>
            </a:r>
          </a:p>
          <a:p>
            <a:pPr>
              <a:buNone/>
            </a:pPr>
            <a:r>
              <a:rPr lang="id-ID" sz="3200" dirty="0" smtClean="0">
                <a:latin typeface="Arial" pitchFamily="34" charset="0"/>
                <a:cs typeface="Arial" pitchFamily="34" charset="0"/>
                <a:sym typeface="Wingdings"/>
              </a:rPr>
              <a:t>8. Akreditasi pelayanan kesehatan, untuk mereview kegiatan pelayanan kesehatan yang diberikan kepada pasien</a:t>
            </a:r>
          </a:p>
          <a:p>
            <a:pPr>
              <a:buNone/>
            </a:pPr>
            <a:r>
              <a:rPr lang="id-ID" sz="3200" dirty="0" smtClean="0">
                <a:latin typeface="Arial" pitchFamily="34" charset="0"/>
                <a:cs typeface="Arial" pitchFamily="34" charset="0"/>
                <a:sym typeface="Wingdings"/>
              </a:rPr>
              <a:t>9. Negara, membutuhkan untuk penentuan kebijakan kesehatan secara luas</a:t>
            </a:r>
          </a:p>
        </p:txBody>
      </p:sp>
    </p:spTree>
    <p:extLst>
      <p:ext uri="{BB962C8B-B14F-4D97-AF65-F5344CB8AC3E}">
        <p14:creationId xmlns:p14="http://schemas.microsoft.com/office/powerpoint/2010/main" val="298425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183880" cy="928694"/>
          </a:xfrm>
        </p:spPr>
        <p:txBody>
          <a:bodyPr>
            <a:normAutofit/>
          </a:bodyPr>
          <a:lstStyle/>
          <a:p>
            <a:pPr algn="ctr"/>
            <a:r>
              <a:rPr lang="id-ID" sz="3200" b="1" dirty="0" smtClean="0">
                <a:solidFill>
                  <a:srgbClr val="0000CC"/>
                </a:solidFill>
                <a:latin typeface="Comic Sans MS" pitchFamily="66" charset="0"/>
                <a:cs typeface="Arial" pitchFamily="34" charset="0"/>
              </a:rPr>
              <a:t>MASALAH KESEHATAN </a:t>
            </a:r>
            <a:endParaRPr lang="id-ID" sz="3200" b="1" dirty="0">
              <a:latin typeface="Comic Sans MS" pitchFamily="66" charset="0"/>
            </a:endParaRPr>
          </a:p>
        </p:txBody>
      </p:sp>
      <p:sp>
        <p:nvSpPr>
          <p:cNvPr id="3" name="Content Placeholder 2"/>
          <p:cNvSpPr>
            <a:spLocks noGrp="1"/>
          </p:cNvSpPr>
          <p:nvPr>
            <p:ph idx="1"/>
          </p:nvPr>
        </p:nvSpPr>
        <p:spPr>
          <a:xfrm>
            <a:off x="357158" y="1500174"/>
            <a:ext cx="8501122" cy="4929222"/>
          </a:xfrm>
        </p:spPr>
        <p:txBody>
          <a:bodyPr>
            <a:normAutofit/>
          </a:bodyPr>
          <a:lstStyle/>
          <a:p>
            <a:pPr>
              <a:buNone/>
            </a:pPr>
            <a:r>
              <a:rPr lang="id-ID" sz="3200" dirty="0" smtClean="0">
                <a:latin typeface="Arial" pitchFamily="34" charset="0"/>
                <a:cs typeface="Arial" pitchFamily="34" charset="0"/>
                <a:sym typeface="Wingdings"/>
              </a:rPr>
              <a:t> Cara menggambarkan masalah kesehatan pada umumnya </a:t>
            </a:r>
            <a:r>
              <a:rPr lang="id-ID" sz="3200" u="sng" dirty="0" smtClean="0">
                <a:latin typeface="Arial" pitchFamily="34" charset="0"/>
                <a:cs typeface="Arial" pitchFamily="34" charset="0"/>
                <a:sym typeface="Wingdings"/>
              </a:rPr>
              <a:t>menguraikan kelompok indikator utama</a:t>
            </a:r>
            <a:r>
              <a:rPr lang="id-ID" sz="3200" dirty="0" smtClean="0">
                <a:latin typeface="Arial" pitchFamily="34" charset="0"/>
                <a:cs typeface="Arial" pitchFamily="34" charset="0"/>
                <a:sym typeface="Wingdings"/>
              </a:rPr>
              <a:t> :</a:t>
            </a:r>
          </a:p>
          <a:p>
            <a:pPr>
              <a:buNone/>
            </a:pPr>
            <a:r>
              <a:rPr lang="id-ID" sz="3200" dirty="0" smtClean="0">
                <a:latin typeface="Arial" pitchFamily="34" charset="0"/>
                <a:cs typeface="Arial" pitchFamily="34" charset="0"/>
              </a:rPr>
              <a:t>	1. Situasi Umum dan Keadaan Lingkungan</a:t>
            </a:r>
          </a:p>
          <a:p>
            <a:pPr>
              <a:buNone/>
            </a:pPr>
            <a:r>
              <a:rPr lang="id-ID" sz="3200" dirty="0" smtClean="0">
                <a:latin typeface="Arial" pitchFamily="34" charset="0"/>
                <a:cs typeface="Arial" pitchFamily="34" charset="0"/>
              </a:rPr>
              <a:t>	2. Indikator-indikator Derajat kesehatan</a:t>
            </a:r>
          </a:p>
          <a:p>
            <a:pPr marL="719138" indent="-719138">
              <a:buNone/>
              <a:tabLst>
                <a:tab pos="269875" algn="l"/>
              </a:tabLst>
            </a:pPr>
            <a:r>
              <a:rPr lang="id-ID" sz="3200" dirty="0" smtClean="0">
                <a:latin typeface="Arial" pitchFamily="34" charset="0"/>
                <a:cs typeface="Arial" pitchFamily="34" charset="0"/>
              </a:rPr>
              <a:t>	3. Upaya pelayanan dan sumber daya kesehatan (5 M)</a:t>
            </a:r>
          </a:p>
          <a:p>
            <a:pPr marL="719138" indent="-719138">
              <a:buNone/>
              <a:tabLst>
                <a:tab pos="269875" algn="l"/>
              </a:tabLst>
            </a:pPr>
            <a:r>
              <a:rPr lang="id-ID" sz="3200" dirty="0" smtClean="0">
                <a:latin typeface="Arial" pitchFamily="34" charset="0"/>
                <a:cs typeface="Arial" pitchFamily="34" charset="0"/>
              </a:rPr>
              <a:t>	4. Perilaku kesehatan</a:t>
            </a:r>
          </a:p>
          <a:p>
            <a:pPr>
              <a:buNone/>
            </a:pPr>
            <a:endParaRPr lang="id-ID" sz="3200" dirty="0">
              <a:latin typeface="Arial" pitchFamily="34" charset="0"/>
              <a:cs typeface="Arial" pitchFamily="34" charset="0"/>
            </a:endParaRPr>
          </a:p>
        </p:txBody>
      </p:sp>
    </p:spTree>
    <p:extLst>
      <p:ext uri="{BB962C8B-B14F-4D97-AF65-F5344CB8AC3E}">
        <p14:creationId xmlns:p14="http://schemas.microsoft.com/office/powerpoint/2010/main" val="171671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183880" cy="857256"/>
          </a:xfrm>
        </p:spPr>
        <p:txBody>
          <a:bodyPr/>
          <a:lstStyle/>
          <a:p>
            <a:pPr algn="ctr"/>
            <a:r>
              <a:rPr lang="id-ID" dirty="0" smtClean="0">
                <a:solidFill>
                  <a:srgbClr val="7030A0"/>
                </a:solidFill>
                <a:latin typeface="Comic Sans MS" pitchFamily="66" charset="0"/>
              </a:rPr>
              <a:t>MASALAH KESEHATAN</a:t>
            </a:r>
            <a:endParaRPr lang="id-ID" dirty="0">
              <a:solidFill>
                <a:srgbClr val="7030A0"/>
              </a:solidFill>
              <a:latin typeface="Comic Sans MS" pitchFamily="66" charset="0"/>
            </a:endParaRPr>
          </a:p>
        </p:txBody>
      </p:sp>
      <p:sp>
        <p:nvSpPr>
          <p:cNvPr id="3" name="Content Placeholder 2"/>
          <p:cNvSpPr>
            <a:spLocks noGrp="1"/>
          </p:cNvSpPr>
          <p:nvPr>
            <p:ph idx="1"/>
          </p:nvPr>
        </p:nvSpPr>
        <p:spPr>
          <a:xfrm>
            <a:off x="285720" y="1500174"/>
            <a:ext cx="8501122" cy="4929222"/>
          </a:xfrm>
        </p:spPr>
        <p:txBody>
          <a:bodyPr>
            <a:normAutofit fontScale="92500" lnSpcReduction="10000"/>
          </a:bodyPr>
          <a:lstStyle/>
          <a:p>
            <a:pPr>
              <a:buNone/>
            </a:pPr>
            <a:r>
              <a:rPr lang="id-ID" sz="3200" dirty="0" smtClean="0">
                <a:latin typeface="Arial" pitchFamily="34" charset="0"/>
                <a:cs typeface="Arial" pitchFamily="34" charset="0"/>
              </a:rPr>
              <a:t>1. </a:t>
            </a:r>
            <a:r>
              <a:rPr lang="id-ID" sz="3200" u="sng" dirty="0" smtClean="0">
                <a:latin typeface="Arial" pitchFamily="34" charset="0"/>
                <a:cs typeface="Arial" pitchFamily="34" charset="0"/>
              </a:rPr>
              <a:t>Situasi Umum dan Keadaan Lingkungan</a:t>
            </a:r>
            <a:r>
              <a:rPr lang="id-ID" sz="3200" dirty="0" smtClean="0">
                <a:latin typeface="Arial" pitchFamily="34" charset="0"/>
                <a:cs typeface="Arial" pitchFamily="34" charset="0"/>
              </a:rPr>
              <a:t> :</a:t>
            </a:r>
          </a:p>
          <a:p>
            <a:pPr marL="449263" indent="-449263">
              <a:buNone/>
            </a:pPr>
            <a:r>
              <a:rPr lang="id-ID" sz="3200" dirty="0" smtClean="0">
                <a:latin typeface="Arial" pitchFamily="34" charset="0"/>
                <a:cs typeface="Arial" pitchFamily="34" charset="0"/>
              </a:rPr>
              <a:t>	- Keadaan umum/ poleksosbud, tingkat pendidikan, tingkat penghasilan masyarakat</a:t>
            </a:r>
          </a:p>
          <a:p>
            <a:pPr marL="449263" indent="-449263">
              <a:buNone/>
            </a:pPr>
            <a:r>
              <a:rPr lang="id-ID" sz="3200" dirty="0" smtClean="0">
                <a:latin typeface="Arial" pitchFamily="34" charset="0"/>
                <a:cs typeface="Arial" pitchFamily="34" charset="0"/>
              </a:rPr>
              <a:t>	- Kependudukan (jumlah, distribusi, dll)</a:t>
            </a:r>
          </a:p>
          <a:p>
            <a:pPr marL="449263" indent="-449263">
              <a:buNone/>
            </a:pPr>
            <a:r>
              <a:rPr lang="id-ID" sz="3200" dirty="0" smtClean="0">
                <a:latin typeface="Arial" pitchFamily="34" charset="0"/>
                <a:cs typeface="Arial" pitchFamily="34" charset="0"/>
              </a:rPr>
              <a:t>	- Lingkungan fisik dan biologik</a:t>
            </a:r>
          </a:p>
          <a:p>
            <a:pPr marL="449263" indent="-449263">
              <a:buNone/>
            </a:pPr>
            <a:r>
              <a:rPr lang="id-ID" sz="3200" dirty="0" smtClean="0">
                <a:latin typeface="Arial" pitchFamily="34" charset="0"/>
                <a:cs typeface="Arial" pitchFamily="34" charset="0"/>
              </a:rPr>
              <a:t>2. </a:t>
            </a:r>
            <a:r>
              <a:rPr lang="id-ID" sz="3200" u="sng" dirty="0" smtClean="0">
                <a:latin typeface="Arial" pitchFamily="34" charset="0"/>
                <a:cs typeface="Arial" pitchFamily="34" charset="0"/>
              </a:rPr>
              <a:t>Derajat Kesehatan </a:t>
            </a:r>
            <a:r>
              <a:rPr lang="id-ID" sz="3200" dirty="0" smtClean="0">
                <a:latin typeface="Arial" pitchFamily="34" charset="0"/>
                <a:cs typeface="Arial" pitchFamily="34" charset="0"/>
              </a:rPr>
              <a:t>= Indikator :</a:t>
            </a:r>
          </a:p>
          <a:p>
            <a:pPr marL="449263" indent="-449263">
              <a:buNone/>
            </a:pPr>
            <a:r>
              <a:rPr lang="id-ID" sz="3200" dirty="0" smtClean="0">
                <a:latin typeface="Arial" pitchFamily="34" charset="0"/>
                <a:cs typeface="Arial" pitchFamily="34" charset="0"/>
              </a:rPr>
              <a:t>	- Angka kematian utama</a:t>
            </a:r>
          </a:p>
          <a:p>
            <a:pPr marL="449263" indent="-449263">
              <a:buNone/>
            </a:pPr>
            <a:r>
              <a:rPr lang="id-ID" sz="3200" dirty="0" smtClean="0">
                <a:latin typeface="Arial" pitchFamily="34" charset="0"/>
                <a:cs typeface="Arial" pitchFamily="34" charset="0"/>
              </a:rPr>
              <a:t>	- Angka Kesakitan dan Penyebab Kematian</a:t>
            </a:r>
          </a:p>
          <a:p>
            <a:pPr marL="449263" indent="-449263">
              <a:buNone/>
            </a:pPr>
            <a:r>
              <a:rPr lang="id-ID" sz="3200" dirty="0" smtClean="0">
                <a:latin typeface="Arial" pitchFamily="34" charset="0"/>
                <a:cs typeface="Arial" pitchFamily="34" charset="0"/>
              </a:rPr>
              <a:t>	- Status gizi masyarakat</a:t>
            </a:r>
          </a:p>
          <a:p>
            <a:pPr marL="449263" indent="-449263">
              <a:buNone/>
            </a:pPr>
            <a:r>
              <a:rPr lang="id-ID" sz="3200" dirty="0" smtClean="0">
                <a:latin typeface="Arial" pitchFamily="34" charset="0"/>
                <a:cs typeface="Arial" pitchFamily="34" charset="0"/>
              </a:rPr>
              <a:t>	- Ketergantungan dan Penyalahgunaan Obat</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67584405"/>
      </p:ext>
    </p:extLst>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2627</TotalTime>
  <Words>759</Words>
  <Application>Microsoft Office PowerPoint</Application>
  <PresentationFormat>On-screen Show (4:3)</PresentationFormat>
  <Paragraphs>185</Paragraphs>
  <Slides>22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Century Schoolbook</vt:lpstr>
      <vt:lpstr>Comic Sans MS</vt:lpstr>
      <vt:lpstr>Wingdings</vt:lpstr>
      <vt:lpstr>Wingdings 2</vt:lpstr>
      <vt:lpstr>Oriel</vt:lpstr>
      <vt:lpstr> DATA KESEHATAN</vt:lpstr>
      <vt:lpstr>KUALITAS DATA</vt:lpstr>
      <vt:lpstr>KUALITAS DATA</vt:lpstr>
      <vt:lpstr>KUALITAS DATA</vt:lpstr>
      <vt:lpstr>KUALITAS DATA</vt:lpstr>
      <vt:lpstr>KUALITAS DATA</vt:lpstr>
      <vt:lpstr>KUALITAS DATA</vt:lpstr>
      <vt:lpstr>MASALAH KESEHATAN </vt:lpstr>
      <vt:lpstr>MASALAH KESEHATAN</vt:lpstr>
      <vt:lpstr>MASALAH KESEHATAN</vt:lpstr>
      <vt:lpstr>MASALAH KESEHATAN</vt:lpstr>
      <vt:lpstr>PENGELOLAAN DATA KESEHATAN</vt:lpstr>
      <vt:lpstr>PENGOLAHAN DATA KESEHATAN</vt:lpstr>
      <vt:lpstr>PENGOLAHAN DATA KESEHATAN</vt:lpstr>
      <vt:lpstr>DATA ADMINISTRASI KESEHATAN </vt:lpstr>
      <vt:lpstr>DATA ADMINISTRASI KESEHATAN </vt:lpstr>
      <vt:lpstr>CONTOH PENGGUNAAN DATA ADMINISTRASI DI RS</vt:lpstr>
      <vt:lpstr>SISTEM INFORMASI ADMINISTRATIF</vt:lpstr>
      <vt:lpstr>SISTEM INFORMASI ADMINISTRATIF</vt:lpstr>
      <vt:lpstr>SIA : PENAGIHAN RAWAT INAP</vt:lpstr>
      <vt:lpstr>SIA : PENAGIHAN RAWAT INAP</vt:lpstr>
      <vt:lpstr>SIA : PENAGIHAN RAWAT INAP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JENIS DAN STRUKTUR DATA</dc:title>
  <dc:creator>sony</dc:creator>
  <cp:lastModifiedBy>User</cp:lastModifiedBy>
  <cp:revision>15</cp:revision>
  <dcterms:created xsi:type="dcterms:W3CDTF">2017-03-12T22:38:21Z</dcterms:created>
  <dcterms:modified xsi:type="dcterms:W3CDTF">2018-04-05T09:19:42Z</dcterms:modified>
</cp:coreProperties>
</file>