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5" r:id="rId6"/>
    <p:sldId id="266" r:id="rId7"/>
    <p:sldId id="276" r:id="rId8"/>
    <p:sldId id="277" r:id="rId9"/>
    <p:sldId id="263" r:id="rId10"/>
    <p:sldId id="267" r:id="rId11"/>
    <p:sldId id="268" r:id="rId12"/>
    <p:sldId id="269" r:id="rId13"/>
    <p:sldId id="264" r:id="rId14"/>
    <p:sldId id="270" r:id="rId15"/>
    <p:sldId id="271" r:id="rId16"/>
    <p:sldId id="273" r:id="rId17"/>
    <p:sldId id="272" r:id="rId18"/>
    <p:sldId id="261" r:id="rId19"/>
    <p:sldId id="262" r:id="rId20"/>
    <p:sldId id="274" r:id="rId21"/>
    <p:sldId id="278" r:id="rId22"/>
    <p:sldId id="279" r:id="rId23"/>
    <p:sldId id="280"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p:scale>
          <a:sx n="70" d="100"/>
          <a:sy n="70"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D054B57-4DD3-481F-98DA-CB0DFBD563C9}" type="datetimeFigureOut">
              <a:rPr lang="id-ID" smtClean="0"/>
              <a:t>08/06/2016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19693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054B57-4DD3-481F-98DA-CB0DFBD563C9}" type="datetimeFigureOut">
              <a:rPr lang="id-ID" smtClean="0"/>
              <a:t>08/06/2016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81600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054B57-4DD3-481F-98DA-CB0DFBD563C9}" type="datetimeFigureOut">
              <a:rPr lang="id-ID" smtClean="0"/>
              <a:t>08/06/2016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281780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054B57-4DD3-481F-98DA-CB0DFBD563C9}" type="datetimeFigureOut">
              <a:rPr lang="id-ID" smtClean="0"/>
              <a:t>08/06/2016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232562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54B57-4DD3-481F-98DA-CB0DFBD563C9}" type="datetimeFigureOut">
              <a:rPr lang="id-ID" smtClean="0"/>
              <a:t>08/06/2016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141259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D054B57-4DD3-481F-98DA-CB0DFBD563C9}" type="datetimeFigureOut">
              <a:rPr lang="id-ID" smtClean="0"/>
              <a:t>08/06/2016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254683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D054B57-4DD3-481F-98DA-CB0DFBD563C9}" type="datetimeFigureOut">
              <a:rPr lang="id-ID" smtClean="0"/>
              <a:t>08/06/2016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422481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D054B57-4DD3-481F-98DA-CB0DFBD563C9}" type="datetimeFigureOut">
              <a:rPr lang="id-ID" smtClean="0"/>
              <a:t>08/06/2016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360218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54B57-4DD3-481F-98DA-CB0DFBD563C9}" type="datetimeFigureOut">
              <a:rPr lang="id-ID" smtClean="0"/>
              <a:t>08/06/2016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232766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54B57-4DD3-481F-98DA-CB0DFBD563C9}" type="datetimeFigureOut">
              <a:rPr lang="id-ID" smtClean="0"/>
              <a:t>08/06/2016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65873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54B57-4DD3-481F-98DA-CB0DFBD563C9}" type="datetimeFigureOut">
              <a:rPr lang="id-ID" smtClean="0"/>
              <a:t>08/06/2016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91EB78-DF61-413F-A678-B1DE9A5CEF2C}" type="slidenum">
              <a:rPr lang="id-ID" smtClean="0"/>
              <a:t>‹#›</a:t>
            </a:fld>
            <a:endParaRPr lang="id-ID"/>
          </a:p>
        </p:txBody>
      </p:sp>
    </p:spTree>
    <p:extLst>
      <p:ext uri="{BB962C8B-B14F-4D97-AF65-F5344CB8AC3E}">
        <p14:creationId xmlns:p14="http://schemas.microsoft.com/office/powerpoint/2010/main" val="83790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54B57-4DD3-481F-98DA-CB0DFBD563C9}" type="datetimeFigureOut">
              <a:rPr lang="id-ID" smtClean="0"/>
              <a:t>08/06/2016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1EB78-DF61-413F-A678-B1DE9A5CEF2C}" type="slidenum">
              <a:rPr lang="id-ID" smtClean="0"/>
              <a:t>‹#›</a:t>
            </a:fld>
            <a:endParaRPr lang="id-ID"/>
          </a:p>
        </p:txBody>
      </p:sp>
    </p:spTree>
    <p:extLst>
      <p:ext uri="{BB962C8B-B14F-4D97-AF65-F5344CB8AC3E}">
        <p14:creationId xmlns:p14="http://schemas.microsoft.com/office/powerpoint/2010/main" val="6889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2187675"/>
          </a:xfrm>
        </p:spPr>
        <p:txBody>
          <a:bodyPr>
            <a:norm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r>
              <a:rPr lang="id-ID" sz="8000" b="1" cap="all" dirty="0" smtClean="0">
                <a:ln/>
                <a:solidFill>
                  <a:srgbClr val="00B050"/>
                </a:solidFill>
                <a:effectLst>
                  <a:glow rad="2286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harlemagne Std" pitchFamily="82" charset="0"/>
                <a:ea typeface="Gungsuh" pitchFamily="18" charset="-127"/>
              </a:rPr>
              <a:t>kanker</a:t>
            </a:r>
            <a:endParaRPr lang="id-ID" sz="8000" b="1" cap="all" dirty="0">
              <a:ln/>
              <a:solidFill>
                <a:srgbClr val="00B050"/>
              </a:solidFill>
              <a:effectLst>
                <a:glow rad="2286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harlemagne Std" pitchFamily="82" charset="0"/>
              <a:ea typeface="Gungsuh" pitchFamily="18" charset="-127"/>
            </a:endParaRPr>
          </a:p>
        </p:txBody>
      </p:sp>
      <p:sp>
        <p:nvSpPr>
          <p:cNvPr id="4" name="Subtitle 3"/>
          <p:cNvSpPr>
            <a:spLocks noGrp="1"/>
          </p:cNvSpPr>
          <p:nvPr>
            <p:ph type="subTitle" idx="1"/>
          </p:nvPr>
        </p:nvSpPr>
        <p:spPr>
          <a:xfrm>
            <a:off x="-900608" y="3886200"/>
            <a:ext cx="11017224" cy="17526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d-ID" b="1" dirty="0" smtClean="0">
                <a:ln>
                  <a:prstDash val="solid"/>
                </a:ln>
                <a:solidFill>
                  <a:schemeClr val="bg1"/>
                </a:solidFill>
                <a:effectLst>
                  <a:glow rad="139700">
                    <a:schemeClr val="accent5">
                      <a:satMod val="175000"/>
                      <a:alpha val="40000"/>
                    </a:schemeClr>
                  </a:glow>
                  <a:outerShdw blurRad="88000" dist="50800" dir="5040000" algn="tl">
                    <a:schemeClr val="accent4">
                      <a:tint val="80000"/>
                      <a:satMod val="250000"/>
                      <a:alpha val="45000"/>
                    </a:schemeClr>
                  </a:outerShdw>
                </a:effectLst>
                <a:latin typeface="Gungsuh" pitchFamily="18" charset="-127"/>
                <a:ea typeface="Gungsuh" pitchFamily="18" charset="-127"/>
              </a:rPr>
              <a:t>AGNES TIA DEWI N. (D11.2014.01819)</a:t>
            </a:r>
          </a:p>
          <a:p>
            <a:r>
              <a:rPr lang="id-ID" b="1" dirty="0" smtClean="0">
                <a:ln>
                  <a:prstDash val="solid"/>
                </a:ln>
                <a:solidFill>
                  <a:schemeClr val="bg1"/>
                </a:solidFill>
                <a:effectLst>
                  <a:glow rad="139700">
                    <a:schemeClr val="accent5">
                      <a:satMod val="175000"/>
                      <a:alpha val="40000"/>
                    </a:schemeClr>
                  </a:glow>
                  <a:outerShdw blurRad="88000" dist="50800" dir="5040000" algn="tl">
                    <a:schemeClr val="accent4">
                      <a:tint val="80000"/>
                      <a:satMod val="250000"/>
                      <a:alpha val="45000"/>
                    </a:schemeClr>
                  </a:outerShdw>
                </a:effectLst>
                <a:latin typeface="Gungsuh" pitchFamily="18" charset="-127"/>
                <a:ea typeface="Gungsuh" pitchFamily="18" charset="-127"/>
              </a:rPr>
              <a:t>AHMAD DUGO (D11.2014.01924)</a:t>
            </a:r>
          </a:p>
          <a:p>
            <a:r>
              <a:rPr lang="id-ID" b="1" dirty="0" smtClean="0">
                <a:ln>
                  <a:prstDash val="solid"/>
                </a:ln>
                <a:solidFill>
                  <a:schemeClr val="bg1"/>
                </a:solidFill>
                <a:effectLst>
                  <a:glow rad="139700">
                    <a:schemeClr val="accent5">
                      <a:satMod val="175000"/>
                      <a:alpha val="40000"/>
                    </a:schemeClr>
                  </a:glow>
                  <a:outerShdw blurRad="88000" dist="50800" dir="5040000" algn="tl">
                    <a:schemeClr val="accent4">
                      <a:tint val="80000"/>
                      <a:satMod val="250000"/>
                      <a:alpha val="45000"/>
                    </a:schemeClr>
                  </a:outerShdw>
                </a:effectLst>
                <a:latin typeface="Gungsuh" pitchFamily="18" charset="-127"/>
                <a:ea typeface="Gungsuh" pitchFamily="18" charset="-127"/>
              </a:rPr>
              <a:t>MIRANTI SHINTA D. (D11.2014.01902)</a:t>
            </a:r>
            <a:endParaRPr lang="id-ID" b="1" dirty="0">
              <a:ln>
                <a:prstDash val="solid"/>
              </a:ln>
              <a:solidFill>
                <a:schemeClr val="bg1"/>
              </a:solidFill>
              <a:effectLst>
                <a:glow rad="139700">
                  <a:schemeClr val="accent5">
                    <a:satMod val="175000"/>
                    <a:alpha val="40000"/>
                  </a:schemeClr>
                </a:glow>
                <a:outerShdw blurRad="88000" dist="50800" dir="5040000" algn="tl">
                  <a:schemeClr val="accent4">
                    <a:tint val="80000"/>
                    <a:satMod val="250000"/>
                    <a:alpha val="45000"/>
                  </a:schemeClr>
                </a:outerShdw>
              </a:effectLst>
              <a:latin typeface="Gungsuh" pitchFamily="18" charset="-127"/>
              <a:ea typeface="Gungsuh" pitchFamily="18" charset="-127"/>
            </a:endParaRPr>
          </a:p>
        </p:txBody>
      </p:sp>
    </p:spTree>
    <p:extLst>
      <p:ext uri="{BB962C8B-B14F-4D97-AF65-F5344CB8AC3E}">
        <p14:creationId xmlns:p14="http://schemas.microsoft.com/office/powerpoint/2010/main" val="30644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14" presetClass="entr" presetSubtype="1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1250"/>
                                        <p:tgtEl>
                                          <p:spTgt spid="4">
                                            <p:txEl>
                                              <p:pRg st="0" end="0"/>
                                            </p:txEl>
                                          </p:spTgt>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1250"/>
                                        <p:tgtEl>
                                          <p:spTgt spid="4">
                                            <p:txEl>
                                              <p:pRg st="1" end="1"/>
                                            </p:txEl>
                                          </p:spTgt>
                                        </p:tgtEl>
                                      </p:cBhvr>
                                    </p:animEffect>
                                  </p:childTnLst>
                                </p:cTn>
                              </p:par>
                            </p:childTnLst>
                          </p:cTn>
                        </p:par>
                        <p:par>
                          <p:cTn id="18" fill="hold">
                            <p:stCondLst>
                              <p:cond delay="4250"/>
                            </p:stCondLst>
                            <p:childTnLst>
                              <p:par>
                                <p:cTn id="19" presetID="14" presetClass="entr" presetSubtype="1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1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60648"/>
            <a:ext cx="8229600" cy="5865515"/>
          </a:xfrm>
        </p:spPr>
        <p:txBody>
          <a:bodyPr>
            <a:normAutofit fontScale="85000" lnSpcReduction="10000"/>
          </a:bodyPr>
          <a:lstStyle/>
          <a:p>
            <a:pPr marL="0" indent="0">
              <a:buNone/>
            </a:pPr>
            <a:r>
              <a:rPr lang="id-ID" dirty="0" smtClean="0"/>
              <a:t>4)Sarkoma</a:t>
            </a:r>
          </a:p>
          <a:p>
            <a:pPr marL="0" indent="0">
              <a:buNone/>
            </a:pPr>
            <a:r>
              <a:rPr lang="id-ID" dirty="0" smtClean="0"/>
              <a:t>	Yaitu jenis kanker dimana jaringan penunjang yang berada dipermukaan 	tubuh seperti jaringan ikat, termasuk sel - sel yang ditemukan diotot dan 	tulang.</a:t>
            </a:r>
          </a:p>
          <a:p>
            <a:pPr marL="0" indent="0">
              <a:buNone/>
            </a:pPr>
            <a:endParaRPr lang="id-ID" dirty="0" smtClean="0"/>
          </a:p>
          <a:p>
            <a:pPr marL="0" indent="0">
              <a:buNone/>
            </a:pPr>
            <a:r>
              <a:rPr lang="id-ID" dirty="0" smtClean="0"/>
              <a:t>5)Glioma</a:t>
            </a:r>
          </a:p>
          <a:p>
            <a:pPr marL="0" indent="0">
              <a:buNone/>
            </a:pPr>
            <a:r>
              <a:rPr lang="id-ID" dirty="0" smtClean="0"/>
              <a:t>	Yaitu kanker susunan syaraf, misalnya sel-sel glia (jaringan penunjang) di 	susunan saraf pusat.</a:t>
            </a:r>
          </a:p>
          <a:p>
            <a:pPr marL="0" indent="0">
              <a:buNone/>
            </a:pPr>
            <a:endParaRPr lang="id-ID" dirty="0" smtClean="0"/>
          </a:p>
          <a:p>
            <a:pPr marL="0" indent="0">
              <a:buNone/>
            </a:pPr>
            <a:r>
              <a:rPr lang="id-ID" dirty="0" smtClean="0"/>
              <a:t>6)Karsinoma in situ</a:t>
            </a:r>
          </a:p>
          <a:p>
            <a:pPr marL="0" indent="0">
              <a:buNone/>
            </a:pPr>
            <a:r>
              <a:rPr lang="id-ID" dirty="0" smtClean="0"/>
              <a:t>	Yaitu istilah yang digunakan untuk menjelaskan sel epitel abnormal yang 	masih terbatas di daerah tertentu sehingga masih dianggap lesi prainvasif 	(kelainan/luka yang belum memyebar)</a:t>
            </a:r>
          </a:p>
          <a:p>
            <a:pPr marL="0" indent="0">
              <a:buNone/>
            </a:pPr>
            <a:endParaRPr lang="id-ID" dirty="0"/>
          </a:p>
        </p:txBody>
      </p:sp>
    </p:spTree>
    <p:extLst>
      <p:ext uri="{BB962C8B-B14F-4D97-AF65-F5344CB8AC3E}">
        <p14:creationId xmlns:p14="http://schemas.microsoft.com/office/powerpoint/2010/main" val="405133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60648"/>
            <a:ext cx="8229600" cy="6480720"/>
          </a:xfrm>
        </p:spPr>
        <p:txBody>
          <a:bodyPr>
            <a:noAutofit/>
          </a:bodyPr>
          <a:lstStyle/>
          <a:p>
            <a:pPr marL="0" indent="0">
              <a:buNone/>
            </a:pPr>
            <a:r>
              <a:rPr lang="id-ID" sz="2000" b="1" u="sng" dirty="0"/>
              <a:t>Kanker menurut gejala organ yang diganggu :</a:t>
            </a:r>
            <a:r>
              <a:rPr lang="id-ID" sz="2000" dirty="0"/>
              <a:t>	</a:t>
            </a:r>
          </a:p>
          <a:p>
            <a:pPr lvl="0"/>
            <a:r>
              <a:rPr lang="id-ID" sz="2000" b="1" dirty="0"/>
              <a:t>Kanker Otak</a:t>
            </a:r>
          </a:p>
          <a:p>
            <a:pPr marL="0" indent="0">
              <a:buNone/>
            </a:pPr>
            <a:r>
              <a:rPr lang="id-ID" sz="2000" dirty="0" smtClean="0"/>
              <a:t>Sakit </a:t>
            </a:r>
            <a:r>
              <a:rPr lang="id-ID" sz="2000" dirty="0"/>
              <a:t>kepala yang sangat pada pagi hari dan berkurang pada tengah hari, 	epilepsi, lemah, mati rasa pada lengan dan kaki, kesulitan berjalan, 	mengantuk, perubahan tidak normal pada penglihatan, perubahan pada 	kepribadian, perubahan pada ingatan, sulit bicara.</a:t>
            </a:r>
          </a:p>
          <a:p>
            <a:pPr lvl="0"/>
            <a:r>
              <a:rPr lang="id-ID" sz="2000" b="1" dirty="0"/>
              <a:t>Kanker mulut</a:t>
            </a:r>
          </a:p>
          <a:p>
            <a:pPr marL="0" indent="0">
              <a:buNone/>
            </a:pPr>
            <a:r>
              <a:rPr lang="id-ID" sz="2000" dirty="0" smtClean="0"/>
              <a:t>Terdapat </a:t>
            </a:r>
            <a:r>
              <a:rPr lang="id-ID" sz="2000" dirty="0"/>
              <a:t>sariawan pada mulut, lidah dan gusi yang tidak kunjung sembuh.</a:t>
            </a:r>
          </a:p>
          <a:p>
            <a:pPr lvl="0"/>
            <a:r>
              <a:rPr lang="id-ID" sz="2000" b="1" dirty="0"/>
              <a:t>Kanker Tenggorokan</a:t>
            </a:r>
          </a:p>
          <a:p>
            <a:pPr marL="0" indent="0">
              <a:buNone/>
            </a:pPr>
            <a:r>
              <a:rPr lang="id-ID" sz="2000" dirty="0" smtClean="0"/>
              <a:t>Batuk </a:t>
            </a:r>
            <a:r>
              <a:rPr lang="id-ID" sz="2000" dirty="0"/>
              <a:t>terus menerus, suara serak atau parau.</a:t>
            </a:r>
          </a:p>
          <a:p>
            <a:pPr lvl="0"/>
            <a:r>
              <a:rPr lang="id-ID" sz="2000" b="1" dirty="0"/>
              <a:t>Kanker Paru-paru</a:t>
            </a:r>
          </a:p>
          <a:p>
            <a:pPr marL="0" indent="0">
              <a:buNone/>
            </a:pPr>
            <a:r>
              <a:rPr lang="id-ID" sz="2000" dirty="0" smtClean="0"/>
              <a:t>Batuk </a:t>
            </a:r>
            <a:r>
              <a:rPr lang="id-ID" sz="2000" dirty="0"/>
              <a:t>terus - menerus, dahak bercampur darah, rasa sakit di dada.</a:t>
            </a:r>
          </a:p>
          <a:p>
            <a:pPr lvl="0"/>
            <a:r>
              <a:rPr lang="id-ID" sz="2000" b="1" dirty="0"/>
              <a:t>Kanker Payudara</a:t>
            </a:r>
          </a:p>
          <a:p>
            <a:pPr marL="0" indent="0">
              <a:buNone/>
            </a:pPr>
            <a:r>
              <a:rPr lang="id-ID" sz="2000" dirty="0" smtClean="0"/>
              <a:t>Adanya </a:t>
            </a:r>
            <a:r>
              <a:rPr lang="id-ID" sz="2000" dirty="0"/>
              <a:t>benjolan, penebalan kulit (tickening), perubahan bentuk, gatal - 	gatal, kemerahan, rasa sakit yang tidak berhubungan dengan menyusui 	atau menstruasi</a:t>
            </a:r>
            <a:r>
              <a:rPr lang="id-ID" sz="2000" dirty="0" smtClean="0"/>
              <a:t>.</a:t>
            </a:r>
            <a:endParaRPr lang="id-ID"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76256" y="5445225"/>
            <a:ext cx="1923885" cy="1401688"/>
          </a:xfrm>
          <a:prstGeom prst="rect">
            <a:avLst/>
          </a:prstGeom>
        </p:spPr>
      </p:pic>
    </p:spTree>
    <p:extLst>
      <p:ext uri="{BB962C8B-B14F-4D97-AF65-F5344CB8AC3E}">
        <p14:creationId xmlns:p14="http://schemas.microsoft.com/office/powerpoint/2010/main" val="1831806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0"/>
            <a:ext cx="8229600" cy="6858000"/>
          </a:xfrm>
        </p:spPr>
        <p:txBody>
          <a:bodyPr>
            <a:noAutofit/>
          </a:bodyPr>
          <a:lstStyle/>
          <a:p>
            <a:pPr lvl="0"/>
            <a:r>
              <a:rPr lang="id-ID" sz="1200" b="1" dirty="0" smtClean="0"/>
              <a:t> Kanker saluran pencernaan</a:t>
            </a:r>
          </a:p>
          <a:p>
            <a:r>
              <a:rPr lang="id-ID" sz="1200" dirty="0" smtClean="0"/>
              <a:t>	Adanya darah dalam kotoran yang ditandai dengan warna merah terang 	atau hitam, rasa tidak enak terus - menerus pada perut, benjolan pada 	perut, rasa sakit setelah makan, penurunan berat badan.</a:t>
            </a:r>
          </a:p>
          <a:p>
            <a:pPr lvl="0"/>
            <a:r>
              <a:rPr lang="id-ID" sz="1200" b="1" dirty="0" smtClean="0"/>
              <a:t>Kanker Rahim (uterus)</a:t>
            </a:r>
          </a:p>
          <a:p>
            <a:r>
              <a:rPr lang="id-ID" sz="1200" dirty="0" smtClean="0"/>
              <a:t>	Pendarahan diperiode - periode datang bulan, pengeluaran darah saat mens 	yang tidak seperti biasanya dan rasa sakit yang luar biasa.</a:t>
            </a:r>
          </a:p>
          <a:p>
            <a:pPr lvl="0"/>
            <a:r>
              <a:rPr lang="id-ID" sz="1200" b="1" dirty="0" smtClean="0"/>
              <a:t>Kanker Indung Telur (ovarium)</a:t>
            </a:r>
          </a:p>
          <a:p>
            <a:r>
              <a:rPr lang="id-ID" sz="1200" dirty="0" smtClean="0"/>
              <a:t>	Pada fase lanjut barulah muncul gejala.</a:t>
            </a:r>
          </a:p>
          <a:p>
            <a:pPr lvl="0"/>
            <a:r>
              <a:rPr lang="id-ID" sz="1200" b="1" dirty="0" smtClean="0"/>
              <a:t>Kanker Kolon</a:t>
            </a:r>
          </a:p>
          <a:p>
            <a:r>
              <a:rPr lang="id-ID" sz="1200" dirty="0" smtClean="0"/>
              <a:t>	Pendarahan pada rectum, ada darah pada kotoran, perubahan buang air 	besar (diare yang terus menerus atau sulit buang air besar).</a:t>
            </a:r>
          </a:p>
          <a:p>
            <a:pPr lvl="0"/>
            <a:r>
              <a:rPr lang="id-ID" sz="1200" b="1" dirty="0" smtClean="0"/>
              <a:t>Kanker Kandung Kemih atau Ginjal</a:t>
            </a:r>
          </a:p>
          <a:p>
            <a:r>
              <a:rPr lang="id-ID" sz="1200" dirty="0" smtClean="0"/>
              <a:t>	Ada darah pada air seni, rasa sakit atau perih pada saat buang air kecil, 	keseringan atau kesulitan buang air kecil, sakit pada kandung kemih.</a:t>
            </a:r>
          </a:p>
          <a:p>
            <a:pPr lvl="0"/>
            <a:r>
              <a:rPr lang="id-ID" sz="1200" b="1" dirty="0" smtClean="0"/>
              <a:t>Kanker prostat</a:t>
            </a:r>
          </a:p>
          <a:p>
            <a:r>
              <a:rPr lang="id-ID" sz="1200" dirty="0" smtClean="0"/>
              <a:t>	Kencing tidak lancar, rasa sakit yang terus menerus pada pinggang 	belakang, penis dan paha atas.</a:t>
            </a:r>
          </a:p>
          <a:p>
            <a:pPr lvl="0"/>
            <a:r>
              <a:rPr lang="id-ID" sz="1200" b="1" dirty="0" smtClean="0"/>
              <a:t>Kanker buah zakar/testis</a:t>
            </a:r>
          </a:p>
          <a:p>
            <a:r>
              <a:rPr lang="id-ID" sz="1200" dirty="0" smtClean="0"/>
              <a:t>	Adanya benjolan pada buah zakar, ukuran penampungan pada buah zakar 	yang membesar dan menebal secara mendadak, sakit pada perut bagian 	bawah, dada membesar atau melembek.</a:t>
            </a:r>
          </a:p>
          <a:p>
            <a:pPr lvl="0"/>
            <a:r>
              <a:rPr lang="id-ID" sz="1200" b="1" dirty="0" smtClean="0"/>
              <a:t>Limfoma</a:t>
            </a:r>
          </a:p>
          <a:p>
            <a:r>
              <a:rPr lang="id-ID" sz="1200" dirty="0" smtClean="0"/>
              <a:t>	Kelenjar getah bening membesar, kenyal seperti karet, gatal - gatal, 	berkeringat pada waktu tidur malam, demam atau penurunan berat badan 	tanpa sebab yang jelas.</a:t>
            </a:r>
          </a:p>
          <a:p>
            <a:pPr lvl="0"/>
            <a:r>
              <a:rPr lang="id-ID" sz="1200" b="1" dirty="0" smtClean="0"/>
              <a:t>Leukemia</a:t>
            </a:r>
          </a:p>
          <a:p>
            <a:r>
              <a:rPr lang="id-ID" sz="1200" dirty="0" smtClean="0"/>
              <a:t>	Pucat, kelelahan kronis, penurunan berat badan, sering kena infeksi, 	mudah terluka, rasa sakit pada tulang dan persendian, mimisan.</a:t>
            </a:r>
          </a:p>
          <a:p>
            <a:pPr lvl="0"/>
            <a:r>
              <a:rPr lang="id-ID" sz="1200" b="1" dirty="0" smtClean="0"/>
              <a:t>Kanker Kulit</a:t>
            </a:r>
          </a:p>
          <a:p>
            <a:r>
              <a:rPr lang="id-ID" sz="1200" dirty="0" smtClean="0"/>
              <a:t>	Benjolan pada kulit yang menyerupai kutil (mengeras seperti tanduk), 	infeksi yang tidak sembuh - sembuh, bintik-bintik berubah warna dan 	ukuran, rasa sakit pada daerah tertentu, perubahan warna kulit berupa 	bercak-bercak.</a:t>
            </a:r>
          </a:p>
          <a:p>
            <a:pPr lvl="0"/>
            <a:r>
              <a:rPr lang="id-ID" sz="1200" b="1" dirty="0" smtClean="0"/>
              <a:t>Komplikasi</a:t>
            </a:r>
          </a:p>
          <a:p>
            <a:r>
              <a:rPr lang="id-ID" sz="1200" dirty="0" smtClean="0"/>
              <a:t>	Komplikasi yang sering terjadi pada pasien kanker adalah infeksi yaitu 	pada pengidap kanker stadium lanjut. Infeksi terjadi akibat kekurangan 	protein dan zat gizi lainnya serta penekanan sistem imun yang sering 	terjadi setelah pengobatan konvensional.</a:t>
            </a:r>
          </a:p>
          <a:p>
            <a:pPr marL="0" indent="0">
              <a:buNone/>
            </a:pPr>
            <a:endParaRPr lang="id-ID" sz="1400" dirty="0" smtClean="0"/>
          </a:p>
          <a:p>
            <a:pPr marL="0" indent="0">
              <a:buNone/>
            </a:pPr>
            <a:endParaRPr lang="id-ID" sz="1400" dirty="0"/>
          </a:p>
        </p:txBody>
      </p:sp>
    </p:spTree>
    <p:extLst>
      <p:ext uri="{BB962C8B-B14F-4D97-AF65-F5344CB8AC3E}">
        <p14:creationId xmlns:p14="http://schemas.microsoft.com/office/powerpoint/2010/main" val="194634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50"/>
                </a:solidFill>
              </a:rPr>
              <a:t>Epidemiologi</a:t>
            </a:r>
            <a:endParaRPr lang="id-ID" dirty="0">
              <a:solidFill>
                <a:srgbClr val="00B050"/>
              </a:solidFill>
            </a:endParaRPr>
          </a:p>
        </p:txBody>
      </p:sp>
      <p:sp>
        <p:nvSpPr>
          <p:cNvPr id="3" name="Content Placeholder 2"/>
          <p:cNvSpPr>
            <a:spLocks noGrp="1"/>
          </p:cNvSpPr>
          <p:nvPr>
            <p:ph idx="1"/>
          </p:nvPr>
        </p:nvSpPr>
        <p:spPr/>
        <p:txBody>
          <a:bodyPr/>
          <a:lstStyle/>
          <a:p>
            <a:pPr marL="0" indent="0">
              <a:buNone/>
            </a:pPr>
            <a:r>
              <a:rPr lang="id-ID" sz="1800" dirty="0" smtClean="0">
                <a:solidFill>
                  <a:schemeClr val="bg1"/>
                </a:solidFill>
              </a:rPr>
              <a:t>Estimasi </a:t>
            </a:r>
            <a:r>
              <a:rPr lang="id-ID" sz="1800" dirty="0">
                <a:solidFill>
                  <a:schemeClr val="bg1"/>
                </a:solidFill>
              </a:rPr>
              <a:t>Persentase Kasus Baru dan Kematian Akibat Kanker pada Penduduk Laki-laki </a:t>
            </a:r>
            <a:r>
              <a:rPr lang="id-ID" sz="1800" dirty="0" smtClean="0">
                <a:solidFill>
                  <a:schemeClr val="bg1"/>
                </a:solidFill>
              </a:rPr>
              <a:t>dan </a:t>
            </a:r>
            <a:r>
              <a:rPr lang="it-IT" sz="1800" dirty="0" smtClean="0">
                <a:solidFill>
                  <a:schemeClr val="bg1"/>
                </a:solidFill>
              </a:rPr>
              <a:t>Perempuan </a:t>
            </a:r>
            <a:r>
              <a:rPr lang="it-IT" sz="1800" dirty="0">
                <a:solidFill>
                  <a:schemeClr val="bg1"/>
                </a:solidFill>
              </a:rPr>
              <a:t>di Dunia Tahun 2012</a:t>
            </a:r>
            <a:endParaRPr lang="id-ID" sz="1800" dirty="0">
              <a:solidFill>
                <a:schemeClr val="bg1"/>
              </a:solidFill>
            </a:endParaRPr>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806489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7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buNone/>
            </a:pPr>
            <a:endParaRPr lang="id-ID"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66863"/>
            <a:ext cx="7933506" cy="43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643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lstStyle/>
          <a:p>
            <a:endParaRPr lang="id-ID" dirty="0"/>
          </a:p>
        </p:txBody>
      </p:sp>
      <p:sp>
        <p:nvSpPr>
          <p:cNvPr id="5" name="Text Placeholder 4"/>
          <p:cNvSpPr>
            <a:spLocks noGrp="1"/>
          </p:cNvSpPr>
          <p:nvPr>
            <p:ph type="body" idx="1"/>
          </p:nvPr>
        </p:nvSpPr>
        <p:spPr/>
        <p:txBody>
          <a:bodyPr/>
          <a:lstStyle/>
          <a:p>
            <a:endParaRPr lang="id-ID" dirty="0"/>
          </a:p>
        </p:txBody>
      </p:sp>
      <p:sp>
        <p:nvSpPr>
          <p:cNvPr id="6" name="Content Placeholder 5"/>
          <p:cNvSpPr>
            <a:spLocks noGrp="1"/>
          </p:cNvSpPr>
          <p:nvPr>
            <p:ph sz="half" idx="2"/>
          </p:nvPr>
        </p:nvSpPr>
        <p:spPr/>
        <p:txBody>
          <a:bodyPr/>
          <a:lstStyle/>
          <a:p>
            <a:endParaRPr lang="id-ID"/>
          </a:p>
        </p:txBody>
      </p:sp>
      <p:sp>
        <p:nvSpPr>
          <p:cNvPr id="7" name="Text Placeholder 6"/>
          <p:cNvSpPr>
            <a:spLocks noGrp="1"/>
          </p:cNvSpPr>
          <p:nvPr>
            <p:ph type="body" sz="quarter" idx="3"/>
          </p:nvPr>
        </p:nvSpPr>
        <p:spPr/>
        <p:txBody>
          <a:bodyPr/>
          <a:lstStyle/>
          <a:p>
            <a:endParaRPr lang="id-ID"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2" y="29700"/>
            <a:ext cx="42957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06" y="3429000"/>
            <a:ext cx="4295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581" y="58275"/>
            <a:ext cx="42576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4623499" y="3421789"/>
            <a:ext cx="4237993" cy="32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7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dirty="0" smtClean="0">
                <a:solidFill>
                  <a:schemeClr val="bg1"/>
                </a:solidFill>
              </a:rPr>
              <a:t>Prevalensi Penyakit Kanker pada Penduduk (‰)</a:t>
            </a:r>
            <a:br>
              <a:rPr lang="id-ID" sz="2800" dirty="0" smtClean="0">
                <a:solidFill>
                  <a:schemeClr val="bg1"/>
                </a:solidFill>
              </a:rPr>
            </a:br>
            <a:r>
              <a:rPr lang="id-ID" sz="2800" dirty="0" smtClean="0">
                <a:solidFill>
                  <a:schemeClr val="bg1"/>
                </a:solidFill>
              </a:rPr>
              <a:t>Menurut Kelompok Umur Tahun 2013</a:t>
            </a:r>
            <a:endParaRPr lang="id-ID" sz="2800" dirty="0">
              <a:solidFill>
                <a:schemeClr val="bg1"/>
              </a:solidFill>
            </a:endParaRPr>
          </a:p>
        </p:txBody>
      </p:sp>
      <p:sp>
        <p:nvSpPr>
          <p:cNvPr id="3" name="Text Placeholder 2"/>
          <p:cNvSpPr>
            <a:spLocks noGrp="1"/>
          </p:cNvSpPr>
          <p:nvPr>
            <p:ph type="body" idx="1"/>
          </p:nvPr>
        </p:nvSpPr>
        <p:spPr/>
        <p:txBody>
          <a:bodyPr/>
          <a:lstStyle/>
          <a:p>
            <a:endParaRPr lang="id-ID"/>
          </a:p>
        </p:txBody>
      </p:sp>
      <p:sp>
        <p:nvSpPr>
          <p:cNvPr id="5" name="Text Placeholder 4"/>
          <p:cNvSpPr>
            <a:spLocks noGrp="1"/>
          </p:cNvSpPr>
          <p:nvPr>
            <p:ph type="body" sz="quarter" idx="3"/>
          </p:nvPr>
        </p:nvSpPr>
        <p:spPr/>
        <p:txBody>
          <a:bodyPr/>
          <a:lstStyle/>
          <a:p>
            <a:endParaRPr lang="id-ID"/>
          </a:p>
        </p:txBody>
      </p:sp>
      <p:sp>
        <p:nvSpPr>
          <p:cNvPr id="6" name="Content Placeholder 5"/>
          <p:cNvSpPr>
            <a:spLocks noGrp="1"/>
          </p:cNvSpPr>
          <p:nvPr>
            <p:ph sz="quarter" idx="4"/>
          </p:nvPr>
        </p:nvSpPr>
        <p:spPr/>
        <p:txBody>
          <a:bodyPr/>
          <a:lstStyle/>
          <a:p>
            <a:endParaRPr lang="id-ID"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8111544" cy="476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92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id-ID" sz="2800" dirty="0">
                <a:solidFill>
                  <a:schemeClr val="bg1"/>
                </a:solidFill>
              </a:rPr>
              <a:t>Proporsi Faktor Risiko Penyakit Kanker pada Penduduk</a:t>
            </a:r>
            <a:br>
              <a:rPr lang="id-ID" sz="2800" dirty="0">
                <a:solidFill>
                  <a:schemeClr val="bg1"/>
                </a:solidFill>
              </a:rPr>
            </a:br>
            <a:r>
              <a:rPr lang="id-ID" sz="2800" dirty="0">
                <a:solidFill>
                  <a:schemeClr val="bg1"/>
                </a:solidFill>
              </a:rPr>
              <a:t>Menurut Kelompok Umur Tahun 2013</a:t>
            </a:r>
          </a:p>
        </p:txBody>
      </p:sp>
      <p:sp>
        <p:nvSpPr>
          <p:cNvPr id="10" name="Content Placeholder 9"/>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1628800"/>
            <a:ext cx="8010525"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91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Faktor Risiko</a:t>
            </a:r>
            <a:endParaRPr lang="id-ID" dirty="0"/>
          </a:p>
        </p:txBody>
      </p:sp>
      <p:sp>
        <p:nvSpPr>
          <p:cNvPr id="3" name="Content Placeholder 2"/>
          <p:cNvSpPr>
            <a:spLocks noGrp="1"/>
          </p:cNvSpPr>
          <p:nvPr>
            <p:ph idx="1"/>
          </p:nvPr>
        </p:nvSpPr>
        <p:spPr/>
        <p:txBody>
          <a:bodyPr/>
          <a:lstStyle/>
          <a:p>
            <a:r>
              <a:rPr lang="id-ID" dirty="0"/>
              <a:t>· Faktor Genetik</a:t>
            </a:r>
          </a:p>
          <a:p>
            <a:r>
              <a:rPr lang="id-ID" dirty="0"/>
              <a:t>· Faktor Karsinogen, di antaranya yaitu zat kimia, radiasi, virus, hormon, dan iritasi kronis</a:t>
            </a:r>
          </a:p>
          <a:p>
            <a:r>
              <a:rPr lang="id-ID" dirty="0"/>
              <a:t>· Faktor Perilaku/Gaya Hidup, diantaranya yaitu merokok, pola makan yang tidak sehat, konsumsi alkohol,</a:t>
            </a:r>
          </a:p>
          <a:p>
            <a:r>
              <a:rPr lang="id-ID" dirty="0"/>
              <a:t>dan kurang aktivitas fisik.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96" y="4293096"/>
            <a:ext cx="2540496" cy="2540496"/>
          </a:xfrm>
          <a:prstGeom prst="rect">
            <a:avLst/>
          </a:prstGeom>
        </p:spPr>
      </p:pic>
    </p:spTree>
    <p:extLst>
      <p:ext uri="{BB962C8B-B14F-4D97-AF65-F5344CB8AC3E}">
        <p14:creationId xmlns:p14="http://schemas.microsoft.com/office/powerpoint/2010/main" val="304902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Pengobatan</a:t>
            </a:r>
            <a:endParaRPr lang="id-ID" dirty="0"/>
          </a:p>
        </p:txBody>
      </p:sp>
      <p:sp>
        <p:nvSpPr>
          <p:cNvPr id="3" name="Content Placeholder 2"/>
          <p:cNvSpPr>
            <a:spLocks noGrp="1"/>
          </p:cNvSpPr>
          <p:nvPr>
            <p:ph idx="1"/>
          </p:nvPr>
        </p:nvSpPr>
        <p:spPr/>
        <p:txBody>
          <a:bodyPr/>
          <a:lstStyle/>
          <a:p>
            <a:pPr marL="0" indent="0">
              <a:buNone/>
            </a:pPr>
            <a:r>
              <a:rPr lang="id-ID" dirty="0"/>
              <a:t>Pengobatan Kanker terdiri dari salah satu atau kombinasi dari beberapa prosedur berikut :</a:t>
            </a:r>
          </a:p>
          <a:p>
            <a:pPr lvl="0"/>
            <a:r>
              <a:rPr lang="id-ID" dirty="0"/>
              <a:t>Pembedahan (operasi)</a:t>
            </a:r>
          </a:p>
          <a:p>
            <a:pPr lvl="0"/>
            <a:r>
              <a:rPr lang="id-ID" dirty="0"/>
              <a:t>Penyinaran (Radio-terapi)</a:t>
            </a:r>
          </a:p>
          <a:p>
            <a:pPr lvl="0"/>
            <a:r>
              <a:rPr lang="id-ID" dirty="0"/>
              <a:t>Pemakaian obat-obat pembunuh sel Kanker (sitostatika / kemoterapi)</a:t>
            </a:r>
          </a:p>
          <a:p>
            <a:pPr lvl="0"/>
            <a:r>
              <a:rPr lang="id-ID" dirty="0"/>
              <a:t>Peningkatan daya tahan tubuh (imunoterapi)</a:t>
            </a:r>
          </a:p>
          <a:p>
            <a:pPr lvl="0"/>
            <a:r>
              <a:rPr lang="id-ID" dirty="0"/>
              <a:t>Pengobatan dengan hormon</a:t>
            </a:r>
          </a:p>
          <a:p>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708920"/>
            <a:ext cx="952500" cy="952500"/>
          </a:xfrm>
          <a:prstGeom prst="rect">
            <a:avLst/>
          </a:prstGeom>
        </p:spPr>
      </p:pic>
    </p:spTree>
    <p:extLst>
      <p:ext uri="{BB962C8B-B14F-4D97-AF65-F5344CB8AC3E}">
        <p14:creationId xmlns:p14="http://schemas.microsoft.com/office/powerpoint/2010/main" val="1843359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Kanker (Tumor Ganas)</a:t>
            </a:r>
            <a:endParaRPr lang="id-ID" dirty="0"/>
          </a:p>
        </p:txBody>
      </p:sp>
      <p:sp>
        <p:nvSpPr>
          <p:cNvPr id="3" name="Content Placeholder 2"/>
          <p:cNvSpPr>
            <a:spLocks noGrp="1"/>
          </p:cNvSpPr>
          <p:nvPr>
            <p:ph idx="1"/>
          </p:nvPr>
        </p:nvSpPr>
        <p:spPr/>
        <p:txBody>
          <a:bodyPr>
            <a:normAutofit fontScale="77500" lnSpcReduction="20000"/>
          </a:bodyPr>
          <a:lstStyle/>
          <a:p>
            <a:pPr marL="0" indent="0">
              <a:buNone/>
            </a:pPr>
            <a:r>
              <a:rPr lang="id-ID" dirty="0" smtClean="0"/>
              <a:t>	Kanker </a:t>
            </a:r>
            <a:r>
              <a:rPr lang="id-ID" dirty="0"/>
              <a:t>adalah penyakit akibat pertumbuhan tidak normal dari sel-sel jaringan tubuh yang berubah menjadi sel Kanker. Dalam perkembangannya, sel-sel Kanker ini dapat menyebar ke bagian tubuh lainnya sehingga dapat menyebabkan kematian</a:t>
            </a:r>
            <a:r>
              <a:rPr lang="id-ID" dirty="0" smtClean="0"/>
              <a:t>.</a:t>
            </a:r>
          </a:p>
          <a:p>
            <a:pPr marL="0" indent="0">
              <a:buNone/>
            </a:pPr>
            <a:r>
              <a:rPr lang="id-ID" dirty="0" smtClean="0"/>
              <a:t>	Kanker </a:t>
            </a:r>
            <a:r>
              <a:rPr lang="id-ID" dirty="0"/>
              <a:t>sering dikenal </a:t>
            </a:r>
            <a:r>
              <a:rPr lang="id-ID" dirty="0" smtClean="0"/>
              <a:t>sebagai </a:t>
            </a:r>
            <a:r>
              <a:rPr lang="id-ID" dirty="0"/>
              <a:t>tumor, </a:t>
            </a:r>
            <a:r>
              <a:rPr lang="id-ID" dirty="0" smtClean="0"/>
              <a:t>namun </a:t>
            </a:r>
            <a:r>
              <a:rPr lang="id-ID" dirty="0"/>
              <a:t>tidak semua tumor adalah kanker. Tumor adalah segala benjolan tidak normal atau abnormal. Tumor dibagi dalam 2 golongan, yaitu tumor jinak dan tumor ganas. Kanker adalah istilah umum untuk semua jenis tumor ganas</a:t>
            </a:r>
            <a:endParaRPr lang="id-ID" dirty="0"/>
          </a:p>
          <a:p>
            <a:pPr marL="0" indent="0">
              <a:buNone/>
            </a:pPr>
            <a:r>
              <a:rPr lang="id-ID" dirty="0" smtClean="0"/>
              <a:t>	Kanker </a:t>
            </a:r>
            <a:r>
              <a:rPr lang="id-ID" dirty="0"/>
              <a:t>dapat menimpa semua orang, pada setiap bagian tubuh, dan pada semua golongan umur</a:t>
            </a:r>
            <a:r>
              <a:rPr lang="id-ID" dirty="0" smtClean="0"/>
              <a:t>.</a:t>
            </a:r>
            <a:endParaRPr lang="id-ID" dirty="0"/>
          </a:p>
        </p:txBody>
      </p:sp>
    </p:spTree>
    <p:extLst>
      <p:ext uri="{BB962C8B-B14F-4D97-AF65-F5344CB8AC3E}">
        <p14:creationId xmlns:p14="http://schemas.microsoft.com/office/powerpoint/2010/main" val="1234473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88640"/>
            <a:ext cx="8229600" cy="6552728"/>
          </a:xfrm>
        </p:spPr>
        <p:txBody>
          <a:bodyPr>
            <a:normAutofit fontScale="77500" lnSpcReduction="20000"/>
          </a:bodyPr>
          <a:lstStyle/>
          <a:p>
            <a:pPr marL="0" indent="0">
              <a:buNone/>
            </a:pPr>
            <a:r>
              <a:rPr lang="id-ID" dirty="0"/>
              <a:t>Meskipun penyebab Kanker secara pasti belum diketahui, setiap orang dapat melakukan upaya pencegahan dengan cara hidup sehat dan menghindari penyebab Kanker :</a:t>
            </a:r>
          </a:p>
          <a:p>
            <a:pPr marL="0" indent="0">
              <a:buNone/>
            </a:pPr>
            <a:r>
              <a:rPr lang="id-ID" dirty="0"/>
              <a:t>1. Mengenai makanan : </a:t>
            </a:r>
          </a:p>
          <a:p>
            <a:pPr lvl="0"/>
            <a:r>
              <a:rPr lang="id-ID" dirty="0"/>
              <a:t>Mengurangi makanan berlemak yang berlebihan.</a:t>
            </a:r>
          </a:p>
          <a:p>
            <a:pPr lvl="0"/>
            <a:r>
              <a:rPr lang="id-ID" dirty="0"/>
              <a:t>Lebih banyak makan makanan berserat.</a:t>
            </a:r>
          </a:p>
          <a:p>
            <a:pPr lvl="0"/>
            <a:r>
              <a:rPr lang="id-ID" dirty="0"/>
              <a:t>Lebih banyak makan sayur-sayuran berwarna serta buah-buahan,beberapa kali sehari.</a:t>
            </a:r>
          </a:p>
          <a:p>
            <a:pPr lvl="0"/>
            <a:r>
              <a:rPr lang="id-ID" dirty="0"/>
              <a:t>Lebih banyak makan makanan segar.</a:t>
            </a:r>
          </a:p>
          <a:p>
            <a:pPr lvl="0"/>
            <a:r>
              <a:rPr lang="id-ID" dirty="0"/>
              <a:t>Mengurangi makanan yang telah di awetkan atau disimpan terlalu lama.</a:t>
            </a:r>
          </a:p>
          <a:p>
            <a:pPr lvl="0"/>
            <a:r>
              <a:rPr lang="id-ID" dirty="0"/>
              <a:t>Membatasi minuman alkohol.</a:t>
            </a:r>
          </a:p>
          <a:p>
            <a:pPr marL="0" indent="0">
              <a:buNone/>
            </a:pPr>
            <a:r>
              <a:rPr lang="id-ID" dirty="0"/>
              <a:t>2. Hindari diri dari penyakit akibat hubungan seksual.</a:t>
            </a:r>
          </a:p>
          <a:p>
            <a:pPr marL="0" indent="0">
              <a:buNone/>
            </a:pPr>
            <a:r>
              <a:rPr lang="id-ID" dirty="0"/>
              <a:t>3. Hindari kebiasaan merokok. Bagi perokok : berhenti </a:t>
            </a:r>
            <a:r>
              <a:rPr lang="id-ID" dirty="0" smtClean="0"/>
              <a:t>	merokok</a:t>
            </a:r>
            <a:r>
              <a:rPr lang="id-ID" dirty="0"/>
              <a:t>.</a:t>
            </a:r>
          </a:p>
          <a:p>
            <a:pPr marL="0" indent="0">
              <a:buNone/>
            </a:pPr>
            <a:r>
              <a:rPr lang="id-ID" dirty="0"/>
              <a:t>4. Upayakan kehidupan seimbang dan hindarin stress.</a:t>
            </a:r>
          </a:p>
          <a:p>
            <a:pPr marL="0" indent="0">
              <a:buNone/>
            </a:pPr>
            <a:r>
              <a:rPr lang="id-ID" dirty="0"/>
              <a:t>5. Periksakan kesehatan secara berkala dan teratur.</a:t>
            </a:r>
          </a:p>
          <a:p>
            <a:pPr marL="0" indent="0">
              <a:buNone/>
            </a:pPr>
            <a:endParaRPr lang="id-ID" dirty="0"/>
          </a:p>
        </p:txBody>
      </p:sp>
    </p:spTree>
    <p:extLst>
      <p:ext uri="{BB962C8B-B14F-4D97-AF65-F5344CB8AC3E}">
        <p14:creationId xmlns:p14="http://schemas.microsoft.com/office/powerpoint/2010/main" val="1132915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ancer Growth Animatio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520" y="188640"/>
            <a:ext cx="8668963" cy="6338848"/>
          </a:xfrm>
        </p:spPr>
      </p:pic>
    </p:spTree>
    <p:extLst>
      <p:ext uri="{BB962C8B-B14F-4D97-AF65-F5344CB8AC3E}">
        <p14:creationId xmlns:p14="http://schemas.microsoft.com/office/powerpoint/2010/main" val="3309653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0346"/>
          </a:xfrm>
        </p:spPr>
        <p:txBody>
          <a:bodyPr>
            <a:normAutofit/>
          </a:bodyPr>
          <a:lstStyle/>
          <a:p>
            <a:pPr algn="l">
              <a:lnSpc>
                <a:spcPct val="150000"/>
              </a:lnSpc>
            </a:pPr>
            <a:r>
              <a:rPr lang="id-ID" sz="2000" dirty="0" smtClean="0">
                <a:latin typeface="Times New Roman" pitchFamily="18" charset="0"/>
                <a:cs typeface="Times New Roman" pitchFamily="18" charset="0"/>
              </a:rPr>
              <a:t>Ebook kanker terbitan </a:t>
            </a:r>
            <a:r>
              <a:rPr lang="id-ID" sz="2000" b="1" i="1" u="sng" dirty="0">
                <a:latin typeface="Times New Roman" pitchFamily="18" charset="0"/>
                <a:cs typeface="Times New Roman" pitchFamily="18" charset="0"/>
              </a:rPr>
              <a:t>http://www.untuksehat.co.cc</a:t>
            </a:r>
            <a:r>
              <a:rPr lang="id-ID" sz="2000" b="1" i="1" u="sng" dirty="0" smtClean="0">
                <a:latin typeface="Times New Roman" pitchFamily="18" charset="0"/>
                <a:cs typeface="Times New Roman" pitchFamily="18" charset="0"/>
              </a:rPr>
              <a:t>/</a:t>
            </a:r>
            <a:br>
              <a:rPr lang="id-ID" sz="2000" b="1" i="1" u="sng" dirty="0" smtClean="0">
                <a:latin typeface="Times New Roman" pitchFamily="18" charset="0"/>
                <a:cs typeface="Times New Roman" pitchFamily="18" charset="0"/>
              </a:rPr>
            </a:br>
            <a:r>
              <a:rPr lang="id-ID" sz="2000" dirty="0" smtClean="0">
                <a:latin typeface="Times New Roman" pitchFamily="18" charset="0"/>
                <a:cs typeface="Times New Roman" pitchFamily="18" charset="0"/>
              </a:rPr>
              <a:t>Infodatin </a:t>
            </a:r>
            <a:r>
              <a:rPr lang="id-ID" sz="2000" dirty="0">
                <a:latin typeface="Times New Roman" pitchFamily="18" charset="0"/>
                <a:cs typeface="Times New Roman" pitchFamily="18" charset="0"/>
              </a:rPr>
              <a:t>Kanker 2015</a:t>
            </a:r>
            <a:br>
              <a:rPr lang="id-ID" sz="2000" dirty="0">
                <a:latin typeface="Times New Roman" pitchFamily="18" charset="0"/>
                <a:cs typeface="Times New Roman" pitchFamily="18" charset="0"/>
              </a:rPr>
            </a:br>
            <a:r>
              <a:rPr lang="id-ID" sz="2000" b="1" i="1" u="sng" dirty="0">
                <a:latin typeface="Times New Roman" pitchFamily="18" charset="0"/>
                <a:cs typeface="Times New Roman" pitchFamily="18" charset="0"/>
              </a:rPr>
              <a:t>http://yayasankankerindonesia.org</a:t>
            </a:r>
            <a:r>
              <a:rPr lang="id-ID" sz="2000" b="1" i="1" u="sng" dirty="0" smtClean="0">
                <a:latin typeface="Times New Roman" pitchFamily="18" charset="0"/>
                <a:cs typeface="Times New Roman" pitchFamily="18" charset="0"/>
              </a:rPr>
              <a:t>/</a:t>
            </a:r>
            <a:br>
              <a:rPr lang="id-ID" sz="2000" b="1" i="1" u="sng" dirty="0" smtClean="0">
                <a:latin typeface="Times New Roman" pitchFamily="18" charset="0"/>
                <a:cs typeface="Times New Roman" pitchFamily="18" charset="0"/>
              </a:rPr>
            </a:br>
            <a:r>
              <a:rPr lang="id-ID" sz="2000" dirty="0" smtClean="0">
                <a:latin typeface="Times New Roman" pitchFamily="18" charset="0"/>
                <a:cs typeface="Times New Roman" pitchFamily="18" charset="0"/>
              </a:rPr>
              <a:t>Sholihah Anisfatus</a:t>
            </a:r>
            <a:r>
              <a:rPr lang="id-ID" sz="2000" dirty="0">
                <a:latin typeface="Times New Roman" pitchFamily="18" charset="0"/>
                <a:cs typeface="Times New Roman" pitchFamily="18" charset="0"/>
              </a:rPr>
              <a:t> Lini</a:t>
            </a:r>
            <a:r>
              <a:rPr lang="id-ID" sz="2000" dirty="0" smtClean="0">
                <a:latin typeface="Times New Roman" pitchFamily="18" charset="0"/>
                <a:cs typeface="Times New Roman" pitchFamily="18" charset="0"/>
              </a:rPr>
              <a:t>, dkk. 2010. Sel kanker dan kromosom abnormal. Depok. FKM </a:t>
            </a:r>
            <a:r>
              <a:rPr lang="id-ID" sz="2000" dirty="0">
                <a:latin typeface="Times New Roman" pitchFamily="18" charset="0"/>
                <a:cs typeface="Times New Roman" pitchFamily="18" charset="0"/>
              </a:rPr>
              <a:t>Universitas </a:t>
            </a:r>
            <a:r>
              <a:rPr lang="id-ID" sz="2000" dirty="0" smtClean="0">
                <a:latin typeface="Times New Roman" pitchFamily="18" charset="0"/>
                <a:cs typeface="Times New Roman" pitchFamily="18" charset="0"/>
              </a:rPr>
              <a:t>Indonesia. Atau </a:t>
            </a:r>
            <a:r>
              <a:rPr lang="id-ID" sz="2000" b="1" i="1" u="sng" dirty="0" smtClean="0">
                <a:latin typeface="Times New Roman" pitchFamily="18" charset="0"/>
                <a:cs typeface="Times New Roman" pitchFamily="18" charset="0"/>
              </a:rPr>
              <a:t>file</a:t>
            </a:r>
            <a:r>
              <a:rPr lang="id-ID" sz="2000" b="1" i="1" u="sng" dirty="0">
                <a:latin typeface="Times New Roman" pitchFamily="18" charset="0"/>
                <a:cs typeface="Times New Roman" pitchFamily="18" charset="0"/>
              </a:rPr>
              <a:t>:///D:/CANCER/Kanker%20_%20Acuriousity.html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3212976"/>
            <a:ext cx="4077946" cy="3479477"/>
          </a:xfrm>
        </p:spPr>
      </p:pic>
    </p:spTree>
    <p:extLst>
      <p:ext uri="{BB962C8B-B14F-4D97-AF65-F5344CB8AC3E}">
        <p14:creationId xmlns:p14="http://schemas.microsoft.com/office/powerpoint/2010/main" val="111722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075" y="2658269"/>
            <a:ext cx="4895850" cy="2409825"/>
          </a:xfrm>
        </p:spPr>
      </p:pic>
    </p:spTree>
    <p:extLst>
      <p:ext uri="{BB962C8B-B14F-4D97-AF65-F5344CB8AC3E}">
        <p14:creationId xmlns:p14="http://schemas.microsoft.com/office/powerpoint/2010/main" val="211302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Gejala dan Tanda</a:t>
            </a:r>
            <a:endParaRPr lang="id-ID" dirty="0"/>
          </a:p>
        </p:txBody>
      </p:sp>
      <p:sp>
        <p:nvSpPr>
          <p:cNvPr id="3" name="Content Placeholder 2"/>
          <p:cNvSpPr>
            <a:spLocks noGrp="1"/>
          </p:cNvSpPr>
          <p:nvPr>
            <p:ph idx="1"/>
          </p:nvPr>
        </p:nvSpPr>
        <p:spPr/>
        <p:txBody>
          <a:bodyPr>
            <a:normAutofit fontScale="85000" lnSpcReduction="10000"/>
          </a:bodyPr>
          <a:lstStyle/>
          <a:p>
            <a:pPr lvl="0"/>
            <a:r>
              <a:rPr lang="id-ID" dirty="0"/>
              <a:t>Waktu buang air besar atau kecil ada perubahan kebiasaan atau gangguan.</a:t>
            </a:r>
          </a:p>
          <a:p>
            <a:pPr lvl="0"/>
            <a:r>
              <a:rPr lang="id-ID" dirty="0"/>
              <a:t>Alat pencernaan terganggu dan susah menelan.</a:t>
            </a:r>
          </a:p>
          <a:p>
            <a:pPr lvl="0"/>
            <a:r>
              <a:rPr lang="id-ID" dirty="0"/>
              <a:t>Suara serak atau batuk yang tak sembuh-sembuh.</a:t>
            </a:r>
          </a:p>
          <a:p>
            <a:pPr lvl="0"/>
            <a:r>
              <a:rPr lang="id-ID" dirty="0"/>
              <a:t>Payudara atau di tempat lain ada benjolan (tumor).</a:t>
            </a:r>
          </a:p>
          <a:p>
            <a:pPr lvl="0"/>
            <a:r>
              <a:rPr lang="id-ID" dirty="0"/>
              <a:t>Andeng – andeng (tahi lalat) yang berubah sifatnya, menjadi semakin besar dan gatal.</a:t>
            </a:r>
          </a:p>
          <a:p>
            <a:pPr lvl="0"/>
            <a:r>
              <a:rPr lang="id-ID" dirty="0"/>
              <a:t>Darah atau lendir yang abnormal keluar dari tubuh.</a:t>
            </a:r>
          </a:p>
          <a:p>
            <a:pPr lvl="0"/>
            <a:r>
              <a:rPr lang="id-ID" dirty="0"/>
              <a:t>Adanya koreng atau borok yang tak mau sembuh-sembuh.</a:t>
            </a:r>
          </a:p>
          <a:p>
            <a:pPr marL="0" indent="0">
              <a:buNone/>
            </a:pP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4" y="5301208"/>
            <a:ext cx="6152331" cy="1384548"/>
          </a:xfrm>
          <a:prstGeom prst="rect">
            <a:avLst/>
          </a:prstGeom>
        </p:spPr>
      </p:pic>
    </p:spTree>
    <p:extLst>
      <p:ext uri="{BB962C8B-B14F-4D97-AF65-F5344CB8AC3E}">
        <p14:creationId xmlns:p14="http://schemas.microsoft.com/office/powerpoint/2010/main" val="314811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Patofisiologi Kanker</a:t>
            </a:r>
            <a:endParaRPr lang="id-ID" dirty="0"/>
          </a:p>
        </p:txBody>
      </p:sp>
      <p:sp>
        <p:nvSpPr>
          <p:cNvPr id="3" name="Content Placeholder 2"/>
          <p:cNvSpPr>
            <a:spLocks noGrp="1"/>
          </p:cNvSpPr>
          <p:nvPr>
            <p:ph idx="1"/>
          </p:nvPr>
        </p:nvSpPr>
        <p:spPr>
          <a:xfrm>
            <a:off x="467544" y="1268760"/>
            <a:ext cx="8229600" cy="5257800"/>
          </a:xfrm>
        </p:spPr>
        <p:txBody>
          <a:bodyPr>
            <a:normAutofit fontScale="77500" lnSpcReduction="20000"/>
          </a:bodyPr>
          <a:lstStyle/>
          <a:p>
            <a:r>
              <a:rPr lang="id-ID" dirty="0" smtClean="0">
                <a:effectLst/>
              </a:rPr>
              <a:t>Mekanisme terjadinya kanker ada tiga tahap perubahan:</a:t>
            </a:r>
            <a:br>
              <a:rPr lang="id-ID" dirty="0" smtClean="0">
                <a:effectLst/>
              </a:rPr>
            </a:br>
            <a:r>
              <a:rPr lang="id-ID" dirty="0" smtClean="0">
                <a:effectLst/>
              </a:rPr>
              <a:t>« Tahap inisiasi</a:t>
            </a:r>
            <a:br>
              <a:rPr lang="id-ID" dirty="0" smtClean="0">
                <a:effectLst/>
              </a:rPr>
            </a:br>
            <a:r>
              <a:rPr lang="id-ID" dirty="0" smtClean="0">
                <a:effectLst/>
              </a:rPr>
              <a:t>Pada tahap ini sel normal berpotensi berubah menjadi sel kanker akibat rangsangan karsinogen sebagai inisiator. Inisiatro dapat langsung merubah DNA atau melalui metabolisme sel sehingga DNA pecah. Di tahap ini perubahan bersifat ireversibel.</a:t>
            </a:r>
          </a:p>
          <a:p>
            <a:r>
              <a:rPr lang="id-ID" dirty="0" smtClean="0">
                <a:effectLst/>
              </a:rPr>
              <a:t>« Tahap promotor</a:t>
            </a:r>
            <a:br>
              <a:rPr lang="id-ID" dirty="0" smtClean="0">
                <a:effectLst/>
              </a:rPr>
            </a:br>
            <a:r>
              <a:rPr lang="id-ID" dirty="0" smtClean="0">
                <a:effectLst/>
              </a:rPr>
              <a:t>Karsinogen akan mengubah sel terinisiasi menjadi sel kanker dan bersifat reversibel.</a:t>
            </a:r>
          </a:p>
          <a:p>
            <a:r>
              <a:rPr lang="id-ID" dirty="0" smtClean="0">
                <a:effectLst/>
              </a:rPr>
              <a:t>« Tahap perubahan menetap atau progresif</a:t>
            </a:r>
            <a:br>
              <a:rPr lang="id-ID" dirty="0" smtClean="0">
                <a:effectLst/>
              </a:rPr>
            </a:br>
            <a:r>
              <a:rPr lang="id-ID" dirty="0" smtClean="0">
                <a:effectLst/>
              </a:rPr>
              <a:t>Terjadi pembelahan sel yang tidak terkendali, tanpa memerlukan inisiator atau promotor. Sel kanker menghasilkan faktor angiogenesis yaitu faktor pertumbuhan vaskuler untuk nutrisi sel kanker.</a:t>
            </a:r>
          </a:p>
          <a:p>
            <a:endParaRPr lang="id-ID" dirty="0"/>
          </a:p>
        </p:txBody>
      </p:sp>
    </p:spTree>
    <p:extLst>
      <p:ext uri="{BB962C8B-B14F-4D97-AF65-F5344CB8AC3E}">
        <p14:creationId xmlns:p14="http://schemas.microsoft.com/office/powerpoint/2010/main" val="45816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Diagnosis</a:t>
            </a:r>
            <a:endParaRPr lang="id-ID" dirty="0"/>
          </a:p>
        </p:txBody>
      </p:sp>
      <p:sp>
        <p:nvSpPr>
          <p:cNvPr id="3" name="Content Placeholder 2"/>
          <p:cNvSpPr>
            <a:spLocks noGrp="1"/>
          </p:cNvSpPr>
          <p:nvPr>
            <p:ph idx="1"/>
          </p:nvPr>
        </p:nvSpPr>
        <p:spPr/>
        <p:txBody>
          <a:bodyPr>
            <a:normAutofit fontScale="62500" lnSpcReduction="20000"/>
          </a:bodyPr>
          <a:lstStyle/>
          <a:p>
            <a:pPr marL="0" indent="0">
              <a:buNone/>
            </a:pPr>
            <a:r>
              <a:rPr lang="id-ID" dirty="0" smtClean="0"/>
              <a:t>1.    Deteksi Dini</a:t>
            </a:r>
          </a:p>
          <a:p>
            <a:pPr marL="0" indent="0">
              <a:buNone/>
            </a:pPr>
            <a:r>
              <a:rPr lang="id-ID" dirty="0" smtClean="0"/>
              <a:t>Pendiagnosaan kanker dimulai ketika seserorang mulai mengalami gejala-gejala yang tidak wajar yang merupakan perringatan tahap awal. Gejala kanker secara umum :</a:t>
            </a:r>
          </a:p>
          <a:p>
            <a:r>
              <a:rPr lang="id-ID" dirty="0" smtClean="0"/>
              <a:t>Nyeri.</a:t>
            </a:r>
          </a:p>
          <a:p>
            <a:r>
              <a:rPr lang="id-ID" dirty="0" smtClean="0"/>
              <a:t>Pendarahan atau pengeluaran cairan yang tidak wajar.</a:t>
            </a:r>
          </a:p>
          <a:p>
            <a:r>
              <a:rPr lang="id-ID" dirty="0" smtClean="0"/>
              <a:t>Perubahan kebiasaan buang air besar</a:t>
            </a:r>
          </a:p>
          <a:p>
            <a:r>
              <a:rPr lang="id-ID" dirty="0" smtClean="0"/>
              <a:t>Penurunan berat badan dengan cepat akibat kurang lemak dan protein (kaheksia)</a:t>
            </a:r>
          </a:p>
          <a:p>
            <a:r>
              <a:rPr lang="id-ID" dirty="0" smtClean="0"/>
              <a:t>Benjolan pada payudara</a:t>
            </a:r>
          </a:p>
          <a:p>
            <a:r>
              <a:rPr lang="id-ID" dirty="0" smtClean="0"/>
              <a:t>Gangguan pencernaan, misalnya sukar menelan yang terus menerus.</a:t>
            </a:r>
          </a:p>
          <a:p>
            <a:r>
              <a:rPr lang="id-ID" dirty="0" smtClean="0"/>
              <a:t>Tuli, atau adanya suara – suara dalam telinga yang menetap.</a:t>
            </a:r>
          </a:p>
          <a:p>
            <a:r>
              <a:rPr lang="id-ID" dirty="0" smtClean="0"/>
              <a:t>Luka yang tidak sembuh – sembuh</a:t>
            </a:r>
          </a:p>
          <a:p>
            <a:r>
              <a:rPr lang="id-ID" dirty="0" smtClean="0"/>
              <a:t>Perubahan tahi lalat atau kulit yang mencolok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879" y="5085184"/>
            <a:ext cx="2191121" cy="1772816"/>
          </a:xfrm>
          <a:prstGeom prst="rect">
            <a:avLst/>
          </a:prstGeom>
        </p:spPr>
      </p:pic>
    </p:spTree>
    <p:extLst>
      <p:ext uri="{BB962C8B-B14F-4D97-AF65-F5344CB8AC3E}">
        <p14:creationId xmlns:p14="http://schemas.microsoft.com/office/powerpoint/2010/main" val="3575263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r>
              <a:rPr lang="id-ID" dirty="0" smtClean="0"/>
              <a:t>2.    Pemeriksaan</a:t>
            </a:r>
          </a:p>
          <a:p>
            <a:r>
              <a:rPr lang="id-ID" dirty="0" smtClean="0"/>
              <a:t>Pemindaian/scanning (misalnya pemindaian hati atau tulang)</a:t>
            </a:r>
          </a:p>
          <a:p>
            <a:r>
              <a:rPr lang="id-ID" dirty="0" smtClean="0"/>
              <a:t>Pewarnaan terhadap jaringan sehingga bila ada kanker jaringan patologis dapat diketahui.</a:t>
            </a:r>
          </a:p>
          <a:p>
            <a:r>
              <a:rPr lang="id-ID" dirty="0" smtClean="0"/>
              <a:t>CT (Computed Tomography)</a:t>
            </a:r>
          </a:p>
          <a:p>
            <a:r>
              <a:rPr lang="id-ID" dirty="0" smtClean="0"/>
              <a:t>MRI (Magnetic Resonance Imaging)</a:t>
            </a:r>
          </a:p>
          <a:p>
            <a:r>
              <a:rPr lang="id-ID" dirty="0" smtClean="0"/>
              <a:t>Mediastinoskopi</a:t>
            </a:r>
          </a:p>
          <a:p>
            <a:r>
              <a:rPr lang="id-ID" dirty="0" smtClean="0"/>
              <a:t>Biopsi sumsum tulang, yaitu pengambilan sample jaringan tubuh.</a:t>
            </a:r>
          </a:p>
          <a:p>
            <a:r>
              <a:rPr lang="id-ID" dirty="0" smtClean="0"/>
              <a:t>Endoskopi, untuk melihat kanker di bagian dalam tubuh manusia.</a:t>
            </a:r>
          </a:p>
          <a:p>
            <a:pPr marL="0" indent="0">
              <a:buNone/>
            </a:pPr>
            <a:endParaRPr lang="id-ID" dirty="0" smtClean="0"/>
          </a:p>
          <a:p>
            <a:pPr marL="0" indent="0">
              <a:buNone/>
            </a:pPr>
            <a:endParaRPr lang="id-ID" dirty="0"/>
          </a:p>
        </p:txBody>
      </p:sp>
    </p:spTree>
    <p:extLst>
      <p:ext uri="{BB962C8B-B14F-4D97-AF65-F5344CB8AC3E}">
        <p14:creationId xmlns:p14="http://schemas.microsoft.com/office/powerpoint/2010/main" val="178264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60648"/>
            <a:ext cx="8229600" cy="5865515"/>
          </a:xfrm>
        </p:spPr>
        <p:txBody>
          <a:bodyPr>
            <a:noAutofit/>
          </a:bodyPr>
          <a:lstStyle/>
          <a:p>
            <a:r>
              <a:rPr lang="id-ID" sz="2000" dirty="0" smtClean="0"/>
              <a:t>Setelah terdeteksi adanya kanker dalam tubuh seseorang, maka dokter akan melakukan biopsy (pengambilan sampel tubuh) untuk mengetahui seberapa ganasnya tumor tersebut. Ada beberapa metode untuk menentukan tahap-tahap kanker. Sistem yang banyak digunakan adalah sistem TNM, singkatan dari tumor (T), node (N), dan metastasis (M). TNM didasarkan pada tiga faktor :</a:t>
            </a:r>
          </a:p>
          <a:p>
            <a:endParaRPr lang="id-ID" sz="2000" dirty="0" smtClean="0"/>
          </a:p>
          <a:p>
            <a:pPr marL="0" indent="0">
              <a:buNone/>
            </a:pPr>
            <a:r>
              <a:rPr lang="id-ID" sz="2000" dirty="0" smtClean="0"/>
              <a:t>a.    </a:t>
            </a:r>
            <a:r>
              <a:rPr lang="id-ID" sz="2000" i="1" u="sng" dirty="0" smtClean="0">
                <a:effectLst/>
              </a:rPr>
              <a:t>Berapa besar tumor utama dan dimana letaknya?</a:t>
            </a:r>
            <a:r>
              <a:rPr lang="id-ID" sz="2000" dirty="0" smtClean="0"/>
              <a:t> (T). Menggunakan angka (0-2) untuk ukuran dan huruf (a-b) untuk lokasinya.</a:t>
            </a:r>
          </a:p>
          <a:p>
            <a:pPr marL="0" indent="0">
              <a:buNone/>
            </a:pPr>
            <a:r>
              <a:rPr lang="id-ID" sz="2000" dirty="0" smtClean="0"/>
              <a:t>T1: Ukuran tumor adalah 5 cm (cm) atau lebih kecil.</a:t>
            </a:r>
            <a:br>
              <a:rPr lang="id-ID" sz="2000" dirty="0" smtClean="0"/>
            </a:br>
            <a:r>
              <a:rPr lang="id-ID" sz="2000" dirty="0" smtClean="0"/>
              <a:t>T1a: Tumor ini dangkal.</a:t>
            </a:r>
            <a:br>
              <a:rPr lang="id-ID" sz="2000" dirty="0" smtClean="0"/>
            </a:br>
            <a:r>
              <a:rPr lang="id-ID" sz="2000" dirty="0" smtClean="0"/>
              <a:t>T1b: Tumor ini dalam.</a:t>
            </a:r>
            <a:br>
              <a:rPr lang="id-ID" sz="2000" dirty="0" smtClean="0"/>
            </a:br>
            <a:r>
              <a:rPr lang="id-ID" sz="2000" dirty="0" smtClean="0"/>
              <a:t>T2: Ukuran tumor lebih besar dari 5 cm.</a:t>
            </a:r>
            <a:br>
              <a:rPr lang="id-ID" sz="2000" dirty="0" smtClean="0"/>
            </a:br>
            <a:r>
              <a:rPr lang="id-ID" sz="2000" dirty="0" smtClean="0"/>
              <a:t>T2a: Tumor ini dangkal.</a:t>
            </a:r>
            <a:br>
              <a:rPr lang="id-ID" sz="2000" dirty="0" smtClean="0"/>
            </a:br>
            <a:r>
              <a:rPr lang="id-ID" sz="2000" dirty="0" smtClean="0"/>
              <a:t>T2b: Tumor ini dalam.</a:t>
            </a:r>
          </a:p>
          <a:p>
            <a:pPr marL="0" indent="0">
              <a:buNone/>
            </a:pPr>
            <a:endParaRPr lang="id-ID"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573016"/>
            <a:ext cx="4330452" cy="2884081"/>
          </a:xfrm>
          <a:prstGeom prst="rect">
            <a:avLst/>
          </a:prstGeom>
        </p:spPr>
      </p:pic>
    </p:spTree>
    <p:extLst>
      <p:ext uri="{BB962C8B-B14F-4D97-AF65-F5344CB8AC3E}">
        <p14:creationId xmlns:p14="http://schemas.microsoft.com/office/powerpoint/2010/main" val="415940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60648"/>
            <a:ext cx="8229600" cy="5865515"/>
          </a:xfrm>
        </p:spPr>
        <p:txBody>
          <a:bodyPr>
            <a:normAutofit fontScale="70000" lnSpcReduction="20000"/>
          </a:bodyPr>
          <a:lstStyle/>
          <a:p>
            <a:pPr marL="0" indent="0">
              <a:buNone/>
            </a:pPr>
            <a:r>
              <a:rPr lang="id-ID" dirty="0" smtClean="0"/>
              <a:t>b.    </a:t>
            </a:r>
            <a:r>
              <a:rPr lang="id-ID" i="1" u="sng" dirty="0" smtClean="0">
                <a:effectLst/>
              </a:rPr>
              <a:t>Apakah sel menyebar ke kelenjar getah bening ?</a:t>
            </a:r>
            <a:r>
              <a:rPr lang="id-ID" dirty="0" smtClean="0"/>
              <a:t> (N). Setiap jenis tumor mengalir ke kelenjar getah bening di dekatnya disebut kelenjar getah bening regional</a:t>
            </a:r>
          </a:p>
          <a:p>
            <a:r>
              <a:rPr lang="id-ID" dirty="0" smtClean="0"/>
              <a:t>N0: Kanker belum menyebar ke kelenjar getah bening regional.</a:t>
            </a:r>
            <a:br>
              <a:rPr lang="id-ID" dirty="0" smtClean="0"/>
            </a:br>
            <a:r>
              <a:rPr lang="id-ID" dirty="0" smtClean="0"/>
              <a:t>N1: Kanker telah menyebar ke kelenjar getah bening regional.</a:t>
            </a:r>
          </a:p>
          <a:p>
            <a:pPr marL="0" indent="0">
              <a:buNone/>
            </a:pPr>
            <a:r>
              <a:rPr lang="id-ID" dirty="0" smtClean="0"/>
              <a:t>c.    </a:t>
            </a:r>
            <a:r>
              <a:rPr lang="id-ID" i="1" u="sng" dirty="0" smtClean="0">
                <a:effectLst/>
              </a:rPr>
              <a:t>Apakah sel menyebar ke bagian tubuh yang lain/ metastasis? (M)</a:t>
            </a:r>
            <a:r>
              <a:rPr lang="id-ID" dirty="0" smtClean="0"/>
              <a:t/>
            </a:r>
            <a:br>
              <a:rPr lang="id-ID" dirty="0" smtClean="0"/>
            </a:br>
            <a:r>
              <a:rPr lang="id-ID" dirty="0" smtClean="0"/>
              <a:t>M0: Kanker tidak metastasis.</a:t>
            </a:r>
            <a:br>
              <a:rPr lang="id-ID" dirty="0" smtClean="0"/>
            </a:br>
            <a:r>
              <a:rPr lang="id-ID" dirty="0" smtClean="0"/>
              <a:t>M1: Terdapat metastasis ke bagian lain dari tubuh.</a:t>
            </a:r>
            <a:br>
              <a:rPr lang="id-ID" dirty="0" smtClean="0"/>
            </a:br>
            <a:r>
              <a:rPr lang="id-ID" dirty="0" smtClean="0"/>
              <a:t>Histologis grade (G). Histologis grade menggambarkan betapa berbedanya sel-sel kanker dari sel-sel jaringan normal ketika diperiksa di bawah mikroskop, apakah termasuk grade (G) rendah atau G tinggi.</a:t>
            </a:r>
          </a:p>
          <a:p>
            <a:pPr marL="0" indent="0">
              <a:buNone/>
            </a:pPr>
            <a:r>
              <a:rPr lang="id-ID" dirty="0" smtClean="0"/>
              <a:t/>
            </a:r>
            <a:br>
              <a:rPr lang="id-ID" dirty="0" smtClean="0"/>
            </a:br>
            <a:r>
              <a:rPr lang="id-ID" b="1" u="sng" dirty="0" smtClean="0">
                <a:effectLst/>
              </a:rPr>
              <a:t>Kanker tahap pengelompokan</a:t>
            </a:r>
            <a:r>
              <a:rPr lang="id-ID" dirty="0" smtClean="0"/>
              <a:t/>
            </a:r>
            <a:br>
              <a:rPr lang="id-ID" dirty="0" smtClean="0"/>
            </a:br>
            <a:r>
              <a:rPr lang="id-ID" dirty="0" smtClean="0"/>
              <a:t>Dokter menetapkan tahap kanker dengan menggabungkan klasifikasi T, N, dan M.</a:t>
            </a:r>
          </a:p>
          <a:p>
            <a:pPr marL="0" indent="0">
              <a:buNone/>
            </a:pPr>
            <a:r>
              <a:rPr lang="id-ID" dirty="0" smtClean="0"/>
              <a:t/>
            </a:r>
            <a:br>
              <a:rPr lang="id-ID" dirty="0" smtClean="0"/>
            </a:br>
            <a:r>
              <a:rPr lang="id-ID" dirty="0" smtClean="0"/>
              <a:t>Tahap I: meliputi tumor grade rendah, T1a, T1b, T2a, T2b, dan N0, M0.</a:t>
            </a:r>
            <a:br>
              <a:rPr lang="id-ID" dirty="0" smtClean="0"/>
            </a:br>
            <a:r>
              <a:rPr lang="id-ID" dirty="0" smtClean="0"/>
              <a:t>Tahap II: tumor grade tinggi, T1a atau T2a, N0, M0.</a:t>
            </a:r>
            <a:br>
              <a:rPr lang="id-ID" dirty="0" smtClean="0"/>
            </a:br>
            <a:r>
              <a:rPr lang="id-ID" dirty="0" smtClean="0"/>
              <a:t>Tahap III: tumor grade tinggi ,T2b, N0, M0.</a:t>
            </a:r>
            <a:br>
              <a:rPr lang="id-ID" dirty="0" smtClean="0"/>
            </a:br>
            <a:r>
              <a:rPr lang="id-ID" dirty="0" smtClean="0"/>
              <a:t>Tahap IV: tumor grade rendah atau tinggi, N1,M1,T1- T2.</a:t>
            </a:r>
          </a:p>
          <a:p>
            <a:pPr marL="0" indent="0">
              <a:buNone/>
            </a:pPr>
            <a:endParaRPr lang="id-ID" dirty="0"/>
          </a:p>
        </p:txBody>
      </p:sp>
    </p:spTree>
    <p:extLst>
      <p:ext uri="{BB962C8B-B14F-4D97-AF65-F5344CB8AC3E}">
        <p14:creationId xmlns:p14="http://schemas.microsoft.com/office/powerpoint/2010/main" val="126168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 Kanker</a:t>
            </a:r>
            <a:endParaRPr lang="id-ID" dirty="0"/>
          </a:p>
        </p:txBody>
      </p:sp>
      <p:sp>
        <p:nvSpPr>
          <p:cNvPr id="3" name="Content Placeholder 2"/>
          <p:cNvSpPr>
            <a:spLocks noGrp="1"/>
          </p:cNvSpPr>
          <p:nvPr>
            <p:ph idx="1"/>
          </p:nvPr>
        </p:nvSpPr>
        <p:spPr/>
        <p:txBody>
          <a:bodyPr>
            <a:noAutofit/>
          </a:bodyPr>
          <a:lstStyle/>
          <a:p>
            <a:pPr marL="0" indent="0">
              <a:buNone/>
            </a:pPr>
            <a:r>
              <a:rPr lang="id-ID" sz="1800" dirty="0" smtClean="0"/>
              <a:t>Jenis-jenis kanker :</a:t>
            </a:r>
          </a:p>
          <a:p>
            <a:pPr marL="0" indent="0">
              <a:buNone/>
            </a:pPr>
            <a:r>
              <a:rPr lang="id-ID" sz="1800" dirty="0" smtClean="0"/>
              <a:t>1) Karsinoma</a:t>
            </a:r>
          </a:p>
          <a:p>
            <a:pPr marL="0" indent="0">
              <a:buNone/>
            </a:pPr>
            <a:r>
              <a:rPr lang="id-ID" sz="1800" dirty="0" smtClean="0"/>
              <a:t>	Jenis kanker yang berasal dari sel yang melapisi permukaan tubuh atau 	permukaan saluran tubuh, misalnya jaringan seperti sel kulit, testis, 	ovarium, kelenjar mucus, sel melanin, payudara, leher rahim, kolon, 	rectum, lambung, pancreas, dan esofagus.</a:t>
            </a:r>
          </a:p>
          <a:p>
            <a:pPr marL="0" indent="0">
              <a:buNone/>
            </a:pPr>
            <a:endParaRPr lang="id-ID" sz="1800" dirty="0" smtClean="0"/>
          </a:p>
          <a:p>
            <a:pPr marL="0" indent="0">
              <a:buNone/>
            </a:pPr>
            <a:r>
              <a:rPr lang="id-ID" sz="1800" dirty="0" smtClean="0"/>
              <a:t>2)Limfoma</a:t>
            </a:r>
          </a:p>
          <a:p>
            <a:pPr marL="0" indent="0">
              <a:buNone/>
            </a:pPr>
            <a:r>
              <a:rPr lang="id-ID" sz="1800" dirty="0" smtClean="0"/>
              <a:t>	Jenis kanker yang berasal dari jaringan yang membentuk darah, misalnya 	jaringan limfe, lacteal, limfa, berbagai kelenjar limfe, timus, dan sumsum 	tulang. Limfoma spesifik antara lain adalah penyakit Hodgkin (kanker 	kelenjar limfe dan limfa)</a:t>
            </a:r>
          </a:p>
          <a:p>
            <a:pPr marL="0" indent="0">
              <a:buNone/>
            </a:pPr>
            <a:endParaRPr lang="id-ID" sz="1800" dirty="0" smtClean="0"/>
          </a:p>
          <a:p>
            <a:pPr marL="0" indent="0">
              <a:buNone/>
            </a:pPr>
            <a:r>
              <a:rPr lang="id-ID" sz="1800" dirty="0" smtClean="0"/>
              <a:t>3)Leukemia</a:t>
            </a:r>
          </a:p>
          <a:p>
            <a:pPr marL="0" indent="0">
              <a:buNone/>
            </a:pPr>
            <a:r>
              <a:rPr lang="id-ID" sz="1800" dirty="0" smtClean="0"/>
              <a:t>	Kanker jenis ini tidak membentuk massa tumor, tetapi memenuhi 	pembuluh darah dan mengganggu fungsi sel darah normal.</a:t>
            </a:r>
          </a:p>
          <a:p>
            <a:pPr marL="0" indent="0">
              <a:buNone/>
            </a:pPr>
            <a:endParaRPr lang="id-ID" sz="1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620688"/>
            <a:ext cx="952500" cy="1143000"/>
          </a:xfrm>
          <a:prstGeom prst="rect">
            <a:avLst/>
          </a:prstGeom>
        </p:spPr>
      </p:pic>
    </p:spTree>
    <p:extLst>
      <p:ext uri="{BB962C8B-B14F-4D97-AF65-F5344CB8AC3E}">
        <p14:creationId xmlns:p14="http://schemas.microsoft.com/office/powerpoint/2010/main" val="307816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421</Words>
  <Application>Microsoft Office PowerPoint</Application>
  <PresentationFormat>On-screen Show (4:3)</PresentationFormat>
  <Paragraphs>133</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kanker</vt:lpstr>
      <vt:lpstr>Definisi Kanker (Tumor Ganas)</vt:lpstr>
      <vt:lpstr>Gejala dan Tanda</vt:lpstr>
      <vt:lpstr>Patofisiologi Kanker</vt:lpstr>
      <vt:lpstr>Diagnosis</vt:lpstr>
      <vt:lpstr>PowerPoint Presentation</vt:lpstr>
      <vt:lpstr>PowerPoint Presentation</vt:lpstr>
      <vt:lpstr>PowerPoint Presentation</vt:lpstr>
      <vt:lpstr>Klasifikasi Kanker</vt:lpstr>
      <vt:lpstr>PowerPoint Presentation</vt:lpstr>
      <vt:lpstr>PowerPoint Presentation</vt:lpstr>
      <vt:lpstr>PowerPoint Presentation</vt:lpstr>
      <vt:lpstr>Epidemiologi</vt:lpstr>
      <vt:lpstr>PowerPoint Presentation</vt:lpstr>
      <vt:lpstr>PowerPoint Presentation</vt:lpstr>
      <vt:lpstr>Prevalensi Penyakit Kanker pada Penduduk (‰) Menurut Kelompok Umur Tahun 2013</vt:lpstr>
      <vt:lpstr>Proporsi Faktor Risiko Penyakit Kanker pada Penduduk Menurut Kelompok Umur Tahun 2013</vt:lpstr>
      <vt:lpstr>Faktor Risiko</vt:lpstr>
      <vt:lpstr>Pengobatan</vt:lpstr>
      <vt:lpstr>PowerPoint Presentation</vt:lpstr>
      <vt:lpstr>PowerPoint Presentation</vt:lpstr>
      <vt:lpstr>Ebook kanker terbitan http://www.untuksehat.co.cc/ Infodatin Kanker 2015 http://yayasankankerindonesia.org/ Sholihah Anisfatus Lini, dkk. 2010. Sel kanker dan kromosom abnormal. Depok. FKM Universitas Indonesia. Atau file:///D:/CANCER/Kanker%20_%20Acuriousity.html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KANKER</dc:title>
  <dc:creator>ACER</dc:creator>
  <cp:lastModifiedBy>ACER</cp:lastModifiedBy>
  <cp:revision>31</cp:revision>
  <dcterms:created xsi:type="dcterms:W3CDTF">2016-03-29T14:19:23Z</dcterms:created>
  <dcterms:modified xsi:type="dcterms:W3CDTF">2016-06-08T11:21:09Z</dcterms:modified>
</cp:coreProperties>
</file>