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3" r:id="rId7"/>
    <p:sldId id="264" r:id="rId8"/>
    <p:sldId id="265" r:id="rId9"/>
    <p:sldId id="266" r:id="rId10"/>
    <p:sldId id="267" r:id="rId11"/>
    <p:sldId id="268" r:id="rId12"/>
    <p:sldId id="270" r:id="rId13"/>
    <p:sldId id="271" r:id="rId14"/>
    <p:sldId id="272" r:id="rId15"/>
    <p:sldId id="273" r:id="rId16"/>
    <p:sldId id="274"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F4A08CA-DA03-41D0-B1E8-643F5A8BA12D}" type="datetimeFigureOut">
              <a:rPr lang="id-ID" smtClean="0"/>
              <a:t>17/12/2019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7038ED-8FCF-4F53-B382-FD903D64F83F}" type="slidenum">
              <a:rPr lang="id-ID" smtClean="0"/>
              <a:t>‹#›</a:t>
            </a:fld>
            <a:endParaRPr lang="id-ID"/>
          </a:p>
        </p:txBody>
      </p:sp>
    </p:spTree>
    <p:extLst>
      <p:ext uri="{BB962C8B-B14F-4D97-AF65-F5344CB8AC3E}">
        <p14:creationId xmlns:p14="http://schemas.microsoft.com/office/powerpoint/2010/main" val="348342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F4A08CA-DA03-41D0-B1E8-643F5A8BA12D}" type="datetimeFigureOut">
              <a:rPr lang="id-ID" smtClean="0"/>
              <a:t>17/12/2019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7038ED-8FCF-4F53-B382-FD903D64F83F}" type="slidenum">
              <a:rPr lang="id-ID" smtClean="0"/>
              <a:t>‹#›</a:t>
            </a:fld>
            <a:endParaRPr lang="id-ID"/>
          </a:p>
        </p:txBody>
      </p:sp>
    </p:spTree>
    <p:extLst>
      <p:ext uri="{BB962C8B-B14F-4D97-AF65-F5344CB8AC3E}">
        <p14:creationId xmlns:p14="http://schemas.microsoft.com/office/powerpoint/2010/main" val="2815224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F4A08CA-DA03-41D0-B1E8-643F5A8BA12D}" type="datetimeFigureOut">
              <a:rPr lang="id-ID" smtClean="0"/>
              <a:t>17/12/2019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7038ED-8FCF-4F53-B382-FD903D64F83F}" type="slidenum">
              <a:rPr lang="id-ID" smtClean="0"/>
              <a:t>‹#›</a:t>
            </a:fld>
            <a:endParaRPr lang="id-ID"/>
          </a:p>
        </p:txBody>
      </p:sp>
    </p:spTree>
    <p:extLst>
      <p:ext uri="{BB962C8B-B14F-4D97-AF65-F5344CB8AC3E}">
        <p14:creationId xmlns:p14="http://schemas.microsoft.com/office/powerpoint/2010/main" val="410042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F4A08CA-DA03-41D0-B1E8-643F5A8BA12D}" type="datetimeFigureOut">
              <a:rPr lang="id-ID" smtClean="0"/>
              <a:t>17/12/2019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7038ED-8FCF-4F53-B382-FD903D64F83F}" type="slidenum">
              <a:rPr lang="id-ID" smtClean="0"/>
              <a:t>‹#›</a:t>
            </a:fld>
            <a:endParaRPr lang="id-ID"/>
          </a:p>
        </p:txBody>
      </p:sp>
    </p:spTree>
    <p:extLst>
      <p:ext uri="{BB962C8B-B14F-4D97-AF65-F5344CB8AC3E}">
        <p14:creationId xmlns:p14="http://schemas.microsoft.com/office/powerpoint/2010/main" val="3631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4A08CA-DA03-41D0-B1E8-643F5A8BA12D}" type="datetimeFigureOut">
              <a:rPr lang="id-ID" smtClean="0"/>
              <a:t>17/12/2019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97038ED-8FCF-4F53-B382-FD903D64F83F}" type="slidenum">
              <a:rPr lang="id-ID" smtClean="0"/>
              <a:t>‹#›</a:t>
            </a:fld>
            <a:endParaRPr lang="id-ID"/>
          </a:p>
        </p:txBody>
      </p:sp>
    </p:spTree>
    <p:extLst>
      <p:ext uri="{BB962C8B-B14F-4D97-AF65-F5344CB8AC3E}">
        <p14:creationId xmlns:p14="http://schemas.microsoft.com/office/powerpoint/2010/main" val="99921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F4A08CA-DA03-41D0-B1E8-643F5A8BA12D}" type="datetimeFigureOut">
              <a:rPr lang="id-ID" smtClean="0"/>
              <a:t>17/12/2019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97038ED-8FCF-4F53-B382-FD903D64F83F}" type="slidenum">
              <a:rPr lang="id-ID" smtClean="0"/>
              <a:t>‹#›</a:t>
            </a:fld>
            <a:endParaRPr lang="id-ID"/>
          </a:p>
        </p:txBody>
      </p:sp>
    </p:spTree>
    <p:extLst>
      <p:ext uri="{BB962C8B-B14F-4D97-AF65-F5344CB8AC3E}">
        <p14:creationId xmlns:p14="http://schemas.microsoft.com/office/powerpoint/2010/main" val="2583454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F4A08CA-DA03-41D0-B1E8-643F5A8BA12D}" type="datetimeFigureOut">
              <a:rPr lang="id-ID" smtClean="0"/>
              <a:t>17/12/2019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97038ED-8FCF-4F53-B382-FD903D64F83F}" type="slidenum">
              <a:rPr lang="id-ID" smtClean="0"/>
              <a:t>‹#›</a:t>
            </a:fld>
            <a:endParaRPr lang="id-ID"/>
          </a:p>
        </p:txBody>
      </p:sp>
    </p:spTree>
    <p:extLst>
      <p:ext uri="{BB962C8B-B14F-4D97-AF65-F5344CB8AC3E}">
        <p14:creationId xmlns:p14="http://schemas.microsoft.com/office/powerpoint/2010/main" val="534345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F4A08CA-DA03-41D0-B1E8-643F5A8BA12D}" type="datetimeFigureOut">
              <a:rPr lang="id-ID" smtClean="0"/>
              <a:t>17/12/2019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97038ED-8FCF-4F53-B382-FD903D64F83F}" type="slidenum">
              <a:rPr lang="id-ID" smtClean="0"/>
              <a:t>‹#›</a:t>
            </a:fld>
            <a:endParaRPr lang="id-ID"/>
          </a:p>
        </p:txBody>
      </p:sp>
    </p:spTree>
    <p:extLst>
      <p:ext uri="{BB962C8B-B14F-4D97-AF65-F5344CB8AC3E}">
        <p14:creationId xmlns:p14="http://schemas.microsoft.com/office/powerpoint/2010/main" val="329654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A08CA-DA03-41D0-B1E8-643F5A8BA12D}" type="datetimeFigureOut">
              <a:rPr lang="id-ID" smtClean="0"/>
              <a:t>17/12/2019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97038ED-8FCF-4F53-B382-FD903D64F83F}" type="slidenum">
              <a:rPr lang="id-ID" smtClean="0"/>
              <a:t>‹#›</a:t>
            </a:fld>
            <a:endParaRPr lang="id-ID"/>
          </a:p>
        </p:txBody>
      </p:sp>
    </p:spTree>
    <p:extLst>
      <p:ext uri="{BB962C8B-B14F-4D97-AF65-F5344CB8AC3E}">
        <p14:creationId xmlns:p14="http://schemas.microsoft.com/office/powerpoint/2010/main" val="473461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A08CA-DA03-41D0-B1E8-643F5A8BA12D}" type="datetimeFigureOut">
              <a:rPr lang="id-ID" smtClean="0"/>
              <a:t>17/12/2019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97038ED-8FCF-4F53-B382-FD903D64F83F}" type="slidenum">
              <a:rPr lang="id-ID" smtClean="0"/>
              <a:t>‹#›</a:t>
            </a:fld>
            <a:endParaRPr lang="id-ID"/>
          </a:p>
        </p:txBody>
      </p:sp>
    </p:spTree>
    <p:extLst>
      <p:ext uri="{BB962C8B-B14F-4D97-AF65-F5344CB8AC3E}">
        <p14:creationId xmlns:p14="http://schemas.microsoft.com/office/powerpoint/2010/main" val="31544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A08CA-DA03-41D0-B1E8-643F5A8BA12D}" type="datetimeFigureOut">
              <a:rPr lang="id-ID" smtClean="0"/>
              <a:t>17/12/2019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97038ED-8FCF-4F53-B382-FD903D64F83F}" type="slidenum">
              <a:rPr lang="id-ID" smtClean="0"/>
              <a:t>‹#›</a:t>
            </a:fld>
            <a:endParaRPr lang="id-ID"/>
          </a:p>
        </p:txBody>
      </p:sp>
    </p:spTree>
    <p:extLst>
      <p:ext uri="{BB962C8B-B14F-4D97-AF65-F5344CB8AC3E}">
        <p14:creationId xmlns:p14="http://schemas.microsoft.com/office/powerpoint/2010/main" val="342320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A08CA-DA03-41D0-B1E8-643F5A8BA12D}" type="datetimeFigureOut">
              <a:rPr lang="id-ID" smtClean="0"/>
              <a:t>17/12/2019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038ED-8FCF-4F53-B382-FD903D64F83F}" type="slidenum">
              <a:rPr lang="id-ID" smtClean="0"/>
              <a:t>‹#›</a:t>
            </a:fld>
            <a:endParaRPr lang="id-ID"/>
          </a:p>
        </p:txBody>
      </p:sp>
    </p:spTree>
    <p:extLst>
      <p:ext uri="{BB962C8B-B14F-4D97-AF65-F5344CB8AC3E}">
        <p14:creationId xmlns:p14="http://schemas.microsoft.com/office/powerpoint/2010/main" val="2393359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1"/>
            <a:ext cx="7772400" cy="1971650"/>
          </a:xfrm>
        </p:spPr>
        <p:txBody>
          <a:bodyPr>
            <a:normAutofit/>
          </a:bodyPr>
          <a:lstStyle/>
          <a:p>
            <a:r>
              <a:rPr lang="id-ID" sz="5400" b="1" dirty="0" smtClean="0"/>
              <a:t>KEBIJAKAN TEKNOLOGI INFORMASI </a:t>
            </a:r>
            <a:endParaRPr lang="id-ID" sz="5400" b="1" dirty="0"/>
          </a:p>
        </p:txBody>
      </p:sp>
      <p:sp>
        <p:nvSpPr>
          <p:cNvPr id="3" name="Subtitle 2"/>
          <p:cNvSpPr>
            <a:spLocks noGrp="1"/>
          </p:cNvSpPr>
          <p:nvPr>
            <p:ph type="subTitle" idx="1"/>
          </p:nvPr>
        </p:nvSpPr>
        <p:spPr/>
        <p:txBody>
          <a:bodyPr/>
          <a:lstStyle/>
          <a:p>
            <a:r>
              <a:rPr lang="id-ID" b="1" dirty="0" smtClean="0">
                <a:solidFill>
                  <a:schemeClr val="tx1"/>
                </a:solidFill>
              </a:rPr>
              <a:t>Materi </a:t>
            </a:r>
          </a:p>
          <a:p>
            <a:r>
              <a:rPr lang="id-ID" b="1" dirty="0" smtClean="0">
                <a:solidFill>
                  <a:schemeClr val="tx1"/>
                </a:solidFill>
              </a:rPr>
              <a:t>Bioinformatika</a:t>
            </a:r>
          </a:p>
          <a:p>
            <a:r>
              <a:rPr lang="id-ID" b="1" dirty="0" smtClean="0">
                <a:solidFill>
                  <a:schemeClr val="tx1"/>
                </a:solidFill>
              </a:rPr>
              <a:t>MIK –smt 7</a:t>
            </a:r>
            <a:endParaRPr lang="id-ID" b="1" dirty="0">
              <a:solidFill>
                <a:schemeClr val="tx1"/>
              </a:solidFill>
            </a:endParaRPr>
          </a:p>
        </p:txBody>
      </p:sp>
    </p:spTree>
    <p:extLst>
      <p:ext uri="{BB962C8B-B14F-4D97-AF65-F5344CB8AC3E}">
        <p14:creationId xmlns:p14="http://schemas.microsoft.com/office/powerpoint/2010/main" val="418840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id-ID" b="1" dirty="0" smtClean="0"/>
              <a:t>PENINGKATAN KUALITAS PELAYANAN DAN DAMPAK KESEHATAN</a:t>
            </a:r>
            <a:endParaRPr lang="id-ID" b="1" dirty="0"/>
          </a:p>
        </p:txBody>
      </p:sp>
      <p:sp>
        <p:nvSpPr>
          <p:cNvPr id="3" name="Content Placeholder 2"/>
          <p:cNvSpPr>
            <a:spLocks noGrp="1"/>
          </p:cNvSpPr>
          <p:nvPr>
            <p:ph idx="1"/>
          </p:nvPr>
        </p:nvSpPr>
        <p:spPr>
          <a:xfrm>
            <a:off x="323528" y="1556792"/>
            <a:ext cx="8496944" cy="4968552"/>
          </a:xfrm>
        </p:spPr>
        <p:txBody>
          <a:bodyPr>
            <a:normAutofit lnSpcReduction="10000"/>
          </a:bodyPr>
          <a:lstStyle/>
          <a:p>
            <a:r>
              <a:rPr lang="id-ID" dirty="0" smtClean="0"/>
              <a:t>Pembuat kebijakan di US mulai memperkenalkan potensial yang ditunjukkan adanya perluasan dari teknologi informasi kesehatan dengan </a:t>
            </a:r>
            <a:r>
              <a:rPr lang="id-ID" i="1" dirty="0" smtClean="0"/>
              <a:t>National Quality Strategy </a:t>
            </a:r>
            <a:r>
              <a:rPr lang="id-ID" dirty="0" smtClean="0"/>
              <a:t>dan peraturan yang berkaitan dengan Accountable Care Organization (ACOs) (AHRQ 2011, Berwick 2011)</a:t>
            </a:r>
          </a:p>
          <a:p>
            <a:r>
              <a:rPr lang="id-ID" dirty="0" smtClean="0"/>
              <a:t>Sudah banyak negara yang mulai mengikuti dan menggunakan EHR untuk meningkatkan pelayanan kesehatan</a:t>
            </a:r>
            <a:endParaRPr lang="id-ID" dirty="0"/>
          </a:p>
        </p:txBody>
      </p:sp>
    </p:spTree>
    <p:extLst>
      <p:ext uri="{BB962C8B-B14F-4D97-AF65-F5344CB8AC3E}">
        <p14:creationId xmlns:p14="http://schemas.microsoft.com/office/powerpoint/2010/main" val="1571454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id-ID" b="1" dirty="0" smtClean="0"/>
              <a:t>PENINGKATAN KUALITAS PELAYANAN DAN DAMPAK KESEHATAN</a:t>
            </a:r>
            <a:endParaRPr lang="id-ID" b="1" dirty="0"/>
          </a:p>
        </p:txBody>
      </p:sp>
      <p:sp>
        <p:nvSpPr>
          <p:cNvPr id="3" name="Content Placeholder 2"/>
          <p:cNvSpPr>
            <a:spLocks noGrp="1"/>
          </p:cNvSpPr>
          <p:nvPr>
            <p:ph idx="1"/>
          </p:nvPr>
        </p:nvSpPr>
        <p:spPr>
          <a:xfrm>
            <a:off x="323528" y="1556792"/>
            <a:ext cx="8496944" cy="4968552"/>
          </a:xfrm>
        </p:spPr>
        <p:txBody>
          <a:bodyPr>
            <a:normAutofit/>
          </a:bodyPr>
          <a:lstStyle/>
          <a:p>
            <a:endParaRPr lang="id-ID"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2818" t="10703" r="41136" b="18933"/>
          <a:stretch/>
        </p:blipFill>
        <p:spPr bwMode="auto">
          <a:xfrm>
            <a:off x="323528" y="1556792"/>
            <a:ext cx="8568952" cy="514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4076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id-ID" b="1" dirty="0" smtClean="0"/>
              <a:t>PENINGKATAN KUALITAS PELAYANAN DAN DAMPAK KESEHATAN</a:t>
            </a:r>
            <a:endParaRPr lang="id-ID" b="1" dirty="0"/>
          </a:p>
        </p:txBody>
      </p:sp>
      <p:sp>
        <p:nvSpPr>
          <p:cNvPr id="3" name="Content Placeholder 2"/>
          <p:cNvSpPr>
            <a:spLocks noGrp="1"/>
          </p:cNvSpPr>
          <p:nvPr>
            <p:ph idx="1"/>
          </p:nvPr>
        </p:nvSpPr>
        <p:spPr>
          <a:xfrm>
            <a:off x="323528" y="1556792"/>
            <a:ext cx="8496944" cy="4968552"/>
          </a:xfrm>
        </p:spPr>
        <p:txBody>
          <a:bodyPr>
            <a:normAutofit/>
          </a:bodyPr>
          <a:lstStyle/>
          <a:p>
            <a:pPr>
              <a:buFont typeface="Wingdings" pitchFamily="2" charset="2"/>
              <a:buChar char="Ø"/>
            </a:pPr>
            <a:r>
              <a:rPr lang="id-ID" dirty="0"/>
              <a:t> </a:t>
            </a:r>
            <a:r>
              <a:rPr lang="id-ID" dirty="0" smtClean="0"/>
              <a:t>Pengurangan Biaya : penggunaan IT kesehatan diharapkan untuk mengurangi biaya subtansi perawatan pasien. </a:t>
            </a:r>
            <a:endParaRPr lang="id-ID" dirty="0"/>
          </a:p>
          <a:p>
            <a:pPr>
              <a:buFont typeface="Wingdings" pitchFamily="2" charset="2"/>
              <a:buChar char="Ø"/>
            </a:pPr>
            <a:r>
              <a:rPr lang="id-ID" dirty="0" smtClean="0"/>
              <a:t>Berbagai proyek berbasis model menunjukkan potensial penggunaan teknologi informasi untuk mengurangi biaya</a:t>
            </a:r>
          </a:p>
          <a:p>
            <a:pPr>
              <a:buFont typeface="Wingdings" pitchFamily="2" charset="2"/>
              <a:buChar char="Ø"/>
            </a:pPr>
            <a:r>
              <a:rPr lang="id-ID" dirty="0" smtClean="0"/>
              <a:t>Berbagai penelitian menunjukkan penggunaan EHR dapat mengurangi banyak biaya yang tidak diperlukan</a:t>
            </a:r>
            <a:endParaRPr lang="id-ID" dirty="0"/>
          </a:p>
        </p:txBody>
      </p:sp>
    </p:spTree>
    <p:extLst>
      <p:ext uri="{BB962C8B-B14F-4D97-AF65-F5344CB8AC3E}">
        <p14:creationId xmlns:p14="http://schemas.microsoft.com/office/powerpoint/2010/main" val="902793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id-ID" b="1" dirty="0" smtClean="0"/>
              <a:t>PENINGKATAN KUALITAS PELAYANAN DAN DAMPAK KESEHATAN</a:t>
            </a:r>
            <a:endParaRPr lang="id-ID" b="1" dirty="0"/>
          </a:p>
        </p:txBody>
      </p:sp>
      <p:sp>
        <p:nvSpPr>
          <p:cNvPr id="3" name="Content Placeholder 2"/>
          <p:cNvSpPr>
            <a:spLocks noGrp="1"/>
          </p:cNvSpPr>
          <p:nvPr>
            <p:ph idx="1"/>
          </p:nvPr>
        </p:nvSpPr>
        <p:spPr>
          <a:xfrm>
            <a:off x="323528" y="1412776"/>
            <a:ext cx="8496944" cy="5112568"/>
          </a:xfrm>
        </p:spPr>
        <p:txBody>
          <a:bodyPr>
            <a:normAutofit fontScale="92500" lnSpcReduction="10000"/>
          </a:bodyPr>
          <a:lstStyle/>
          <a:p>
            <a:pPr>
              <a:buFont typeface="Wingdings" pitchFamily="2" charset="2"/>
              <a:buChar char="Ø"/>
            </a:pPr>
            <a:r>
              <a:rPr lang="id-ID" dirty="0"/>
              <a:t> </a:t>
            </a:r>
            <a:r>
              <a:rPr lang="id-ID" dirty="0" smtClean="0"/>
              <a:t>Pengurangan Biaya : penggunaan IT kesehatan diharapkan untuk mengurangi biaya subtansi perawatan pasien. </a:t>
            </a:r>
            <a:endParaRPr lang="id-ID" dirty="0"/>
          </a:p>
          <a:p>
            <a:pPr>
              <a:buFont typeface="Wingdings" pitchFamily="2" charset="2"/>
              <a:buChar char="Ø"/>
            </a:pPr>
            <a:r>
              <a:rPr lang="id-ID" dirty="0" smtClean="0"/>
              <a:t>Berbagai proyek berbasis model menunjukkan potensial penggunaan teknologi informasi untuk mengurangi biaya</a:t>
            </a:r>
          </a:p>
          <a:p>
            <a:pPr>
              <a:buFont typeface="Wingdings" pitchFamily="2" charset="2"/>
              <a:buChar char="Ø"/>
            </a:pPr>
            <a:r>
              <a:rPr lang="id-ID" dirty="0" smtClean="0"/>
              <a:t>Berbagai penelitian menunjukkan penggunaan EHR dapat mengurangi banyak biaya yang tidak diperlukan</a:t>
            </a:r>
          </a:p>
          <a:p>
            <a:pPr>
              <a:buFont typeface="Wingdings" pitchFamily="2" charset="2"/>
              <a:buChar char="Ø"/>
            </a:pPr>
            <a:r>
              <a:rPr lang="id-ID" dirty="0" smtClean="0"/>
              <a:t>Begitu juga penggunaan Telehealth dan PHR menghemat banyak biaya</a:t>
            </a:r>
            <a:endParaRPr lang="id-ID" dirty="0"/>
          </a:p>
        </p:txBody>
      </p:sp>
    </p:spTree>
    <p:extLst>
      <p:ext uri="{BB962C8B-B14F-4D97-AF65-F5344CB8AC3E}">
        <p14:creationId xmlns:p14="http://schemas.microsoft.com/office/powerpoint/2010/main" val="2486249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id-ID" b="1" dirty="0" smtClean="0"/>
              <a:t>PENGGUNAAN IT KESEHATAN UNTUK MENGUKUR KUALITAS PELAYANAN</a:t>
            </a:r>
            <a:endParaRPr lang="id-ID" b="1" dirty="0"/>
          </a:p>
        </p:txBody>
      </p:sp>
      <p:sp>
        <p:nvSpPr>
          <p:cNvPr id="3" name="Content Placeholder 2"/>
          <p:cNvSpPr>
            <a:spLocks noGrp="1"/>
          </p:cNvSpPr>
          <p:nvPr>
            <p:ph idx="1"/>
          </p:nvPr>
        </p:nvSpPr>
        <p:spPr>
          <a:xfrm>
            <a:off x="323528" y="1412776"/>
            <a:ext cx="8496944" cy="5112568"/>
          </a:xfrm>
        </p:spPr>
        <p:txBody>
          <a:bodyPr>
            <a:normAutofit/>
          </a:bodyPr>
          <a:lstStyle/>
          <a:p>
            <a:pPr>
              <a:buFont typeface="Wingdings" pitchFamily="2" charset="2"/>
              <a:buChar char="Ø"/>
            </a:pPr>
            <a:r>
              <a:rPr lang="id-ID" dirty="0"/>
              <a:t> </a:t>
            </a:r>
            <a:r>
              <a:rPr lang="id-ID" dirty="0" smtClean="0"/>
              <a:t>adanya penggunaan data untuk klaim administrasi oleh penyedia pelayanan kesehatan</a:t>
            </a:r>
          </a:p>
          <a:p>
            <a:pPr>
              <a:buFont typeface="Wingdings" pitchFamily="2" charset="2"/>
              <a:buChar char="Ø"/>
            </a:pPr>
            <a:r>
              <a:rPr lang="id-ID" dirty="0" smtClean="0"/>
              <a:t>Kebutuhan data dapat menentukan pengukuran kualitas pelayanan </a:t>
            </a:r>
          </a:p>
          <a:p>
            <a:pPr>
              <a:buFont typeface="Wingdings" pitchFamily="2" charset="2"/>
              <a:buChar char="Ø"/>
            </a:pPr>
            <a:r>
              <a:rPr lang="id-ID" dirty="0" smtClean="0"/>
              <a:t>TI kesehatan mempunyai potensial untuk meningkatkan pengukuran kualitas yang didukung data klinis secara otomatis untuk menghasilkan pengukuran kualitas berstandar</a:t>
            </a:r>
            <a:endParaRPr lang="id-ID" dirty="0"/>
          </a:p>
        </p:txBody>
      </p:sp>
    </p:spTree>
    <p:extLst>
      <p:ext uri="{BB962C8B-B14F-4D97-AF65-F5344CB8AC3E}">
        <p14:creationId xmlns:p14="http://schemas.microsoft.com/office/powerpoint/2010/main" val="3288294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3148" t="12500" r="18829" b="6250"/>
          <a:stretch/>
        </p:blipFill>
        <p:spPr bwMode="auto">
          <a:xfrm>
            <a:off x="179512" y="260648"/>
            <a:ext cx="8712968" cy="623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5757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913" t="10208" r="17423" b="16459"/>
          <a:stretch/>
        </p:blipFill>
        <p:spPr bwMode="auto">
          <a:xfrm>
            <a:off x="323528" y="260648"/>
            <a:ext cx="8568952"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2224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KEBIJAKAN PUBLIK DAN INFORMATIKA KESEHATAN</a:t>
            </a:r>
            <a:endParaRPr lang="id-ID" b="1" dirty="0"/>
          </a:p>
        </p:txBody>
      </p:sp>
      <p:sp>
        <p:nvSpPr>
          <p:cNvPr id="3" name="Content Placeholder 2"/>
          <p:cNvSpPr>
            <a:spLocks noGrp="1"/>
          </p:cNvSpPr>
          <p:nvPr>
            <p:ph idx="1"/>
          </p:nvPr>
        </p:nvSpPr>
        <p:spPr>
          <a:xfrm>
            <a:off x="323528" y="1600200"/>
            <a:ext cx="8568952" cy="4853136"/>
          </a:xfrm>
        </p:spPr>
        <p:txBody>
          <a:bodyPr>
            <a:normAutofit fontScale="92500" lnSpcReduction="20000"/>
          </a:bodyPr>
          <a:lstStyle/>
          <a:p>
            <a:r>
              <a:rPr lang="id-ID" dirty="0" smtClean="0"/>
              <a:t>Berdasarkan survey tahun 2000, tentang penggunaan EHR oleh dokter di negara berkembang menunjukkan bahwa penggunaan EHR sangat cepat khususnya pada dokter di pelayanan kesehatan primer, seperti negara Swedia dan Belanda yang cepat mengadopsi penggunaan form yang universal dari EHR. Berbeda dengan negara Perancis dan Portugal yang hanya sedikit para dokter menggunakan EHR</a:t>
            </a:r>
          </a:p>
          <a:p>
            <a:r>
              <a:rPr lang="id-ID" dirty="0" smtClean="0"/>
              <a:t>Hal ini yang menjadi perbedaan adopsi dari EHR yang mengakibatkan kerugian dalam penerapan di bidang kesehatan</a:t>
            </a:r>
          </a:p>
          <a:p>
            <a:pPr marL="0" indent="0">
              <a:buNone/>
            </a:pPr>
            <a:endParaRPr lang="id-ID" dirty="0"/>
          </a:p>
        </p:txBody>
      </p:sp>
    </p:spTree>
    <p:extLst>
      <p:ext uri="{BB962C8B-B14F-4D97-AF65-F5344CB8AC3E}">
        <p14:creationId xmlns:p14="http://schemas.microsoft.com/office/powerpoint/2010/main" val="3872233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886" t="14167" r="10981" b="9677"/>
          <a:stretch/>
        </p:blipFill>
        <p:spPr bwMode="auto">
          <a:xfrm>
            <a:off x="251520" y="260648"/>
            <a:ext cx="8640960"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1783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id-ID" b="1" dirty="0" smtClean="0"/>
              <a:t>KEBIJAKAN PUBLIK DAN INFORMATIKA KESEHATAN</a:t>
            </a:r>
            <a:endParaRPr lang="id-ID" b="1" dirty="0"/>
          </a:p>
        </p:txBody>
      </p:sp>
      <p:sp>
        <p:nvSpPr>
          <p:cNvPr id="3" name="Content Placeholder 2"/>
          <p:cNvSpPr>
            <a:spLocks noGrp="1"/>
          </p:cNvSpPr>
          <p:nvPr>
            <p:ph idx="1"/>
          </p:nvPr>
        </p:nvSpPr>
        <p:spPr>
          <a:xfrm>
            <a:off x="323528" y="1484784"/>
            <a:ext cx="8496944" cy="4896544"/>
          </a:xfrm>
        </p:spPr>
        <p:txBody>
          <a:bodyPr>
            <a:normAutofit fontScale="92500" lnSpcReduction="10000"/>
          </a:bodyPr>
          <a:lstStyle/>
          <a:p>
            <a:r>
              <a:rPr lang="id-ID" dirty="0" smtClean="0"/>
              <a:t>Sejak tahun 1991 sebuah di US dari Institute of Medicine (IOM) melaporkan beberapa keuntungan dalam menggunakan IT bidang kesehatan, yang banyak disebut EHR dan membuat kasus dengan komputer untuk meningkatkan pelayanan kesehatan. </a:t>
            </a:r>
          </a:p>
          <a:p>
            <a:r>
              <a:rPr lang="id-ID" dirty="0" smtClean="0"/>
              <a:t>Adopsi yang kurang masih dijumpai saat ini, dengan adanya penggunaan kertas. </a:t>
            </a:r>
          </a:p>
          <a:p>
            <a:r>
              <a:rPr lang="id-ID" dirty="0" smtClean="0"/>
              <a:t>Adanya adopsi yang kurang maka memunculkan suatu kebijakan publik untuk menetapkan EHR yang dapat diterima banyak kalangan dan banyak negara</a:t>
            </a:r>
            <a:endParaRPr lang="id-ID" dirty="0"/>
          </a:p>
        </p:txBody>
      </p:sp>
    </p:spTree>
    <p:extLst>
      <p:ext uri="{BB962C8B-B14F-4D97-AF65-F5344CB8AC3E}">
        <p14:creationId xmlns:p14="http://schemas.microsoft.com/office/powerpoint/2010/main" val="3783368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id-ID" b="1" dirty="0" smtClean="0"/>
              <a:t>KEBIJAKAN PUBLIK DAN INFORMATIKA KESEHATAN</a:t>
            </a:r>
            <a:endParaRPr lang="id-ID" b="1" dirty="0"/>
          </a:p>
        </p:txBody>
      </p:sp>
      <p:sp>
        <p:nvSpPr>
          <p:cNvPr id="3" name="Content Placeholder 2"/>
          <p:cNvSpPr>
            <a:spLocks noGrp="1"/>
          </p:cNvSpPr>
          <p:nvPr>
            <p:ph idx="1"/>
          </p:nvPr>
        </p:nvSpPr>
        <p:spPr>
          <a:xfrm>
            <a:off x="323528" y="1484784"/>
            <a:ext cx="8496944" cy="4896544"/>
          </a:xfrm>
        </p:spPr>
        <p:txBody>
          <a:bodyPr>
            <a:normAutofit/>
          </a:bodyPr>
          <a:lstStyle/>
          <a:p>
            <a:r>
              <a:rPr lang="id-ID" dirty="0" smtClean="0"/>
              <a:t>Kebijakan untuk teknologi informasi sudah banyak dibuat seperti saat Presiden George W Bush (US) yang memerintahkan untuk membuka the office of the National Coordinator for Health IT tahun 2009, dengan menganggarkan biaya yang banyak untuk pemanfaatan teknologi informasi di bidang kesehatan yang dikaitkan dengan kebijakan dari isue terkini</a:t>
            </a:r>
            <a:endParaRPr lang="id-ID" dirty="0"/>
          </a:p>
        </p:txBody>
      </p:sp>
    </p:spTree>
    <p:extLst>
      <p:ext uri="{BB962C8B-B14F-4D97-AF65-F5344CB8AC3E}">
        <p14:creationId xmlns:p14="http://schemas.microsoft.com/office/powerpoint/2010/main" val="1424847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id-ID" b="1" dirty="0" smtClean="0"/>
              <a:t>PERANAN IT KESEHATAN DALAM MENDUKUNG TUJUAN KESEHATAN</a:t>
            </a:r>
            <a:endParaRPr lang="id-ID" b="1" dirty="0"/>
          </a:p>
        </p:txBody>
      </p:sp>
      <p:sp>
        <p:nvSpPr>
          <p:cNvPr id="3" name="Content Placeholder 2"/>
          <p:cNvSpPr>
            <a:spLocks noGrp="1"/>
          </p:cNvSpPr>
          <p:nvPr>
            <p:ph idx="1"/>
          </p:nvPr>
        </p:nvSpPr>
        <p:spPr>
          <a:xfrm>
            <a:off x="323528" y="1556792"/>
            <a:ext cx="8496944" cy="4824536"/>
          </a:xfrm>
        </p:spPr>
        <p:txBody>
          <a:bodyPr>
            <a:normAutofit/>
          </a:bodyPr>
          <a:lstStyle/>
          <a:p>
            <a:r>
              <a:rPr lang="id-ID" dirty="0" smtClean="0"/>
              <a:t>Teknologi informasi tidak dengan sendirinya bekerja, tetapi sama dengan peralatan yang lain digunakan untuk mendukung hasil atau tujuan kesehatan, meningkatkan kualitas pelayanan dan mengurangi beban biaya. Sehingga Teknologi informasi dapat menjanjikan banyak dampak yang menguntungkan bagi bidang kesehatan</a:t>
            </a:r>
            <a:endParaRPr lang="id-ID" dirty="0"/>
          </a:p>
        </p:txBody>
      </p:sp>
    </p:spTree>
    <p:extLst>
      <p:ext uri="{BB962C8B-B14F-4D97-AF65-F5344CB8AC3E}">
        <p14:creationId xmlns:p14="http://schemas.microsoft.com/office/powerpoint/2010/main" val="4194953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id-ID" b="1" dirty="0" smtClean="0"/>
              <a:t>PERANAN IT KESEHATAN DALAM MENDUKUNG TUJUAN KESEHATAN</a:t>
            </a:r>
            <a:endParaRPr lang="id-ID" b="1" dirty="0"/>
          </a:p>
        </p:txBody>
      </p:sp>
      <p:sp>
        <p:nvSpPr>
          <p:cNvPr id="3" name="Content Placeholder 2"/>
          <p:cNvSpPr>
            <a:spLocks noGrp="1"/>
          </p:cNvSpPr>
          <p:nvPr>
            <p:ph idx="1"/>
          </p:nvPr>
        </p:nvSpPr>
        <p:spPr>
          <a:xfrm>
            <a:off x="323528" y="1556792"/>
            <a:ext cx="8496944" cy="4824536"/>
          </a:xfrm>
        </p:spPr>
        <p:txBody>
          <a:bodyPr>
            <a:normAutofit lnSpcReduction="10000"/>
          </a:bodyPr>
          <a:lstStyle/>
          <a:p>
            <a:r>
              <a:rPr lang="id-ID" dirty="0" smtClean="0"/>
              <a:t>Bagi pembuat kebijakan tidak hanya membuat janji tetapi melihat kenyataan, karena masih banyak ditemukan masalah dalam penerapan teknologi seperti pada awal penerapan IT ditemukan software yang tidak bisa diintegrasikan dengan program lain, tidak bermanfaat atau kurang, mudah rusak.</a:t>
            </a:r>
          </a:p>
          <a:p>
            <a:r>
              <a:rPr lang="id-ID" dirty="0" smtClean="0"/>
              <a:t>Sehingga pentingnya pembuat kebijakan untuk memperhatikan manfaat dan biaya yang dibutuhkan untuk penggunaan IT </a:t>
            </a:r>
            <a:endParaRPr lang="id-ID" dirty="0"/>
          </a:p>
        </p:txBody>
      </p:sp>
    </p:spTree>
    <p:extLst>
      <p:ext uri="{BB962C8B-B14F-4D97-AF65-F5344CB8AC3E}">
        <p14:creationId xmlns:p14="http://schemas.microsoft.com/office/powerpoint/2010/main" val="2248819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id-ID" b="1" dirty="0" smtClean="0"/>
              <a:t>PERANAN IT KESEHATAN DALAM MENDUKUNG TUJUAN KESEHATAN</a:t>
            </a:r>
            <a:endParaRPr lang="id-ID" b="1" dirty="0"/>
          </a:p>
        </p:txBody>
      </p:sp>
      <p:sp>
        <p:nvSpPr>
          <p:cNvPr id="3" name="Content Placeholder 2"/>
          <p:cNvSpPr>
            <a:spLocks noGrp="1"/>
          </p:cNvSpPr>
          <p:nvPr>
            <p:ph idx="1"/>
          </p:nvPr>
        </p:nvSpPr>
        <p:spPr>
          <a:xfrm>
            <a:off x="323528" y="1556792"/>
            <a:ext cx="8496944" cy="4968552"/>
          </a:xfrm>
        </p:spPr>
        <p:txBody>
          <a:bodyPr>
            <a:normAutofit fontScale="92500" lnSpcReduction="20000"/>
          </a:bodyPr>
          <a:lstStyle/>
          <a:p>
            <a:r>
              <a:rPr lang="id-ID" dirty="0" smtClean="0"/>
              <a:t>Berdasarkan penelitian terdahulu belum banyak para peneliti yang menunjukkan keuntungan dari penggunaan teknologi informasi di bidang kesehatan secara meluas (Jones, dkk, 20012), memberikan alasan yaitu : </a:t>
            </a:r>
          </a:p>
          <a:p>
            <a:pPr marL="722313" indent="-722313">
              <a:buNone/>
              <a:tabLst>
                <a:tab pos="354013" algn="l"/>
                <a:tab pos="633413" algn="l"/>
              </a:tabLst>
            </a:pPr>
            <a:r>
              <a:rPr lang="id-ID" dirty="0"/>
              <a:t>	</a:t>
            </a:r>
            <a:r>
              <a:rPr lang="id-ID" dirty="0" smtClean="0"/>
              <a:t>a. Teknologi yang digunakan banyak dokter kemungkinan belum bentuk jadi</a:t>
            </a:r>
          </a:p>
          <a:p>
            <a:pPr marL="722313" indent="-722313">
              <a:buNone/>
              <a:tabLst>
                <a:tab pos="354013" algn="l"/>
                <a:tab pos="633413" algn="l"/>
              </a:tabLst>
            </a:pPr>
            <a:r>
              <a:rPr lang="id-ID" dirty="0"/>
              <a:t>	</a:t>
            </a:r>
            <a:r>
              <a:rPr lang="id-ID" dirty="0" smtClean="0"/>
              <a:t>b. Kemungkinan para pengguna tidak mendapatkan manfaat dari teknologi yang ada</a:t>
            </a:r>
          </a:p>
          <a:p>
            <a:pPr marL="722313" indent="-722313">
              <a:buNone/>
              <a:tabLst>
                <a:tab pos="354013" algn="l"/>
                <a:tab pos="633413" algn="l"/>
              </a:tabLst>
            </a:pPr>
            <a:r>
              <a:rPr lang="id-ID" dirty="0"/>
              <a:t>	</a:t>
            </a:r>
            <a:r>
              <a:rPr lang="id-ID" dirty="0" smtClean="0"/>
              <a:t>c. Kemungkinan teknologi dapat memberikan keuntungan tetapi tidak diketahui oleh penggunanya</a:t>
            </a:r>
            <a:endParaRPr lang="id-ID" dirty="0"/>
          </a:p>
        </p:txBody>
      </p:sp>
    </p:spTree>
    <p:extLst>
      <p:ext uri="{BB962C8B-B14F-4D97-AF65-F5344CB8AC3E}">
        <p14:creationId xmlns:p14="http://schemas.microsoft.com/office/powerpoint/2010/main" val="4261063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id-ID" b="1" dirty="0" smtClean="0"/>
              <a:t>PENINGKATAN KUALITAS PELAYANAN DAN DAMPAK KESEHATAN</a:t>
            </a:r>
            <a:endParaRPr lang="id-ID" b="1" dirty="0"/>
          </a:p>
        </p:txBody>
      </p:sp>
      <p:sp>
        <p:nvSpPr>
          <p:cNvPr id="3" name="Content Placeholder 2"/>
          <p:cNvSpPr>
            <a:spLocks noGrp="1"/>
          </p:cNvSpPr>
          <p:nvPr>
            <p:ph idx="1"/>
          </p:nvPr>
        </p:nvSpPr>
        <p:spPr>
          <a:xfrm>
            <a:off x="323528" y="1556792"/>
            <a:ext cx="8496944" cy="4968552"/>
          </a:xfrm>
        </p:spPr>
        <p:txBody>
          <a:bodyPr>
            <a:normAutofit lnSpcReduction="10000"/>
          </a:bodyPr>
          <a:lstStyle/>
          <a:p>
            <a:r>
              <a:rPr lang="id-ID" dirty="0" smtClean="0"/>
              <a:t>Sebagai profesional IT sudah mengerti bahwa teknologi inforamsi kesehatan mempunyai banyak potensial untuk meningkatkan kualitas pelayanan dan dampak kesehatan, yang hal ini sebagai tujuan kebijakan. </a:t>
            </a:r>
          </a:p>
          <a:p>
            <a:r>
              <a:rPr lang="id-ID" dirty="0" smtClean="0"/>
              <a:t>Seperti komputer yang cepat mengalami perkembangan di berbagai bidang termasuk dalam teknologi informasi kesehatan juga mengalami perkembangan yang melalui berbagai kreasi</a:t>
            </a:r>
            <a:endParaRPr lang="id-ID" dirty="0"/>
          </a:p>
        </p:txBody>
      </p:sp>
    </p:spTree>
    <p:extLst>
      <p:ext uri="{BB962C8B-B14F-4D97-AF65-F5344CB8AC3E}">
        <p14:creationId xmlns:p14="http://schemas.microsoft.com/office/powerpoint/2010/main" val="1006576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1021</TotalTime>
  <Words>622</Words>
  <Application>Microsoft Office PowerPoint</Application>
  <PresentationFormat>On-screen Show (4:3)</PresentationFormat>
  <Paragraphs>43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KEBIJAKAN TEKNOLOGI INFORMASI </vt:lpstr>
      <vt:lpstr>KEBIJAKAN PUBLIK DAN INFORMATIKA KESEHATAN</vt:lpstr>
      <vt:lpstr>PowerPoint Presentation</vt:lpstr>
      <vt:lpstr>KEBIJAKAN PUBLIK DAN INFORMATIKA KESEHATAN</vt:lpstr>
      <vt:lpstr>KEBIJAKAN PUBLIK DAN INFORMATIKA KESEHATAN</vt:lpstr>
      <vt:lpstr>PERANAN IT KESEHATAN DALAM MENDUKUNG TUJUAN KESEHATAN</vt:lpstr>
      <vt:lpstr>PERANAN IT KESEHATAN DALAM MENDUKUNG TUJUAN KESEHATAN</vt:lpstr>
      <vt:lpstr>PERANAN IT KESEHATAN DALAM MENDUKUNG TUJUAN KESEHATAN</vt:lpstr>
      <vt:lpstr>PENINGKATAN KUALITAS PELAYANAN DAN DAMPAK KESEHATAN</vt:lpstr>
      <vt:lpstr>PENINGKATAN KUALITAS PELAYANAN DAN DAMPAK KESEHATAN</vt:lpstr>
      <vt:lpstr>PENINGKATAN KUALITAS PELAYANAN DAN DAMPAK KESEHATAN</vt:lpstr>
      <vt:lpstr>PENINGKATAN KUALITAS PELAYANAN DAN DAMPAK KESEHATAN</vt:lpstr>
      <vt:lpstr>PENINGKATAN KUALITAS PELAYANAN DAN DAMPAK KESEHATAN</vt:lpstr>
      <vt:lpstr>PENGGUNAAN IT KESEHATAN UNTUK MENGUKUR KUALITAS PELAYANAN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KEBIJAKAN TEKNOLOGI INFORMASI </dc:title>
  <dc:creator>sony</dc:creator>
  <cp:lastModifiedBy>Maryani Setyowati</cp:lastModifiedBy>
  <cp:revision>21</cp:revision>
  <dcterms:created xsi:type="dcterms:W3CDTF">2016-12-28T23:59:25Z</dcterms:created>
  <dcterms:modified xsi:type="dcterms:W3CDTF">2019-12-17T10:06:23Z</dcterms:modified>
</cp:coreProperties>
</file>