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4" r:id="rId6"/>
    <p:sldId id="266" r:id="rId7"/>
    <p:sldId id="268" r:id="rId8"/>
    <p:sldId id="270" r:id="rId9"/>
    <p:sldId id="272" r:id="rId10"/>
    <p:sldId id="276" r:id="rId11"/>
    <p:sldId id="278" r:id="rId12"/>
    <p:sldId id="280" r:id="rId13"/>
    <p:sldId id="282" r:id="rId14"/>
    <p:sldId id="284" r:id="rId15"/>
    <p:sldId id="286" r:id="rId16"/>
    <p:sldId id="290" r:id="rId17"/>
    <p:sldId id="292" r:id="rId18"/>
    <p:sldId id="294" r:id="rId19"/>
    <p:sldId id="296" r:id="rId20"/>
    <p:sldId id="298" r:id="rId21"/>
    <p:sldId id="300" r:id="rId22"/>
    <p:sldId id="302" r:id="rId23"/>
    <p:sldId id="304" r:id="rId24"/>
    <p:sldId id="306" r:id="rId25"/>
    <p:sldId id="308"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3DEEC9-29B7-4083-8BF9-EB67A6CB3D11}" type="datetimeFigureOut">
              <a:rPr lang="id-ID" smtClean="0"/>
              <a:t>28/09/2016</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E0481F0-CF8E-442D-9562-EC6EFC920DA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DEEC9-29B7-4083-8BF9-EB67A6CB3D11}" type="datetimeFigureOut">
              <a:rPr lang="id-ID" smtClean="0"/>
              <a:t>28/09/2016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DEEC9-29B7-4083-8BF9-EB67A6CB3D11}" type="datetimeFigureOut">
              <a:rPr lang="id-ID" smtClean="0"/>
              <a:t>28/09/2016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DEEC9-29B7-4083-8BF9-EB67A6CB3D11}" type="datetimeFigureOut">
              <a:rPr lang="id-ID" smtClean="0"/>
              <a:t>28/09/2016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23DEEC9-29B7-4083-8BF9-EB67A6CB3D11}" type="datetimeFigureOut">
              <a:rPr lang="id-ID" smtClean="0"/>
              <a:t>28/09/2016</a:t>
            </a:fld>
            <a:endParaRPr lang="id-ID"/>
          </a:p>
        </p:txBody>
      </p:sp>
      <p:sp>
        <p:nvSpPr>
          <p:cNvPr id="8" name="Slide Number Placeholder 7"/>
          <p:cNvSpPr>
            <a:spLocks noGrp="1"/>
          </p:cNvSpPr>
          <p:nvPr>
            <p:ph type="sldNum" sz="quarter" idx="11"/>
          </p:nvPr>
        </p:nvSpPr>
        <p:spPr/>
        <p:txBody>
          <a:bodyPr/>
          <a:lstStyle/>
          <a:p>
            <a:fld id="{9E0481F0-CF8E-442D-9562-EC6EFC920DA7}"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3DEEC9-29B7-4083-8BF9-EB67A6CB3D11}" type="datetimeFigureOut">
              <a:rPr lang="id-ID" smtClean="0"/>
              <a:t>28/09/2016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DEEC9-29B7-4083-8BF9-EB67A6CB3D11}" type="datetimeFigureOut">
              <a:rPr lang="id-ID" smtClean="0"/>
              <a:t>28/09/2016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DEEC9-29B7-4083-8BF9-EB67A6CB3D11}" type="datetimeFigureOut">
              <a:rPr lang="id-ID" smtClean="0"/>
              <a:t>28/09/2016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DEEC9-29B7-4083-8BF9-EB67A6CB3D11}" type="datetimeFigureOut">
              <a:rPr lang="id-ID" smtClean="0"/>
              <a:t>28/09/2016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E0481F0-CF8E-442D-9562-EC6EFC920DA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DEEC9-29B7-4083-8BF9-EB67A6CB3D11}" type="datetimeFigureOut">
              <a:rPr lang="id-ID" smtClean="0"/>
              <a:t>28/09/2016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0481F0-CF8E-442D-9562-EC6EFC920DA7}"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DEEC9-29B7-4083-8BF9-EB67A6CB3D11}" type="datetimeFigureOut">
              <a:rPr lang="id-ID" smtClean="0"/>
              <a:t>28/09/2016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E0481F0-CF8E-442D-9562-EC6EFC920DA7}" type="slidenum">
              <a:rPr lang="id-ID" smtClean="0"/>
              <a:t>‹#›</a:t>
            </a:fld>
            <a:endParaRPr lang="id-ID"/>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23DEEC9-29B7-4083-8BF9-EB67A6CB3D11}" type="datetimeFigureOut">
              <a:rPr lang="id-ID" smtClean="0"/>
              <a:t>28/09/2016</a:t>
            </a:fld>
            <a:endParaRPr lang="id-ID"/>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E0481F0-CF8E-442D-9562-EC6EFC920DA7}" type="slidenum">
              <a:rPr lang="id-ID" smtClean="0"/>
              <a:t>‹#›</a:t>
            </a:fld>
            <a:endParaRPr lang="id-ID"/>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24743"/>
            <a:ext cx="7772400" cy="2376265"/>
          </a:xfrm>
        </p:spPr>
        <p:txBody>
          <a:bodyPr/>
          <a:lstStyle/>
          <a:p>
            <a:pPr algn="ctr"/>
            <a:r>
              <a:rPr lang="id-ID" sz="4400" dirty="0" smtClean="0">
                <a:solidFill>
                  <a:srgbClr val="002060"/>
                </a:solidFill>
              </a:rPr>
              <a:t>KONSEP MANAJEMEN</a:t>
            </a:r>
            <a:endParaRPr lang="id-ID" sz="4400" dirty="0">
              <a:solidFill>
                <a:srgbClr val="002060"/>
              </a:solidFill>
            </a:endParaRPr>
          </a:p>
        </p:txBody>
      </p:sp>
      <p:sp>
        <p:nvSpPr>
          <p:cNvPr id="3" name="Subtitle 2"/>
          <p:cNvSpPr>
            <a:spLocks noGrp="1"/>
          </p:cNvSpPr>
          <p:nvPr>
            <p:ph type="subTitle" idx="1"/>
          </p:nvPr>
        </p:nvSpPr>
        <p:spPr>
          <a:xfrm>
            <a:off x="467544" y="4149080"/>
            <a:ext cx="7704856" cy="1565920"/>
          </a:xfrm>
        </p:spPr>
        <p:txBody>
          <a:bodyPr>
            <a:noAutofit/>
          </a:bodyPr>
          <a:lstStyle/>
          <a:p>
            <a:pPr algn="ctr"/>
            <a:r>
              <a:rPr lang="id-ID" sz="3200" dirty="0" smtClean="0">
                <a:solidFill>
                  <a:schemeClr val="tx1"/>
                </a:solidFill>
              </a:rPr>
              <a:t>Materi 2</a:t>
            </a:r>
          </a:p>
          <a:p>
            <a:pPr algn="ctr"/>
            <a:r>
              <a:rPr lang="id-ID" sz="3200" dirty="0" smtClean="0">
                <a:solidFill>
                  <a:schemeClr val="tx1"/>
                </a:solidFill>
              </a:rPr>
              <a:t>Manajemen RS</a:t>
            </a:r>
          </a:p>
          <a:p>
            <a:pPr algn="ctr"/>
            <a:r>
              <a:rPr lang="id-ID" sz="3200" dirty="0" smtClean="0">
                <a:solidFill>
                  <a:schemeClr val="tx1"/>
                </a:solidFill>
              </a:rPr>
              <a:t>S1-peminatan AKK</a:t>
            </a:r>
            <a:endParaRPr lang="id-ID" sz="3200" dirty="0">
              <a:solidFill>
                <a:schemeClr val="tx1"/>
              </a:solidFill>
            </a:endParaRPr>
          </a:p>
        </p:txBody>
      </p:sp>
    </p:spTree>
    <p:extLst>
      <p:ext uri="{BB962C8B-B14F-4D97-AF65-F5344CB8AC3E}">
        <p14:creationId xmlns:p14="http://schemas.microsoft.com/office/powerpoint/2010/main" val="549570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340768"/>
            <a:ext cx="8291264" cy="5184576"/>
          </a:xfrm>
        </p:spPr>
        <p:txBody>
          <a:bodyPr>
            <a:normAutofit/>
          </a:bodyPr>
          <a:lstStyle/>
          <a:p>
            <a:r>
              <a:rPr lang="id-ID" sz="3200" b="0" u="sng" dirty="0" smtClean="0"/>
              <a:t>Definisi</a:t>
            </a:r>
            <a:r>
              <a:rPr lang="id-ID" sz="3200" b="0" dirty="0" smtClean="0"/>
              <a:t> :</a:t>
            </a:r>
          </a:p>
          <a:p>
            <a:pPr marL="457200" indent="-457200">
              <a:buFont typeface="Wingdings" pitchFamily="2" charset="2"/>
              <a:buChar char="Ø"/>
            </a:pPr>
            <a:r>
              <a:rPr lang="id-ID" sz="3200" b="0" i="1" dirty="0" smtClean="0"/>
              <a:t>Total Quality Management </a:t>
            </a:r>
            <a:r>
              <a:rPr lang="id-ID" sz="3200" b="0" dirty="0" smtClean="0"/>
              <a:t>(awal tahun 1950) = pelopor manajemen mutu : Edward Demming, Joseph Juran, Crosby, Ishikawa, dsb. Istilah yang digunakan untuk pelaksanaan manajemen mutu : </a:t>
            </a:r>
            <a:r>
              <a:rPr lang="id-ID" sz="3200" b="0" i="1" dirty="0" smtClean="0"/>
              <a:t>Total Quality Management, Quality Assurance, Continous Quality Control</a:t>
            </a:r>
            <a:r>
              <a:rPr lang="id-ID" sz="3200" b="0" dirty="0" smtClean="0"/>
              <a:t>.</a:t>
            </a:r>
          </a:p>
        </p:txBody>
      </p:sp>
    </p:spTree>
    <p:extLst>
      <p:ext uri="{BB962C8B-B14F-4D97-AF65-F5344CB8AC3E}">
        <p14:creationId xmlns:p14="http://schemas.microsoft.com/office/powerpoint/2010/main" val="403445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340768"/>
            <a:ext cx="8291264" cy="5184576"/>
          </a:xfrm>
        </p:spPr>
        <p:txBody>
          <a:bodyPr>
            <a:normAutofit/>
          </a:bodyPr>
          <a:lstStyle/>
          <a:p>
            <a:r>
              <a:rPr lang="id-ID" sz="3200" b="0" u="sng" dirty="0" smtClean="0"/>
              <a:t>Definisi</a:t>
            </a:r>
            <a:r>
              <a:rPr lang="id-ID" sz="3200" b="0" dirty="0" smtClean="0"/>
              <a:t> :</a:t>
            </a:r>
          </a:p>
          <a:p>
            <a:pPr marL="457200" indent="-457200">
              <a:buFont typeface="Wingdings" pitchFamily="2" charset="2"/>
              <a:buChar char="Ø"/>
            </a:pPr>
            <a:r>
              <a:rPr lang="id-ID" sz="3200" b="0" dirty="0" smtClean="0"/>
              <a:t>Pendekatan sistem (1960) = pendekatan sistem digunakan oleh manajer untuk mengantisipasi perubahan lingkungan manajemen keseluruhan, karena muncul akibat pesatnya penggunaan ilmu dan teknologi untuk meningkatkan produktivitas kerja perusahaan</a:t>
            </a:r>
          </a:p>
        </p:txBody>
      </p:sp>
    </p:spTree>
    <p:extLst>
      <p:ext uri="{BB962C8B-B14F-4D97-AF65-F5344CB8AC3E}">
        <p14:creationId xmlns:p14="http://schemas.microsoft.com/office/powerpoint/2010/main" val="699779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340768"/>
            <a:ext cx="8291264" cy="5184576"/>
          </a:xfrm>
        </p:spPr>
        <p:txBody>
          <a:bodyPr>
            <a:normAutofit/>
          </a:bodyPr>
          <a:lstStyle/>
          <a:p>
            <a:pPr marL="457200" indent="-457200">
              <a:buFont typeface="Wingdings" pitchFamily="2" charset="2"/>
              <a:buChar char="Ø"/>
            </a:pPr>
            <a:r>
              <a:rPr lang="id-ID" sz="3200" b="0" dirty="0" smtClean="0"/>
              <a:t>Pendekatan sistem dengan analisis sistem dalam manajemen kesehatan dilakukan </a:t>
            </a:r>
            <a:r>
              <a:rPr lang="id-ID" sz="3200" b="0" dirty="0" smtClean="0">
                <a:sym typeface="Wingdings" pitchFamily="2" charset="2"/>
              </a:rPr>
              <a:t> menganalisa masing-masing komponen sistem kesehatan yang berkaitan dengan komponen sistem pembangunan lainnya, seperti pendidikan, kependudukan, sosial, ekonomi dan sebagainya</a:t>
            </a:r>
            <a:endParaRPr lang="id-ID" sz="3200" b="0" dirty="0" smtClean="0"/>
          </a:p>
        </p:txBody>
      </p:sp>
    </p:spTree>
    <p:extLst>
      <p:ext uri="{BB962C8B-B14F-4D97-AF65-F5344CB8AC3E}">
        <p14:creationId xmlns:p14="http://schemas.microsoft.com/office/powerpoint/2010/main" val="766054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TINGKATAN MANAJEMEN</a:t>
            </a:r>
            <a:endParaRPr lang="id-ID" dirty="0">
              <a:solidFill>
                <a:srgbClr val="002060"/>
              </a:solidFill>
            </a:endParaRPr>
          </a:p>
        </p:txBody>
      </p:sp>
      <p:sp>
        <p:nvSpPr>
          <p:cNvPr id="3" name="Content Placeholder 2"/>
          <p:cNvSpPr>
            <a:spLocks noGrp="1"/>
          </p:cNvSpPr>
          <p:nvPr>
            <p:ph idx="1"/>
          </p:nvPr>
        </p:nvSpPr>
        <p:spPr>
          <a:xfrm>
            <a:off x="457200" y="1556792"/>
            <a:ext cx="8291264" cy="4968552"/>
          </a:xfrm>
        </p:spPr>
        <p:txBody>
          <a:bodyPr>
            <a:normAutofit/>
          </a:bodyPr>
          <a:lstStyle/>
          <a:p>
            <a:pPr marL="514350" indent="-514350">
              <a:buAutoNum type="alphaLcPeriod"/>
            </a:pPr>
            <a:r>
              <a:rPr lang="id-ID" sz="3200" b="0" u="sng" dirty="0" smtClean="0"/>
              <a:t>Top Manajemen (manajemen puncak) </a:t>
            </a:r>
            <a:r>
              <a:rPr lang="id-ID" sz="3200" b="0" dirty="0" smtClean="0"/>
              <a:t>: anggota-anggotnya dewan direksi (</a:t>
            </a:r>
            <a:r>
              <a:rPr lang="id-ID" sz="3200" b="0" i="1" dirty="0" smtClean="0"/>
              <a:t>board of director</a:t>
            </a:r>
            <a:r>
              <a:rPr lang="id-ID" sz="3200" b="0" dirty="0" smtClean="0"/>
              <a:t>), bertanggung jawab terhadap jalannya organisasi keseluruhan, dengan kegiatan merumuskan fungsi-fungsi manajemen serta kebijakan organisasi secara keseluruhan</a:t>
            </a:r>
          </a:p>
          <a:p>
            <a:pPr marL="514350" indent="-514350">
              <a:buAutoNum type="alphaLcPeriod"/>
            </a:pPr>
            <a:endParaRPr lang="id-ID" sz="3200" b="0" dirty="0" smtClean="0"/>
          </a:p>
        </p:txBody>
      </p:sp>
    </p:spTree>
    <p:extLst>
      <p:ext uri="{BB962C8B-B14F-4D97-AF65-F5344CB8AC3E}">
        <p14:creationId xmlns:p14="http://schemas.microsoft.com/office/powerpoint/2010/main" val="353400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TINGKATAN MANAJEMEN</a:t>
            </a:r>
            <a:endParaRPr lang="id-ID" dirty="0">
              <a:solidFill>
                <a:srgbClr val="002060"/>
              </a:solidFill>
            </a:endParaRPr>
          </a:p>
        </p:txBody>
      </p:sp>
      <p:sp>
        <p:nvSpPr>
          <p:cNvPr id="3" name="Content Placeholder 2"/>
          <p:cNvSpPr>
            <a:spLocks noGrp="1"/>
          </p:cNvSpPr>
          <p:nvPr>
            <p:ph idx="1"/>
          </p:nvPr>
        </p:nvSpPr>
        <p:spPr>
          <a:xfrm>
            <a:off x="457200" y="1556792"/>
            <a:ext cx="8291264" cy="4968552"/>
          </a:xfrm>
        </p:spPr>
        <p:txBody>
          <a:bodyPr>
            <a:normAutofit/>
          </a:bodyPr>
          <a:lstStyle/>
          <a:p>
            <a:pPr marL="442913" indent="-442913"/>
            <a:r>
              <a:rPr lang="id-ID" sz="3200" b="0" dirty="0" smtClean="0"/>
              <a:t>b. </a:t>
            </a:r>
            <a:r>
              <a:rPr lang="id-ID" sz="3200" b="0" i="1" u="sng" dirty="0" smtClean="0"/>
              <a:t>Middle Management </a:t>
            </a:r>
            <a:r>
              <a:rPr lang="id-ID" sz="3200" b="0" u="sng" dirty="0" smtClean="0"/>
              <a:t>(manajemen madya): </a:t>
            </a:r>
            <a:r>
              <a:rPr lang="id-ID" sz="3200" b="0" dirty="0" smtClean="0"/>
              <a:t>manajer, kepala bagian, kepala divisi, kepala seksi. Manajer yang mengarahkan, membimbing, dan mengawasi manajemen lini di bawahnya. Bertanggung jawab untuk membantu mencarikan solusi agar pelaksanaan kegiatan organisasi dapat berjalan dengan lancar</a:t>
            </a:r>
          </a:p>
          <a:p>
            <a:endParaRPr lang="id-ID" sz="3200" b="0" dirty="0" smtClean="0"/>
          </a:p>
        </p:txBody>
      </p:sp>
    </p:spTree>
    <p:extLst>
      <p:ext uri="{BB962C8B-B14F-4D97-AF65-F5344CB8AC3E}">
        <p14:creationId xmlns:p14="http://schemas.microsoft.com/office/powerpoint/2010/main" val="2479795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TINGKATAN MANAJEMEN</a:t>
            </a:r>
            <a:endParaRPr lang="id-ID" dirty="0">
              <a:solidFill>
                <a:srgbClr val="002060"/>
              </a:solidFill>
            </a:endParaRPr>
          </a:p>
        </p:txBody>
      </p:sp>
      <p:sp>
        <p:nvSpPr>
          <p:cNvPr id="3" name="Content Placeholder 2"/>
          <p:cNvSpPr>
            <a:spLocks noGrp="1"/>
          </p:cNvSpPr>
          <p:nvPr>
            <p:ph idx="1"/>
          </p:nvPr>
        </p:nvSpPr>
        <p:spPr>
          <a:xfrm>
            <a:off x="457200" y="1556792"/>
            <a:ext cx="8291264" cy="4968552"/>
          </a:xfrm>
        </p:spPr>
        <p:txBody>
          <a:bodyPr>
            <a:normAutofit/>
          </a:bodyPr>
          <a:lstStyle/>
          <a:p>
            <a:pPr marL="442913" indent="-442913"/>
            <a:r>
              <a:rPr lang="id-ID" sz="3200" b="0" dirty="0" smtClean="0"/>
              <a:t>c. </a:t>
            </a:r>
            <a:r>
              <a:rPr lang="id-ID" sz="3200" b="0" i="1" u="sng" dirty="0" smtClean="0"/>
              <a:t>First Line Management </a:t>
            </a:r>
            <a:r>
              <a:rPr lang="id-ID" sz="3200" b="0" dirty="0" smtClean="0"/>
              <a:t>(manajemen lini pertama) : pegawai, kepala mandor, mandor, yang secara langsung mengawasi, melakukan pekerjaan agar kegiatan organisasi berjalan lancar.</a:t>
            </a:r>
          </a:p>
        </p:txBody>
      </p:sp>
    </p:spTree>
    <p:extLst>
      <p:ext uri="{BB962C8B-B14F-4D97-AF65-F5344CB8AC3E}">
        <p14:creationId xmlns:p14="http://schemas.microsoft.com/office/powerpoint/2010/main" val="963914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fungsi MANAJEMEN</a:t>
            </a:r>
            <a:endParaRPr lang="id-ID" dirty="0">
              <a:solidFill>
                <a:srgbClr val="002060"/>
              </a:solidFill>
            </a:endParaRPr>
          </a:p>
        </p:txBody>
      </p:sp>
      <p:sp>
        <p:nvSpPr>
          <p:cNvPr id="3" name="Content Placeholder 2"/>
          <p:cNvSpPr>
            <a:spLocks noGrp="1"/>
          </p:cNvSpPr>
          <p:nvPr>
            <p:ph idx="1"/>
          </p:nvPr>
        </p:nvSpPr>
        <p:spPr>
          <a:xfrm>
            <a:off x="457200" y="1412776"/>
            <a:ext cx="8291264" cy="5112568"/>
          </a:xfrm>
        </p:spPr>
        <p:txBody>
          <a:bodyPr>
            <a:normAutofit fontScale="92500" lnSpcReduction="20000"/>
          </a:bodyPr>
          <a:lstStyle/>
          <a:p>
            <a:pPr marL="442913" indent="-442913"/>
            <a:r>
              <a:rPr lang="id-ID" sz="3200" b="0" dirty="0" smtClean="0"/>
              <a:t>Fungsi-fungsi dalam manajemen kesehatan :</a:t>
            </a:r>
          </a:p>
          <a:p>
            <a:pPr marL="514350" indent="-514350">
              <a:buAutoNum type="arabicPeriod"/>
            </a:pPr>
            <a:r>
              <a:rPr lang="id-ID" sz="3200" b="0" dirty="0" smtClean="0"/>
              <a:t>Fungsi Perencanaan (</a:t>
            </a:r>
            <a:r>
              <a:rPr lang="id-ID" sz="3200" b="0" i="1" dirty="0" smtClean="0"/>
              <a:t>Planning</a:t>
            </a:r>
            <a:r>
              <a:rPr lang="id-ID" sz="3200" b="0" dirty="0" smtClean="0"/>
              <a:t>) : fungsi terpenting dalam manajemen, karena menentukan fungsi-fungsi manajemen lainnya. </a:t>
            </a:r>
          </a:p>
          <a:p>
            <a:pPr marL="530225" indent="-530225"/>
            <a:r>
              <a:rPr lang="id-ID" sz="3200" b="0" dirty="0"/>
              <a:t>	</a:t>
            </a:r>
            <a:r>
              <a:rPr lang="id-ID" sz="3200" b="0" u="sng" dirty="0" smtClean="0"/>
              <a:t>Perencanaan kesehatan </a:t>
            </a:r>
            <a:r>
              <a:rPr lang="id-ID" sz="3200" b="0" dirty="0" smtClean="0"/>
              <a:t>= sebuah proses untuk merumuskan masalah-masalah kesehatan yang berkembang di masyarakat, menentukan kebutuhan dan sumber daya yang tersedia, menetapkan tujuan program paling pokok, dan menyusun langkah-langkah praktis untuk mencapai tujuan. </a:t>
            </a:r>
          </a:p>
        </p:txBody>
      </p:sp>
    </p:spTree>
    <p:extLst>
      <p:ext uri="{BB962C8B-B14F-4D97-AF65-F5344CB8AC3E}">
        <p14:creationId xmlns:p14="http://schemas.microsoft.com/office/powerpoint/2010/main" val="823469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fungsi MANAJEMEN</a:t>
            </a:r>
            <a:endParaRPr lang="id-ID" dirty="0">
              <a:solidFill>
                <a:srgbClr val="002060"/>
              </a:solidFill>
            </a:endParaRPr>
          </a:p>
        </p:txBody>
      </p:sp>
      <p:sp>
        <p:nvSpPr>
          <p:cNvPr id="3" name="Content Placeholder 2"/>
          <p:cNvSpPr>
            <a:spLocks noGrp="1"/>
          </p:cNvSpPr>
          <p:nvPr>
            <p:ph idx="1"/>
          </p:nvPr>
        </p:nvSpPr>
        <p:spPr>
          <a:xfrm>
            <a:off x="457200" y="1412776"/>
            <a:ext cx="8291264" cy="5112568"/>
          </a:xfrm>
        </p:spPr>
        <p:txBody>
          <a:bodyPr>
            <a:normAutofit/>
          </a:bodyPr>
          <a:lstStyle/>
          <a:p>
            <a:pPr marL="442913" indent="-442913"/>
            <a:r>
              <a:rPr lang="id-ID" sz="3200" b="0" dirty="0" smtClean="0"/>
              <a:t>Fungsi-fungsi dalam manajemen kesehatan :</a:t>
            </a:r>
          </a:p>
          <a:p>
            <a:pPr marL="442913" indent="-442913"/>
            <a:r>
              <a:rPr lang="id-ID" sz="3200" b="0" dirty="0" smtClean="0"/>
              <a:t>2. </a:t>
            </a:r>
            <a:r>
              <a:rPr lang="id-ID" sz="3200" b="0" u="sng" dirty="0" smtClean="0"/>
              <a:t>Fungsi Pengorganisasian </a:t>
            </a:r>
            <a:r>
              <a:rPr lang="id-ID" sz="3200" b="0" dirty="0" smtClean="0"/>
              <a:t>(</a:t>
            </a:r>
            <a:r>
              <a:rPr lang="id-ID" sz="3200" b="0" i="1" dirty="0" smtClean="0"/>
              <a:t>Organizing</a:t>
            </a:r>
            <a:r>
              <a:rPr lang="id-ID" sz="3200" b="0" dirty="0" smtClean="0"/>
              <a:t>) :</a:t>
            </a:r>
            <a:r>
              <a:rPr lang="id-ID" sz="3200" b="0" dirty="0"/>
              <a:t> </a:t>
            </a:r>
            <a:r>
              <a:rPr lang="id-ID" sz="3200" b="0" dirty="0" smtClean="0"/>
              <a:t>seluruh sumber daya yang dimiliki organisasi akan diatur penggunaannya secara efektif dan efisien untuk mencapai tujuan. </a:t>
            </a:r>
          </a:p>
          <a:p>
            <a:pPr marL="442913" indent="-442913"/>
            <a:endParaRPr lang="id-ID" sz="3200" b="0" dirty="0" smtClean="0"/>
          </a:p>
        </p:txBody>
      </p:sp>
    </p:spTree>
    <p:extLst>
      <p:ext uri="{BB962C8B-B14F-4D97-AF65-F5344CB8AC3E}">
        <p14:creationId xmlns:p14="http://schemas.microsoft.com/office/powerpoint/2010/main" val="197895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fungsi MANAJEMEN</a:t>
            </a:r>
            <a:endParaRPr lang="id-ID" dirty="0">
              <a:solidFill>
                <a:srgbClr val="002060"/>
              </a:solidFill>
            </a:endParaRPr>
          </a:p>
        </p:txBody>
      </p:sp>
      <p:sp>
        <p:nvSpPr>
          <p:cNvPr id="3" name="Content Placeholder 2"/>
          <p:cNvSpPr>
            <a:spLocks noGrp="1"/>
          </p:cNvSpPr>
          <p:nvPr>
            <p:ph idx="1"/>
          </p:nvPr>
        </p:nvSpPr>
        <p:spPr>
          <a:xfrm>
            <a:off x="251520" y="1268760"/>
            <a:ext cx="8496944" cy="5256584"/>
          </a:xfrm>
        </p:spPr>
        <p:txBody>
          <a:bodyPr>
            <a:normAutofit fontScale="25000" lnSpcReduction="20000"/>
          </a:bodyPr>
          <a:lstStyle/>
          <a:p>
            <a:pPr marL="442913" indent="-442913"/>
            <a:r>
              <a:rPr lang="id-ID" sz="10800" b="0" dirty="0" smtClean="0"/>
              <a:t>Fungsi-fungsi dalam manajemen kesehatan :</a:t>
            </a:r>
          </a:p>
          <a:p>
            <a:pPr marL="442913" indent="-442913"/>
            <a:r>
              <a:rPr lang="id-ID" sz="10800" b="0" dirty="0" smtClean="0"/>
              <a:t>2. </a:t>
            </a:r>
            <a:r>
              <a:rPr lang="id-ID" sz="10800" b="0" u="sng" dirty="0" smtClean="0"/>
              <a:t>Fungsi Pengorganisasian </a:t>
            </a:r>
            <a:r>
              <a:rPr lang="id-ID" sz="10800" b="0" dirty="0" smtClean="0"/>
              <a:t>(</a:t>
            </a:r>
            <a:r>
              <a:rPr lang="id-ID" sz="10800" b="0" i="1" dirty="0" smtClean="0"/>
              <a:t>Organizing</a:t>
            </a:r>
            <a:r>
              <a:rPr lang="id-ID" sz="10800" b="0" dirty="0" smtClean="0"/>
              <a:t>) :</a:t>
            </a:r>
            <a:r>
              <a:rPr lang="id-ID" sz="10800" b="0" dirty="0"/>
              <a:t> </a:t>
            </a:r>
            <a:r>
              <a:rPr lang="id-ID" sz="10800" b="0" dirty="0" smtClean="0"/>
              <a:t>Manfaat pengorganisasian bagi pimpinan:</a:t>
            </a:r>
          </a:p>
          <a:p>
            <a:pPr marL="900113" indent="-900113">
              <a:tabLst>
                <a:tab pos="442913" algn="l"/>
                <a:tab pos="987425" algn="l"/>
              </a:tabLst>
            </a:pPr>
            <a:r>
              <a:rPr lang="id-ID" sz="10800" b="0" dirty="0"/>
              <a:t>	</a:t>
            </a:r>
            <a:r>
              <a:rPr lang="id-ID" sz="10800" b="0" dirty="0" smtClean="0"/>
              <a:t>a. Pembagian tugas untuk perorangan dan kelompok jelas</a:t>
            </a:r>
          </a:p>
          <a:p>
            <a:pPr marL="900113" indent="-900113">
              <a:tabLst>
                <a:tab pos="442913" algn="l"/>
                <a:tab pos="987425" algn="l"/>
              </a:tabLst>
            </a:pPr>
            <a:r>
              <a:rPr lang="id-ID" sz="10800" b="0" dirty="0"/>
              <a:t>	</a:t>
            </a:r>
            <a:r>
              <a:rPr lang="id-ID" sz="10800" b="0" dirty="0" smtClean="0"/>
              <a:t>b. Tugas pokok staf dan prosedur kerja yang digunakan jelas</a:t>
            </a:r>
          </a:p>
          <a:p>
            <a:pPr marL="900113" indent="-900113">
              <a:tabLst>
                <a:tab pos="442913" algn="l"/>
                <a:tab pos="987425" algn="l"/>
              </a:tabLst>
            </a:pPr>
            <a:r>
              <a:rPr lang="id-ID" sz="10800" b="0" dirty="0"/>
              <a:t>	</a:t>
            </a:r>
            <a:r>
              <a:rPr lang="id-ID" sz="10800" b="0" dirty="0" smtClean="0"/>
              <a:t>c. Hubungan organisatoris antar manusia yang menjadi anggota atau staf sebuah organisasi</a:t>
            </a:r>
          </a:p>
          <a:p>
            <a:pPr marL="900113" indent="-900113">
              <a:tabLst>
                <a:tab pos="442913" algn="l"/>
                <a:tab pos="987425" algn="l"/>
              </a:tabLst>
            </a:pPr>
            <a:r>
              <a:rPr lang="id-ID" sz="10800" b="0" dirty="0"/>
              <a:t>	</a:t>
            </a:r>
            <a:r>
              <a:rPr lang="id-ID" sz="10800" b="0" dirty="0" smtClean="0"/>
              <a:t>d. Pendelegasian wewenang</a:t>
            </a:r>
          </a:p>
          <a:p>
            <a:pPr marL="900113" indent="-900113">
              <a:tabLst>
                <a:tab pos="442913" algn="l"/>
                <a:tab pos="987425" algn="l"/>
              </a:tabLst>
            </a:pPr>
            <a:r>
              <a:rPr lang="id-ID" sz="10800" b="0" dirty="0"/>
              <a:t>	</a:t>
            </a:r>
            <a:r>
              <a:rPr lang="id-ID" sz="10800" b="0" dirty="0" smtClean="0"/>
              <a:t>e. Pemanfaatan staf dan fasilitas fisik yang dimiliki organisasi</a:t>
            </a:r>
          </a:p>
          <a:p>
            <a:pPr marL="442913" indent="-442913">
              <a:tabLst>
                <a:tab pos="987425" algn="l"/>
              </a:tabLst>
            </a:pPr>
            <a:r>
              <a:rPr lang="id-ID" sz="3200" b="0" dirty="0"/>
              <a:t>	</a:t>
            </a:r>
            <a:endParaRPr lang="id-ID" sz="3200" b="0" dirty="0" smtClean="0"/>
          </a:p>
          <a:p>
            <a:pPr marL="442913" indent="-442913"/>
            <a:endParaRPr lang="id-ID" sz="3200" b="0" dirty="0" smtClean="0"/>
          </a:p>
        </p:txBody>
      </p:sp>
    </p:spTree>
    <p:extLst>
      <p:ext uri="{BB962C8B-B14F-4D97-AF65-F5344CB8AC3E}">
        <p14:creationId xmlns:p14="http://schemas.microsoft.com/office/powerpoint/2010/main" val="1119163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fungsi MANAJEMEN</a:t>
            </a:r>
            <a:endParaRPr lang="id-ID" dirty="0">
              <a:solidFill>
                <a:srgbClr val="002060"/>
              </a:solidFill>
            </a:endParaRPr>
          </a:p>
        </p:txBody>
      </p:sp>
      <p:sp>
        <p:nvSpPr>
          <p:cNvPr id="3" name="Content Placeholder 2"/>
          <p:cNvSpPr>
            <a:spLocks noGrp="1"/>
          </p:cNvSpPr>
          <p:nvPr>
            <p:ph idx="1"/>
          </p:nvPr>
        </p:nvSpPr>
        <p:spPr>
          <a:xfrm>
            <a:off x="251520" y="1268760"/>
            <a:ext cx="8496944" cy="5256584"/>
          </a:xfrm>
        </p:spPr>
        <p:txBody>
          <a:bodyPr>
            <a:normAutofit fontScale="55000" lnSpcReduction="20000"/>
          </a:bodyPr>
          <a:lstStyle/>
          <a:p>
            <a:pPr marL="442913" indent="-442913"/>
            <a:r>
              <a:rPr lang="id-ID" sz="4500" b="0" dirty="0" smtClean="0"/>
              <a:t>Fungsi-fungsi dalam manajemen kesehatan :</a:t>
            </a:r>
          </a:p>
          <a:p>
            <a:pPr marL="442913" indent="-442913"/>
            <a:r>
              <a:rPr lang="id-ID" sz="4500" b="0" dirty="0" smtClean="0"/>
              <a:t>3. Fungsi Pelaksanaan dan Pembimbingan (</a:t>
            </a:r>
            <a:r>
              <a:rPr lang="id-ID" sz="4500" b="0" i="1" dirty="0" smtClean="0"/>
              <a:t>Actuating</a:t>
            </a:r>
            <a:r>
              <a:rPr lang="id-ID" sz="4500" b="0" dirty="0" smtClean="0"/>
              <a:t>) : fungsi penggerak semua kegiatan organisasi untuk mencapai tujuan.</a:t>
            </a:r>
          </a:p>
          <a:p>
            <a:pPr marL="442913" indent="-442913"/>
            <a:r>
              <a:rPr lang="id-ID" sz="4500" b="0" dirty="0" smtClean="0"/>
              <a:t>	Tujuan fungsi pelaksanaan :</a:t>
            </a:r>
          </a:p>
          <a:p>
            <a:pPr marL="811213" indent="-811213">
              <a:tabLst>
                <a:tab pos="442913" algn="l"/>
              </a:tabLst>
            </a:pPr>
            <a:r>
              <a:rPr lang="id-ID" sz="4500" b="0" dirty="0" smtClean="0"/>
              <a:t>	a. Menciptakan kerjasama yang lebih efisien</a:t>
            </a:r>
          </a:p>
          <a:p>
            <a:pPr marL="811213" indent="-811213">
              <a:tabLst>
                <a:tab pos="442913" algn="l"/>
              </a:tabLst>
            </a:pPr>
            <a:r>
              <a:rPr lang="id-ID" sz="4500" b="0" dirty="0" smtClean="0"/>
              <a:t>	b. Mengembangkan kemampuan dan keterampilan staf</a:t>
            </a:r>
          </a:p>
          <a:p>
            <a:pPr marL="811213" indent="-811213">
              <a:tabLst>
                <a:tab pos="442913" algn="l"/>
              </a:tabLst>
            </a:pPr>
            <a:r>
              <a:rPr lang="id-ID" sz="4500" b="0" dirty="0" smtClean="0"/>
              <a:t>	c. Menumbuhkan rasa memiliki dan menyukai pekerjaan</a:t>
            </a:r>
          </a:p>
          <a:p>
            <a:pPr marL="811213" indent="-811213">
              <a:tabLst>
                <a:tab pos="442913" algn="l"/>
              </a:tabLst>
            </a:pPr>
            <a:r>
              <a:rPr lang="id-ID" sz="4500" b="0" dirty="0" smtClean="0"/>
              <a:t>	d. Mengusahakan suasana lingkungan kerja yang meningkatkan motivasi prestasi kerja staf</a:t>
            </a:r>
          </a:p>
          <a:p>
            <a:pPr marL="811213" indent="-811213">
              <a:tabLst>
                <a:tab pos="442913" algn="l"/>
              </a:tabLst>
            </a:pPr>
            <a:r>
              <a:rPr lang="id-ID" sz="4500" b="0" dirty="0" smtClean="0"/>
              <a:t>	e. Membuat organisasi berkembang secara dinamis</a:t>
            </a:r>
          </a:p>
          <a:p>
            <a:pPr marL="442913" indent="-442913">
              <a:tabLst>
                <a:tab pos="987425" algn="l"/>
              </a:tabLst>
            </a:pPr>
            <a:r>
              <a:rPr lang="id-ID" sz="3200" b="0" dirty="0"/>
              <a:t>	</a:t>
            </a:r>
            <a:endParaRPr lang="id-ID" sz="3200" b="0" dirty="0" smtClean="0"/>
          </a:p>
          <a:p>
            <a:pPr marL="442913" indent="-442913"/>
            <a:endParaRPr lang="id-ID" sz="3200" b="0" dirty="0" smtClean="0"/>
          </a:p>
        </p:txBody>
      </p:sp>
    </p:spTree>
    <p:extLst>
      <p:ext uri="{BB962C8B-B14F-4D97-AF65-F5344CB8AC3E}">
        <p14:creationId xmlns:p14="http://schemas.microsoft.com/office/powerpoint/2010/main" val="315156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15200" cy="1371600"/>
          </a:xfrm>
        </p:spPr>
        <p:txBody>
          <a:bodyPr/>
          <a:lstStyle/>
          <a:p>
            <a:pPr algn="ctr"/>
            <a:r>
              <a:rPr lang="id-ID" dirty="0" smtClean="0"/>
              <a:t>MANAJEMEN</a:t>
            </a:r>
            <a:endParaRPr lang="id-ID" dirty="0"/>
          </a:p>
        </p:txBody>
      </p:sp>
      <p:sp>
        <p:nvSpPr>
          <p:cNvPr id="3" name="Content Placeholder 2"/>
          <p:cNvSpPr>
            <a:spLocks noGrp="1"/>
          </p:cNvSpPr>
          <p:nvPr>
            <p:ph idx="1"/>
          </p:nvPr>
        </p:nvSpPr>
        <p:spPr/>
        <p:txBody>
          <a:bodyPr/>
          <a:lstStyle/>
          <a:p>
            <a:pPr marL="0" indent="0">
              <a:buNone/>
            </a:pPr>
            <a:endParaRPr lang="id-ID" dirty="0"/>
          </a:p>
        </p:txBody>
      </p:sp>
      <p:sp>
        <p:nvSpPr>
          <p:cNvPr id="4" name="Right Arrow 3"/>
          <p:cNvSpPr/>
          <p:nvPr/>
        </p:nvSpPr>
        <p:spPr>
          <a:xfrm>
            <a:off x="683568" y="2348880"/>
            <a:ext cx="2376264"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rgbClr val="FF0000"/>
                </a:solidFill>
              </a:rPr>
              <a:t>Tenaga Medis</a:t>
            </a:r>
            <a:endParaRPr lang="id-ID" sz="2400" b="1" dirty="0">
              <a:solidFill>
                <a:srgbClr val="FF0000"/>
              </a:solidFill>
            </a:endParaRPr>
          </a:p>
        </p:txBody>
      </p:sp>
      <p:sp>
        <p:nvSpPr>
          <p:cNvPr id="5" name="Oval 4"/>
          <p:cNvSpPr/>
          <p:nvPr/>
        </p:nvSpPr>
        <p:spPr>
          <a:xfrm>
            <a:off x="3491880" y="2060848"/>
            <a:ext cx="2592288" cy="2592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t>RS</a:t>
            </a:r>
          </a:p>
          <a:p>
            <a:pPr algn="ctr"/>
            <a:r>
              <a:rPr lang="id-ID" sz="3600" dirty="0" smtClean="0"/>
              <a:t>Tujuan </a:t>
            </a:r>
            <a:endParaRPr lang="id-ID" sz="3600" dirty="0"/>
          </a:p>
        </p:txBody>
      </p:sp>
      <p:sp>
        <p:nvSpPr>
          <p:cNvPr id="6" name="Left Arrow 5"/>
          <p:cNvSpPr/>
          <p:nvPr/>
        </p:nvSpPr>
        <p:spPr>
          <a:xfrm>
            <a:off x="6281158" y="2350175"/>
            <a:ext cx="2016224" cy="15121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rgbClr val="FF0000"/>
                </a:solidFill>
              </a:rPr>
              <a:t>Sarana </a:t>
            </a:r>
            <a:endParaRPr lang="id-ID" sz="2800" dirty="0">
              <a:solidFill>
                <a:srgbClr val="FF0000"/>
              </a:solidFill>
            </a:endParaRPr>
          </a:p>
        </p:txBody>
      </p:sp>
      <p:sp>
        <p:nvSpPr>
          <p:cNvPr id="7" name="Up Arrow 6"/>
          <p:cNvSpPr/>
          <p:nvPr/>
        </p:nvSpPr>
        <p:spPr>
          <a:xfrm>
            <a:off x="4031940" y="4797152"/>
            <a:ext cx="1512168" cy="1800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id-ID" sz="2400" dirty="0" smtClean="0">
                <a:solidFill>
                  <a:srgbClr val="FF0000"/>
                </a:solidFill>
              </a:rPr>
              <a:t>pimpinan</a:t>
            </a:r>
            <a:endParaRPr lang="id-ID" sz="2400" dirty="0">
              <a:solidFill>
                <a:srgbClr val="FF0000"/>
              </a:solidFill>
            </a:endParaRPr>
          </a:p>
        </p:txBody>
      </p:sp>
      <p:sp>
        <p:nvSpPr>
          <p:cNvPr id="8" name="Down Arrow 7"/>
          <p:cNvSpPr/>
          <p:nvPr/>
        </p:nvSpPr>
        <p:spPr>
          <a:xfrm rot="14812231">
            <a:off x="1643397" y="3759662"/>
            <a:ext cx="1526951" cy="2409416"/>
          </a:xfrm>
          <a:prstGeom prst="downArrow">
            <a:avLst>
              <a:gd name="adj1" fmla="val 50000"/>
              <a:gd name="adj2" fmla="val 55082"/>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id-ID" sz="2400" dirty="0" smtClean="0">
                <a:solidFill>
                  <a:srgbClr val="FF0000"/>
                </a:solidFill>
              </a:rPr>
              <a:t>Staf </a:t>
            </a:r>
            <a:endParaRPr lang="id-ID" sz="2400" dirty="0">
              <a:solidFill>
                <a:srgbClr val="FF0000"/>
              </a:solidFill>
            </a:endParaRPr>
          </a:p>
        </p:txBody>
      </p:sp>
    </p:spTree>
    <p:extLst>
      <p:ext uri="{BB962C8B-B14F-4D97-AF65-F5344CB8AC3E}">
        <p14:creationId xmlns:p14="http://schemas.microsoft.com/office/powerpoint/2010/main" val="372298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fungsi MANAJEMEN</a:t>
            </a:r>
            <a:endParaRPr lang="id-ID" dirty="0">
              <a:solidFill>
                <a:srgbClr val="002060"/>
              </a:solidFill>
            </a:endParaRPr>
          </a:p>
        </p:txBody>
      </p:sp>
      <p:sp>
        <p:nvSpPr>
          <p:cNvPr id="3" name="Content Placeholder 2"/>
          <p:cNvSpPr>
            <a:spLocks noGrp="1"/>
          </p:cNvSpPr>
          <p:nvPr>
            <p:ph idx="1"/>
          </p:nvPr>
        </p:nvSpPr>
        <p:spPr>
          <a:xfrm>
            <a:off x="251520" y="1340768"/>
            <a:ext cx="8496944" cy="5184576"/>
          </a:xfrm>
        </p:spPr>
        <p:txBody>
          <a:bodyPr>
            <a:normAutofit/>
          </a:bodyPr>
          <a:lstStyle/>
          <a:p>
            <a:pPr marL="442913" indent="-442913"/>
            <a:r>
              <a:rPr lang="id-ID" sz="2800" b="0" dirty="0" smtClean="0"/>
              <a:t>Fungsi-fungsi dalam manajemen kesehatan :</a:t>
            </a:r>
          </a:p>
          <a:p>
            <a:pPr marL="442913" indent="-442913"/>
            <a:r>
              <a:rPr lang="id-ID" sz="2800" b="0" dirty="0" smtClean="0"/>
              <a:t>4. Fungsi Pengawasan (</a:t>
            </a:r>
            <a:r>
              <a:rPr lang="id-ID" sz="2800" b="0" i="1" dirty="0" smtClean="0"/>
              <a:t>Controlling</a:t>
            </a:r>
            <a:r>
              <a:rPr lang="id-ID" sz="2800" b="0" dirty="0" smtClean="0"/>
              <a:t>) : adanya standar keberhasilan program yang telah dibuat dalam bentuk target, prosedur kerja, yang harus dibandingkan dengan hasil yang telah dicapai atau mampu dikerjakan oleh staf. </a:t>
            </a:r>
          </a:p>
          <a:p>
            <a:pPr marL="442913" indent="-442913"/>
            <a:endParaRPr lang="id-ID" sz="3200" b="0" dirty="0" smtClean="0"/>
          </a:p>
        </p:txBody>
      </p:sp>
    </p:spTree>
    <p:extLst>
      <p:ext uri="{BB962C8B-B14F-4D97-AF65-F5344CB8AC3E}">
        <p14:creationId xmlns:p14="http://schemas.microsoft.com/office/powerpoint/2010/main" val="476112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alat MANAJEMEN</a:t>
            </a:r>
            <a:endParaRPr lang="id-ID" dirty="0">
              <a:solidFill>
                <a:srgbClr val="002060"/>
              </a:solidFill>
            </a:endParaRPr>
          </a:p>
        </p:txBody>
      </p:sp>
      <p:sp>
        <p:nvSpPr>
          <p:cNvPr id="3" name="Content Placeholder 2"/>
          <p:cNvSpPr>
            <a:spLocks noGrp="1"/>
          </p:cNvSpPr>
          <p:nvPr>
            <p:ph idx="1"/>
          </p:nvPr>
        </p:nvSpPr>
        <p:spPr>
          <a:xfrm>
            <a:off x="251520" y="1340768"/>
            <a:ext cx="8496944" cy="5184576"/>
          </a:xfrm>
        </p:spPr>
        <p:txBody>
          <a:bodyPr>
            <a:normAutofit/>
          </a:bodyPr>
          <a:lstStyle/>
          <a:p>
            <a:pPr marL="514350" indent="-514350">
              <a:buAutoNum type="arabicPeriod"/>
            </a:pPr>
            <a:r>
              <a:rPr lang="id-ID" sz="2800" b="0" i="1" dirty="0" smtClean="0"/>
              <a:t>Men</a:t>
            </a:r>
            <a:r>
              <a:rPr lang="id-ID" sz="2800" b="0" dirty="0" smtClean="0"/>
              <a:t> (Manusia) : sarana utama dari setiap manajemen untuk mencapai tujuan, sarana penggerak. </a:t>
            </a:r>
          </a:p>
          <a:p>
            <a:pPr marL="530225" indent="-530225">
              <a:tabLst>
                <a:tab pos="530225" algn="l"/>
              </a:tabLst>
            </a:pPr>
            <a:r>
              <a:rPr lang="id-ID" sz="2800" b="0" dirty="0"/>
              <a:t>	</a:t>
            </a:r>
            <a:r>
              <a:rPr lang="id-ID" sz="2800" b="0" dirty="0" smtClean="0"/>
              <a:t>Rumah sakit sebagai organisasi pelayanan kesehatan membutuhkan SDM berkualitas, ahli di bidang kesehatan secara profesional sehingga memudahkan untuk mencapai tujuan</a:t>
            </a:r>
          </a:p>
          <a:p>
            <a:pPr marL="530225" indent="-530225">
              <a:tabLst>
                <a:tab pos="530225" algn="l"/>
              </a:tabLst>
            </a:pPr>
            <a:r>
              <a:rPr lang="id-ID" sz="2800" b="0" dirty="0" smtClean="0"/>
              <a:t>2.	Money (uang) : sarana pembelian bahan medis dan non medis, operasional rumah sakit, pembayaran gaji</a:t>
            </a:r>
          </a:p>
          <a:p>
            <a:pPr marL="442913" indent="-442913"/>
            <a:endParaRPr lang="id-ID" sz="3200" b="0" dirty="0" smtClean="0"/>
          </a:p>
        </p:txBody>
      </p:sp>
    </p:spTree>
    <p:extLst>
      <p:ext uri="{BB962C8B-B14F-4D97-AF65-F5344CB8AC3E}">
        <p14:creationId xmlns:p14="http://schemas.microsoft.com/office/powerpoint/2010/main" val="624490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alat MANAJEMEN</a:t>
            </a:r>
            <a:endParaRPr lang="id-ID" dirty="0">
              <a:solidFill>
                <a:srgbClr val="002060"/>
              </a:solidFill>
            </a:endParaRPr>
          </a:p>
        </p:txBody>
      </p:sp>
      <p:sp>
        <p:nvSpPr>
          <p:cNvPr id="3" name="Content Placeholder 2"/>
          <p:cNvSpPr>
            <a:spLocks noGrp="1"/>
          </p:cNvSpPr>
          <p:nvPr>
            <p:ph idx="1"/>
          </p:nvPr>
        </p:nvSpPr>
        <p:spPr>
          <a:xfrm>
            <a:off x="251520" y="1340768"/>
            <a:ext cx="8496944" cy="5184576"/>
          </a:xfrm>
        </p:spPr>
        <p:txBody>
          <a:bodyPr>
            <a:normAutofit/>
          </a:bodyPr>
          <a:lstStyle/>
          <a:p>
            <a:pPr marL="442913" indent="-442913"/>
            <a:r>
              <a:rPr lang="id-ID" sz="3200" b="0" dirty="0" smtClean="0"/>
              <a:t>3. </a:t>
            </a:r>
            <a:r>
              <a:rPr lang="id-ID" sz="3200" b="0" i="1" dirty="0" smtClean="0"/>
              <a:t>Material</a:t>
            </a:r>
            <a:r>
              <a:rPr lang="id-ID" sz="3200" b="0" dirty="0" smtClean="0"/>
              <a:t> (bahan-bahan) : organisasi pelayanan kesehatan memerlukan bahan-bahan sebagai sarana atau alat manajemen untuk mencapai tujuan</a:t>
            </a:r>
          </a:p>
          <a:p>
            <a:pPr marL="442913" indent="-442913"/>
            <a:r>
              <a:rPr lang="id-ID" sz="3200" b="0" dirty="0" smtClean="0"/>
              <a:t>4. </a:t>
            </a:r>
            <a:r>
              <a:rPr lang="id-ID" sz="3200" b="0" i="1" dirty="0" smtClean="0"/>
              <a:t>Machine</a:t>
            </a:r>
            <a:r>
              <a:rPr lang="id-ID" sz="3200" b="0" dirty="0" smtClean="0"/>
              <a:t> (mesin) : peralatan kedokteran yang semakin canggih dengan adanya perkembangan teknologi yang digunakan untuk menunjang pelayanan kesehatan</a:t>
            </a:r>
          </a:p>
          <a:p>
            <a:pPr marL="442913" indent="-442913"/>
            <a:endParaRPr lang="id-ID" sz="3200" b="0" dirty="0" smtClean="0"/>
          </a:p>
        </p:txBody>
      </p:sp>
    </p:spTree>
    <p:extLst>
      <p:ext uri="{BB962C8B-B14F-4D97-AF65-F5344CB8AC3E}">
        <p14:creationId xmlns:p14="http://schemas.microsoft.com/office/powerpoint/2010/main" val="2131515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alat MANAJEMEN</a:t>
            </a:r>
            <a:endParaRPr lang="id-ID" dirty="0">
              <a:solidFill>
                <a:srgbClr val="002060"/>
              </a:solidFill>
            </a:endParaRPr>
          </a:p>
        </p:txBody>
      </p:sp>
      <p:sp>
        <p:nvSpPr>
          <p:cNvPr id="3" name="Content Placeholder 2"/>
          <p:cNvSpPr>
            <a:spLocks noGrp="1"/>
          </p:cNvSpPr>
          <p:nvPr>
            <p:ph idx="1"/>
          </p:nvPr>
        </p:nvSpPr>
        <p:spPr>
          <a:xfrm>
            <a:off x="251520" y="1340768"/>
            <a:ext cx="8496944" cy="5184576"/>
          </a:xfrm>
        </p:spPr>
        <p:txBody>
          <a:bodyPr>
            <a:normAutofit/>
          </a:bodyPr>
          <a:lstStyle/>
          <a:p>
            <a:pPr marL="442913" indent="-442913"/>
            <a:r>
              <a:rPr lang="id-ID" sz="3200" b="0" dirty="0" smtClean="0"/>
              <a:t>5. </a:t>
            </a:r>
            <a:r>
              <a:rPr lang="id-ID" sz="3200" b="0" i="1" dirty="0" smtClean="0"/>
              <a:t>Method</a:t>
            </a:r>
            <a:r>
              <a:rPr lang="id-ID" sz="3200" b="0" dirty="0" smtClean="0"/>
              <a:t> (cara) : berbagai alternatif cara yang digunakan untuk melakukan suatu pekerjaan dalam organisasi agar mencapai tujuan secara efektif dan efisien</a:t>
            </a:r>
          </a:p>
          <a:p>
            <a:pPr marL="442913" indent="-442913"/>
            <a:r>
              <a:rPr lang="id-ID" sz="3200" b="0" dirty="0" smtClean="0"/>
              <a:t>6. </a:t>
            </a:r>
            <a:r>
              <a:rPr lang="id-ID" sz="3200" b="0" i="1" dirty="0" smtClean="0"/>
              <a:t>Market</a:t>
            </a:r>
            <a:r>
              <a:rPr lang="id-ID" sz="3200" b="0" dirty="0" smtClean="0"/>
              <a:t> (pasar) : pangsa pasar sebagai sasaran dari suatu organisasi pelayanan kesehatan</a:t>
            </a:r>
          </a:p>
          <a:p>
            <a:pPr marL="442913" indent="-442913"/>
            <a:endParaRPr lang="id-ID" sz="3200" b="0" dirty="0" smtClean="0"/>
          </a:p>
        </p:txBody>
      </p:sp>
    </p:spTree>
    <p:extLst>
      <p:ext uri="{BB962C8B-B14F-4D97-AF65-F5344CB8AC3E}">
        <p14:creationId xmlns:p14="http://schemas.microsoft.com/office/powerpoint/2010/main" val="3385323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PROSES MANAJEMEN</a:t>
            </a:r>
            <a:endParaRPr lang="id-ID" dirty="0">
              <a:solidFill>
                <a:srgbClr val="002060"/>
              </a:solidFill>
            </a:endParaRPr>
          </a:p>
        </p:txBody>
      </p:sp>
      <p:sp>
        <p:nvSpPr>
          <p:cNvPr id="4" name="Oval 3"/>
          <p:cNvSpPr/>
          <p:nvPr/>
        </p:nvSpPr>
        <p:spPr>
          <a:xfrm>
            <a:off x="3095836" y="1165920"/>
            <a:ext cx="3024336" cy="1584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2"/>
                </a:solidFill>
              </a:rPr>
              <a:t>NEED</a:t>
            </a:r>
          </a:p>
          <a:p>
            <a:pPr algn="ctr"/>
            <a:r>
              <a:rPr lang="id-ID" sz="2400" dirty="0" smtClean="0">
                <a:solidFill>
                  <a:schemeClr val="tx2"/>
                </a:solidFill>
              </a:rPr>
              <a:t>ASSESMENT</a:t>
            </a:r>
            <a:endParaRPr lang="id-ID" sz="2400" dirty="0">
              <a:solidFill>
                <a:schemeClr val="tx2"/>
              </a:solidFill>
            </a:endParaRPr>
          </a:p>
        </p:txBody>
      </p:sp>
      <p:sp>
        <p:nvSpPr>
          <p:cNvPr id="8" name="Content Placeholder 7"/>
          <p:cNvSpPr>
            <a:spLocks noGrp="1"/>
          </p:cNvSpPr>
          <p:nvPr>
            <p:ph idx="1"/>
          </p:nvPr>
        </p:nvSpPr>
        <p:spPr>
          <a:xfrm>
            <a:off x="5868144" y="2636913"/>
            <a:ext cx="2592288" cy="1584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0" dirty="0" smtClean="0">
                <a:solidFill>
                  <a:schemeClr val="tx2"/>
                </a:solidFill>
              </a:rPr>
              <a:t>PLANNING</a:t>
            </a:r>
            <a:endParaRPr lang="id-ID" sz="2400" b="0" dirty="0">
              <a:solidFill>
                <a:schemeClr val="tx2"/>
              </a:solidFill>
            </a:endParaRPr>
          </a:p>
        </p:txBody>
      </p:sp>
      <p:sp>
        <p:nvSpPr>
          <p:cNvPr id="9" name="Content Placeholder 7"/>
          <p:cNvSpPr txBox="1">
            <a:spLocks/>
          </p:cNvSpPr>
          <p:nvPr/>
        </p:nvSpPr>
        <p:spPr>
          <a:xfrm>
            <a:off x="4678716" y="4479464"/>
            <a:ext cx="3096344" cy="1584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lt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lt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9pPr>
          </a:lstStyle>
          <a:p>
            <a:pPr algn="ctr"/>
            <a:r>
              <a:rPr lang="id-ID" sz="2400" b="0" dirty="0" smtClean="0">
                <a:solidFill>
                  <a:schemeClr val="tx2"/>
                </a:solidFill>
              </a:rPr>
              <a:t>ORGANIZING</a:t>
            </a:r>
            <a:endParaRPr lang="id-ID" sz="2400" b="0" dirty="0">
              <a:solidFill>
                <a:schemeClr val="tx2"/>
              </a:solidFill>
            </a:endParaRPr>
          </a:p>
        </p:txBody>
      </p:sp>
      <p:sp>
        <p:nvSpPr>
          <p:cNvPr id="10" name="Content Placeholder 7"/>
          <p:cNvSpPr txBox="1">
            <a:spLocks/>
          </p:cNvSpPr>
          <p:nvPr/>
        </p:nvSpPr>
        <p:spPr>
          <a:xfrm>
            <a:off x="1001505" y="4581128"/>
            <a:ext cx="2736304" cy="1584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lt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lt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9pPr>
          </a:lstStyle>
          <a:p>
            <a:pPr algn="ctr"/>
            <a:r>
              <a:rPr lang="id-ID" sz="2400" b="0" dirty="0" smtClean="0">
                <a:solidFill>
                  <a:schemeClr val="tx2"/>
                </a:solidFill>
              </a:rPr>
              <a:t>ACTUATING</a:t>
            </a:r>
            <a:endParaRPr lang="id-ID" sz="2400" b="0" dirty="0">
              <a:solidFill>
                <a:schemeClr val="tx2"/>
              </a:solidFill>
            </a:endParaRPr>
          </a:p>
        </p:txBody>
      </p:sp>
      <p:sp>
        <p:nvSpPr>
          <p:cNvPr id="11" name="Content Placeholder 7"/>
          <p:cNvSpPr txBox="1">
            <a:spLocks/>
          </p:cNvSpPr>
          <p:nvPr/>
        </p:nvSpPr>
        <p:spPr>
          <a:xfrm>
            <a:off x="179512" y="2663758"/>
            <a:ext cx="3456384" cy="1584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lt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lt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lt1"/>
                </a:solidFill>
                <a:latin typeface="+mn-lt"/>
                <a:ea typeface="+mn-ea"/>
                <a:cs typeface="+mn-cs"/>
              </a:defRPr>
            </a:lvl9pPr>
          </a:lstStyle>
          <a:p>
            <a:pPr algn="ctr"/>
            <a:r>
              <a:rPr lang="id-ID" sz="2400" b="0" dirty="0" smtClean="0">
                <a:solidFill>
                  <a:schemeClr val="tx2"/>
                </a:solidFill>
              </a:rPr>
              <a:t>CONTROLLING</a:t>
            </a:r>
            <a:endParaRPr lang="id-ID" sz="2400" b="0" dirty="0">
              <a:solidFill>
                <a:schemeClr val="tx2"/>
              </a:solidFill>
            </a:endParaRPr>
          </a:p>
        </p:txBody>
      </p:sp>
      <p:sp>
        <p:nvSpPr>
          <p:cNvPr id="7" name="Curved Left Arrow 6"/>
          <p:cNvSpPr/>
          <p:nvPr/>
        </p:nvSpPr>
        <p:spPr>
          <a:xfrm rot="19724113">
            <a:off x="6497169" y="1454836"/>
            <a:ext cx="928726" cy="11064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2" name="Right Arrow 11"/>
          <p:cNvSpPr/>
          <p:nvPr/>
        </p:nvSpPr>
        <p:spPr>
          <a:xfrm>
            <a:off x="3737809" y="3138267"/>
            <a:ext cx="189740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Curved Left Arrow 12"/>
          <p:cNvSpPr/>
          <p:nvPr/>
        </p:nvSpPr>
        <p:spPr>
          <a:xfrm>
            <a:off x="7804616" y="4140438"/>
            <a:ext cx="792088" cy="106669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7" name="Curved Left Arrow 16"/>
          <p:cNvSpPr/>
          <p:nvPr/>
        </p:nvSpPr>
        <p:spPr>
          <a:xfrm rot="4407847">
            <a:off x="3747081" y="5353734"/>
            <a:ext cx="720334" cy="142236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9" name="Curved Down Arrow 18"/>
          <p:cNvSpPr/>
          <p:nvPr/>
        </p:nvSpPr>
        <p:spPr>
          <a:xfrm rot="13535336">
            <a:off x="138247" y="4344560"/>
            <a:ext cx="1110041" cy="65845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353634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fade">
                                      <p:cBhvr>
                                        <p:cTn id="17" dur="500"/>
                                        <p:tgtEl>
                                          <p:spTgt spid="8">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2000"/>
                                        <p:tgtEl>
                                          <p:spTgt spid="17"/>
                                        </p:tgtEl>
                                      </p:cBhvr>
                                    </p:animEffect>
                                    <p:anim calcmode="lin" valueType="num">
                                      <p:cBhvr>
                                        <p:cTn id="39" dur="2000" fill="hold"/>
                                        <p:tgtEl>
                                          <p:spTgt spid="17"/>
                                        </p:tgtEl>
                                        <p:attrNameLst>
                                          <p:attrName>ppt_w</p:attrName>
                                        </p:attrNameLst>
                                      </p:cBhvr>
                                      <p:tavLst>
                                        <p:tav tm="0" fmla="#ppt_w*sin(2.5*pi*$)">
                                          <p:val>
                                            <p:fltVal val="0"/>
                                          </p:val>
                                        </p:tav>
                                        <p:tav tm="100000">
                                          <p:val>
                                            <p:fltVal val="1"/>
                                          </p:val>
                                        </p:tav>
                                      </p:tavLst>
                                    </p:anim>
                                    <p:anim calcmode="lin" valueType="num">
                                      <p:cBhvr>
                                        <p:cTn id="40"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randombar(horizont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down)">
                                      <p:cBhvr>
                                        <p:cTn id="50" dur="580">
                                          <p:stCondLst>
                                            <p:cond delay="0"/>
                                          </p:stCondLst>
                                        </p:cTn>
                                        <p:tgtEl>
                                          <p:spTgt spid="19"/>
                                        </p:tgtEl>
                                      </p:cBhvr>
                                    </p:animEffect>
                                    <p:anim calcmode="lin" valueType="num">
                                      <p:cBhvr>
                                        <p:cTn id="51"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56" dur="26">
                                          <p:stCondLst>
                                            <p:cond delay="650"/>
                                          </p:stCondLst>
                                        </p:cTn>
                                        <p:tgtEl>
                                          <p:spTgt spid="19"/>
                                        </p:tgtEl>
                                      </p:cBhvr>
                                      <p:to x="100000" y="60000"/>
                                    </p:animScale>
                                    <p:animScale>
                                      <p:cBhvr>
                                        <p:cTn id="57" dur="166" decel="50000">
                                          <p:stCondLst>
                                            <p:cond delay="676"/>
                                          </p:stCondLst>
                                        </p:cTn>
                                        <p:tgtEl>
                                          <p:spTgt spid="19"/>
                                        </p:tgtEl>
                                      </p:cBhvr>
                                      <p:to x="100000" y="100000"/>
                                    </p:animScale>
                                    <p:animScale>
                                      <p:cBhvr>
                                        <p:cTn id="58" dur="26">
                                          <p:stCondLst>
                                            <p:cond delay="1312"/>
                                          </p:stCondLst>
                                        </p:cTn>
                                        <p:tgtEl>
                                          <p:spTgt spid="19"/>
                                        </p:tgtEl>
                                      </p:cBhvr>
                                      <p:to x="100000" y="80000"/>
                                    </p:animScale>
                                    <p:animScale>
                                      <p:cBhvr>
                                        <p:cTn id="59" dur="166" decel="50000">
                                          <p:stCondLst>
                                            <p:cond delay="1338"/>
                                          </p:stCondLst>
                                        </p:cTn>
                                        <p:tgtEl>
                                          <p:spTgt spid="19"/>
                                        </p:tgtEl>
                                      </p:cBhvr>
                                      <p:to x="100000" y="100000"/>
                                    </p:animScale>
                                    <p:animScale>
                                      <p:cBhvr>
                                        <p:cTn id="60" dur="26">
                                          <p:stCondLst>
                                            <p:cond delay="1642"/>
                                          </p:stCondLst>
                                        </p:cTn>
                                        <p:tgtEl>
                                          <p:spTgt spid="19"/>
                                        </p:tgtEl>
                                      </p:cBhvr>
                                      <p:to x="100000" y="90000"/>
                                    </p:animScale>
                                    <p:animScale>
                                      <p:cBhvr>
                                        <p:cTn id="61" dur="166" decel="50000">
                                          <p:stCondLst>
                                            <p:cond delay="1668"/>
                                          </p:stCondLst>
                                        </p:cTn>
                                        <p:tgtEl>
                                          <p:spTgt spid="19"/>
                                        </p:tgtEl>
                                      </p:cBhvr>
                                      <p:to x="100000" y="100000"/>
                                    </p:animScale>
                                    <p:animScale>
                                      <p:cBhvr>
                                        <p:cTn id="62" dur="26">
                                          <p:stCondLst>
                                            <p:cond delay="1808"/>
                                          </p:stCondLst>
                                        </p:cTn>
                                        <p:tgtEl>
                                          <p:spTgt spid="19"/>
                                        </p:tgtEl>
                                      </p:cBhvr>
                                      <p:to x="100000" y="95000"/>
                                    </p:animScale>
                                    <p:animScale>
                                      <p:cBhvr>
                                        <p:cTn id="63" dur="166" decel="50000">
                                          <p:stCondLst>
                                            <p:cond delay="1834"/>
                                          </p:stCondLst>
                                        </p:cTn>
                                        <p:tgtEl>
                                          <p:spTgt spid="19"/>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heel(1)">
                                      <p:cBhvr>
                                        <p:cTn id="68" dur="20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build="p" animBg="1"/>
      <p:bldP spid="9" grpId="0" animBg="1"/>
      <p:bldP spid="10" grpId="0" animBg="1"/>
      <p:bldP spid="11" grpId="0" animBg="1"/>
      <p:bldP spid="7" grpId="0" animBg="1"/>
      <p:bldP spid="12" grpId="0" animBg="1"/>
      <p:bldP spid="13" grpId="0" animBg="1"/>
      <p:bldP spid="17"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900018"/>
          </a:xfrm>
        </p:spPr>
        <p:txBody>
          <a:bodyPr/>
          <a:lstStyle/>
          <a:p>
            <a:pPr algn="ctr"/>
            <a:r>
              <a:rPr lang="id-ID" dirty="0" smtClean="0">
                <a:solidFill>
                  <a:srgbClr val="002060"/>
                </a:solidFill>
              </a:rPr>
              <a:t>Tugas individu</a:t>
            </a:r>
            <a:endParaRPr lang="id-ID" dirty="0">
              <a:solidFill>
                <a:srgbClr val="002060"/>
              </a:solidFill>
            </a:endParaRPr>
          </a:p>
        </p:txBody>
      </p:sp>
      <p:sp>
        <p:nvSpPr>
          <p:cNvPr id="3" name="Content Placeholder 2"/>
          <p:cNvSpPr>
            <a:spLocks noGrp="1"/>
          </p:cNvSpPr>
          <p:nvPr>
            <p:ph idx="1"/>
          </p:nvPr>
        </p:nvSpPr>
        <p:spPr>
          <a:xfrm>
            <a:off x="251520" y="1340768"/>
            <a:ext cx="8496944" cy="5184576"/>
          </a:xfrm>
        </p:spPr>
        <p:txBody>
          <a:bodyPr>
            <a:normAutofit/>
          </a:bodyPr>
          <a:lstStyle/>
          <a:p>
            <a:r>
              <a:rPr lang="id-ID" sz="3200" b="0" dirty="0" smtClean="0"/>
              <a:t>Andaikan Anda sebagai seorang manajer di organisasi pelayanan kesehatan, </a:t>
            </a:r>
            <a:r>
              <a:rPr lang="id-ID" sz="3200" dirty="0" smtClean="0"/>
              <a:t>jelaskan </a:t>
            </a:r>
            <a:r>
              <a:rPr lang="id-ID" sz="3200" b="0" dirty="0" smtClean="0"/>
              <a:t>cara mengelola organisasi dengan baik dan benar berdasarkan fungsi-fungsi manajemen secara urut dan sistematis.</a:t>
            </a:r>
          </a:p>
          <a:p>
            <a:r>
              <a:rPr lang="id-ID" sz="3200" b="0" dirty="0" smtClean="0"/>
              <a:t>- Jawaban ditulis dan dikumpulkan</a:t>
            </a:r>
          </a:p>
          <a:p>
            <a:pPr marL="442913" indent="-442913"/>
            <a:endParaRPr lang="id-ID" sz="3200" b="0" dirty="0" smtClean="0"/>
          </a:p>
        </p:txBody>
      </p:sp>
    </p:spTree>
    <p:extLst>
      <p:ext uri="{BB962C8B-B14F-4D97-AF65-F5344CB8AC3E}">
        <p14:creationId xmlns:p14="http://schemas.microsoft.com/office/powerpoint/2010/main" val="3186840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a:bodyPr>
          <a:lstStyle/>
          <a:p>
            <a:r>
              <a:rPr lang="id-ID" sz="3200" b="0" dirty="0" smtClean="0"/>
              <a:t>Definisi :</a:t>
            </a:r>
          </a:p>
          <a:p>
            <a:pPr marL="457200" indent="-457200">
              <a:buFont typeface="Wingdings" pitchFamily="2" charset="2"/>
              <a:buChar char="Ø"/>
            </a:pPr>
            <a:r>
              <a:rPr lang="id-ID" sz="3200" b="0" dirty="0" smtClean="0"/>
              <a:t>Frederick Winslow Taylor (1856 – 1915) = bp. Manajemen ilmiah = efisiensi yang lebih tinggi dapat menghasilkan produktivitas yang lebih tinggi atau </a:t>
            </a:r>
            <a:r>
              <a:rPr lang="id-ID" sz="3200" b="0" i="1" dirty="0" smtClean="0"/>
              <a:t>unit cost</a:t>
            </a:r>
            <a:r>
              <a:rPr lang="id-ID" sz="3200" b="0" dirty="0" smtClean="0"/>
              <a:t> yang lebih rendah </a:t>
            </a:r>
            <a:r>
              <a:rPr lang="id-ID" sz="3200" b="0" dirty="0" smtClean="0">
                <a:sym typeface="Wingdings" pitchFamily="2" charset="2"/>
              </a:rPr>
              <a:t> </a:t>
            </a:r>
            <a:r>
              <a:rPr lang="id-ID" sz="3200" b="0" i="1" dirty="0" smtClean="0">
                <a:sym typeface="Wingdings" pitchFamily="2" charset="2"/>
              </a:rPr>
              <a:t>Scientific management theory </a:t>
            </a:r>
            <a:r>
              <a:rPr lang="id-ID" sz="3200" b="0" dirty="0" smtClean="0">
                <a:sym typeface="Wingdings" pitchFamily="2" charset="2"/>
              </a:rPr>
              <a:t>(1870) </a:t>
            </a:r>
            <a:endParaRPr lang="id-ID" sz="3200" b="0" dirty="0"/>
          </a:p>
        </p:txBody>
      </p:sp>
    </p:spTree>
    <p:extLst>
      <p:ext uri="{BB962C8B-B14F-4D97-AF65-F5344CB8AC3E}">
        <p14:creationId xmlns:p14="http://schemas.microsoft.com/office/powerpoint/2010/main" val="24562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lnSpcReduction="10000"/>
          </a:bodyPr>
          <a:lstStyle/>
          <a:p>
            <a:r>
              <a:rPr lang="id-ID" sz="3200" b="0" dirty="0" smtClean="0"/>
              <a:t>Definisi :</a:t>
            </a:r>
          </a:p>
          <a:p>
            <a:pPr marL="457200" indent="-457200">
              <a:buFont typeface="Wingdings" pitchFamily="2" charset="2"/>
              <a:buChar char="Ø"/>
            </a:pPr>
            <a:r>
              <a:rPr lang="id-ID" sz="3200" b="0" dirty="0" smtClean="0"/>
              <a:t>Henry Fayol (1845 – 1925) = analisis manajemen ilmiah dengan Teory Administrasi Modern, prinsip yang harus diketahui oleh administrator :</a:t>
            </a:r>
          </a:p>
          <a:p>
            <a:pPr marL="722313" indent="-722313">
              <a:tabLst>
                <a:tab pos="354013" algn="l"/>
                <a:tab pos="722313" algn="l"/>
              </a:tabLst>
            </a:pPr>
            <a:r>
              <a:rPr lang="id-ID" sz="3200" b="0" dirty="0"/>
              <a:t>	</a:t>
            </a:r>
            <a:r>
              <a:rPr lang="id-ID" sz="3200" b="0" dirty="0" smtClean="0"/>
              <a:t>a. </a:t>
            </a:r>
            <a:r>
              <a:rPr lang="id-ID" sz="3200" b="0" i="1" dirty="0" smtClean="0"/>
              <a:t>Authority</a:t>
            </a:r>
            <a:r>
              <a:rPr lang="id-ID" sz="3200" b="0" dirty="0" smtClean="0"/>
              <a:t> = kewenangan</a:t>
            </a:r>
          </a:p>
          <a:p>
            <a:pPr marL="722313" indent="-722313">
              <a:tabLst>
                <a:tab pos="354013" algn="l"/>
                <a:tab pos="722313" algn="l"/>
              </a:tabLst>
            </a:pPr>
            <a:r>
              <a:rPr lang="id-ID" sz="3200" b="0" dirty="0"/>
              <a:t>	</a:t>
            </a:r>
            <a:r>
              <a:rPr lang="id-ID" sz="3200" b="0" dirty="0" smtClean="0"/>
              <a:t>b. </a:t>
            </a:r>
            <a:r>
              <a:rPr lang="id-ID" sz="3200" b="0" i="1" dirty="0" smtClean="0"/>
              <a:t>Unity of command </a:t>
            </a:r>
            <a:r>
              <a:rPr lang="id-ID" sz="3200" b="0" dirty="0" smtClean="0"/>
              <a:t>= setiap orang punya atasan yang memerintah dan bertanggung jawab kepada atasan</a:t>
            </a:r>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p:txBody>
      </p:sp>
    </p:spTree>
    <p:extLst>
      <p:ext uri="{BB962C8B-B14F-4D97-AF65-F5344CB8AC3E}">
        <p14:creationId xmlns:p14="http://schemas.microsoft.com/office/powerpoint/2010/main" val="287232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a:bodyPr>
          <a:lstStyle/>
          <a:p>
            <a:r>
              <a:rPr lang="id-ID" sz="3200" b="0" u="sng" dirty="0" smtClean="0"/>
              <a:t>Definisi</a:t>
            </a:r>
            <a:r>
              <a:rPr lang="id-ID" sz="3200" b="0" dirty="0" smtClean="0"/>
              <a:t> :</a:t>
            </a:r>
          </a:p>
          <a:p>
            <a:pPr marL="457200" indent="-457200">
              <a:buFont typeface="Wingdings" pitchFamily="2" charset="2"/>
              <a:buChar char="Ø"/>
            </a:pPr>
            <a:r>
              <a:rPr lang="id-ID" sz="3200" dirty="0" smtClean="0"/>
              <a:t>Henry Fayol (1845 – 1925) </a:t>
            </a:r>
            <a:r>
              <a:rPr lang="id-ID" sz="3200" b="0" dirty="0" smtClean="0"/>
              <a:t>= analisis manajemen ilmiah dengan Teory Administrasi Modern, prinsip yang harus diketahui oleh administrator :</a:t>
            </a:r>
          </a:p>
          <a:p>
            <a:pPr marL="722313" indent="-722313">
              <a:tabLst>
                <a:tab pos="354013" algn="l"/>
                <a:tab pos="722313" algn="l"/>
              </a:tabLst>
            </a:pPr>
            <a:r>
              <a:rPr lang="id-ID" sz="3200" b="0" dirty="0"/>
              <a:t>	</a:t>
            </a:r>
            <a:r>
              <a:rPr lang="id-ID" sz="3200" b="0" dirty="0" smtClean="0"/>
              <a:t>c. </a:t>
            </a:r>
            <a:r>
              <a:rPr lang="id-ID" sz="3200" b="0" i="1" dirty="0" smtClean="0"/>
              <a:t>Unity of Direction </a:t>
            </a:r>
            <a:r>
              <a:rPr lang="id-ID" sz="3200" b="0" dirty="0" smtClean="0"/>
              <a:t>= satu pimpinan</a:t>
            </a:r>
          </a:p>
          <a:p>
            <a:pPr marL="722313" indent="-722313">
              <a:tabLst>
                <a:tab pos="354013" algn="l"/>
                <a:tab pos="722313" algn="l"/>
              </a:tabLst>
            </a:pPr>
            <a:r>
              <a:rPr lang="id-ID" sz="3200" b="0" dirty="0"/>
              <a:t>	</a:t>
            </a:r>
            <a:r>
              <a:rPr lang="id-ID" sz="3200" b="0" dirty="0" smtClean="0"/>
              <a:t>d. </a:t>
            </a:r>
            <a:r>
              <a:rPr lang="id-ID" sz="3200" b="0" i="1" dirty="0" smtClean="0"/>
              <a:t>Gang planks </a:t>
            </a:r>
            <a:r>
              <a:rPr lang="id-ID" sz="3200" b="0" dirty="0" smtClean="0"/>
              <a:t>= diagram organisasi</a:t>
            </a: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p:txBody>
      </p:sp>
    </p:spTree>
    <p:extLst>
      <p:ext uri="{BB962C8B-B14F-4D97-AF65-F5344CB8AC3E}">
        <p14:creationId xmlns:p14="http://schemas.microsoft.com/office/powerpoint/2010/main" val="223226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a:bodyPr>
          <a:lstStyle/>
          <a:p>
            <a:r>
              <a:rPr lang="id-ID" sz="3200" b="0" u="sng" dirty="0" smtClean="0"/>
              <a:t>Definisi</a:t>
            </a:r>
            <a:r>
              <a:rPr lang="id-ID" sz="3200" b="0" dirty="0" smtClean="0"/>
              <a:t> :</a:t>
            </a:r>
          </a:p>
          <a:p>
            <a:pPr marL="457200" indent="-457200">
              <a:buFont typeface="Wingdings" pitchFamily="2" charset="2"/>
              <a:buChar char="Ø"/>
            </a:pPr>
            <a:r>
              <a:rPr lang="id-ID" sz="3200" dirty="0" smtClean="0"/>
              <a:t>Elton Mayo (1920) </a:t>
            </a:r>
            <a:r>
              <a:rPr lang="id-ID" sz="3200" b="0" dirty="0" smtClean="0"/>
              <a:t>= manajemen yang baik harus mencegah penonjolan kepentingan individu pekerja sehingga mereka mampu mengatasi (</a:t>
            </a:r>
            <a:r>
              <a:rPr lang="id-ID" sz="3200" b="0" i="1" dirty="0" smtClean="0"/>
              <a:t>rabble hypotesis</a:t>
            </a:r>
            <a:r>
              <a:rPr lang="id-ID" sz="3200" b="0" dirty="0" smtClean="0"/>
              <a:t> yang menggambarkan dalam suatu organisasi terdapat kesemrawutan kerja karena masing-masing individu bertindak demi kepetingannya)</a:t>
            </a:r>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p:txBody>
      </p:sp>
    </p:spTree>
    <p:extLst>
      <p:ext uri="{BB962C8B-B14F-4D97-AF65-F5344CB8AC3E}">
        <p14:creationId xmlns:p14="http://schemas.microsoft.com/office/powerpoint/2010/main" val="2896268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a:bodyPr>
          <a:lstStyle/>
          <a:p>
            <a:r>
              <a:rPr lang="id-ID" sz="3200" b="0" dirty="0" smtClean="0"/>
              <a:t>Definisi :</a:t>
            </a:r>
          </a:p>
          <a:p>
            <a:pPr marL="457200" indent="-457200">
              <a:buFont typeface="Wingdings" pitchFamily="2" charset="2"/>
              <a:buChar char="Ø"/>
            </a:pPr>
            <a:r>
              <a:rPr lang="id-ID" sz="3200" dirty="0" smtClean="0"/>
              <a:t>Elton Mayo (1920) </a:t>
            </a:r>
            <a:r>
              <a:rPr lang="id-ID" sz="3200" b="0" dirty="0" smtClean="0"/>
              <a:t>= pekerja sebagai mahluk sosial yang tidak hanya dapat dipicu motivasi dan produktivitas kerjanya melalui peningkatan upah. Mereka akan bekerja lebih produktif apabila kerja sama antar individu di dalam kelompok dikembangkan dan dapat perhatian khusus </a:t>
            </a:r>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p:txBody>
      </p:sp>
    </p:spTree>
    <p:extLst>
      <p:ext uri="{BB962C8B-B14F-4D97-AF65-F5344CB8AC3E}">
        <p14:creationId xmlns:p14="http://schemas.microsoft.com/office/powerpoint/2010/main" val="168229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457200" y="1484784"/>
            <a:ext cx="8291264" cy="5040560"/>
          </a:xfrm>
        </p:spPr>
        <p:txBody>
          <a:bodyPr>
            <a:normAutofit/>
          </a:bodyPr>
          <a:lstStyle/>
          <a:p>
            <a:r>
              <a:rPr lang="id-ID" sz="3200" b="0" u="sng" dirty="0" smtClean="0"/>
              <a:t>Definisi</a:t>
            </a:r>
            <a:r>
              <a:rPr lang="id-ID" sz="3200" b="0" dirty="0" smtClean="0"/>
              <a:t> :</a:t>
            </a:r>
          </a:p>
          <a:p>
            <a:pPr marL="457200" indent="-457200">
              <a:buFont typeface="Wingdings" pitchFamily="2" charset="2"/>
              <a:buChar char="Ø"/>
            </a:pPr>
            <a:r>
              <a:rPr lang="id-ID" sz="3200" b="0" i="1" dirty="0" smtClean="0"/>
              <a:t>Management By Objective</a:t>
            </a:r>
            <a:r>
              <a:rPr lang="id-ID" sz="3200" b="0" dirty="0" smtClean="0"/>
              <a:t>-MBO (1950) =</a:t>
            </a:r>
          </a:p>
          <a:p>
            <a:r>
              <a:rPr lang="id-ID" sz="3200" dirty="0" smtClean="0"/>
              <a:t>Peter Drucker </a:t>
            </a:r>
            <a:r>
              <a:rPr lang="id-ID" sz="3200" b="0" dirty="0" smtClean="0"/>
              <a:t>= sebuah organisasi baik sektor industri, militer, pendidikan, kesehatan, maupun lembaga lain yang ingin menerapkan MBO harus selalu peka dengan rumusan visi, misi dan rencana strategis organisasinya</a:t>
            </a:r>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a:p>
            <a:pPr marL="457200" indent="-457200">
              <a:buFont typeface="Wingdings" pitchFamily="2" charset="2"/>
              <a:buChar char="Ø"/>
            </a:pPr>
            <a:endParaRPr lang="id-ID" sz="3200" b="0" dirty="0" smtClean="0"/>
          </a:p>
          <a:p>
            <a:pPr marL="457200" indent="-457200">
              <a:buFont typeface="Wingdings" pitchFamily="2" charset="2"/>
              <a:buChar char="Ø"/>
            </a:pPr>
            <a:endParaRPr lang="id-ID" sz="3200" b="0" dirty="0"/>
          </a:p>
        </p:txBody>
      </p:sp>
    </p:spTree>
    <p:extLst>
      <p:ext uri="{BB962C8B-B14F-4D97-AF65-F5344CB8AC3E}">
        <p14:creationId xmlns:p14="http://schemas.microsoft.com/office/powerpoint/2010/main" val="2441353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1116042"/>
          </a:xfrm>
        </p:spPr>
        <p:txBody>
          <a:bodyPr/>
          <a:lstStyle/>
          <a:p>
            <a:pPr algn="ctr"/>
            <a:r>
              <a:rPr lang="id-ID" dirty="0" smtClean="0">
                <a:solidFill>
                  <a:srgbClr val="002060"/>
                </a:solidFill>
              </a:rPr>
              <a:t>MANAJEMEN</a:t>
            </a:r>
            <a:endParaRPr lang="id-ID" dirty="0">
              <a:solidFill>
                <a:srgbClr val="002060"/>
              </a:solidFill>
            </a:endParaRPr>
          </a:p>
        </p:txBody>
      </p:sp>
      <p:sp>
        <p:nvSpPr>
          <p:cNvPr id="3" name="Content Placeholder 2"/>
          <p:cNvSpPr>
            <a:spLocks noGrp="1"/>
          </p:cNvSpPr>
          <p:nvPr>
            <p:ph idx="1"/>
          </p:nvPr>
        </p:nvSpPr>
        <p:spPr>
          <a:xfrm>
            <a:off x="179512" y="1340768"/>
            <a:ext cx="8568952" cy="5184576"/>
          </a:xfrm>
        </p:spPr>
        <p:txBody>
          <a:bodyPr>
            <a:normAutofit fontScale="92500"/>
          </a:bodyPr>
          <a:lstStyle/>
          <a:p>
            <a:r>
              <a:rPr lang="id-ID" sz="3200" b="0" u="sng" dirty="0" smtClean="0"/>
              <a:t>Definisi</a:t>
            </a:r>
            <a:r>
              <a:rPr lang="id-ID" sz="3200" b="0" dirty="0" smtClean="0"/>
              <a:t> :</a:t>
            </a:r>
          </a:p>
          <a:p>
            <a:pPr marL="457200" indent="-457200">
              <a:buFont typeface="Wingdings" pitchFamily="2" charset="2"/>
              <a:buChar char="Ø"/>
            </a:pPr>
            <a:r>
              <a:rPr lang="id-ID" sz="3200" dirty="0" smtClean="0"/>
              <a:t>John D. Miller </a:t>
            </a:r>
            <a:r>
              <a:rPr lang="id-ID" sz="3200" b="0" dirty="0" smtClean="0"/>
              <a:t>= proses memimpin dan melancarkan pekerjaan dari orang yang diorganisir secara formal untuk mencapai tujuan</a:t>
            </a:r>
          </a:p>
          <a:p>
            <a:pPr marL="457200" indent="-457200">
              <a:buFont typeface="Wingdings" pitchFamily="2" charset="2"/>
              <a:buChar char="Ø"/>
            </a:pPr>
            <a:r>
              <a:rPr lang="id-ID" sz="3200" dirty="0" smtClean="0"/>
              <a:t>Mary Parker Follet </a:t>
            </a:r>
            <a:r>
              <a:rPr lang="id-ID" sz="3200" b="0" dirty="0" smtClean="0"/>
              <a:t>= manajemen sebagai seni dalam menyelesaikan pekerjaan melalui orang lain, dengan melakukan pengaturan orang lain untuk melaksanakan berbagai tugas atau tidak melakukan tugas sendirian</a:t>
            </a:r>
            <a:endParaRPr lang="id-ID" sz="3200" b="0" dirty="0"/>
          </a:p>
        </p:txBody>
      </p:sp>
    </p:spTree>
    <p:extLst>
      <p:ext uri="{BB962C8B-B14F-4D97-AF65-F5344CB8AC3E}">
        <p14:creationId xmlns:p14="http://schemas.microsoft.com/office/powerpoint/2010/main" val="1525416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1343</TotalTime>
  <Words>808</Words>
  <Application>Microsoft Office PowerPoint</Application>
  <PresentationFormat>On-screen Show (4:3)</PresentationFormat>
  <Paragraphs>189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Essential</vt:lpstr>
      <vt:lpstr>KONSEP MANAJEMEN</vt:lpstr>
      <vt:lpstr>MANAJEMEN</vt:lpstr>
      <vt:lpstr>MANAJEMEN</vt:lpstr>
      <vt:lpstr>MANAJEMEN</vt:lpstr>
      <vt:lpstr>MANAJEMEN</vt:lpstr>
      <vt:lpstr>MANAJEMEN</vt:lpstr>
      <vt:lpstr>MANAJEMEN</vt:lpstr>
      <vt:lpstr>MANAJEMEN</vt:lpstr>
      <vt:lpstr>MANAJEMEN</vt:lpstr>
      <vt:lpstr>MANAJEMEN</vt:lpstr>
      <vt:lpstr>MANAJEMEN</vt:lpstr>
      <vt:lpstr>MANAJEMEN</vt:lpstr>
      <vt:lpstr>TINGKATAN MANAJEMEN</vt:lpstr>
      <vt:lpstr>TINGKATAN MANAJEMEN</vt:lpstr>
      <vt:lpstr>TINGKATAN MANAJEMEN</vt:lpstr>
      <vt:lpstr>fungsi MANAJEMEN</vt:lpstr>
      <vt:lpstr>fungsi MANAJEMEN</vt:lpstr>
      <vt:lpstr>fungsi MANAJEMEN</vt:lpstr>
      <vt:lpstr>fungsi MANAJEMEN</vt:lpstr>
      <vt:lpstr>fungsi MANAJEMEN</vt:lpstr>
      <vt:lpstr>alat MANAJEMEN</vt:lpstr>
      <vt:lpstr>alat MANAJEMEN</vt:lpstr>
      <vt:lpstr>alat MANAJEMEN</vt:lpstr>
      <vt:lpstr>PROSES MANAJEMEN</vt:lpstr>
      <vt:lpstr>Tugas individu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MANAJEMEN</dc:title>
  <dc:creator>sony</dc:creator>
  <cp:lastModifiedBy>sony</cp:lastModifiedBy>
  <cp:revision>36</cp:revision>
  <dcterms:created xsi:type="dcterms:W3CDTF">2016-09-20T22:16:59Z</dcterms:created>
  <dcterms:modified xsi:type="dcterms:W3CDTF">2016-09-28T10:24:09Z</dcterms:modified>
</cp:coreProperties>
</file>