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6" r:id="rId2"/>
    <p:sldId id="347" r:id="rId3"/>
    <p:sldId id="276" r:id="rId4"/>
    <p:sldId id="333" r:id="rId5"/>
    <p:sldId id="336" r:id="rId6"/>
    <p:sldId id="331" r:id="rId7"/>
    <p:sldId id="337" r:id="rId8"/>
    <p:sldId id="338" r:id="rId9"/>
    <p:sldId id="334" r:id="rId10"/>
    <p:sldId id="335" r:id="rId11"/>
    <p:sldId id="340" r:id="rId12"/>
    <p:sldId id="339" r:id="rId13"/>
    <p:sldId id="341" r:id="rId14"/>
    <p:sldId id="342" r:id="rId15"/>
    <p:sldId id="343" r:id="rId16"/>
    <p:sldId id="344" r:id="rId17"/>
    <p:sldId id="345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11E54"/>
    <a:srgbClr val="1D208F"/>
    <a:srgbClr val="F4E59C"/>
    <a:srgbClr val="DDDDDD"/>
    <a:srgbClr val="B2B2B2"/>
    <a:srgbClr val="D47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45" d="100"/>
          <a:sy n="45" d="100"/>
        </p:scale>
        <p:origin x="115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A2469-A78C-4DA6-B4F7-01D7752535CC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63FB3-EBCF-4298-A562-F19E023B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86200" y="3124200"/>
            <a:ext cx="52578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962400" y="3810000"/>
            <a:ext cx="51816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8457B6A3-325A-4C6B-9454-0115EED45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gray">
          <a:xfrm>
            <a:off x="7391400" y="60960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chemeClr val="tx2"/>
                </a:solidFill>
              </a:rPr>
              <a:t>LOGO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gray">
          <a:xfrm>
            <a:off x="5486400" y="304800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 b="1">
                <a:solidFill>
                  <a:schemeClr val="bg2"/>
                </a:solidFill>
              </a:rPr>
              <a:t>“ Add your company slogan ”</a:t>
            </a:r>
          </a:p>
        </p:txBody>
      </p:sp>
      <p:pic>
        <p:nvPicPr>
          <p:cNvPr id="3097" name="Picture 25" descr="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363855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16D89-30EE-4D64-B2F5-7016BEC7E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0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F2D2A-09D8-4CB4-96EB-22013D09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7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A83D8-FB4F-4589-BF95-7B9169B73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3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3BEE-1376-4E2C-B648-17F5D7560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F81B-71EF-4CD2-B6C5-EB908C9BD3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02AA3-B7C7-46ED-BAFC-3CAC7AB36F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76EB4-2606-4346-A1FB-8F57F22A5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1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64B8-13C2-4CAB-8F28-17818FF32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8CEEF-01F5-4DB6-8B4A-EBD922A6A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6F011-E24F-4603-8DFD-9531AB453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6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gray">
          <a:xfrm>
            <a:off x="0" y="38100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52" name="Picture 28" descr="p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3716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81000"/>
            <a:ext cx="6629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F71487-A71B-4F9F-A5B0-719A43D10E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62400" y="2819400"/>
            <a:ext cx="5181600" cy="838200"/>
          </a:xfrm>
        </p:spPr>
        <p:txBody>
          <a:bodyPr/>
          <a:lstStyle/>
          <a:p>
            <a:r>
              <a:rPr lang="en-US" sz="3200" b="0" dirty="0" err="1" smtClean="0"/>
              <a:t>Playfair</a:t>
            </a:r>
            <a:r>
              <a:rPr lang="en-US" sz="3200" b="0" dirty="0" smtClean="0"/>
              <a:t> Cipher </a:t>
            </a:r>
            <a:r>
              <a:rPr lang="en-US" sz="3200" b="0" dirty="0" err="1" smtClean="0"/>
              <a:t>dan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b="0" dirty="0" smtClean="0"/>
              <a:t>Shift Cipher</a:t>
            </a:r>
            <a:endParaRPr lang="en-US" sz="3200" b="0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Kriptografi</a:t>
            </a:r>
            <a:r>
              <a:rPr lang="en-US" dirty="0"/>
              <a:t> </a:t>
            </a:r>
            <a:r>
              <a:rPr lang="en-US" dirty="0" smtClean="0"/>
              <a:t>- Week 3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white">
          <a:xfrm>
            <a:off x="381000" y="6400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i="1" dirty="0"/>
          </a:p>
        </p:txBody>
      </p:sp>
      <p:pic>
        <p:nvPicPr>
          <p:cNvPr id="6" name="Picture 7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74631"/>
            <a:ext cx="1184563" cy="11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38800" y="304800"/>
            <a:ext cx="3124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Playfair</a:t>
            </a:r>
            <a:r>
              <a:rPr lang="en-US" dirty="0"/>
              <a:t>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:</a:t>
            </a:r>
          </a:p>
          <a:p>
            <a:pPr lvl="1"/>
            <a:r>
              <a:rPr lang="en-US" dirty="0" err="1" smtClean="0"/>
              <a:t>plainteks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GOOD BROOMS </a:t>
            </a:r>
            <a:r>
              <a:rPr lang="en-US" dirty="0">
                <a:solidFill>
                  <a:srgbClr val="FFFF00"/>
                </a:solidFill>
              </a:rPr>
              <a:t>SWEEP </a:t>
            </a:r>
            <a:r>
              <a:rPr lang="en-US" dirty="0" smtClean="0">
                <a:solidFill>
                  <a:srgbClr val="FFFF00"/>
                </a:solidFill>
              </a:rPr>
              <a:t>CLEAN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J,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:</a:t>
            </a:r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pl-PL" u="sng" dirty="0" smtClean="0">
                <a:solidFill>
                  <a:srgbClr val="FFFF00"/>
                </a:solidFill>
              </a:rPr>
              <a:t>GO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OD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BR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OZ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OM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SZ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SW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EZ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EP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CL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>
                <a:solidFill>
                  <a:srgbClr val="FFFF00"/>
                </a:solidFill>
              </a:rPr>
              <a:t>EA</a:t>
            </a:r>
            <a:r>
              <a:rPr lang="pl-PL" dirty="0">
                <a:solidFill>
                  <a:srgbClr val="FFFF00"/>
                </a:solidFill>
              </a:rPr>
              <a:t> </a:t>
            </a:r>
            <a:r>
              <a:rPr lang="pl-PL" u="sng" dirty="0" smtClean="0">
                <a:solidFill>
                  <a:srgbClr val="FFFF00"/>
                </a:solidFill>
              </a:rPr>
              <a:t>NZ</a:t>
            </a:r>
            <a:endParaRPr lang="en-US" u="sng" dirty="0" smtClean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endParaRPr lang="en-US" u="sng" dirty="0" smtClean="0">
              <a:solidFill>
                <a:srgbClr val="FFFF00"/>
              </a:solidFill>
            </a:endParaRPr>
          </a:p>
          <a:p>
            <a:pPr lvl="1"/>
            <a:r>
              <a:rPr lang="en-US" dirty="0" err="1" smtClean="0"/>
              <a:t>Cipherteks</a:t>
            </a:r>
            <a:r>
              <a:rPr lang="en-US" dirty="0" smtClean="0"/>
              <a:t> = …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Playfair</a:t>
            </a:r>
            <a:r>
              <a:rPr lang="en-US" dirty="0"/>
              <a:t>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algn="just"/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algn="just"/>
            <a:endParaRPr lang="en-US" sz="2800" dirty="0" smtClean="0"/>
          </a:p>
          <a:p>
            <a:pPr lvl="1" algn="just"/>
            <a:r>
              <a:rPr lang="en-US" sz="2200" dirty="0" err="1" smtClean="0">
                <a:solidFill>
                  <a:srgbClr val="92D050"/>
                </a:solidFill>
              </a:rPr>
              <a:t>Jika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ada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dua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terdapat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pada</a:t>
            </a:r>
            <a:r>
              <a:rPr lang="en-US" sz="2200" dirty="0">
                <a:solidFill>
                  <a:srgbClr val="92D050"/>
                </a:solidFill>
              </a:rPr>
              <a:t> </a:t>
            </a:r>
            <a:r>
              <a:rPr lang="en-US" sz="2200" u="sng" dirty="0" err="1">
                <a:solidFill>
                  <a:srgbClr val="FFFF00"/>
                </a:solidFill>
              </a:rPr>
              <a:t>baris</a:t>
            </a:r>
            <a:r>
              <a:rPr lang="en-US" sz="2200" u="sng" dirty="0">
                <a:solidFill>
                  <a:srgbClr val="FFFF00"/>
                </a:solidFill>
              </a:rPr>
              <a:t> </a:t>
            </a:r>
            <a:r>
              <a:rPr lang="en-US" sz="2200" u="sng" dirty="0" err="1">
                <a:solidFill>
                  <a:srgbClr val="FFFF00"/>
                </a:solidFill>
              </a:rPr>
              <a:t>kunci</a:t>
            </a:r>
            <a:r>
              <a:rPr lang="en-US" sz="2200" u="sng" dirty="0">
                <a:solidFill>
                  <a:srgbClr val="FFFF00"/>
                </a:solidFill>
              </a:rPr>
              <a:t> yang </a:t>
            </a:r>
            <a:r>
              <a:rPr lang="en-US" sz="2200" u="sng" dirty="0" err="1">
                <a:solidFill>
                  <a:srgbClr val="FFFF00"/>
                </a:solidFill>
              </a:rPr>
              <a:t>sama</a:t>
            </a:r>
            <a:r>
              <a:rPr lang="en-US" sz="2200" dirty="0">
                <a:solidFill>
                  <a:srgbClr val="92D050"/>
                </a:solidFill>
              </a:rPr>
              <a:t> </a:t>
            </a:r>
            <a:r>
              <a:rPr lang="en-US" sz="2200" dirty="0" err="1">
                <a:solidFill>
                  <a:srgbClr val="92D050"/>
                </a:solidFill>
              </a:rPr>
              <a:t>maka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tiap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diganti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dengan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di </a:t>
            </a:r>
            <a:r>
              <a:rPr lang="en-US" sz="2200" dirty="0" err="1">
                <a:solidFill>
                  <a:srgbClr val="92D050"/>
                </a:solidFill>
              </a:rPr>
              <a:t>kanannya</a:t>
            </a:r>
            <a:r>
              <a:rPr lang="en-US" sz="2200" dirty="0">
                <a:solidFill>
                  <a:srgbClr val="92D050"/>
                </a:solidFill>
              </a:rPr>
              <a:t> (</a:t>
            </a:r>
            <a:r>
              <a:rPr lang="en-US" sz="2200" dirty="0" err="1">
                <a:solidFill>
                  <a:srgbClr val="92D050"/>
                </a:solidFill>
              </a:rPr>
              <a:t>pada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kunci</a:t>
            </a:r>
            <a:r>
              <a:rPr lang="en-US" sz="2200" dirty="0">
                <a:solidFill>
                  <a:srgbClr val="92D050"/>
                </a:solidFill>
              </a:rPr>
              <a:t> yang </a:t>
            </a:r>
            <a:r>
              <a:rPr lang="en-US" sz="2200" dirty="0" err="1">
                <a:solidFill>
                  <a:srgbClr val="92D050"/>
                </a:solidFill>
              </a:rPr>
              <a:t>sudah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diperluas</a:t>
            </a:r>
            <a:r>
              <a:rPr lang="en-US" sz="2200" dirty="0" smtClean="0">
                <a:solidFill>
                  <a:srgbClr val="92D050"/>
                </a:solidFill>
              </a:rPr>
              <a:t>)</a:t>
            </a:r>
          </a:p>
          <a:p>
            <a:pPr lvl="1" algn="just"/>
            <a:endParaRPr lang="en-US" sz="2200" dirty="0">
              <a:solidFill>
                <a:srgbClr val="92D050"/>
              </a:solidFill>
            </a:endParaRPr>
          </a:p>
          <a:p>
            <a:pPr lvl="1" algn="just"/>
            <a:r>
              <a:rPr lang="en-US" sz="2200" dirty="0" err="1">
                <a:solidFill>
                  <a:srgbClr val="92D050"/>
                </a:solidFill>
              </a:rPr>
              <a:t>Jika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dua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terdapat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pada</a:t>
            </a:r>
            <a:r>
              <a:rPr lang="en-US" sz="2200" dirty="0">
                <a:solidFill>
                  <a:srgbClr val="92D050"/>
                </a:solidFill>
              </a:rPr>
              <a:t> </a:t>
            </a:r>
            <a:r>
              <a:rPr lang="en-US" sz="2200" u="sng" dirty="0" err="1">
                <a:solidFill>
                  <a:srgbClr val="FFFF00"/>
                </a:solidFill>
              </a:rPr>
              <a:t>kolom</a:t>
            </a:r>
            <a:r>
              <a:rPr lang="en-US" sz="2200" u="sng" dirty="0">
                <a:solidFill>
                  <a:srgbClr val="FFFF00"/>
                </a:solidFill>
              </a:rPr>
              <a:t> </a:t>
            </a:r>
            <a:r>
              <a:rPr lang="en-US" sz="2200" u="sng" dirty="0" err="1">
                <a:solidFill>
                  <a:srgbClr val="FFFF00"/>
                </a:solidFill>
              </a:rPr>
              <a:t>kunci</a:t>
            </a:r>
            <a:r>
              <a:rPr lang="en-US" sz="2200" u="sng" dirty="0">
                <a:solidFill>
                  <a:srgbClr val="FFFF00"/>
                </a:solidFill>
              </a:rPr>
              <a:t> yang </a:t>
            </a:r>
            <a:r>
              <a:rPr lang="en-US" sz="2200" u="sng" dirty="0" err="1">
                <a:solidFill>
                  <a:srgbClr val="FFFF00"/>
                </a:solidFill>
              </a:rPr>
              <a:t>sama</a:t>
            </a:r>
            <a:r>
              <a:rPr lang="en-US" sz="2200" dirty="0">
                <a:solidFill>
                  <a:srgbClr val="92D050"/>
                </a:solidFill>
              </a:rPr>
              <a:t> </a:t>
            </a:r>
            <a:r>
              <a:rPr lang="en-US" sz="2200" dirty="0" err="1">
                <a:solidFill>
                  <a:srgbClr val="92D050"/>
                </a:solidFill>
              </a:rPr>
              <a:t>maka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tiap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diganti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dengan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di </a:t>
            </a:r>
            <a:r>
              <a:rPr lang="en-US" sz="2200" dirty="0" err="1">
                <a:solidFill>
                  <a:srgbClr val="92D050"/>
                </a:solidFill>
              </a:rPr>
              <a:t>bawahnya</a:t>
            </a:r>
            <a:r>
              <a:rPr lang="en-US" sz="2200" dirty="0">
                <a:solidFill>
                  <a:srgbClr val="92D050"/>
                </a:solidFill>
              </a:rPr>
              <a:t> (</a:t>
            </a:r>
            <a:r>
              <a:rPr lang="en-US" sz="2200" dirty="0" err="1">
                <a:solidFill>
                  <a:srgbClr val="92D050"/>
                </a:solidFill>
              </a:rPr>
              <a:t>pada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kunci</a:t>
            </a:r>
            <a:r>
              <a:rPr lang="en-US" sz="2200" dirty="0">
                <a:solidFill>
                  <a:srgbClr val="92D050"/>
                </a:solidFill>
              </a:rPr>
              <a:t> yang </a:t>
            </a:r>
            <a:r>
              <a:rPr lang="en-US" sz="2200" dirty="0" err="1">
                <a:solidFill>
                  <a:srgbClr val="92D050"/>
                </a:solidFill>
              </a:rPr>
              <a:t>sudah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diperluas</a:t>
            </a:r>
            <a:r>
              <a:rPr lang="en-US" sz="2200" dirty="0" smtClean="0">
                <a:solidFill>
                  <a:srgbClr val="92D050"/>
                </a:solidFill>
              </a:rPr>
              <a:t>)</a:t>
            </a:r>
          </a:p>
          <a:p>
            <a:pPr lvl="1" algn="just"/>
            <a:endParaRPr lang="en-US" sz="2200" dirty="0">
              <a:solidFill>
                <a:srgbClr val="92D050"/>
              </a:solidFill>
            </a:endParaRPr>
          </a:p>
          <a:p>
            <a:pPr lvl="1" algn="just"/>
            <a:r>
              <a:rPr lang="en-US" sz="2200" dirty="0" err="1">
                <a:solidFill>
                  <a:srgbClr val="92D050"/>
                </a:solidFill>
              </a:rPr>
              <a:t>Jika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dua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tidak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pada</a:t>
            </a:r>
            <a:r>
              <a:rPr lang="en-US" sz="2200" dirty="0">
                <a:solidFill>
                  <a:srgbClr val="FFFF00"/>
                </a:solidFill>
              </a:rPr>
              <a:t> </a:t>
            </a:r>
            <a:r>
              <a:rPr lang="en-US" sz="2200" u="sng" dirty="0" err="1">
                <a:solidFill>
                  <a:srgbClr val="FFFF00"/>
                </a:solidFill>
              </a:rPr>
              <a:t>baris</a:t>
            </a:r>
            <a:r>
              <a:rPr lang="en-US" sz="2200" u="sng" dirty="0">
                <a:solidFill>
                  <a:srgbClr val="FFFF00"/>
                </a:solidFill>
              </a:rPr>
              <a:t> yang </a:t>
            </a:r>
            <a:r>
              <a:rPr lang="en-US" sz="2200" u="sng" dirty="0" err="1">
                <a:solidFill>
                  <a:srgbClr val="FFFF00"/>
                </a:solidFill>
              </a:rPr>
              <a:t>sama</a:t>
            </a:r>
            <a:r>
              <a:rPr lang="en-US" sz="2200" u="sng" dirty="0">
                <a:solidFill>
                  <a:srgbClr val="FFFF00"/>
                </a:solidFill>
              </a:rPr>
              <a:t> </a:t>
            </a:r>
            <a:r>
              <a:rPr lang="en-US" sz="2200" u="sng" dirty="0" err="1">
                <a:solidFill>
                  <a:srgbClr val="FFFF00"/>
                </a:solidFill>
              </a:rPr>
              <a:t>atau</a:t>
            </a:r>
            <a:r>
              <a:rPr lang="en-US" sz="2200" u="sng" dirty="0">
                <a:solidFill>
                  <a:srgbClr val="FFFF00"/>
                </a:solidFill>
              </a:rPr>
              <a:t> </a:t>
            </a:r>
            <a:r>
              <a:rPr lang="en-US" sz="2200" u="sng" dirty="0" err="1">
                <a:solidFill>
                  <a:srgbClr val="FFFF00"/>
                </a:solidFill>
              </a:rPr>
              <a:t>kolom</a:t>
            </a:r>
            <a:r>
              <a:rPr lang="en-US" sz="2200" u="sng" dirty="0">
                <a:solidFill>
                  <a:srgbClr val="FFFF00"/>
                </a:solidFill>
              </a:rPr>
              <a:t> yang </a:t>
            </a:r>
            <a:r>
              <a:rPr lang="en-US" sz="2200" u="sng" dirty="0" err="1">
                <a:solidFill>
                  <a:srgbClr val="FFFF00"/>
                </a:solidFill>
              </a:rPr>
              <a:t>sama</a:t>
            </a:r>
            <a:r>
              <a:rPr lang="en-US" sz="2200" dirty="0">
                <a:solidFill>
                  <a:srgbClr val="92D050"/>
                </a:solidFill>
              </a:rPr>
              <a:t>, </a:t>
            </a:r>
            <a:r>
              <a:rPr lang="en-US" sz="2200" dirty="0" err="1">
                <a:solidFill>
                  <a:srgbClr val="92D050"/>
                </a:solidFill>
              </a:rPr>
              <a:t>maka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pertama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diganti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dengan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pada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perpotongan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baris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pertama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dengan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kolom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kedua</a:t>
            </a:r>
            <a:r>
              <a:rPr lang="en-US" sz="2200" dirty="0">
                <a:solidFill>
                  <a:srgbClr val="92D050"/>
                </a:solidFill>
              </a:rPr>
              <a:t>.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kedua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diganti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dengan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pada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titik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sudut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keempat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dari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persegi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panjang</a:t>
            </a:r>
            <a:r>
              <a:rPr lang="en-US" sz="2200" dirty="0">
                <a:solidFill>
                  <a:srgbClr val="92D050"/>
                </a:solidFill>
              </a:rPr>
              <a:t> yang </a:t>
            </a:r>
            <a:r>
              <a:rPr lang="en-US" sz="2200" dirty="0" err="1">
                <a:solidFill>
                  <a:srgbClr val="92D050"/>
                </a:solidFill>
              </a:rPr>
              <a:t>dibentuk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dari</a:t>
            </a:r>
            <a:r>
              <a:rPr lang="en-US" sz="2200" dirty="0">
                <a:solidFill>
                  <a:srgbClr val="92D050"/>
                </a:solidFill>
              </a:rPr>
              <a:t> 3 </a:t>
            </a:r>
            <a:r>
              <a:rPr lang="en-US" sz="2200" dirty="0" err="1">
                <a:solidFill>
                  <a:srgbClr val="92D050"/>
                </a:solidFill>
              </a:rPr>
              <a:t>huruf</a:t>
            </a:r>
            <a:r>
              <a:rPr lang="en-US" sz="2200" dirty="0">
                <a:solidFill>
                  <a:srgbClr val="92D050"/>
                </a:solidFill>
              </a:rPr>
              <a:t> yang </a:t>
            </a:r>
            <a:r>
              <a:rPr lang="en-US" sz="2200" dirty="0" err="1">
                <a:solidFill>
                  <a:srgbClr val="92D050"/>
                </a:solidFill>
              </a:rPr>
              <a:t>digunakan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sampai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sejauh</a:t>
            </a:r>
            <a:r>
              <a:rPr lang="en-US" sz="2200" dirty="0">
                <a:solidFill>
                  <a:srgbClr val="92D050"/>
                </a:solidFill>
              </a:rPr>
              <a:t> </a:t>
            </a:r>
            <a:r>
              <a:rPr lang="en-US" sz="2200" dirty="0" err="1">
                <a:solidFill>
                  <a:srgbClr val="92D050"/>
                </a:solidFill>
              </a:rPr>
              <a:t>ini</a:t>
            </a:r>
            <a:endParaRPr lang="en-US" sz="2200" dirty="0">
              <a:solidFill>
                <a:srgbClr val="92D050"/>
              </a:solidFill>
            </a:endParaRP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6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plainteks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GOOD BROOMS SWEEP CLEAN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Cipherteks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FF00"/>
                </a:solidFill>
              </a:rPr>
              <a:t>FP UT EC UW PO DV TV BV CM BG CS 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Playfair</a:t>
            </a:r>
            <a:r>
              <a:rPr lang="en-US" dirty="0"/>
              <a:t>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181600"/>
          </a:xfrm>
        </p:spPr>
        <p:txBody>
          <a:bodyPr/>
          <a:lstStyle/>
          <a:p>
            <a:pPr lvl="1"/>
            <a:r>
              <a:rPr lang="en-US" sz="2000" dirty="0" err="1"/>
              <a:t>plainteks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UNIVERSITAS DIAN NUSWANTORO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FAKULTAS ILMU KOMPUTER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DUMUNING INGSUN ANGRAKSO NEGORO</a:t>
            </a:r>
          </a:p>
          <a:p>
            <a:pPr marL="0" indent="0" algn="ctr">
              <a:buNone/>
            </a:pPr>
            <a:endParaRPr lang="en-US" sz="2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00"/>
                </a:solidFill>
              </a:rPr>
              <a:t>SEMARANG JAWA </a:t>
            </a:r>
            <a:r>
              <a:rPr lang="en-US" sz="2400" dirty="0" smtClean="0">
                <a:solidFill>
                  <a:srgbClr val="FFFF00"/>
                </a:solidFill>
              </a:rPr>
              <a:t>TENGAH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TEKNIK INFORMATIKA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LAWANG SEWU KERAMAT</a:t>
            </a:r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4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Shift </a:t>
            </a:r>
            <a:r>
              <a:rPr lang="en-US" dirty="0" smtClean="0"/>
              <a:t>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sejarahnya</a:t>
            </a:r>
            <a:r>
              <a:rPr lang="en-US" sz="2800" dirty="0"/>
              <a:t>, shift cipher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Romawi</a:t>
            </a:r>
            <a:r>
              <a:rPr lang="en-US" sz="2800" dirty="0"/>
              <a:t> </a:t>
            </a:r>
            <a:r>
              <a:rPr lang="en-US" sz="2800" dirty="0" err="1"/>
              <a:t>kuno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Julius </a:t>
            </a:r>
            <a:r>
              <a:rPr lang="en-US" sz="2800" dirty="0" smtClean="0"/>
              <a:t>Caesar.</a:t>
            </a:r>
          </a:p>
          <a:p>
            <a:pPr algn="just"/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sangatlah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menggeser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plainteksnya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Shift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≤ K ≤ 25 </a:t>
            </a:r>
            <a:r>
              <a:rPr lang="en-US" dirty="0" err="1" smtClean="0"/>
              <a:t>dan</a:t>
            </a:r>
            <a:endParaRPr lang="en-US" dirty="0" smtClean="0"/>
          </a:p>
          <a:p>
            <a:pPr lvl="1"/>
            <a:r>
              <a:rPr lang="en-US" dirty="0" smtClean="0"/>
              <a:t>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nb-NO" dirty="0"/>
              <a:t>Proses enkripsi diberikan dalam fungsi </a:t>
            </a:r>
            <a:r>
              <a:rPr lang="nb-NO" dirty="0">
                <a:solidFill>
                  <a:srgbClr val="FFFF00"/>
                </a:solidFill>
              </a:rPr>
              <a:t>eK(x) = (x + K) mod </a:t>
            </a:r>
            <a:r>
              <a:rPr lang="nb-NO" dirty="0" smtClean="0">
                <a:solidFill>
                  <a:srgbClr val="FFFF00"/>
                </a:solidFill>
              </a:rPr>
              <a:t>26</a:t>
            </a:r>
          </a:p>
          <a:p>
            <a:r>
              <a:rPr lang="en-US" dirty="0"/>
              <a:t>proses </a:t>
            </a:r>
            <a:r>
              <a:rPr lang="en-US" dirty="0" err="1"/>
              <a:t>dekripsi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dK</a:t>
            </a:r>
            <a:r>
              <a:rPr lang="en-US" dirty="0">
                <a:solidFill>
                  <a:srgbClr val="FFFF00"/>
                </a:solidFill>
              </a:rPr>
              <a:t>(y) = (y – K) mod 26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Shift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K = 3, shift cipher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Caesar Cipher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/>
              <a:t>K = 13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Rot-13 </a:t>
            </a:r>
            <a:r>
              <a:rPr lang="en-US" dirty="0">
                <a:solidFill>
                  <a:srgbClr val="FFFF00"/>
                </a:solidFill>
              </a:rPr>
              <a:t>cipher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 algn="just"/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/>
              <a:t>plainteks</a:t>
            </a:r>
            <a:r>
              <a:rPr lang="en-US" dirty="0"/>
              <a:t> “</a:t>
            </a:r>
            <a:r>
              <a:rPr lang="en-US" dirty="0" err="1"/>
              <a:t>saya”menggunakan</a:t>
            </a:r>
            <a:r>
              <a:rPr lang="en-US" dirty="0"/>
              <a:t> K = 3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smtClean="0"/>
              <a:t>“…..”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Shift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Shift </a:t>
            </a:r>
            <a:r>
              <a:rPr lang="en-US" dirty="0" smtClean="0"/>
              <a:t>Cipher </a:t>
            </a:r>
            <a:r>
              <a:rPr lang="en-US" dirty="0" err="1"/>
              <a:t>dengan</a:t>
            </a:r>
            <a:r>
              <a:rPr lang="en-US" dirty="0"/>
              <a:t> 15 </a:t>
            </a:r>
            <a:r>
              <a:rPr lang="en-US" dirty="0" err="1"/>
              <a:t>Pergeseran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Plainteks</a:t>
            </a:r>
            <a:r>
              <a:rPr lang="en-US" dirty="0" smtClean="0"/>
              <a:t> :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MERWAN </a:t>
            </a:r>
            <a:r>
              <a:rPr lang="en-US" dirty="0">
                <a:solidFill>
                  <a:srgbClr val="FFFF00"/>
                </a:solidFill>
              </a:rPr>
              <a:t>MINTA MAAF PADA </a:t>
            </a:r>
            <a:r>
              <a:rPr lang="en-US" dirty="0" smtClean="0">
                <a:solidFill>
                  <a:srgbClr val="FFFF00"/>
                </a:solidFill>
              </a:rPr>
              <a:t>MARWAN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Cipherteks</a:t>
            </a:r>
            <a:r>
              <a:rPr lang="en-US" dirty="0" smtClean="0"/>
              <a:t> = …. ???</a:t>
            </a:r>
          </a:p>
          <a:p>
            <a:pPr marL="457200" lvl="1" indent="0">
              <a:buNone/>
            </a:pPr>
            <a:r>
              <a:rPr lang="en-US" dirty="0" smtClean="0"/>
              <a:t>   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77467"/>
              </p:ext>
            </p:extLst>
          </p:nvPr>
        </p:nvGraphicFramePr>
        <p:xfrm>
          <a:off x="457200" y="2590800"/>
          <a:ext cx="8229598" cy="736292"/>
        </p:xfrm>
        <a:graphic>
          <a:graphicData uri="http://schemas.openxmlformats.org/drawingml/2006/table">
            <a:tbl>
              <a:tblPr/>
              <a:tblGrid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  <a:gridCol w="316523"/>
              </a:tblGrid>
              <a:tr h="21537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F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G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H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J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K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L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M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O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P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Q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R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S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T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U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W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Z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537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M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O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P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Q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R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S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T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U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W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Z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0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</a:p>
                  </a:txBody>
                  <a:tcPr marL="126690" marR="126690" marT="31673" marB="31673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L w="9525" cap="flat" cmpd="sng" algn="ctr">
                      <a:solidFill>
                        <a:srgbClr val="90A3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F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G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H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J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9031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marL="50676" marR="50676" marT="25338" marB="25338">
                    <a:lnT w="9525" cap="flat" cmpd="sng" algn="ctr">
                      <a:solidFill>
                        <a:srgbClr val="C019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2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2438400" y="49530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pic>
        <p:nvPicPr>
          <p:cNvPr id="5" name="Picture 7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74631"/>
            <a:ext cx="1184563" cy="11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38800" y="304800"/>
            <a:ext cx="3124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 smtClean="0"/>
          </a:p>
          <a:p>
            <a:pPr lvl="1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semester,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pengertian</a:t>
            </a:r>
            <a:r>
              <a:rPr lang="en-US" sz="2400" dirty="0"/>
              <a:t>, &amp;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teknik-teknik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mengimplementasikan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mengamankan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dikirimkan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sz="2400" dirty="0" smtClean="0"/>
          </a:p>
          <a:p>
            <a:pPr lvl="1"/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playfair</a:t>
            </a:r>
            <a:r>
              <a:rPr lang="en-US" sz="2400" dirty="0"/>
              <a:t> </a:t>
            </a:r>
            <a:r>
              <a:rPr lang="en-US" sz="2400" dirty="0" smtClean="0"/>
              <a:t>cipher</a:t>
            </a:r>
            <a:endParaRPr lang="en-US" dirty="0"/>
          </a:p>
          <a:p>
            <a:pPr lvl="1"/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/>
              <a:t> </a:t>
            </a:r>
            <a:r>
              <a:rPr lang="en-US" sz="2400" smtClean="0"/>
              <a:t>shift </a:t>
            </a:r>
            <a:r>
              <a:rPr lang="en-US" sz="2400"/>
              <a:t>cipher</a:t>
            </a:r>
          </a:p>
        </p:txBody>
      </p:sp>
      <p:pic>
        <p:nvPicPr>
          <p:cNvPr id="4" name="Picture 7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037" y="5595413"/>
            <a:ext cx="1184563" cy="11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2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</a:p>
        </p:txBody>
      </p:sp>
      <p:grpSp>
        <p:nvGrpSpPr>
          <p:cNvPr id="41048" name="Group 88"/>
          <p:cNvGrpSpPr>
            <a:grpSpLocks/>
          </p:cNvGrpSpPr>
          <p:nvPr/>
        </p:nvGrpSpPr>
        <p:grpSpPr bwMode="auto">
          <a:xfrm>
            <a:off x="1981200" y="2459038"/>
            <a:ext cx="762000" cy="665162"/>
            <a:chOff x="1110" y="2656"/>
            <a:chExt cx="1549" cy="1351"/>
          </a:xfrm>
        </p:grpSpPr>
        <p:sp>
          <p:nvSpPr>
            <p:cNvPr id="41049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0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52" name="Group 92"/>
          <p:cNvGrpSpPr>
            <a:grpSpLocks/>
          </p:cNvGrpSpPr>
          <p:nvPr/>
        </p:nvGrpSpPr>
        <p:grpSpPr bwMode="auto">
          <a:xfrm>
            <a:off x="1981200" y="3373438"/>
            <a:ext cx="762000" cy="665162"/>
            <a:chOff x="3174" y="2656"/>
            <a:chExt cx="1549" cy="1351"/>
          </a:xfrm>
        </p:grpSpPr>
        <p:sp>
          <p:nvSpPr>
            <p:cNvPr id="41053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4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56" name="Line 96"/>
          <p:cNvSpPr>
            <a:spLocks noChangeShapeType="1"/>
          </p:cNvSpPr>
          <p:nvPr/>
        </p:nvSpPr>
        <p:spPr bwMode="auto">
          <a:xfrm>
            <a:off x="2590800" y="3068638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8" name="Text Box 98"/>
          <p:cNvSpPr txBox="1">
            <a:spLocks noChangeArrowheads="1"/>
          </p:cNvSpPr>
          <p:nvPr/>
        </p:nvSpPr>
        <p:spPr bwMode="gray">
          <a:xfrm>
            <a:off x="2178050" y="2557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1</a:t>
            </a:r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2590800" y="3983038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3352800" y="2568575"/>
            <a:ext cx="3318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Playfair</a:t>
            </a:r>
            <a:r>
              <a:rPr lang="en-US" sz="2400" dirty="0" smtClean="0"/>
              <a:t> Cipher</a:t>
            </a:r>
            <a:endParaRPr lang="en-US" sz="2400" dirty="0"/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gray">
          <a:xfrm>
            <a:off x="2178050" y="34718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2</a:t>
            </a:r>
          </a:p>
        </p:txBody>
      </p: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3352800" y="3460750"/>
            <a:ext cx="29065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Metode</a:t>
            </a:r>
            <a:r>
              <a:rPr lang="en-US" sz="2400" dirty="0" smtClean="0"/>
              <a:t> Shift Cipher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Playfair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Playfair</a:t>
            </a:r>
            <a:r>
              <a:rPr lang="en-US" sz="2800" dirty="0"/>
              <a:t> cipher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Playfair</a:t>
            </a:r>
            <a:r>
              <a:rPr lang="en-US" sz="2800" dirty="0"/>
              <a:t> square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simetrik</a:t>
            </a:r>
            <a:r>
              <a:rPr lang="en-US" sz="2800" dirty="0"/>
              <a:t> yang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substitusi</a:t>
            </a:r>
            <a:r>
              <a:rPr lang="en-US" sz="2800" dirty="0"/>
              <a:t> </a:t>
            </a:r>
            <a:r>
              <a:rPr lang="en-US" sz="2800" dirty="0" smtClean="0"/>
              <a:t>digraph.</a:t>
            </a:r>
          </a:p>
          <a:p>
            <a:pPr algn="just"/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/>
              <a:t>sandi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mengenkripsi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(digraph</a:t>
            </a:r>
            <a:r>
              <a:rPr lang="en-US" sz="2800" dirty="0" smtClean="0"/>
              <a:t>),</a:t>
            </a:r>
          </a:p>
          <a:p>
            <a:pPr algn="just"/>
            <a:r>
              <a:rPr lang="en-US" sz="2800" dirty="0" err="1"/>
              <a:t>O</a:t>
            </a:r>
            <a:r>
              <a:rPr lang="en-US" sz="2800" dirty="0" err="1" smtClean="0"/>
              <a:t>leh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dipecahkan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substitusi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caesar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viginere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61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Playfair</a:t>
            </a:r>
            <a:r>
              <a:rPr lang="en-US" dirty="0"/>
              <a:t>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191000" cy="5181600"/>
          </a:xfrm>
        </p:spPr>
        <p:txBody>
          <a:bodyPr/>
          <a:lstStyle/>
          <a:p>
            <a:pPr algn="just"/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diciptakan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Charles Wheatstone (</a:t>
            </a:r>
            <a:r>
              <a:rPr lang="en-US" sz="2800" dirty="0" err="1"/>
              <a:t>kalo</a:t>
            </a:r>
            <a:r>
              <a:rPr lang="en-US" sz="2800" dirty="0"/>
              <a:t> di </a:t>
            </a:r>
            <a:r>
              <a:rPr lang="en-US" sz="2800" dirty="0" err="1"/>
              <a:t>buku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penemu</a:t>
            </a:r>
            <a:r>
              <a:rPr lang="en-US" sz="2800" dirty="0"/>
              <a:t> </a:t>
            </a:r>
            <a:r>
              <a:rPr lang="en-US" sz="2800" dirty="0" err="1"/>
              <a:t>jembatan</a:t>
            </a:r>
            <a:r>
              <a:rPr lang="en-US" sz="2800" dirty="0"/>
              <a:t> </a:t>
            </a:r>
            <a:r>
              <a:rPr lang="en-US" sz="2800" dirty="0" err="1"/>
              <a:t>wheatstone</a:t>
            </a:r>
            <a:r>
              <a:rPr lang="en-US" sz="2800" dirty="0"/>
              <a:t>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smtClean="0"/>
              <a:t>1854,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/>
              <a:t>dipopulerkan</a:t>
            </a:r>
            <a:r>
              <a:rPr lang="en-US" sz="2800" dirty="0"/>
              <a:t> </a:t>
            </a:r>
            <a:r>
              <a:rPr lang="en-US" sz="2800" dirty="0" err="1"/>
              <a:t>penggunaannya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Lord </a:t>
            </a:r>
            <a:r>
              <a:rPr lang="en-US" sz="2800" dirty="0" err="1"/>
              <a:t>Playfair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</p:txBody>
      </p:sp>
      <p:pic>
        <p:nvPicPr>
          <p:cNvPr id="8194" name="Picture 2" descr="D:\NEW LECTURER\Kriptografi\Charles_wheatst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1745950" cy="213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NEW LECTURER\Kriptografi\lyon_playfa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182" y="3886200"/>
            <a:ext cx="1719695" cy="2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1884" y="3435173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FF00"/>
                </a:solidFill>
              </a:rPr>
              <a:t>Charles Wheatstone</a:t>
            </a:r>
            <a:endParaRPr lang="en-US" sz="1600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9429" y="6039101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FF00"/>
                </a:solidFill>
              </a:rPr>
              <a:t>Lord </a:t>
            </a:r>
            <a:r>
              <a:rPr lang="en-US" sz="1600" i="1" dirty="0" err="1" smtClean="0">
                <a:solidFill>
                  <a:srgbClr val="FFFF00"/>
                </a:solidFill>
              </a:rPr>
              <a:t>Playfair</a:t>
            </a:r>
            <a:endParaRPr lang="en-US" sz="1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Playfair</a:t>
            </a:r>
            <a:r>
              <a:rPr lang="en-US" dirty="0"/>
              <a:t>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playfair</a:t>
            </a:r>
            <a:r>
              <a:rPr lang="en-US" dirty="0" smtClean="0"/>
              <a:t> cipher :</a:t>
            </a:r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kriptografinya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25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bujursangkar</a:t>
            </a:r>
            <a:r>
              <a:rPr lang="en-US" dirty="0" smtClean="0"/>
              <a:t> </a:t>
            </a:r>
            <a:r>
              <a:rPr lang="en-US" dirty="0"/>
              <a:t>5×5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J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abjad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53374"/>
              </p:ext>
            </p:extLst>
          </p:nvPr>
        </p:nvGraphicFramePr>
        <p:xfrm>
          <a:off x="2895600" y="3429000"/>
          <a:ext cx="3276600" cy="2586035"/>
        </p:xfrm>
        <a:graphic>
          <a:graphicData uri="http://schemas.openxmlformats.org/drawingml/2006/table">
            <a:tbl>
              <a:tblPr/>
              <a:tblGrid>
                <a:gridCol w="693586"/>
                <a:gridCol w="717503"/>
                <a:gridCol w="621837"/>
                <a:gridCol w="621837"/>
                <a:gridCol w="621837"/>
              </a:tblGrid>
              <a:tr h="51720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51720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C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B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51720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F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51720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Q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51720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V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W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X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800" b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  <a:p>
            <a:pPr lvl="1"/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25</a:t>
            </a:r>
            <a:r>
              <a:rPr lang="en-US" sz="2400" dirty="0"/>
              <a:t>!=15.511.210.043.330.985.984.000.000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4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Playfair</a:t>
            </a:r>
            <a:r>
              <a:rPr lang="en-US" dirty="0"/>
              <a:t>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bujursangkar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216543"/>
              </p:ext>
            </p:extLst>
          </p:nvPr>
        </p:nvGraphicFramePr>
        <p:xfrm>
          <a:off x="2895600" y="3657600"/>
          <a:ext cx="3019425" cy="2286000"/>
        </p:xfrm>
        <a:graphic>
          <a:graphicData uri="http://schemas.openxmlformats.org/drawingml/2006/table">
            <a:tbl>
              <a:tblPr/>
              <a:tblGrid>
                <a:gridCol w="527490"/>
                <a:gridCol w="545679"/>
                <a:gridCol w="472922"/>
                <a:gridCol w="472922"/>
                <a:gridCol w="472922"/>
                <a:gridCol w="527490"/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C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B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F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Q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V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W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X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V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83418" y="5486400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solidFill>
                  <a:srgbClr val="FFFF00"/>
                </a:solidFill>
              </a:rPr>
              <a:t>Baris</a:t>
            </a:r>
            <a:r>
              <a:rPr lang="en-US" i="1" dirty="0">
                <a:solidFill>
                  <a:srgbClr val="FFFF00"/>
                </a:solidFill>
              </a:rPr>
              <a:t> ke-6 = </a:t>
            </a:r>
            <a:r>
              <a:rPr lang="en-US" i="1" dirty="0" err="1">
                <a:solidFill>
                  <a:srgbClr val="FFFF00"/>
                </a:solidFill>
              </a:rPr>
              <a:t>baris</a:t>
            </a:r>
            <a:r>
              <a:rPr lang="en-US" i="1" dirty="0">
                <a:solidFill>
                  <a:srgbClr val="FFFF00"/>
                </a:solidFill>
              </a:rPr>
              <a:t> ke-1</a:t>
            </a:r>
          </a:p>
        </p:txBody>
      </p:sp>
      <p:sp>
        <p:nvSpPr>
          <p:cNvPr id="6" name="Rectangle 5"/>
          <p:cNvSpPr/>
          <p:nvPr/>
        </p:nvSpPr>
        <p:spPr>
          <a:xfrm>
            <a:off x="4562351" y="2807732"/>
            <a:ext cx="2743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solidFill>
                  <a:srgbClr val="FFFF00"/>
                </a:solidFill>
              </a:rPr>
              <a:t>Kolom</a:t>
            </a:r>
            <a:r>
              <a:rPr lang="en-US" i="1" dirty="0">
                <a:solidFill>
                  <a:srgbClr val="FFFF00"/>
                </a:solidFill>
              </a:rPr>
              <a:t> ke-6 = </a:t>
            </a:r>
            <a:r>
              <a:rPr lang="en-US" i="1" dirty="0" err="1">
                <a:solidFill>
                  <a:srgbClr val="FFFF00"/>
                </a:solidFill>
              </a:rPr>
              <a:t>kolom</a:t>
            </a:r>
            <a:r>
              <a:rPr lang="en-US" i="1" dirty="0">
                <a:solidFill>
                  <a:srgbClr val="FFFF00"/>
                </a:solidFill>
              </a:rPr>
              <a:t> ke-1</a:t>
            </a:r>
          </a:p>
        </p:txBody>
      </p:sp>
      <p:sp>
        <p:nvSpPr>
          <p:cNvPr id="9" name="Down Arrow 8"/>
          <p:cNvSpPr/>
          <p:nvPr/>
        </p:nvSpPr>
        <p:spPr>
          <a:xfrm>
            <a:off x="5486400" y="3200400"/>
            <a:ext cx="228600" cy="328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486400" y="5604165"/>
            <a:ext cx="482718" cy="2169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Playfair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disamarkan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lvl="1" algn="just"/>
            <a:endParaRPr lang="en-US" dirty="0" smtClean="0"/>
          </a:p>
          <a:p>
            <a:pPr lvl="2" algn="just"/>
            <a:r>
              <a:rPr lang="en-US" dirty="0" err="1">
                <a:solidFill>
                  <a:srgbClr val="FFFF00"/>
                </a:solidFill>
              </a:rPr>
              <a:t>Ganti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huruf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J (</a:t>
            </a:r>
            <a:r>
              <a:rPr lang="en-US" dirty="0" err="1">
                <a:solidFill>
                  <a:srgbClr val="FFFF00"/>
                </a:solidFill>
              </a:rPr>
              <a:t>bila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huruf</a:t>
            </a:r>
            <a:r>
              <a:rPr lang="en-US" dirty="0">
                <a:solidFill>
                  <a:srgbClr val="FFFF00"/>
                </a:solidFill>
              </a:rPr>
              <a:t> I</a:t>
            </a:r>
          </a:p>
          <a:p>
            <a:pPr lvl="2" algn="just"/>
            <a:r>
              <a:rPr lang="en-US" dirty="0" err="1">
                <a:solidFill>
                  <a:srgbClr val="FFFF00"/>
                </a:solidFill>
              </a:rPr>
              <a:t>Tulis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pesan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pasangan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huruf</a:t>
            </a:r>
            <a:endParaRPr lang="en-US" dirty="0">
              <a:solidFill>
                <a:srgbClr val="FFFF00"/>
              </a:solidFill>
            </a:endParaRPr>
          </a:p>
          <a:p>
            <a:pPr lvl="2" algn="just"/>
            <a:r>
              <a:rPr lang="en-US" dirty="0" err="1">
                <a:solidFill>
                  <a:srgbClr val="FFFF00"/>
                </a:solidFill>
              </a:rPr>
              <a:t>Jangan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sampai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pasangan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huruf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sama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Jika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sisipkan</a:t>
            </a:r>
            <a:r>
              <a:rPr lang="en-US" dirty="0">
                <a:solidFill>
                  <a:srgbClr val="FFFF00"/>
                </a:solidFill>
              </a:rPr>
              <a:t> Z di </a:t>
            </a:r>
            <a:r>
              <a:rPr lang="en-US" dirty="0" err="1">
                <a:solidFill>
                  <a:srgbClr val="FFFF00"/>
                </a:solidFill>
              </a:rPr>
              <a:t>tengahnya</a:t>
            </a:r>
            <a:endParaRPr lang="en-US" dirty="0">
              <a:solidFill>
                <a:srgbClr val="FFFF00"/>
              </a:solidFill>
            </a:endParaRPr>
          </a:p>
          <a:p>
            <a:pPr lvl="2" algn="just"/>
            <a:r>
              <a:rPr lang="en-US" dirty="0" err="1">
                <a:solidFill>
                  <a:srgbClr val="FFFF00"/>
                </a:solidFill>
              </a:rPr>
              <a:t>Jika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jumlah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huruf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ganjil,tambahkan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huruf</a:t>
            </a:r>
            <a:r>
              <a:rPr lang="en-US" dirty="0">
                <a:solidFill>
                  <a:srgbClr val="FFFF00"/>
                </a:solidFill>
              </a:rPr>
              <a:t> Z di </a:t>
            </a:r>
            <a:r>
              <a:rPr lang="en-US" dirty="0" err="1">
                <a:solidFill>
                  <a:srgbClr val="FFFF00"/>
                </a:solidFill>
              </a:rPr>
              <a:t>akhir</a:t>
            </a:r>
            <a:endParaRPr lang="en-US" dirty="0">
              <a:solidFill>
                <a:srgbClr val="FFFF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99d">
  <a:themeElements>
    <a:clrScheme name="217tgp_cube_dark 3">
      <a:dk1>
        <a:srgbClr val="969696"/>
      </a:dk1>
      <a:lt1>
        <a:srgbClr val="FFFFFF"/>
      </a:lt1>
      <a:dk2>
        <a:srgbClr val="0A2068"/>
      </a:dk2>
      <a:lt2>
        <a:srgbClr val="85D9F7"/>
      </a:lt2>
      <a:accent1>
        <a:srgbClr val="5AB14B"/>
      </a:accent1>
      <a:accent2>
        <a:srgbClr val="2F7ADF"/>
      </a:accent2>
      <a:accent3>
        <a:srgbClr val="AAABB9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cdb2004199d</Template>
  <TotalTime>1150</TotalTime>
  <Words>594</Words>
  <Application>Microsoft Office PowerPoint</Application>
  <PresentationFormat>On-screen Show (4:3)</PresentationFormat>
  <Paragraphs>216</Paragraphs>
  <Slides>18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inherit</vt:lpstr>
      <vt:lpstr>Verdana</vt:lpstr>
      <vt:lpstr>Wingdings</vt:lpstr>
      <vt:lpstr>cdb2004199d</vt:lpstr>
      <vt:lpstr>Playfair Cipher dan Shift Cipher</vt:lpstr>
      <vt:lpstr>PowerPoint Presentation</vt:lpstr>
      <vt:lpstr>Contents</vt:lpstr>
      <vt:lpstr>Metode Playfair Cipher</vt:lpstr>
      <vt:lpstr>Metode Playfair Cipher</vt:lpstr>
      <vt:lpstr>Metode Playfair Cipher</vt:lpstr>
      <vt:lpstr>?????</vt:lpstr>
      <vt:lpstr>Metode Playfair Cipher</vt:lpstr>
      <vt:lpstr>Metode Playfair Cipher</vt:lpstr>
      <vt:lpstr>Metode Playfair Cipher</vt:lpstr>
      <vt:lpstr>Metode Playfair Cipher</vt:lpstr>
      <vt:lpstr>PowerPoint Presentation</vt:lpstr>
      <vt:lpstr>Metode Playfair Cipher</vt:lpstr>
      <vt:lpstr>Metode Shift Cipher</vt:lpstr>
      <vt:lpstr>Metode Shift Cipher</vt:lpstr>
      <vt:lpstr>Metode Shift Cipher</vt:lpstr>
      <vt:lpstr>Metode Shift Cipher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karima</dc:creator>
  <cp:lastModifiedBy>Acer</cp:lastModifiedBy>
  <cp:revision>175</cp:revision>
  <dcterms:created xsi:type="dcterms:W3CDTF">2012-03-13T08:00:18Z</dcterms:created>
  <dcterms:modified xsi:type="dcterms:W3CDTF">2015-03-16T23:02:27Z</dcterms:modified>
</cp:coreProperties>
</file>