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76" r:id="rId3"/>
    <p:sldId id="346" r:id="rId4"/>
    <p:sldId id="353" r:id="rId5"/>
    <p:sldId id="347" r:id="rId6"/>
    <p:sldId id="348" r:id="rId7"/>
    <p:sldId id="349" r:id="rId8"/>
    <p:sldId id="350" r:id="rId9"/>
    <p:sldId id="354" r:id="rId10"/>
    <p:sldId id="355" r:id="rId11"/>
    <p:sldId id="351" r:id="rId12"/>
    <p:sldId id="352" r:id="rId13"/>
    <p:sldId id="356" r:id="rId14"/>
    <p:sldId id="357" r:id="rId15"/>
    <p:sldId id="358" r:id="rId16"/>
    <p:sldId id="359" r:id="rId17"/>
    <p:sldId id="360" r:id="rId18"/>
    <p:sldId id="361" r:id="rId19"/>
    <p:sldId id="364" r:id="rId20"/>
    <p:sldId id="362" r:id="rId21"/>
    <p:sldId id="367" r:id="rId22"/>
    <p:sldId id="363" r:id="rId23"/>
    <p:sldId id="365" r:id="rId24"/>
    <p:sldId id="26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11E54"/>
    <a:srgbClr val="1D208F"/>
    <a:srgbClr val="F4E59C"/>
    <a:srgbClr val="DDDDDD"/>
    <a:srgbClr val="B2B2B2"/>
    <a:srgbClr val="D47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A2469-A78C-4DA6-B4F7-01D7752535C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63FB3-EBCF-4298-A562-F19E023B0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2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63FB3-EBCF-4298-A562-F19E023B0E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50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886200" y="3124200"/>
            <a:ext cx="5257800" cy="8382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3962400" y="3810000"/>
            <a:ext cx="5181600" cy="457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610350"/>
            <a:ext cx="2133600" cy="171450"/>
          </a:xfrm>
        </p:spPr>
        <p:txBody>
          <a:bodyPr/>
          <a:lstStyle>
            <a:lvl1pPr>
              <a:defRPr/>
            </a:lvl1pPr>
          </a:lstStyle>
          <a:p>
            <a:fld id="{8457B6A3-325A-4C6B-9454-0115EED457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gray">
          <a:xfrm>
            <a:off x="7391400" y="60960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tx2"/>
                </a:solidFill>
              </a:rPr>
              <a:t>LOGO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gray">
          <a:xfrm>
            <a:off x="5486400" y="304800"/>
            <a:ext cx="3276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600" b="1">
                <a:solidFill>
                  <a:schemeClr val="bg2"/>
                </a:solidFill>
              </a:rPr>
              <a:t>“ Add your company slogan ”</a:t>
            </a:r>
          </a:p>
        </p:txBody>
      </p:sp>
      <p:pic>
        <p:nvPicPr>
          <p:cNvPr id="3097" name="Picture 25" descr="c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3638550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16D89-30EE-4D64-B2F5-7016BEC7E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0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F2D2A-09D8-4CB4-96EB-22013D09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1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A83D8-FB4F-4589-BF95-7B9169B73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3BEE-1376-4E2C-B648-17F5D75602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4F81B-71EF-4CD2-B6C5-EB908C9BD3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5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02AA3-B7C7-46ED-BAFC-3CAC7AB36F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1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76EB4-2606-4346-A1FB-8F57F22A5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1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464B8-13C2-4CAB-8F28-17818FF32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8CEEF-01F5-4DB6-8B4A-EBD922A6A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3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6F011-E24F-4603-8DFD-9531AB4533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6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gray">
          <a:xfrm>
            <a:off x="0" y="38100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52" name="Picture 28" descr="p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3716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81000"/>
            <a:ext cx="6629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F71487-A71B-4F9F-A5B0-719A43D10E0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57600" y="2971800"/>
            <a:ext cx="5486400" cy="838200"/>
          </a:xfrm>
        </p:spPr>
        <p:txBody>
          <a:bodyPr/>
          <a:lstStyle/>
          <a:p>
            <a:r>
              <a:rPr lang="en-US" sz="3200" b="0" dirty="0" smtClean="0">
                <a:solidFill>
                  <a:srgbClr val="FFFF00"/>
                </a:solidFill>
              </a:rPr>
              <a:t>Hill Cipher &amp; </a:t>
            </a:r>
            <a:r>
              <a:rPr lang="en-US" sz="3200" b="0" dirty="0" err="1" smtClean="0">
                <a:solidFill>
                  <a:srgbClr val="FFFF00"/>
                </a:solidFill>
              </a:rPr>
              <a:t>Vigenere</a:t>
            </a:r>
            <a:r>
              <a:rPr lang="en-US" sz="3200" b="0" dirty="0" smtClean="0">
                <a:solidFill>
                  <a:srgbClr val="FFFF00"/>
                </a:solidFill>
              </a:rPr>
              <a:t> Cipher</a:t>
            </a:r>
            <a:endParaRPr lang="en-US" sz="3200" b="0" dirty="0">
              <a:solidFill>
                <a:srgbClr val="FFFF00"/>
              </a:solidFill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Kriptografi</a:t>
            </a:r>
            <a:r>
              <a:rPr lang="en-US" i="1" dirty="0"/>
              <a:t> </a:t>
            </a:r>
            <a:r>
              <a:rPr lang="en-US" i="1" dirty="0" smtClean="0"/>
              <a:t>- Week 4</a:t>
            </a:r>
            <a:endParaRPr lang="en-US" i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white">
          <a:xfrm>
            <a:off x="381000" y="6400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itchFamily="2" charset="2"/>
              <a:buNone/>
              <a:defRPr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i="1" dirty="0" err="1" smtClean="0"/>
              <a:t>Aisyatul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Karima</a:t>
            </a:r>
            <a:r>
              <a:rPr lang="en-US" sz="1800" i="1" dirty="0" smtClean="0"/>
              <a:t>, 2012</a:t>
            </a:r>
            <a:endParaRPr lang="en-US" sz="1800" i="1" dirty="0"/>
          </a:p>
        </p:txBody>
      </p:sp>
      <p:pic>
        <p:nvPicPr>
          <p:cNvPr id="6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74631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638800" y="304800"/>
            <a:ext cx="3124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algn="just"/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 </a:t>
            </a:r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aritmatika</a:t>
            </a:r>
            <a:r>
              <a:rPr lang="en-US" sz="2800" dirty="0"/>
              <a:t> modulo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penerapannya</a:t>
            </a:r>
            <a:r>
              <a:rPr lang="en-US" sz="2800" dirty="0"/>
              <a:t>, </a:t>
            </a:r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invers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n x n </a:t>
            </a:r>
            <a:r>
              <a:rPr lang="en-US" sz="2800" dirty="0" err="1"/>
              <a:t>dengan</a:t>
            </a:r>
            <a:r>
              <a:rPr lang="en-US" sz="2800" dirty="0"/>
              <a:t> n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 smtClean="0"/>
              <a:t>blok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/>
              <a:t>K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yang invertible,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inverse K-1 </a:t>
            </a:r>
            <a:r>
              <a:rPr lang="en-US" sz="2800" dirty="0" err="1"/>
              <a:t>sehingga</a:t>
            </a:r>
            <a:r>
              <a:rPr lang="en-US" sz="2800" dirty="0"/>
              <a:t> :</a:t>
            </a:r>
          </a:p>
        </p:txBody>
      </p:sp>
      <p:pic>
        <p:nvPicPr>
          <p:cNvPr id="5122" name="Picture 2" descr="D:\NEW LECTURER\Kriptografi\inv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4" y="5877186"/>
            <a:ext cx="1828800" cy="69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86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Hill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Proses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Hill Cipher </a:t>
            </a:r>
            <a:r>
              <a:rPr lang="en-US" sz="2800" dirty="0" err="1"/>
              <a:t>dilakukan</a:t>
            </a:r>
            <a:r>
              <a:rPr lang="en-US" sz="2800" dirty="0"/>
              <a:t> per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smtClean="0"/>
              <a:t>plaintext.</a:t>
            </a:r>
          </a:p>
          <a:p>
            <a:pPr algn="just"/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ukuran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/>
              <a:t>membagi</a:t>
            </a:r>
            <a:r>
              <a:rPr lang="en-US" sz="2800" dirty="0"/>
              <a:t> </a:t>
            </a:r>
            <a:r>
              <a:rPr lang="en-US" sz="2800" dirty="0" err="1"/>
              <a:t>teks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deretan</a:t>
            </a:r>
            <a:r>
              <a:rPr lang="en-US" sz="2800" dirty="0"/>
              <a:t> </a:t>
            </a:r>
            <a:r>
              <a:rPr lang="en-US" sz="2800" dirty="0" err="1"/>
              <a:t>blok-blok</a:t>
            </a:r>
            <a:r>
              <a:rPr lang="en-US" sz="2800" dirty="0"/>
              <a:t>, plaintext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 </a:t>
            </a:r>
            <a:r>
              <a:rPr lang="en-US" sz="2800" dirty="0" err="1"/>
              <a:t>dikonversi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,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 smtClean="0"/>
              <a:t>sehingga</a:t>
            </a:r>
            <a:endParaRPr lang="en-US" sz="2800" dirty="0"/>
          </a:p>
          <a:p>
            <a:pPr marL="0" indent="0" algn="just">
              <a:buNone/>
            </a:pPr>
            <a:r>
              <a:rPr lang="en-US" sz="2800" dirty="0"/>
              <a:t> </a:t>
            </a:r>
            <a:r>
              <a:rPr lang="en-US" sz="2800" dirty="0" smtClean="0"/>
              <a:t>  A=1</a:t>
            </a:r>
            <a:r>
              <a:rPr lang="en-US" sz="2800" dirty="0"/>
              <a:t>, B=2, </a:t>
            </a:r>
            <a:r>
              <a:rPr lang="en-US" sz="2800" dirty="0" err="1"/>
              <a:t>hingga</a:t>
            </a:r>
            <a:r>
              <a:rPr lang="en-US" sz="2800" dirty="0"/>
              <a:t> Y=25. Z </a:t>
            </a:r>
            <a:r>
              <a:rPr lang="en-US" sz="2800" dirty="0" err="1"/>
              <a:t>diberi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0.</a:t>
            </a:r>
          </a:p>
        </p:txBody>
      </p:sp>
      <p:pic>
        <p:nvPicPr>
          <p:cNvPr id="1026" name="Picture 2" descr="D:\NEW LECTURER\Kriptografi\Konversi Alfab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81600"/>
            <a:ext cx="6172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85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matematis</a:t>
            </a:r>
            <a:r>
              <a:rPr lang="en-US" sz="2800" dirty="0"/>
              <a:t>, proses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/>
              <a:t>Hill Cipher </a:t>
            </a:r>
            <a:r>
              <a:rPr lang="en-US" sz="2800" dirty="0" err="1" smtClean="0"/>
              <a:t>adalah</a:t>
            </a:r>
            <a:r>
              <a:rPr lang="en-US" sz="2800" dirty="0" smtClean="0"/>
              <a:t>:</a:t>
            </a:r>
          </a:p>
          <a:p>
            <a:pPr marL="457200" lvl="1" indent="0" algn="just">
              <a:buNone/>
            </a:pPr>
            <a:r>
              <a:rPr lang="en-US" sz="2400" i="1" dirty="0" smtClean="0"/>
              <a:t>			C </a:t>
            </a:r>
            <a:r>
              <a:rPr lang="en-US" sz="2400" i="1" dirty="0"/>
              <a:t>= K . P </a:t>
            </a:r>
            <a:endParaRPr lang="en-US" sz="2400" dirty="0" smtClean="0"/>
          </a:p>
          <a:p>
            <a:pPr marL="457200" lvl="1" indent="0" algn="just">
              <a:buNone/>
            </a:pPr>
            <a:endParaRPr lang="en-US" sz="2400" dirty="0"/>
          </a:p>
          <a:p>
            <a:pPr lvl="1" algn="just"/>
            <a:r>
              <a:rPr lang="en-US" sz="2400" i="1" dirty="0"/>
              <a:t>C </a:t>
            </a:r>
            <a:r>
              <a:rPr lang="en-US" sz="2400" dirty="0"/>
              <a:t>= </a:t>
            </a:r>
            <a:r>
              <a:rPr lang="en-US" sz="2400" i="1" dirty="0" err="1"/>
              <a:t>Ciphertext</a:t>
            </a:r>
            <a:endParaRPr lang="en-US" sz="2400" dirty="0"/>
          </a:p>
          <a:p>
            <a:pPr lvl="1" algn="just"/>
            <a:r>
              <a:rPr lang="en-US" sz="2400" i="1" dirty="0"/>
              <a:t>K </a:t>
            </a:r>
            <a:r>
              <a:rPr lang="en-US" sz="2400" dirty="0"/>
              <a:t>= </a:t>
            </a:r>
            <a:r>
              <a:rPr lang="en-US" sz="2400" dirty="0" err="1"/>
              <a:t>Kunci</a:t>
            </a:r>
            <a:endParaRPr lang="en-US" sz="2400" dirty="0"/>
          </a:p>
          <a:p>
            <a:pPr lvl="1" algn="just"/>
            <a:r>
              <a:rPr lang="en-US" sz="2400" i="1" dirty="0"/>
              <a:t>P </a:t>
            </a:r>
            <a:r>
              <a:rPr lang="en-US" sz="2400" dirty="0"/>
              <a:t>= </a:t>
            </a:r>
            <a:r>
              <a:rPr lang="en-US" sz="2400" i="1" dirty="0"/>
              <a:t>Plaintext</a:t>
            </a:r>
            <a:endParaRPr lang="en-US" sz="2400" dirty="0"/>
          </a:p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 </a:t>
            </a:r>
            <a:r>
              <a:rPr lang="en-US" sz="2800" i="1" dirty="0"/>
              <a:t>plaintext </a:t>
            </a:r>
            <a:r>
              <a:rPr lang="en-US" sz="2800" dirty="0"/>
              <a:t>P:</a:t>
            </a:r>
          </a:p>
          <a:p>
            <a:pPr marL="0" indent="0">
              <a:buNone/>
            </a:pPr>
            <a:r>
              <a:rPr lang="en-US" sz="2800" dirty="0" smtClean="0"/>
              <a:t>	P </a:t>
            </a:r>
            <a:r>
              <a:rPr lang="en-US" sz="2800" dirty="0"/>
              <a:t>= STRIKE NOW</a:t>
            </a:r>
          </a:p>
          <a:p>
            <a:pPr lvl="1"/>
            <a:r>
              <a:rPr lang="en-US" sz="2400" dirty="0" err="1"/>
              <a:t>Maka</a:t>
            </a:r>
            <a:r>
              <a:rPr lang="en-US" sz="2400" dirty="0"/>
              <a:t> </a:t>
            </a:r>
            <a:r>
              <a:rPr lang="en-US" sz="2400" i="1" dirty="0"/>
              <a:t>plaintext 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dikonversi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P </a:t>
            </a:r>
            <a:r>
              <a:rPr lang="en-US" sz="2400" dirty="0" smtClean="0"/>
              <a:t>=  ……………………… ??</a:t>
            </a:r>
            <a:endParaRPr lang="en-US" sz="24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551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i="1" dirty="0"/>
              <a:t>Plaintext 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dienkripsi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teknik</a:t>
            </a:r>
            <a:r>
              <a:rPr lang="en-US" sz="2400" dirty="0"/>
              <a:t> </a:t>
            </a:r>
            <a:r>
              <a:rPr lang="en-US" sz="2400" i="1" dirty="0" smtClean="0"/>
              <a:t>Hill</a:t>
            </a:r>
            <a:r>
              <a:rPr lang="en-US" sz="2400" dirty="0"/>
              <a:t> </a:t>
            </a:r>
            <a:r>
              <a:rPr lang="en-US" sz="2400" i="1" dirty="0" smtClean="0"/>
              <a:t>Cipher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K yang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2×2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K </a:t>
            </a:r>
            <a:r>
              <a:rPr lang="en-US" sz="2400" dirty="0" err="1"/>
              <a:t>berukuran</a:t>
            </a:r>
            <a:r>
              <a:rPr lang="en-US" sz="2400" dirty="0"/>
              <a:t> 2, </a:t>
            </a:r>
            <a:r>
              <a:rPr lang="en-US" sz="2400" dirty="0" err="1"/>
              <a:t>maka</a:t>
            </a:r>
            <a:r>
              <a:rPr lang="en-US" sz="2400" dirty="0"/>
              <a:t> </a:t>
            </a:r>
            <a:r>
              <a:rPr lang="en-US" sz="2400" i="1" dirty="0"/>
              <a:t>plaintext 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yang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bloknya</a:t>
            </a:r>
            <a:r>
              <a:rPr lang="en-US" sz="2400" i="1" dirty="0"/>
              <a:t> </a:t>
            </a:r>
            <a:r>
              <a:rPr lang="en-US" sz="2400" dirty="0" err="1"/>
              <a:t>berukuran</a:t>
            </a:r>
            <a:r>
              <a:rPr lang="en-US" sz="2400" dirty="0"/>
              <a:t> 2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i="1" dirty="0"/>
              <a:t> 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diberi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i="1" dirty="0"/>
              <a:t> </a:t>
            </a:r>
            <a:r>
              <a:rPr lang="en-US" sz="2400" dirty="0"/>
              <a:t>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smtClean="0"/>
              <a:t>W.</a:t>
            </a:r>
          </a:p>
          <a:p>
            <a:pPr algn="just"/>
            <a:r>
              <a:rPr lang="en-US" sz="2400" dirty="0" smtClean="0"/>
              <a:t>P </a:t>
            </a:r>
            <a:r>
              <a:rPr lang="en-US" sz="2400" dirty="0" err="1"/>
              <a:t>menjadi</a:t>
            </a:r>
            <a:r>
              <a:rPr lang="en-US" sz="2400" dirty="0"/>
              <a:t> STRIKENOWW. </a:t>
            </a:r>
          </a:p>
        </p:txBody>
      </p:sp>
      <p:pic>
        <p:nvPicPr>
          <p:cNvPr id="2050" name="Picture 2" descr="D:\NEW LECTURER\Kriptografi\2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133600"/>
            <a:ext cx="1608979" cy="928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968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Blok</a:t>
            </a:r>
            <a:r>
              <a:rPr lang="en-US" sz="2800" i="1" dirty="0"/>
              <a:t> 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 </a:t>
            </a:r>
            <a:r>
              <a:rPr lang="en-US" sz="2800" i="1" dirty="0"/>
              <a:t>plaintext </a:t>
            </a:r>
            <a:r>
              <a:rPr lang="en-US" sz="2800" dirty="0"/>
              <a:t>P </a:t>
            </a:r>
            <a:r>
              <a:rPr lang="en-US" sz="2800" dirty="0" err="1"/>
              <a:t>adalah</a:t>
            </a:r>
            <a:r>
              <a:rPr lang="en-US" sz="2800" dirty="0"/>
              <a:t> :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Blok </a:t>
            </a:r>
            <a:r>
              <a:rPr lang="en-US" sz="2800" i="1" dirty="0"/>
              <a:t>plaintext 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dienkripsi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K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endParaRPr lang="en-US" sz="2800" dirty="0"/>
          </a:p>
        </p:txBody>
      </p:sp>
      <p:pic>
        <p:nvPicPr>
          <p:cNvPr id="3074" name="Picture 2" descr="D:\NEW LECTURER\Kriptografi\P blok pert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2600"/>
            <a:ext cx="1674254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NEW LECTURER\Kriptografi\enkrip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279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24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algn="just"/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perhitungan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angka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berkorespondensi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huruf-huruf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 modulo 26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. </a:t>
            </a:r>
            <a:r>
              <a:rPr lang="en-US" sz="2800" dirty="0" err="1"/>
              <a:t>Sehingga</a:t>
            </a:r>
            <a:r>
              <a:rPr lang="en-US" sz="2800" dirty="0"/>
              <a:t>, C1,2 </a:t>
            </a:r>
            <a:r>
              <a:rPr lang="en-US" sz="2800" dirty="0" err="1"/>
              <a:t>menjadi</a:t>
            </a:r>
            <a:r>
              <a:rPr lang="en-US" sz="2800" dirty="0" smtClean="0"/>
              <a:t>: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/>
              <a:t>Karakter</a:t>
            </a:r>
            <a:r>
              <a:rPr lang="en-US" sz="2800" dirty="0"/>
              <a:t> yang </a:t>
            </a:r>
            <a:r>
              <a:rPr lang="en-US" sz="2800" dirty="0" err="1"/>
              <a:t>berkorespondensi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7 </a:t>
            </a:r>
            <a:r>
              <a:rPr lang="en-US" sz="2800" dirty="0" err="1"/>
              <a:t>dan</a:t>
            </a:r>
            <a:r>
              <a:rPr lang="en-US" sz="2800" dirty="0"/>
              <a:t> 20 </a:t>
            </a:r>
            <a:r>
              <a:rPr lang="en-US" sz="2800" dirty="0" err="1"/>
              <a:t>adalah</a:t>
            </a:r>
            <a:r>
              <a:rPr lang="en-US" sz="2800" dirty="0"/>
              <a:t> G </a:t>
            </a:r>
            <a:r>
              <a:rPr lang="en-US" sz="2800" dirty="0" err="1"/>
              <a:t>dan</a:t>
            </a:r>
            <a:r>
              <a:rPr lang="en-US" sz="2800" dirty="0"/>
              <a:t> T.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/>
              <a:t>S </a:t>
            </a:r>
            <a:r>
              <a:rPr lang="en-US" sz="2800" dirty="0" err="1"/>
              <a:t>menjadi</a:t>
            </a:r>
            <a:r>
              <a:rPr lang="en-US" sz="2800" dirty="0"/>
              <a:t> G </a:t>
            </a:r>
            <a:r>
              <a:rPr lang="en-US" sz="2800" dirty="0" err="1"/>
              <a:t>dan</a:t>
            </a:r>
            <a:r>
              <a:rPr lang="en-US" sz="2800" dirty="0"/>
              <a:t> T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smtClean="0"/>
              <a:t>T.</a:t>
            </a:r>
          </a:p>
          <a:p>
            <a:pPr algn="just"/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/>
              <a:t>plaintext</a:t>
            </a:r>
            <a:r>
              <a:rPr lang="en-US" sz="2800" dirty="0"/>
              <a:t> P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 </a:t>
            </a:r>
            <a:r>
              <a:rPr lang="en-US" sz="2800" i="1" dirty="0" err="1"/>
              <a:t>ciphertext</a:t>
            </a:r>
            <a:r>
              <a:rPr lang="en-US" sz="2800" i="1" dirty="0"/>
              <a:t> </a:t>
            </a:r>
            <a:r>
              <a:rPr lang="en-US" sz="2800" dirty="0"/>
              <a:t>C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:</a:t>
            </a:r>
          </a:p>
          <a:p>
            <a:pPr marL="0" indent="0" algn="just">
              <a:buNone/>
            </a:pPr>
            <a:endParaRPr lang="en-US" sz="2800" dirty="0"/>
          </a:p>
        </p:txBody>
      </p:sp>
      <p:pic>
        <p:nvPicPr>
          <p:cNvPr id="4098" name="Picture 2" descr="D:\NEW LECTURER\Kriptografi\hasil modu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2895600"/>
            <a:ext cx="3439585" cy="83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10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/>
              <a:t>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algn="just"/>
            <a:r>
              <a:rPr lang="en-US" sz="2800" dirty="0"/>
              <a:t>Proses </a:t>
            </a:r>
            <a:r>
              <a:rPr lang="en-US" sz="2800" dirty="0" err="1"/>
              <a:t>dekripsi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/>
              <a:t>Hill Cipher 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dasarnya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proses </a:t>
            </a:r>
            <a:r>
              <a:rPr lang="en-US" sz="2800" dirty="0" err="1"/>
              <a:t>enkripsinya</a:t>
            </a:r>
            <a:r>
              <a:rPr lang="en-US" sz="2800" dirty="0"/>
              <a:t>.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dibalik</a:t>
            </a:r>
            <a:r>
              <a:rPr lang="en-US" sz="2800" dirty="0"/>
              <a:t> (invers) </a:t>
            </a:r>
            <a:r>
              <a:rPr lang="en-US" sz="2800" dirty="0" err="1"/>
              <a:t>terlebih</a:t>
            </a:r>
            <a:r>
              <a:rPr lang="en-US" sz="2800" dirty="0"/>
              <a:t> </a:t>
            </a:r>
            <a:r>
              <a:rPr lang="en-US" sz="2800" dirty="0" err="1"/>
              <a:t>dahulu</a:t>
            </a:r>
            <a:r>
              <a:rPr lang="en-US" sz="2800" dirty="0"/>
              <a:t>.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matematis</a:t>
            </a:r>
            <a:r>
              <a:rPr lang="en-US" sz="2800" dirty="0"/>
              <a:t>, proses </a:t>
            </a:r>
            <a:r>
              <a:rPr lang="en-US" sz="2800" dirty="0" err="1"/>
              <a:t>dekripsi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/>
              <a:t>Hill Cipher 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diturunkan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(2</a:t>
            </a:r>
            <a:r>
              <a:rPr lang="en-US" sz="2800" dirty="0" smtClean="0"/>
              <a:t>).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persamaan</a:t>
            </a:r>
            <a:r>
              <a:rPr lang="en-US" sz="2800" dirty="0"/>
              <a:t> proses </a:t>
            </a:r>
            <a:r>
              <a:rPr lang="en-US" sz="2800" dirty="0" err="1"/>
              <a:t>dekripsi</a:t>
            </a:r>
            <a:r>
              <a:rPr lang="en-US" sz="2800" dirty="0"/>
              <a:t>:</a:t>
            </a:r>
          </a:p>
        </p:txBody>
      </p:sp>
      <p:pic>
        <p:nvPicPr>
          <p:cNvPr id="5122" name="Picture 2" descr="D:\NEW LECTURER\Kriptografi\dekrips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526" y="3810000"/>
            <a:ext cx="240673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D:\NEW LECTURER\Kriptografi\P dekrip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5228" y="5849815"/>
            <a:ext cx="1683327" cy="4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58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 smtClean="0"/>
              <a:t>kunci</a:t>
            </a:r>
            <a:r>
              <a:rPr lang="en-US" sz="2800" dirty="0" smtClean="0"/>
              <a:t> :</a:t>
            </a:r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err="1"/>
              <a:t>M</a:t>
            </a:r>
            <a:r>
              <a:rPr lang="en-US" sz="2800" dirty="0" err="1" smtClean="0"/>
              <a:t>aka</a:t>
            </a:r>
            <a:r>
              <a:rPr lang="en-US" sz="2800" dirty="0" smtClean="0"/>
              <a:t> </a:t>
            </a:r>
            <a:r>
              <a:rPr lang="en-US" sz="2800" dirty="0"/>
              <a:t>proses </a:t>
            </a:r>
            <a:r>
              <a:rPr lang="en-US" sz="2800" dirty="0" err="1"/>
              <a:t>dekripsi</a:t>
            </a:r>
            <a:r>
              <a:rPr lang="en-US" sz="2800" dirty="0"/>
              <a:t> </a:t>
            </a:r>
            <a:r>
              <a:rPr lang="en-US" sz="2800" dirty="0" err="1"/>
              <a:t>diawali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mencari</a:t>
            </a:r>
            <a:r>
              <a:rPr lang="en-US" sz="2800" dirty="0"/>
              <a:t> invers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 </a:t>
            </a:r>
            <a:r>
              <a:rPr lang="en-US" sz="2800" i="1" dirty="0" smtClean="0"/>
              <a:t>K.</a:t>
            </a:r>
          </a:p>
          <a:p>
            <a:pPr lvl="1" algn="just"/>
            <a:r>
              <a:rPr lang="en-US" sz="2400" dirty="0" err="1" smtClean="0">
                <a:solidFill>
                  <a:srgbClr val="FFFF00"/>
                </a:solidFill>
              </a:rPr>
              <a:t>Mencari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invers </a:t>
            </a:r>
            <a:r>
              <a:rPr lang="en-US" sz="2400" dirty="0" err="1">
                <a:solidFill>
                  <a:srgbClr val="FFFF00"/>
                </a:solidFill>
              </a:rPr>
              <a:t>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dilakukan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menggunakan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metode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operasi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baris</a:t>
            </a:r>
            <a:r>
              <a:rPr lang="en-US" sz="2400" dirty="0">
                <a:solidFill>
                  <a:srgbClr val="FFFF00"/>
                </a:solidFill>
              </a:rPr>
              <a:t> (row operation)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metode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determinan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</a:p>
          <a:p>
            <a:pPr lvl="1" algn="just"/>
            <a:r>
              <a:rPr lang="en-US" sz="2400" dirty="0" err="1" smtClean="0">
                <a:solidFill>
                  <a:srgbClr val="FFFF00"/>
                </a:solidFill>
              </a:rPr>
              <a:t>Setelah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melakukan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perhitungan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didapat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matriks</a:t>
            </a:r>
            <a:r>
              <a:rPr lang="en-US" sz="2400" dirty="0" smtClean="0">
                <a:solidFill>
                  <a:srgbClr val="FFFF00"/>
                </a:solidFill>
              </a:rPr>
              <a:t>       </a:t>
            </a:r>
            <a:r>
              <a:rPr lang="en-US" sz="2400" i="1" dirty="0" smtClean="0">
                <a:solidFill>
                  <a:srgbClr val="FFFF00"/>
                </a:solidFill>
              </a:rPr>
              <a:t>K</a:t>
            </a:r>
            <a:r>
              <a:rPr lang="en-US" sz="2400" baseline="30000" dirty="0">
                <a:solidFill>
                  <a:srgbClr val="FFFF00"/>
                </a:solidFill>
              </a:rPr>
              <a:t>-1</a:t>
            </a:r>
            <a:r>
              <a:rPr lang="en-US" sz="2400" dirty="0">
                <a:solidFill>
                  <a:srgbClr val="FFFF00"/>
                </a:solidFill>
              </a:rPr>
              <a:t> yang </a:t>
            </a:r>
            <a:r>
              <a:rPr lang="en-US" sz="2400" dirty="0" err="1">
                <a:solidFill>
                  <a:srgbClr val="FFFF00"/>
                </a:solidFill>
              </a:rPr>
              <a:t>merupakan</a:t>
            </a:r>
            <a:r>
              <a:rPr lang="en-US" sz="2400" dirty="0">
                <a:solidFill>
                  <a:srgbClr val="FFFF00"/>
                </a:solidFill>
              </a:rPr>
              <a:t> invers </a:t>
            </a:r>
            <a:r>
              <a:rPr lang="en-US" sz="2400" dirty="0" err="1">
                <a:solidFill>
                  <a:srgbClr val="FFFF00"/>
                </a:solidFill>
              </a:rPr>
              <a:t>dari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matriks</a:t>
            </a:r>
            <a:r>
              <a:rPr lang="en-US" sz="2400" dirty="0">
                <a:solidFill>
                  <a:srgbClr val="FFFF00"/>
                </a:solidFill>
              </a:rPr>
              <a:t> </a:t>
            </a:r>
            <a:r>
              <a:rPr lang="en-US" sz="2400" i="1" dirty="0">
                <a:solidFill>
                  <a:srgbClr val="FFFF00"/>
                </a:solidFill>
              </a:rPr>
              <a:t>K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yaitu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</a:p>
          <a:p>
            <a:pPr marL="457200" lvl="1" indent="0" algn="just">
              <a:buNone/>
            </a:pP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K</a:t>
            </a:r>
            <a:r>
              <a:rPr lang="en-US" sz="2400" baseline="30000" dirty="0" smtClean="0">
                <a:solidFill>
                  <a:schemeClr val="tx2">
                    <a:lumMod val="75000"/>
                  </a:schemeClr>
                </a:solidFill>
              </a:rPr>
              <a:t>-1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= ……… ???</a:t>
            </a:r>
          </a:p>
          <a:p>
            <a:pPr marL="457200" lvl="1" indent="0" algn="just"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K.K</a:t>
            </a:r>
            <a:r>
              <a:rPr lang="en-US" sz="2400" baseline="30000" dirty="0" smtClean="0">
                <a:solidFill>
                  <a:schemeClr val="tx2">
                    <a:lumMod val="75000"/>
                  </a:schemeClr>
                </a:solidFill>
              </a:rPr>
              <a:t>-1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= ……… ???</a:t>
            </a:r>
          </a:p>
        </p:txBody>
      </p:sp>
      <p:pic>
        <p:nvPicPr>
          <p:cNvPr id="6146" name="Picture 2" descr="D:\NEW LECTURER\Kriptografi\kunc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2" y="1828800"/>
            <a:ext cx="158496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2531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algn="just"/>
            <a:r>
              <a:rPr lang="en-US" sz="2400" dirty="0" err="1" smtClean="0"/>
              <a:t>Hasil</a:t>
            </a:r>
            <a:r>
              <a:rPr lang="en-US" sz="2400" dirty="0" smtClean="0"/>
              <a:t> :</a:t>
            </a:r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i="1" dirty="0" err="1"/>
              <a:t>Ciphertext</a:t>
            </a:r>
            <a:r>
              <a:rPr lang="en-US" sz="2400" i="1" dirty="0"/>
              <a:t> </a:t>
            </a:r>
            <a:r>
              <a:rPr lang="en-US" sz="2400" dirty="0"/>
              <a:t>C = GTNKGKDUSK,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didekripsi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</a:t>
            </a:r>
            <a:r>
              <a:rPr lang="en-US" sz="2400" dirty="0" err="1"/>
              <a:t>dekripsi</a:t>
            </a:r>
            <a:r>
              <a:rPr lang="en-US" sz="2400" dirty="0"/>
              <a:t> K-1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Proses </a:t>
            </a:r>
            <a:r>
              <a:rPr lang="en-US" sz="2400" dirty="0" err="1"/>
              <a:t>dekripsi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blok</a:t>
            </a:r>
            <a:r>
              <a:rPr lang="en-US" sz="2400" dirty="0"/>
              <a:t> per </a:t>
            </a:r>
            <a:r>
              <a:rPr lang="en-US" sz="2400" dirty="0" err="1"/>
              <a:t>blok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 smtClean="0"/>
              <a:t>enkripsi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Pertama</a:t>
            </a:r>
            <a:r>
              <a:rPr lang="en-US" sz="2400" dirty="0" smtClean="0"/>
              <a:t>-tama </a:t>
            </a:r>
            <a:r>
              <a:rPr lang="en-US" sz="2400" dirty="0" err="1"/>
              <a:t>ubah</a:t>
            </a:r>
            <a:r>
              <a:rPr lang="en-US" sz="2400" dirty="0"/>
              <a:t> </a:t>
            </a:r>
            <a:r>
              <a:rPr lang="en-US" sz="2400" dirty="0" err="1"/>
              <a:t>huruf-huruf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 </a:t>
            </a:r>
            <a:r>
              <a:rPr lang="en-US" sz="2400" i="1" dirty="0" err="1"/>
              <a:t>ciphertext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urutan</a:t>
            </a:r>
            <a:r>
              <a:rPr lang="en-US" sz="2400" dirty="0"/>
              <a:t> </a:t>
            </a:r>
            <a:r>
              <a:rPr lang="en-US" sz="2400" dirty="0" err="1"/>
              <a:t>numerik</a:t>
            </a:r>
            <a:r>
              <a:rPr lang="en-US" sz="2400" dirty="0"/>
              <a:t>.</a:t>
            </a:r>
          </a:p>
        </p:txBody>
      </p:sp>
      <p:pic>
        <p:nvPicPr>
          <p:cNvPr id="7171" name="Picture 3" descr="D:\NEW LECTURER\Kriptografi\Kunci K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775" y="2286000"/>
            <a:ext cx="6312340" cy="114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0800" y="6091535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C = 7 20 14 11 7 11 4 </a:t>
            </a:r>
          </a:p>
        </p:txBody>
      </p:sp>
      <p:pic>
        <p:nvPicPr>
          <p:cNvPr id="7173" name="Picture 5" descr="http://ciiekaajn.files.wordpress.com/2011/03/picture121.jpg?w=6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091" y="1281111"/>
            <a:ext cx="4551185" cy="776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801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Dekripsi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Proses </a:t>
            </a:r>
            <a:r>
              <a:rPr lang="en-US" sz="2800" dirty="0" err="1" smtClean="0"/>
              <a:t>dekripsi</a:t>
            </a:r>
            <a:r>
              <a:rPr lang="en-US" sz="2800" dirty="0" smtClean="0"/>
              <a:t> </a:t>
            </a:r>
            <a:r>
              <a:rPr lang="en-US" sz="2800" dirty="0" err="1" smtClean="0"/>
              <a:t>blok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: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r>
              <a:rPr lang="en-US" sz="2800" dirty="0"/>
              <a:t>Proses </a:t>
            </a:r>
            <a:r>
              <a:rPr lang="en-US" sz="2800" dirty="0" err="1"/>
              <a:t>dekripsi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:</a:t>
            </a:r>
            <a:endParaRPr lang="en-US" sz="2800" dirty="0"/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selesai</a:t>
            </a:r>
            <a:r>
              <a:rPr lang="en-US" sz="2800" dirty="0"/>
              <a:t> </a:t>
            </a:r>
            <a:r>
              <a:rPr lang="en-US" sz="2800" dirty="0" err="1"/>
              <a:t>didekripsi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didapatkan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 </a:t>
            </a:r>
            <a:r>
              <a:rPr lang="en-US" sz="2800" i="1" dirty="0" smtClean="0"/>
              <a:t>plaintext …. ??</a:t>
            </a:r>
            <a:endParaRPr lang="en-US" sz="2800" dirty="0"/>
          </a:p>
          <a:p>
            <a:pPr algn="just"/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47009"/>
            <a:ext cx="23241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713" y="4038600"/>
            <a:ext cx="288867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11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Contents</a:t>
            </a:r>
          </a:p>
        </p:txBody>
      </p:sp>
      <p:grpSp>
        <p:nvGrpSpPr>
          <p:cNvPr id="41048" name="Group 88"/>
          <p:cNvGrpSpPr>
            <a:grpSpLocks/>
          </p:cNvGrpSpPr>
          <p:nvPr/>
        </p:nvGrpSpPr>
        <p:grpSpPr bwMode="auto">
          <a:xfrm>
            <a:off x="1981200" y="1219200"/>
            <a:ext cx="762000" cy="665162"/>
            <a:chOff x="1110" y="2656"/>
            <a:chExt cx="1549" cy="1351"/>
          </a:xfrm>
        </p:grpSpPr>
        <p:sp>
          <p:nvSpPr>
            <p:cNvPr id="41049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0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1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52" name="Group 92"/>
          <p:cNvGrpSpPr>
            <a:grpSpLocks/>
          </p:cNvGrpSpPr>
          <p:nvPr/>
        </p:nvGrpSpPr>
        <p:grpSpPr bwMode="auto">
          <a:xfrm>
            <a:off x="1981200" y="1981200"/>
            <a:ext cx="762000" cy="665162"/>
            <a:chOff x="3174" y="2656"/>
            <a:chExt cx="1549" cy="1351"/>
          </a:xfrm>
        </p:grpSpPr>
        <p:sp>
          <p:nvSpPr>
            <p:cNvPr id="41053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4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5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56" name="Line 96"/>
          <p:cNvSpPr>
            <a:spLocks noChangeShapeType="1"/>
          </p:cNvSpPr>
          <p:nvPr/>
        </p:nvSpPr>
        <p:spPr bwMode="auto">
          <a:xfrm>
            <a:off x="2590800" y="16764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8" name="Text Box 98"/>
          <p:cNvSpPr txBox="1">
            <a:spLocks noChangeArrowheads="1"/>
          </p:cNvSpPr>
          <p:nvPr/>
        </p:nvSpPr>
        <p:spPr bwMode="gray">
          <a:xfrm>
            <a:off x="2178050" y="1317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41059" name="Line 99"/>
          <p:cNvSpPr>
            <a:spLocks noChangeShapeType="1"/>
          </p:cNvSpPr>
          <p:nvPr/>
        </p:nvSpPr>
        <p:spPr bwMode="auto">
          <a:xfrm>
            <a:off x="2590800" y="24384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0" name="Text Box 100"/>
          <p:cNvSpPr txBox="1">
            <a:spLocks noChangeArrowheads="1"/>
          </p:cNvSpPr>
          <p:nvPr/>
        </p:nvSpPr>
        <p:spPr bwMode="auto">
          <a:xfrm>
            <a:off x="3352800" y="1998960"/>
            <a:ext cx="27206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Metode</a:t>
            </a:r>
            <a:r>
              <a:rPr lang="en-US" sz="2400" dirty="0" smtClean="0"/>
              <a:t> Hill Cipher</a:t>
            </a:r>
            <a:endParaRPr lang="en-US" sz="2400" dirty="0"/>
          </a:p>
        </p:txBody>
      </p:sp>
      <p:sp>
        <p:nvSpPr>
          <p:cNvPr id="41061" name="Text Box 101"/>
          <p:cNvSpPr txBox="1">
            <a:spLocks noChangeArrowheads="1"/>
          </p:cNvSpPr>
          <p:nvPr/>
        </p:nvSpPr>
        <p:spPr bwMode="gray">
          <a:xfrm>
            <a:off x="2178050" y="2079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/>
              <a:t>2</a:t>
            </a:r>
          </a:p>
        </p:txBody>
      </p:sp>
      <p:sp>
        <p:nvSpPr>
          <p:cNvPr id="41071" name="Text Box 111"/>
          <p:cNvSpPr txBox="1">
            <a:spLocks noChangeArrowheads="1"/>
          </p:cNvSpPr>
          <p:nvPr/>
        </p:nvSpPr>
        <p:spPr bwMode="auto">
          <a:xfrm>
            <a:off x="3401807" y="3505200"/>
            <a:ext cx="37653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Dekripsi</a:t>
            </a:r>
            <a:r>
              <a:rPr lang="en-US" sz="2400" dirty="0" smtClean="0"/>
              <a:t> Hill Cipher</a:t>
            </a:r>
            <a:endParaRPr lang="en-US" sz="2400" dirty="0"/>
          </a:p>
        </p:txBody>
      </p:sp>
      <p:grpSp>
        <p:nvGrpSpPr>
          <p:cNvPr id="17" name="Group 88"/>
          <p:cNvGrpSpPr>
            <a:grpSpLocks/>
          </p:cNvGrpSpPr>
          <p:nvPr/>
        </p:nvGrpSpPr>
        <p:grpSpPr bwMode="auto">
          <a:xfrm>
            <a:off x="1981200" y="2743200"/>
            <a:ext cx="762000" cy="665162"/>
            <a:chOff x="1110" y="2656"/>
            <a:chExt cx="1549" cy="1351"/>
          </a:xfrm>
        </p:grpSpPr>
        <p:sp>
          <p:nvSpPr>
            <p:cNvPr id="18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92"/>
          <p:cNvGrpSpPr>
            <a:grpSpLocks/>
          </p:cNvGrpSpPr>
          <p:nvPr/>
        </p:nvGrpSpPr>
        <p:grpSpPr bwMode="auto">
          <a:xfrm>
            <a:off x="1981200" y="3505200"/>
            <a:ext cx="762000" cy="665162"/>
            <a:chOff x="3174" y="2656"/>
            <a:chExt cx="1549" cy="1351"/>
          </a:xfrm>
        </p:grpSpPr>
        <p:sp>
          <p:nvSpPr>
            <p:cNvPr id="22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" name="Line 96"/>
          <p:cNvSpPr>
            <a:spLocks noChangeShapeType="1"/>
          </p:cNvSpPr>
          <p:nvPr/>
        </p:nvSpPr>
        <p:spPr bwMode="auto">
          <a:xfrm>
            <a:off x="2590800" y="32766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98"/>
          <p:cNvSpPr txBox="1">
            <a:spLocks noChangeArrowheads="1"/>
          </p:cNvSpPr>
          <p:nvPr/>
        </p:nvSpPr>
        <p:spPr bwMode="gray">
          <a:xfrm>
            <a:off x="2178050" y="2841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27" name="Line 99"/>
          <p:cNvSpPr>
            <a:spLocks noChangeShapeType="1"/>
          </p:cNvSpPr>
          <p:nvPr/>
        </p:nvSpPr>
        <p:spPr bwMode="auto">
          <a:xfrm>
            <a:off x="2590800" y="41148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100"/>
          <p:cNvSpPr txBox="1">
            <a:spLocks noChangeArrowheads="1"/>
          </p:cNvSpPr>
          <p:nvPr/>
        </p:nvSpPr>
        <p:spPr bwMode="auto">
          <a:xfrm>
            <a:off x="3352800" y="1219200"/>
            <a:ext cx="20024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Pendahuluan</a:t>
            </a:r>
            <a:endParaRPr lang="en-US" sz="2400" dirty="0"/>
          </a:p>
        </p:txBody>
      </p:sp>
      <p:sp>
        <p:nvSpPr>
          <p:cNvPr id="29" name="Text Box 101"/>
          <p:cNvSpPr txBox="1">
            <a:spLocks noChangeArrowheads="1"/>
          </p:cNvSpPr>
          <p:nvPr/>
        </p:nvSpPr>
        <p:spPr bwMode="gray">
          <a:xfrm>
            <a:off x="2178050" y="3603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0" name="Text Box 111"/>
          <p:cNvSpPr txBox="1">
            <a:spLocks noChangeArrowheads="1"/>
          </p:cNvSpPr>
          <p:nvPr/>
        </p:nvSpPr>
        <p:spPr bwMode="auto">
          <a:xfrm>
            <a:off x="3352800" y="2834274"/>
            <a:ext cx="37476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Enkripsi</a:t>
            </a:r>
            <a:r>
              <a:rPr lang="en-US" sz="2400" dirty="0"/>
              <a:t> </a:t>
            </a:r>
            <a:r>
              <a:rPr lang="en-US" sz="2400" dirty="0" smtClean="0"/>
              <a:t>Hill Cipher</a:t>
            </a:r>
            <a:endParaRPr lang="en-US" sz="2400" dirty="0"/>
          </a:p>
        </p:txBody>
      </p:sp>
      <p:sp>
        <p:nvSpPr>
          <p:cNvPr id="31" name="Text Box 111"/>
          <p:cNvSpPr txBox="1">
            <a:spLocks noChangeArrowheads="1"/>
          </p:cNvSpPr>
          <p:nvPr/>
        </p:nvSpPr>
        <p:spPr bwMode="auto">
          <a:xfrm>
            <a:off x="3401807" y="5791200"/>
            <a:ext cx="15039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Referensi</a:t>
            </a:r>
            <a:endParaRPr lang="en-US" sz="2400" dirty="0"/>
          </a:p>
        </p:txBody>
      </p:sp>
      <p:grpSp>
        <p:nvGrpSpPr>
          <p:cNvPr id="32" name="Group 88"/>
          <p:cNvGrpSpPr>
            <a:grpSpLocks/>
          </p:cNvGrpSpPr>
          <p:nvPr/>
        </p:nvGrpSpPr>
        <p:grpSpPr bwMode="auto">
          <a:xfrm>
            <a:off x="1981200" y="5770562"/>
            <a:ext cx="762000" cy="665162"/>
            <a:chOff x="1110" y="2656"/>
            <a:chExt cx="1549" cy="1351"/>
          </a:xfrm>
        </p:grpSpPr>
        <p:sp>
          <p:nvSpPr>
            <p:cNvPr id="33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92"/>
          <p:cNvGrpSpPr>
            <a:grpSpLocks/>
          </p:cNvGrpSpPr>
          <p:nvPr/>
        </p:nvGrpSpPr>
        <p:grpSpPr bwMode="auto">
          <a:xfrm>
            <a:off x="1981200" y="5029200"/>
            <a:ext cx="762000" cy="665162"/>
            <a:chOff x="3174" y="2656"/>
            <a:chExt cx="1549" cy="1351"/>
          </a:xfrm>
        </p:grpSpPr>
        <p:sp>
          <p:nvSpPr>
            <p:cNvPr id="37" name="AutoShape 93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94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95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" name="Line 96"/>
          <p:cNvSpPr>
            <a:spLocks noChangeShapeType="1"/>
          </p:cNvSpPr>
          <p:nvPr/>
        </p:nvSpPr>
        <p:spPr bwMode="auto">
          <a:xfrm>
            <a:off x="2590800" y="56388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98"/>
          <p:cNvSpPr txBox="1">
            <a:spLocks noChangeArrowheads="1"/>
          </p:cNvSpPr>
          <p:nvPr/>
        </p:nvSpPr>
        <p:spPr bwMode="gray">
          <a:xfrm>
            <a:off x="2176963" y="512762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/>
              <a:t>7</a:t>
            </a:r>
          </a:p>
        </p:txBody>
      </p:sp>
      <p:sp>
        <p:nvSpPr>
          <p:cNvPr id="43" name="Text Box 101"/>
          <p:cNvSpPr txBox="1">
            <a:spLocks noChangeArrowheads="1"/>
          </p:cNvSpPr>
          <p:nvPr/>
        </p:nvSpPr>
        <p:spPr bwMode="gray">
          <a:xfrm>
            <a:off x="2178050" y="5889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44" name="Text Box 111"/>
          <p:cNvSpPr txBox="1">
            <a:spLocks noChangeArrowheads="1"/>
          </p:cNvSpPr>
          <p:nvPr/>
        </p:nvSpPr>
        <p:spPr bwMode="auto">
          <a:xfrm>
            <a:off x="3352800" y="5120274"/>
            <a:ext cx="17956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Kesimpulan</a:t>
            </a:r>
            <a:endParaRPr lang="en-US" sz="2400" dirty="0"/>
          </a:p>
        </p:txBody>
      </p:sp>
      <p:sp>
        <p:nvSpPr>
          <p:cNvPr id="45" name="Line 99"/>
          <p:cNvSpPr>
            <a:spLocks noChangeShapeType="1"/>
          </p:cNvSpPr>
          <p:nvPr/>
        </p:nvSpPr>
        <p:spPr bwMode="auto">
          <a:xfrm>
            <a:off x="2743200" y="6324600"/>
            <a:ext cx="46482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" name="Group 88"/>
          <p:cNvGrpSpPr>
            <a:grpSpLocks/>
          </p:cNvGrpSpPr>
          <p:nvPr/>
        </p:nvGrpSpPr>
        <p:grpSpPr bwMode="auto">
          <a:xfrm>
            <a:off x="1981200" y="4267200"/>
            <a:ext cx="762000" cy="665162"/>
            <a:chOff x="1110" y="2656"/>
            <a:chExt cx="1549" cy="1351"/>
          </a:xfrm>
        </p:grpSpPr>
        <p:sp>
          <p:nvSpPr>
            <p:cNvPr id="47" name="AutoShape 89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C0C0C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AutoShape 90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AutoShape 91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Line 96"/>
          <p:cNvSpPr>
            <a:spLocks noChangeShapeType="1"/>
          </p:cNvSpPr>
          <p:nvPr/>
        </p:nvSpPr>
        <p:spPr bwMode="auto">
          <a:xfrm>
            <a:off x="2590800" y="4876800"/>
            <a:ext cx="48006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Text Box 98"/>
          <p:cNvSpPr txBox="1">
            <a:spLocks noChangeArrowheads="1"/>
          </p:cNvSpPr>
          <p:nvPr/>
        </p:nvSpPr>
        <p:spPr bwMode="gray">
          <a:xfrm>
            <a:off x="2178050" y="43656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52" name="Text Box 111"/>
          <p:cNvSpPr txBox="1">
            <a:spLocks noChangeArrowheads="1"/>
          </p:cNvSpPr>
          <p:nvPr/>
        </p:nvSpPr>
        <p:spPr bwMode="auto">
          <a:xfrm>
            <a:off x="3352800" y="4358274"/>
            <a:ext cx="2407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/>
              <a:t>Vigenere</a:t>
            </a:r>
            <a:r>
              <a:rPr lang="en-US" sz="2400" dirty="0" smtClean="0"/>
              <a:t> Cipher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" y="762000"/>
            <a:ext cx="8229600" cy="5181600"/>
          </a:xfrm>
        </p:spPr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: …. ???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Blok </a:t>
            </a:r>
            <a:r>
              <a:rPr lang="en-US" dirty="0" err="1" smtClean="0"/>
              <a:t>kedua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8194" name="Picture 2" descr="D:\NEW LECTURER\Kriptografi\dekripsi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2916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ciiekaajn.files.wordpress.com/2011/03/picture22.jpg?w=6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636" y="3733800"/>
            <a:ext cx="491032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52578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Setelah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semua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blok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selesai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didekripsi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maka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didapatkan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hasil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i="1" dirty="0">
                <a:solidFill>
                  <a:srgbClr val="FFFF00"/>
                </a:solidFill>
              </a:rPr>
              <a:t>plaintext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 = 19 20 18 9 11 5 14 15 23</a:t>
            </a:r>
          </a:p>
          <a:p>
            <a:r>
              <a:rPr lang="en-US" dirty="0">
                <a:solidFill>
                  <a:srgbClr val="FFFF00"/>
                </a:solidFill>
              </a:rPr>
              <a:t>P = STRIKENOW</a:t>
            </a:r>
          </a:p>
        </p:txBody>
      </p:sp>
    </p:spTree>
    <p:extLst>
      <p:ext uri="{BB962C8B-B14F-4D97-AF65-F5344CB8AC3E}">
        <p14:creationId xmlns:p14="http://schemas.microsoft.com/office/powerpoint/2010/main" val="362786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/>
              <a:t>Kriptografi</a:t>
            </a:r>
            <a:r>
              <a:rPr lang="en-US" sz="2400" dirty="0"/>
              <a:t> </a:t>
            </a:r>
            <a:r>
              <a:rPr lang="en-US" sz="2400" dirty="0" err="1"/>
              <a:t>Klasik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Vigenere</a:t>
            </a:r>
            <a:r>
              <a:rPr lang="en-US" sz="2400" dirty="0" smtClean="0"/>
              <a:t> </a:t>
            </a:r>
            <a:r>
              <a:rPr lang="en-US" sz="2400" dirty="0" err="1" smtClean="0"/>
              <a:t>Chiper</a:t>
            </a:r>
            <a:endParaRPr lang="en-US" sz="2400" dirty="0" smtClean="0"/>
          </a:p>
          <a:p>
            <a:pPr lvl="1"/>
            <a:r>
              <a:rPr lang="en-US" sz="2400" dirty="0" err="1" smtClean="0"/>
              <a:t>Angka</a:t>
            </a:r>
            <a:endParaRPr lang="en-US" sz="2400" dirty="0"/>
          </a:p>
        </p:txBody>
      </p:sp>
      <p:graphicFrame>
        <p:nvGraphicFramePr>
          <p:cNvPr id="6" name="Group 7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3918435"/>
              </p:ext>
            </p:extLst>
          </p:nvPr>
        </p:nvGraphicFramePr>
        <p:xfrm>
          <a:off x="381000" y="2209800"/>
          <a:ext cx="8534412" cy="529590"/>
        </p:xfrm>
        <a:graphic>
          <a:graphicData uri="http://schemas.openxmlformats.org/drawingml/2006/table">
            <a:tbl>
              <a:tblPr/>
              <a:tblGrid>
                <a:gridCol w="328357"/>
                <a:gridCol w="328357"/>
                <a:gridCol w="328357"/>
                <a:gridCol w="328357"/>
                <a:gridCol w="328357"/>
                <a:gridCol w="328357"/>
                <a:gridCol w="326922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8357"/>
                <a:gridCol w="326922"/>
                <a:gridCol w="328357"/>
                <a:gridCol w="328357"/>
                <a:gridCol w="328357"/>
                <a:gridCol w="328357"/>
                <a:gridCol w="328357"/>
                <a:gridCol w="328357"/>
              </a:tblGrid>
              <a:tr h="1714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371600" y="3059668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Kunci</a:t>
            </a:r>
            <a:r>
              <a:rPr lang="en-US" dirty="0"/>
              <a:t> : </a:t>
            </a:r>
            <a:r>
              <a:rPr lang="en-US" dirty="0" smtClean="0"/>
              <a:t>CIPHER  </a:t>
            </a:r>
            <a:r>
              <a:rPr lang="en-US" dirty="0"/>
              <a:t>( </a:t>
            </a:r>
            <a:r>
              <a:rPr lang="en-US" dirty="0" smtClean="0"/>
              <a:t>2,8,15,7,4,17),</a:t>
            </a:r>
            <a:endParaRPr lang="en-US" dirty="0"/>
          </a:p>
        </p:txBody>
      </p:sp>
      <p:graphicFrame>
        <p:nvGraphicFramePr>
          <p:cNvPr id="8" name="Group 7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74421"/>
              </p:ext>
            </p:extLst>
          </p:nvPr>
        </p:nvGraphicFramePr>
        <p:xfrm>
          <a:off x="1295400" y="4419600"/>
          <a:ext cx="4376739" cy="1463040"/>
        </p:xfrm>
        <a:graphic>
          <a:graphicData uri="http://schemas.openxmlformats.org/drawingml/2006/table">
            <a:tbl>
              <a:tblPr/>
              <a:tblGrid>
                <a:gridCol w="615947"/>
                <a:gridCol w="786537"/>
                <a:gridCol w="785234"/>
                <a:gridCol w="615947"/>
                <a:gridCol w="786537"/>
                <a:gridCol w="786537"/>
              </a:tblGrid>
              <a:tr h="3556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371600" y="3657600"/>
            <a:ext cx="1402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K A R I M A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10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037" y="5595413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2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Hill </a:t>
            </a:r>
            <a:r>
              <a:rPr lang="en-US" sz="2800" dirty="0"/>
              <a:t>Cipher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klasik</a:t>
            </a:r>
            <a:r>
              <a:rPr lang="en-US" sz="2800" dirty="0"/>
              <a:t> yang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dilihat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keamanannya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Hill Cipher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yang invertible.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keamanannya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Hill Cipher </a:t>
            </a:r>
            <a:r>
              <a:rPr lang="en-US" sz="2800" dirty="0" err="1"/>
              <a:t>kuat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menghadapi</a:t>
            </a:r>
            <a:r>
              <a:rPr lang="en-US" sz="2800" dirty="0"/>
              <a:t> </a:t>
            </a:r>
            <a:r>
              <a:rPr lang="en-US" sz="2800" dirty="0" err="1"/>
              <a:t>ciphertext</a:t>
            </a:r>
            <a:r>
              <a:rPr lang="en-US" sz="2800" dirty="0"/>
              <a:t>-only attack </a:t>
            </a:r>
            <a:r>
              <a:rPr lang="en-US" sz="2800" dirty="0" err="1"/>
              <a:t>namun</a:t>
            </a:r>
            <a:r>
              <a:rPr lang="en-US" sz="2800" dirty="0"/>
              <a:t> </a:t>
            </a:r>
            <a:r>
              <a:rPr lang="en-US" sz="2800" dirty="0" err="1"/>
              <a:t>lemah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diserang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knownplaintext</a:t>
            </a:r>
            <a:r>
              <a:rPr lang="en-US" sz="2800" dirty="0"/>
              <a:t> attack.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6904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Munir</a:t>
            </a:r>
            <a:r>
              <a:rPr lang="en-US" sz="2800" dirty="0"/>
              <a:t>, </a:t>
            </a:r>
            <a:r>
              <a:rPr lang="en-US" sz="2800" dirty="0" err="1"/>
              <a:t>Rinaldi</a:t>
            </a:r>
            <a:r>
              <a:rPr lang="en-US" sz="2800" dirty="0"/>
              <a:t>, Diktat </a:t>
            </a:r>
            <a:r>
              <a:rPr lang="en-US" sz="2800" dirty="0" err="1"/>
              <a:t>Kuliah</a:t>
            </a:r>
            <a:r>
              <a:rPr lang="en-US" sz="2800" dirty="0"/>
              <a:t> IF5054 </a:t>
            </a:r>
            <a:r>
              <a:rPr lang="en-US" sz="2800" dirty="0" err="1"/>
              <a:t>Kriptografi</a:t>
            </a:r>
            <a:r>
              <a:rPr lang="en-US" sz="2800" dirty="0"/>
              <a:t>, 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,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Elektro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, 2006.</a:t>
            </a:r>
          </a:p>
          <a:p>
            <a:pPr algn="just"/>
            <a:r>
              <a:rPr lang="en-US" sz="2800" dirty="0" err="1"/>
              <a:t>Forouzan</a:t>
            </a:r>
            <a:r>
              <a:rPr lang="en-US" sz="2800" dirty="0"/>
              <a:t>, </a:t>
            </a:r>
            <a:r>
              <a:rPr lang="en-US" sz="2800" dirty="0" err="1"/>
              <a:t>Behrouz</a:t>
            </a:r>
            <a:r>
              <a:rPr lang="en-US" sz="2800" dirty="0"/>
              <a:t>, Cryptography and Network Security, McGraw-Hill, 2006.</a:t>
            </a:r>
          </a:p>
          <a:p>
            <a:pPr algn="just"/>
            <a:r>
              <a:rPr lang="en-US" sz="2800" dirty="0"/>
              <a:t>H. Anton, C. </a:t>
            </a:r>
            <a:r>
              <a:rPr lang="en-US" sz="2800" dirty="0" err="1"/>
              <a:t>Rorres</a:t>
            </a:r>
            <a:r>
              <a:rPr lang="en-US" sz="2800" dirty="0"/>
              <a:t>, Elementary Linear Algebra, John Wiley &amp; Sons, 2000</a:t>
            </a:r>
          </a:p>
          <a:p>
            <a:pPr algn="just"/>
            <a:r>
              <a:rPr lang="en-US" sz="2800" dirty="0" err="1"/>
              <a:t>Munir</a:t>
            </a:r>
            <a:r>
              <a:rPr lang="en-US" sz="2800" dirty="0"/>
              <a:t>, </a:t>
            </a:r>
            <a:r>
              <a:rPr lang="en-US" sz="2800" dirty="0" err="1"/>
              <a:t>Rinaldi</a:t>
            </a:r>
            <a:r>
              <a:rPr lang="en-US" sz="2800" dirty="0"/>
              <a:t>, Diktat </a:t>
            </a:r>
            <a:r>
              <a:rPr lang="en-US" sz="2800" dirty="0" err="1"/>
              <a:t>Kuliah</a:t>
            </a:r>
            <a:r>
              <a:rPr lang="en-US" sz="2800" dirty="0"/>
              <a:t> IF2153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r>
              <a:rPr lang="en-US" sz="2800" dirty="0"/>
              <a:t>, Program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, </a:t>
            </a:r>
            <a:r>
              <a:rPr lang="en-US" sz="2800" dirty="0" err="1"/>
              <a:t>Sekolah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Elektro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, 2006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0879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WordArt 7"/>
          <p:cNvSpPr>
            <a:spLocks noChangeArrowheads="1" noChangeShapeType="1" noTextEdit="1"/>
          </p:cNvSpPr>
          <p:nvPr/>
        </p:nvSpPr>
        <p:spPr bwMode="gray">
          <a:xfrm>
            <a:off x="2438400" y="49530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54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pic>
        <p:nvPicPr>
          <p:cNvPr id="5" name="Picture 7" descr="C:\Users\karima\Desktop\Logo_din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574631"/>
            <a:ext cx="1184563" cy="118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638800" y="304800"/>
            <a:ext cx="3124200" cy="381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algoritma</a:t>
            </a:r>
            <a:r>
              <a:rPr lang="en-US" sz="2800" dirty="0"/>
              <a:t> </a:t>
            </a:r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 smtClean="0"/>
              <a:t>simetris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Algoritma</a:t>
            </a:r>
            <a:r>
              <a:rPr lang="en-US" sz="2800" dirty="0"/>
              <a:t> </a:t>
            </a:r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berukuran</a:t>
            </a:r>
            <a:r>
              <a:rPr lang="en-US" sz="2800" dirty="0"/>
              <a:t> m x m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dekripsi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 </a:t>
            </a:r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invers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216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sklar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/>
              <a:t>A yang </a:t>
            </a:r>
            <a:r>
              <a:rPr lang="en-US" dirty="0" err="1"/>
              <a:t>berukuran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n </a:t>
            </a:r>
            <a:r>
              <a:rPr lang="en-US" dirty="0" err="1"/>
              <a:t>kolom</a:t>
            </a:r>
            <a:r>
              <a:rPr lang="en-US" dirty="0"/>
              <a:t> (m x n) </a:t>
            </a:r>
            <a:r>
              <a:rPr lang="en-US" dirty="0" err="1"/>
              <a:t>adalah</a:t>
            </a:r>
            <a:r>
              <a:rPr lang="en-US" dirty="0"/>
              <a:t> :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Entri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i="1" dirty="0" err="1">
                <a:solidFill>
                  <a:srgbClr val="FFFF00"/>
                </a:solidFill>
              </a:rPr>
              <a:t>ij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i="1" dirty="0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i="1" dirty="0" smtClean="0">
                <a:solidFill>
                  <a:srgbClr val="FFFF00"/>
                </a:solidFill>
              </a:rPr>
              <a:t>j</a:t>
            </a:r>
          </a:p>
          <a:p>
            <a:pPr lvl="1"/>
            <a:endParaRPr lang="en-US" dirty="0"/>
          </a:p>
        </p:txBody>
      </p:sp>
      <p:pic>
        <p:nvPicPr>
          <p:cNvPr id="1026" name="Picture 2" descr="D:\NEW LECTURER\Kriptografi\m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25908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10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/>
              <a:t>m = n,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dinamakan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bujursangkar</a:t>
            </a:r>
            <a:r>
              <a:rPr lang="en-US" sz="2800" dirty="0"/>
              <a:t> (square matrix). </a:t>
            </a:r>
            <a:endParaRPr lang="en-US" sz="2800" dirty="0" smtClean="0"/>
          </a:p>
          <a:p>
            <a:r>
              <a:rPr lang="en-US" sz="2800" dirty="0" err="1" smtClean="0"/>
              <a:t>Matriks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a</a:t>
            </a:r>
            <a:r>
              <a:rPr lang="en-US" sz="2800" i="1" dirty="0" err="1">
                <a:solidFill>
                  <a:srgbClr val="FFFF00"/>
                </a:solidFill>
              </a:rPr>
              <a:t>ij</a:t>
            </a:r>
            <a:r>
              <a:rPr lang="en-US" sz="2800" dirty="0"/>
              <a:t> </a:t>
            </a:r>
            <a:r>
              <a:rPr lang="en-US" sz="2800" dirty="0" err="1"/>
              <a:t>dimana</a:t>
            </a:r>
            <a:r>
              <a:rPr lang="en-US" sz="2800" dirty="0"/>
              <a:t> i = j = 1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yang lain </a:t>
            </a:r>
            <a:r>
              <a:rPr lang="en-US" sz="2800" dirty="0" err="1"/>
              <a:t>adalah</a:t>
            </a:r>
            <a:r>
              <a:rPr lang="en-US" sz="2800" dirty="0"/>
              <a:t> 0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identitas</a:t>
            </a:r>
            <a:r>
              <a:rPr lang="en-US" sz="2800" dirty="0"/>
              <a:t> (I). </a:t>
            </a:r>
            <a:endParaRPr lang="en-US" sz="2800" dirty="0" smtClean="0"/>
          </a:p>
          <a:p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B </a:t>
            </a:r>
            <a:r>
              <a:rPr lang="en-US" sz="2800" dirty="0" err="1"/>
              <a:t>disebut</a:t>
            </a:r>
            <a:r>
              <a:rPr lang="en-US" sz="2800" dirty="0"/>
              <a:t> invers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A </a:t>
            </a:r>
            <a:r>
              <a:rPr lang="en-US" sz="2800" dirty="0" err="1"/>
              <a:t>jika</a:t>
            </a:r>
            <a:r>
              <a:rPr lang="en-US" sz="2800" dirty="0"/>
              <a:t> AB = I. B </a:t>
            </a:r>
            <a:r>
              <a:rPr lang="en-US" sz="2800" dirty="0" err="1"/>
              <a:t>biasa</a:t>
            </a:r>
            <a:r>
              <a:rPr lang="en-US" sz="2800" dirty="0"/>
              <a:t> </a:t>
            </a:r>
            <a:r>
              <a:rPr lang="en-US" sz="2800" dirty="0" err="1"/>
              <a:t>ditulis</a:t>
            </a:r>
            <a:r>
              <a:rPr lang="en-US" sz="2800" dirty="0"/>
              <a:t> A-1.</a:t>
            </a:r>
          </a:p>
        </p:txBody>
      </p:sp>
      <p:pic>
        <p:nvPicPr>
          <p:cNvPr id="2050" name="Picture 2" descr="D:\NEW LECTURER\Kriptografi\matrik bujur sangk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55573"/>
            <a:ext cx="28956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5486400"/>
            <a:ext cx="29787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1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5486400"/>
            <a:ext cx="297873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0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20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Aritmatika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>
                <a:solidFill>
                  <a:srgbClr val="FFFF00"/>
                </a:solidFill>
              </a:rPr>
              <a:t>Penjumlahan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1"/>
            <a:endParaRPr lang="en-US" sz="2400" dirty="0" smtClean="0">
              <a:solidFill>
                <a:srgbClr val="FFFF00"/>
              </a:solidFill>
            </a:endParaRPr>
          </a:p>
          <a:p>
            <a:pPr lvl="2"/>
            <a:r>
              <a:rPr lang="en-US" sz="2000" dirty="0" err="1"/>
              <a:t>Penjumlahan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;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dijumlahkan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FF00"/>
                </a:solidFill>
              </a:rPr>
              <a:t>jika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ukuran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keduanya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sama</a:t>
            </a:r>
            <a:r>
              <a:rPr lang="en-US" sz="2000" dirty="0" smtClean="0">
                <a:solidFill>
                  <a:srgbClr val="FFFF00"/>
                </a:solidFill>
              </a:rPr>
              <a:t>.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000" dirty="0" err="1" smtClean="0"/>
              <a:t>Penjumlahan</a:t>
            </a:r>
            <a:r>
              <a:rPr lang="en-US" sz="2000" dirty="0" smtClean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menambahkan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posisi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.</a:t>
            </a:r>
            <a:endParaRPr lang="en-US" sz="20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/>
          </a:p>
        </p:txBody>
      </p:sp>
      <p:pic>
        <p:nvPicPr>
          <p:cNvPr id="3074" name="Picture 2" descr="D:\NEW LECTURER\Kriptografi\Penjumlahan m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28" y="4801677"/>
            <a:ext cx="6970572" cy="14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86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lvl="1"/>
            <a:r>
              <a:rPr lang="en-US" sz="2400" dirty="0" err="1" smtClean="0">
                <a:solidFill>
                  <a:srgbClr val="FFFF00"/>
                </a:solidFill>
              </a:rPr>
              <a:t>Perkalian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2"/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FF00"/>
                </a:solidFill>
              </a:rPr>
              <a:t>dapat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/>
              <a:t>dikalikan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FF00"/>
                </a:solidFill>
              </a:rPr>
              <a:t>jumlah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FF00"/>
                </a:solidFill>
              </a:rPr>
              <a:t>kolom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matriks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pertama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FF00"/>
                </a:solidFill>
              </a:rPr>
              <a:t>jumlah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baris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matriks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kedua</a:t>
            </a:r>
            <a:r>
              <a:rPr lang="en-US" sz="2000" dirty="0">
                <a:solidFill>
                  <a:srgbClr val="FFFF00"/>
                </a:solidFill>
              </a:rPr>
              <a:t>. 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2"/>
            <a:endParaRPr lang="en-US" sz="2000" dirty="0">
              <a:solidFill>
                <a:srgbClr val="FFFF00"/>
              </a:solidFill>
            </a:endParaRPr>
          </a:p>
          <a:p>
            <a:pPr lvl="2"/>
            <a:endParaRPr lang="en-US" sz="2000" dirty="0" smtClean="0">
              <a:solidFill>
                <a:srgbClr val="FFFF00"/>
              </a:solidFill>
            </a:endParaRPr>
          </a:p>
          <a:p>
            <a:pPr lvl="2"/>
            <a:endParaRPr lang="en-US" sz="2000" dirty="0">
              <a:solidFill>
                <a:srgbClr val="FFFF00"/>
              </a:solidFill>
            </a:endParaRPr>
          </a:p>
          <a:p>
            <a:pPr lvl="2"/>
            <a:endParaRPr lang="en-US" sz="2000" dirty="0" smtClean="0">
              <a:solidFill>
                <a:srgbClr val="FFFF00"/>
              </a:solidFill>
            </a:endParaRPr>
          </a:p>
          <a:p>
            <a:pPr lvl="2"/>
            <a:endParaRPr lang="en-US" sz="2000" dirty="0">
              <a:solidFill>
                <a:srgbClr val="FFFF00"/>
              </a:solidFill>
            </a:endParaRPr>
          </a:p>
          <a:p>
            <a:pPr lvl="1"/>
            <a:r>
              <a:rPr lang="en-US" sz="2400" dirty="0" err="1">
                <a:solidFill>
                  <a:srgbClr val="FFFF00"/>
                </a:solidFill>
              </a:rPr>
              <a:t>Perkalian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matriks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skalar</a:t>
            </a:r>
            <a:endParaRPr lang="en-US" sz="2400" dirty="0" smtClean="0">
              <a:solidFill>
                <a:srgbClr val="FFFF00"/>
              </a:solidFill>
            </a:endParaRPr>
          </a:p>
          <a:p>
            <a:pPr lvl="2"/>
            <a:r>
              <a:rPr lang="en-US" sz="2000" dirty="0" err="1"/>
              <a:t>Misalkan</a:t>
            </a:r>
            <a:r>
              <a:rPr lang="en-US" sz="2000" dirty="0"/>
              <a:t> k 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skalar</a:t>
            </a:r>
            <a:r>
              <a:rPr lang="en-US" sz="2000" dirty="0"/>
              <a:t> k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mengalikan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elemen</a:t>
            </a:r>
            <a:r>
              <a:rPr lang="en-US" sz="2000" dirty="0"/>
              <a:t>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 k.</a:t>
            </a:r>
          </a:p>
          <a:p>
            <a:endParaRPr lang="en-US" dirty="0"/>
          </a:p>
        </p:txBody>
      </p:sp>
      <p:pic>
        <p:nvPicPr>
          <p:cNvPr id="4098" name="Picture 2" descr="D:\NEW LECTURER\Kriptografi\perkalian matr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345" y="2362200"/>
            <a:ext cx="4785455" cy="132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NEW LECTURER\Kriptografi\perkalian matrik skal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59582"/>
            <a:ext cx="220308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31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i="1" dirty="0"/>
              <a:t>Hill Cipher</a:t>
            </a:r>
            <a:r>
              <a:rPr lang="en-US" sz="2800" dirty="0"/>
              <a:t> 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Lester S. Hill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tahun</a:t>
            </a:r>
            <a:r>
              <a:rPr lang="en-US" sz="2800" dirty="0"/>
              <a:t> </a:t>
            </a:r>
            <a:r>
              <a:rPr lang="en-US" sz="2800" dirty="0" smtClean="0"/>
              <a:t>1929.</a:t>
            </a:r>
            <a:endParaRPr lang="en-US" sz="2800" i="1" dirty="0" smtClean="0"/>
          </a:p>
          <a:p>
            <a:pPr algn="just"/>
            <a:r>
              <a:rPr lang="en-US" sz="2800" i="1" dirty="0" smtClean="0"/>
              <a:t>Hill </a:t>
            </a:r>
            <a:r>
              <a:rPr lang="en-US" sz="2800" i="1" dirty="0"/>
              <a:t>Cipher</a:t>
            </a:r>
            <a:r>
              <a:rPr lang="en-US" sz="2800" dirty="0"/>
              <a:t> 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aritmatika</a:t>
            </a:r>
            <a:r>
              <a:rPr lang="en-US" sz="2800" dirty="0"/>
              <a:t> modulo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kriptografi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persegi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dekripsi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679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Hill Cipher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kriptografi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diciptakan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/>
              <a:t> </a:t>
            </a:r>
            <a:r>
              <a:rPr lang="en-US" sz="2800" i="1" dirty="0"/>
              <a:t>cipher</a:t>
            </a:r>
            <a:r>
              <a:rPr lang="en-US" sz="2800" dirty="0"/>
              <a:t> (</a:t>
            </a:r>
            <a:r>
              <a:rPr lang="en-US" sz="2800" dirty="0" err="1"/>
              <a:t>kode</a:t>
            </a:r>
            <a:r>
              <a:rPr lang="en-US" sz="2800" dirty="0"/>
              <a:t>)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dipecahkan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i="1" dirty="0" smtClean="0"/>
              <a:t>Hill </a:t>
            </a:r>
            <a:r>
              <a:rPr lang="en-US" sz="2800" i="1" dirty="0"/>
              <a:t>Cipher</a:t>
            </a:r>
            <a:r>
              <a:rPr lang="en-US" sz="2800" dirty="0"/>
              <a:t> 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mengganti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abjad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plaintext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abjad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 </a:t>
            </a:r>
            <a:r>
              <a:rPr lang="en-US" sz="2800" i="1" dirty="0" err="1"/>
              <a:t>ciphertext</a:t>
            </a:r>
            <a:r>
              <a:rPr lang="en-US" sz="2800" dirty="0"/>
              <a:t> 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perkalian</a:t>
            </a:r>
            <a:r>
              <a:rPr lang="en-US" sz="2800" dirty="0"/>
              <a:t> </a:t>
            </a:r>
            <a:r>
              <a:rPr lang="en-US" sz="2800" dirty="0" err="1"/>
              <a:t>matriks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enkripsi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dekripsinya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554559"/>
      </p:ext>
    </p:extLst>
  </p:cSld>
  <p:clrMapOvr>
    <a:masterClrMapping/>
  </p:clrMapOvr>
</p:sld>
</file>

<file path=ppt/theme/theme1.xml><?xml version="1.0" encoding="utf-8"?>
<a:theme xmlns:a="http://schemas.openxmlformats.org/drawingml/2006/main" name="cdb2004199d">
  <a:themeElements>
    <a:clrScheme name="217tgp_cube_dark 3">
      <a:dk1>
        <a:srgbClr val="969696"/>
      </a:dk1>
      <a:lt1>
        <a:srgbClr val="FFFFFF"/>
      </a:lt1>
      <a:dk2>
        <a:srgbClr val="0A2068"/>
      </a:dk2>
      <a:lt2>
        <a:srgbClr val="85D9F7"/>
      </a:lt2>
      <a:accent1>
        <a:srgbClr val="5AB14B"/>
      </a:accent1>
      <a:accent2>
        <a:srgbClr val="2F7ADF"/>
      </a:accent2>
      <a:accent3>
        <a:srgbClr val="AAABB9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217tgp_cub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17tgp_cub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2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17tgp_cube_dark 3">
        <a:dk1>
          <a:srgbClr val="969696"/>
        </a:dk1>
        <a:lt1>
          <a:srgbClr val="FFFFFF"/>
        </a:lt1>
        <a:dk2>
          <a:srgbClr val="0A2068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BB9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cdb2004199d</Template>
  <TotalTime>5131</TotalTime>
  <Words>653</Words>
  <Application>Microsoft Office PowerPoint</Application>
  <PresentationFormat>On-screen Show (4:3)</PresentationFormat>
  <Paragraphs>237</Paragraphs>
  <Slides>24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cdb2004199d</vt:lpstr>
      <vt:lpstr>Hill Cipher &amp; Vigenere Cipher</vt:lpstr>
      <vt:lpstr>Contents</vt:lpstr>
      <vt:lpstr>Pendahuluan</vt:lpstr>
      <vt:lpstr>Pendahuluan</vt:lpstr>
      <vt:lpstr>Pendahuluan</vt:lpstr>
      <vt:lpstr>Pendahuluan</vt:lpstr>
      <vt:lpstr>Pendahuluan</vt:lpstr>
      <vt:lpstr>Metode Hill Cipher</vt:lpstr>
      <vt:lpstr>Metode Hill Cipher</vt:lpstr>
      <vt:lpstr>Metode Hill Cipher</vt:lpstr>
      <vt:lpstr>Teknik Enkripsi Hill Cipher</vt:lpstr>
      <vt:lpstr>Teknik Enkripsi Hill Cipher</vt:lpstr>
      <vt:lpstr>Teknik Enkripsi Hill Cipher</vt:lpstr>
      <vt:lpstr>Teknik Enkripsi Hill Cipher</vt:lpstr>
      <vt:lpstr>Teknik Enkripsi Hill Cipher</vt:lpstr>
      <vt:lpstr>Teknik Dekripsi Hill Cipher</vt:lpstr>
      <vt:lpstr>Teknik Dekripsi Hill Cipher</vt:lpstr>
      <vt:lpstr>Teknik Dekripsi Hill Cipher</vt:lpstr>
      <vt:lpstr>Teknik Dekripsi Hill Cipher</vt:lpstr>
      <vt:lpstr>PowerPoint Presentation</vt:lpstr>
      <vt:lpstr>Kriptografi Klasik</vt:lpstr>
      <vt:lpstr>Kesimpulan</vt:lpstr>
      <vt:lpstr>Referensi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karima</dc:creator>
  <cp:lastModifiedBy>asus</cp:lastModifiedBy>
  <cp:revision>280</cp:revision>
  <dcterms:created xsi:type="dcterms:W3CDTF">2012-03-13T08:00:18Z</dcterms:created>
  <dcterms:modified xsi:type="dcterms:W3CDTF">2013-03-30T09:14:11Z</dcterms:modified>
</cp:coreProperties>
</file>