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60" r:id="rId20"/>
    <p:sldId id="264"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8B7F0-E9D1-489F-AE0E-7213ADF333BD}" type="datetimeFigureOut">
              <a:rPr lang="en-US" smtClean="0"/>
              <a:t>3/2/2020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016FD-22AC-4002-88E0-99425CEC4E1B}" type="slidenum">
              <a:rPr lang="en-US" smtClean="0"/>
              <a:t>‹#›</a:t>
            </a:fld>
            <a:endParaRPr lang="en-US"/>
          </a:p>
        </p:txBody>
      </p:sp>
    </p:spTree>
    <p:extLst>
      <p:ext uri="{BB962C8B-B14F-4D97-AF65-F5344CB8AC3E}">
        <p14:creationId xmlns:p14="http://schemas.microsoft.com/office/powerpoint/2010/main" val="147610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35AF5C-1373-4988-8CD9-1408DF48839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70265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AF5C-1373-4988-8CD9-1408DF48839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2928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AF5C-1373-4988-8CD9-1408DF48839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400846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5AF5C-1373-4988-8CD9-1408DF48839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23853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5AF5C-1373-4988-8CD9-1408DF48839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98977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35AF5C-1373-4988-8CD9-1408DF48839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59693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35AF5C-1373-4988-8CD9-1408DF48839E}"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83228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35AF5C-1373-4988-8CD9-1408DF48839E}"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152012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5AF5C-1373-4988-8CD9-1408DF48839E}"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63929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5AF5C-1373-4988-8CD9-1408DF48839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3097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5AF5C-1373-4988-8CD9-1408DF48839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F5C5A-A4F9-4A15-A070-5EADD89C854C}" type="slidenum">
              <a:rPr lang="en-US" smtClean="0"/>
              <a:t>‹#›</a:t>
            </a:fld>
            <a:endParaRPr lang="en-US"/>
          </a:p>
        </p:txBody>
      </p:sp>
    </p:spTree>
    <p:extLst>
      <p:ext uri="{BB962C8B-B14F-4D97-AF65-F5344CB8AC3E}">
        <p14:creationId xmlns:p14="http://schemas.microsoft.com/office/powerpoint/2010/main" val="151897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5AF5C-1373-4988-8CD9-1408DF48839E}" type="datetimeFigureOut">
              <a:rPr lang="en-US" smtClean="0"/>
              <a:t>3/2/2020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F5C5A-A4F9-4A15-A070-5EADD89C854C}" type="slidenum">
              <a:rPr lang="en-US" smtClean="0"/>
              <a:t>‹#›</a:t>
            </a:fld>
            <a:endParaRPr lang="en-US"/>
          </a:p>
        </p:txBody>
      </p:sp>
    </p:spTree>
    <p:extLst>
      <p:ext uri="{BB962C8B-B14F-4D97-AF65-F5344CB8AC3E}">
        <p14:creationId xmlns:p14="http://schemas.microsoft.com/office/powerpoint/2010/main" val="2021118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openmrs.org/demo/"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09684" y="1774209"/>
            <a:ext cx="10317707" cy="181581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err="1"/>
              <a:t>Sistem</a:t>
            </a:r>
            <a:r>
              <a:rPr lang="en-US" dirty="0"/>
              <a:t> </a:t>
            </a:r>
            <a:r>
              <a:rPr lang="en-US" dirty="0" err="1"/>
              <a:t>Informasi</a:t>
            </a:r>
            <a:r>
              <a:rPr lang="en-US" dirty="0"/>
              <a:t> </a:t>
            </a:r>
            <a:r>
              <a:rPr lang="en-US" dirty="0" err="1"/>
              <a:t>Rumah</a:t>
            </a:r>
            <a:r>
              <a:rPr lang="en-US" dirty="0"/>
              <a:t> </a:t>
            </a:r>
            <a:r>
              <a:rPr lang="en-US" dirty="0" err="1"/>
              <a:t>Sakit</a:t>
            </a:r>
            <a:endParaRPr lang="en-US" dirty="0"/>
          </a:p>
        </p:txBody>
      </p:sp>
      <p:sp>
        <p:nvSpPr>
          <p:cNvPr id="9" name="Subtitle 2"/>
          <p:cNvSpPr txBox="1">
            <a:spLocks/>
          </p:cNvSpPr>
          <p:nvPr/>
        </p:nvSpPr>
        <p:spPr>
          <a:xfrm>
            <a:off x="1942416" y="4149585"/>
            <a:ext cx="6600451" cy="1910023"/>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Team Teaching :</a:t>
            </a:r>
          </a:p>
          <a:p>
            <a:br>
              <a:rPr lang="en-US" dirty="0"/>
            </a:br>
            <a:r>
              <a:rPr lang="en-US" dirty="0" err="1"/>
              <a:t>Arif</a:t>
            </a:r>
            <a:r>
              <a:rPr lang="en-US" dirty="0"/>
              <a:t> </a:t>
            </a:r>
            <a:r>
              <a:rPr lang="en-US" dirty="0" err="1"/>
              <a:t>Kurniadi</a:t>
            </a:r>
            <a:r>
              <a:rPr lang="en-US" dirty="0"/>
              <a:t>, </a:t>
            </a:r>
            <a:r>
              <a:rPr lang="en-US" dirty="0" err="1"/>
              <a:t>M.Kom</a:t>
            </a:r>
            <a:br>
              <a:rPr lang="en-US" dirty="0"/>
            </a:br>
            <a:r>
              <a:rPr lang="en-US" dirty="0" err="1"/>
              <a:t>Enny</a:t>
            </a:r>
            <a:r>
              <a:rPr lang="en-US" dirty="0"/>
              <a:t> </a:t>
            </a:r>
            <a:r>
              <a:rPr lang="en-US" dirty="0" err="1"/>
              <a:t>Rachmani</a:t>
            </a:r>
            <a:r>
              <a:rPr lang="en-US" dirty="0"/>
              <a:t>, </a:t>
            </a:r>
            <a:r>
              <a:rPr lang="en-US" dirty="0" err="1"/>
              <a:t>M.Kom</a:t>
            </a:r>
            <a:r>
              <a:rPr lang="en-US" dirty="0"/>
              <a:t>, </a:t>
            </a:r>
            <a:r>
              <a:rPr lang="en-US" dirty="0" err="1"/>
              <a:t>Phd</a:t>
            </a:r>
            <a:br>
              <a:rPr lang="en-US" dirty="0"/>
            </a:br>
            <a:r>
              <a:rPr lang="en-US" dirty="0" err="1"/>
              <a:t>Maryani</a:t>
            </a:r>
            <a:r>
              <a:rPr lang="en-US" dirty="0"/>
              <a:t> </a:t>
            </a:r>
            <a:r>
              <a:rPr lang="en-US" dirty="0" err="1"/>
              <a:t>Setyowati</a:t>
            </a:r>
            <a:r>
              <a:rPr lang="en-US" dirty="0"/>
              <a:t>, </a:t>
            </a:r>
            <a:r>
              <a:rPr lang="en-US" dirty="0" err="1"/>
              <a:t>M.Kes</a:t>
            </a:r>
            <a:br>
              <a:rPr lang="en-US" dirty="0"/>
            </a:br>
            <a:r>
              <a:rPr lang="en-US" dirty="0" err="1"/>
              <a:t>Maulana</a:t>
            </a:r>
            <a:r>
              <a:rPr lang="en-US" dirty="0"/>
              <a:t> Tomy Abiyasa, </a:t>
            </a:r>
            <a:r>
              <a:rPr lang="en-US" dirty="0" err="1"/>
              <a:t>Amd</a:t>
            </a:r>
            <a:r>
              <a:rPr lang="en-US" dirty="0"/>
              <a:t>. PK, SKM</a:t>
            </a:r>
            <a:br>
              <a:rPr lang="en-US" dirty="0"/>
            </a:br>
            <a:r>
              <a:rPr lang="en-US" dirty="0" err="1"/>
              <a:t>Edy</a:t>
            </a:r>
            <a:r>
              <a:rPr lang="en-US" dirty="0"/>
              <a:t> Jaya </a:t>
            </a:r>
            <a:r>
              <a:rPr lang="en-US" dirty="0" err="1"/>
              <a:t>S.Kom</a:t>
            </a:r>
            <a:endParaRPr lang="en-US" dirty="0"/>
          </a:p>
        </p:txBody>
      </p:sp>
    </p:spTree>
    <p:extLst>
      <p:ext uri="{BB962C8B-B14F-4D97-AF65-F5344CB8AC3E}">
        <p14:creationId xmlns:p14="http://schemas.microsoft.com/office/powerpoint/2010/main" val="52493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6073253"/>
          </a:xfrm>
        </p:spPr>
        <p:txBody>
          <a:bodyPr>
            <a:normAutofit fontScale="92500" lnSpcReduction="20000"/>
          </a:bodyPr>
          <a:lstStyle/>
          <a:p>
            <a:r>
              <a:rPr lang="en-US" altLang="en-US" b="1" dirty="0" err="1">
                <a:latin typeface="Tw Cen MT Condensed Extra Bold" panose="020B0803020202020204" pitchFamily="34" charset="0"/>
                <a:cs typeface="Arial" panose="020B0604020202020204" pitchFamily="34" charset="0"/>
              </a:rPr>
              <a:t>Sistem</a:t>
            </a:r>
            <a:r>
              <a:rPr lang="en-US" altLang="en-US" b="1" dirty="0">
                <a:latin typeface="Tw Cen MT Condensed Extra Bold" panose="020B0803020202020204" pitchFamily="34" charset="0"/>
                <a:cs typeface="Arial" panose="020B0604020202020204" pitchFamily="34" charset="0"/>
              </a:rPr>
              <a:t> </a:t>
            </a:r>
            <a:r>
              <a:rPr lang="id-ID" altLang="en-US" b="1" dirty="0">
                <a:latin typeface="Tw Cen MT Condensed Extra Bold" panose="020B0803020202020204" pitchFamily="34" charset="0"/>
                <a:cs typeface="Arial" panose="020B0604020202020204" pitchFamily="34" charset="0"/>
              </a:rPr>
              <a:t>k</a:t>
            </a:r>
            <a:r>
              <a:rPr lang="en-US" altLang="en-US" b="1" dirty="0" err="1">
                <a:latin typeface="Tw Cen MT Condensed Extra Bold" panose="020B0803020202020204" pitchFamily="34" charset="0"/>
                <a:cs typeface="Arial" panose="020B0604020202020204" pitchFamily="34" charset="0"/>
              </a:rPr>
              <a:t>erja</a:t>
            </a:r>
            <a:r>
              <a:rPr lang="en-US" altLang="en-US" b="1" dirty="0">
                <a:latin typeface="Tw Cen MT Condensed Extra Bold" panose="020B0803020202020204" pitchFamily="34" charset="0"/>
                <a:cs typeface="Arial" panose="020B0604020202020204" pitchFamily="34" charset="0"/>
              </a:rPr>
              <a:t> </a:t>
            </a:r>
            <a:r>
              <a:rPr lang="id-ID" altLang="en-US" b="1" dirty="0">
                <a:latin typeface="Tw Cen MT Condensed Extra Bold" panose="020B0803020202020204" pitchFamily="34" charset="0"/>
                <a:cs typeface="Arial" panose="020B0604020202020204" pitchFamily="34" charset="0"/>
              </a:rPr>
              <a:t>p</a:t>
            </a:r>
            <a:r>
              <a:rPr lang="en-US" altLang="en-US" b="1" dirty="0" err="1">
                <a:latin typeface="Tw Cen MT Condensed Extra Bold" panose="020B0803020202020204" pitchFamily="34" charset="0"/>
                <a:cs typeface="Arial" panose="020B0604020202020204" pitchFamily="34" charset="0"/>
              </a:rPr>
              <a:t>engetahuan</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adalah</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mendukung</a:t>
            </a:r>
            <a:r>
              <a:rPr lang="en-US" altLang="en-US" dirty="0">
                <a:solidFill>
                  <a:srgbClr val="002060"/>
                </a:solidFill>
                <a:latin typeface="Tw Cen MT Condensed Extra Bold" panose="020B0803020202020204" pitchFamily="34" charset="0"/>
                <a:cs typeface="Arial" panose="020B0604020202020204" pitchFamily="34" charset="0"/>
              </a:rPr>
              <a:t> para </a:t>
            </a:r>
            <a:r>
              <a:rPr lang="en-US" altLang="en-US" dirty="0" err="1">
                <a:solidFill>
                  <a:srgbClr val="002060"/>
                </a:solidFill>
                <a:latin typeface="Tw Cen MT Condensed Extra Bold" panose="020B0803020202020204" pitchFamily="34" charset="0"/>
                <a:cs typeface="Arial" panose="020B0604020202020204" pitchFamily="34" charset="0"/>
              </a:rPr>
              <a:t>pekerja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profesional</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seperti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ilmuwan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insinyur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doktor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dengan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membantu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mereka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menciptakan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pengetahuan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baru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memungkinkan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mereka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mengkonstribusikannya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organisasi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atau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masyarakat</a:t>
            </a:r>
            <a:r>
              <a:rPr lang="en-US" altLang="en-US" dirty="0">
                <a:solidFill>
                  <a:srgbClr val="002060"/>
                </a:solidFill>
                <a:latin typeface="Tw Cen MT Condensed Extra Bold" panose="020B0803020202020204" pitchFamily="34" charset="0"/>
                <a:cs typeface="Arial" panose="020B0604020202020204" pitchFamily="34" charset="0"/>
              </a:rPr>
              <a:t>.</a:t>
            </a:r>
            <a:r>
              <a:rPr lang="en-US" altLang="en-US" baseline="30000" dirty="0">
                <a:solidFill>
                  <a:srgbClr val="002060"/>
                </a:solidFill>
                <a:latin typeface="Tw Cen MT Condensed Extra Bold" panose="020B0803020202020204" pitchFamily="34" charset="0"/>
                <a:cs typeface="Arial" panose="020B0604020202020204" pitchFamily="34" charset="0"/>
              </a:rPr>
              <a:t> </a:t>
            </a:r>
            <a:endParaRPr lang="id-ID" altLang="en-US" baseline="30000" dirty="0">
              <a:solidFill>
                <a:srgbClr val="002060"/>
              </a:solidFill>
              <a:latin typeface="Tw Cen MT Condensed Extra Bold" panose="020B0803020202020204" pitchFamily="34" charset="0"/>
              <a:cs typeface="Arial" panose="020B0604020202020204" pitchFamily="34" charset="0"/>
            </a:endParaRPr>
          </a:p>
          <a:p>
            <a:endParaRPr lang="id-ID" altLang="en-US" baseline="30000" dirty="0">
              <a:solidFill>
                <a:srgbClr val="002060"/>
              </a:solidFill>
              <a:latin typeface="Tw Cen MT Condensed Extra Bold" panose="020B0803020202020204" pitchFamily="34" charset="0"/>
              <a:cs typeface="Arial" panose="020B0604020202020204" pitchFamily="34" charset="0"/>
            </a:endParaRPr>
          </a:p>
          <a:p>
            <a:r>
              <a:rPr lang="fi-FI" altLang="en-US" b="1" dirty="0">
                <a:latin typeface="Tw Cen MT Condensed Extra Bold" panose="020B0803020202020204" pitchFamily="34" charset="0"/>
                <a:cs typeface="Arial" panose="020B0604020202020204" pitchFamily="34" charset="0"/>
              </a:rPr>
              <a:t>Sistem informasi manajemen</a:t>
            </a:r>
            <a:r>
              <a:rPr lang="fi-FI" altLang="en-US" dirty="0">
                <a:latin typeface="Tw Cen MT Condensed Extra Bold" panose="020B0803020202020204" pitchFamily="34" charset="0"/>
                <a:cs typeface="Arial" panose="020B0604020202020204" pitchFamily="34" charset="0"/>
              </a:rPr>
              <a:t>, </a:t>
            </a:r>
            <a:r>
              <a:rPr lang="fi-FI" altLang="en-US" dirty="0">
                <a:solidFill>
                  <a:srgbClr val="002060"/>
                </a:solidFill>
                <a:latin typeface="Tw Cen MT Condensed Extra Bold" panose="020B0803020202020204" pitchFamily="34" charset="0"/>
                <a:cs typeface="Arial" panose="020B0604020202020204" pitchFamily="34" charset="0"/>
              </a:rPr>
              <a:t>merupakan sistem yang menghasilkan informasi untuk kepentingan manajerial atau proses-proses manajemen (perencanaan, pelaksanaan, monitoring dan evaluasi) kegiatan organisasi</a:t>
            </a:r>
          </a:p>
          <a:p>
            <a:pPr marL="0" indent="0">
              <a:buNone/>
            </a:pPr>
            <a:endParaRPr lang="fi-FI" altLang="en-US" dirty="0">
              <a:solidFill>
                <a:srgbClr val="002060"/>
              </a:solidFill>
              <a:latin typeface="Tw Cen MT Condensed Extra Bold" panose="020B0803020202020204" pitchFamily="34" charset="0"/>
              <a:cs typeface="Arial" panose="020B0604020202020204" pitchFamily="34" charset="0"/>
            </a:endParaRPr>
          </a:p>
          <a:p>
            <a:r>
              <a:rPr lang="fi-FI" altLang="en-US" b="1" dirty="0">
                <a:latin typeface="Tw Cen MT Condensed Extra Bold" panose="020B0803020202020204" pitchFamily="34" charset="0"/>
                <a:cs typeface="Arial" panose="020B0604020202020204" pitchFamily="34" charset="0"/>
              </a:rPr>
              <a:t>Sistem pendukung keputusan</a:t>
            </a:r>
            <a:r>
              <a:rPr lang="fi-FI" altLang="en-US" dirty="0">
                <a:latin typeface="Tw Cen MT Condensed Extra Bold" panose="020B0803020202020204" pitchFamily="34" charset="0"/>
                <a:cs typeface="Arial" panose="020B0604020202020204" pitchFamily="34" charset="0"/>
              </a:rPr>
              <a:t>, </a:t>
            </a:r>
            <a:r>
              <a:rPr lang="fi-FI" altLang="en-US" dirty="0">
                <a:solidFill>
                  <a:srgbClr val="002060"/>
                </a:solidFill>
                <a:latin typeface="Tw Cen MT Condensed Extra Bold" panose="020B0803020202020204" pitchFamily="34" charset="0"/>
                <a:cs typeface="Arial" panose="020B0604020202020204" pitchFamily="34" charset="0"/>
              </a:rPr>
              <a:t>merupakan sistem informasi terkomputerisasi di atas sistem informasi manajemen yang lebih menekankan pada fungsi mendukung pengambilan keputusan di seluruh tahap-tahapnya</a:t>
            </a:r>
            <a:r>
              <a:rPr lang="id-ID" altLang="en-US" dirty="0">
                <a:solidFill>
                  <a:srgbClr val="002060"/>
                </a:solidFill>
                <a:latin typeface="Tw Cen MT Condensed Extra Bold" panose="020B0803020202020204" pitchFamily="34" charset="0"/>
                <a:cs typeface="Arial" panose="020B0604020202020204" pitchFamily="34" charset="0"/>
              </a:rPr>
              <a:t>.</a:t>
            </a:r>
          </a:p>
          <a:p>
            <a:endParaRPr lang="id-ID" altLang="en-US" dirty="0">
              <a:solidFill>
                <a:srgbClr val="002060"/>
              </a:solidFill>
              <a:latin typeface="Tw Cen MT Condensed Extra Bold" panose="020B0803020202020204" pitchFamily="34" charset="0"/>
              <a:cs typeface="Arial" panose="020B0604020202020204" pitchFamily="34" charset="0"/>
            </a:endParaRPr>
          </a:p>
          <a:p>
            <a:r>
              <a:rPr lang="fi-FI" altLang="en-US" b="1" dirty="0">
                <a:latin typeface="Tw Cen MT Condensed Extra Bold" panose="020B0803020202020204" pitchFamily="34" charset="0"/>
                <a:cs typeface="Arial" panose="020B0604020202020204" pitchFamily="34" charset="0"/>
              </a:rPr>
              <a:t>Sistem </a:t>
            </a:r>
            <a:r>
              <a:rPr lang="id-ID" altLang="en-US" b="1" dirty="0">
                <a:latin typeface="Tw Cen MT Condensed Extra Bold" panose="020B0803020202020204" pitchFamily="34" charset="0"/>
                <a:cs typeface="Arial" panose="020B0604020202020204" pitchFamily="34" charset="0"/>
              </a:rPr>
              <a:t>pakar</a:t>
            </a:r>
            <a:r>
              <a:rPr lang="fi-FI" altLang="en-US" b="1" dirty="0">
                <a:latin typeface="Tw Cen MT Condensed Extra Bold" panose="020B0803020202020204" pitchFamily="34" charset="0"/>
                <a:cs typeface="Arial" panose="020B0604020202020204" pitchFamily="34" charset="0"/>
              </a:rPr>
              <a:t> dan kecerdasan buatan</a:t>
            </a:r>
            <a:r>
              <a:rPr lang="fi-FI" altLang="en-US" dirty="0">
                <a:latin typeface="Tw Cen MT Condensed Extra Bold" panose="020B0803020202020204" pitchFamily="34" charset="0"/>
                <a:cs typeface="Arial" panose="020B0604020202020204" pitchFamily="34" charset="0"/>
              </a:rPr>
              <a:t>, </a:t>
            </a:r>
            <a:r>
              <a:rPr lang="fi-FI" altLang="en-US" dirty="0">
                <a:solidFill>
                  <a:srgbClr val="002060"/>
                </a:solidFill>
                <a:latin typeface="Tw Cen MT Condensed Extra Bold" panose="020B0803020202020204" pitchFamily="34" charset="0"/>
                <a:cs typeface="Arial" panose="020B0604020202020204" pitchFamily="34" charset="0"/>
              </a:rPr>
              <a:t>merupakan sistem yang menggunakan pendekatan kecerdasan buatan untuk menyelesaikan masalah serta memberikannya lewat pengguna bisnis dan secara efektif menangkap dan menggunakan pengetahuan seorang ahli untuk menyelesaikan masalah yang dialami dalam suatu organisasi.</a:t>
            </a:r>
            <a:endParaRPr lang="id-ID" altLang="en-US" dirty="0">
              <a:latin typeface="Times New Roman" panose="02020603050405020304" pitchFamily="18" charset="0"/>
              <a:cs typeface="Arial" panose="020B0604020202020204" pitchFamily="34" charset="0"/>
            </a:endParaRPr>
          </a:p>
          <a:p>
            <a:endParaRPr lang="id-ID" altLang="en-US" dirty="0">
              <a:latin typeface="Tw Cen MT Condensed Extra Bold" panose="020B0803020202020204" pitchFamily="34" charset="0"/>
              <a:cs typeface="Arial" panose="020B0604020202020204" pitchFamily="34" charset="0"/>
            </a:endParaRPr>
          </a:p>
        </p:txBody>
      </p:sp>
    </p:spTree>
    <p:extLst>
      <p:ext uri="{BB962C8B-B14F-4D97-AF65-F5344CB8AC3E}">
        <p14:creationId xmlns:p14="http://schemas.microsoft.com/office/powerpoint/2010/main" val="72107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Perkembangan</a:t>
            </a:r>
            <a:r>
              <a:rPr lang="en-US" b="1" dirty="0"/>
              <a:t> SIMRS</a:t>
            </a:r>
          </a:p>
        </p:txBody>
      </p:sp>
      <p:pic>
        <p:nvPicPr>
          <p:cNvPr id="4" name="Content Placeholder 3"/>
          <p:cNvPicPr>
            <a:picLocks noGrp="1" noChangeAspect="1"/>
          </p:cNvPicPr>
          <p:nvPr>
            <p:ph idx="1"/>
          </p:nvPr>
        </p:nvPicPr>
        <p:blipFill>
          <a:blip r:embed="rId2"/>
          <a:stretch>
            <a:fillRect/>
          </a:stretch>
        </p:blipFill>
        <p:spPr>
          <a:xfrm>
            <a:off x="838199" y="1583140"/>
            <a:ext cx="9934995" cy="4776717"/>
          </a:xfrm>
          <a:prstGeom prst="rect">
            <a:avLst/>
          </a:prstGeom>
        </p:spPr>
      </p:pic>
    </p:spTree>
    <p:extLst>
      <p:ext uri="{BB962C8B-B14F-4D97-AF65-F5344CB8AC3E}">
        <p14:creationId xmlns:p14="http://schemas.microsoft.com/office/powerpoint/2010/main" val="213611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SIRS IDEAL</a:t>
            </a:r>
          </a:p>
        </p:txBody>
      </p:sp>
      <p:sp>
        <p:nvSpPr>
          <p:cNvPr id="3" name="Content Placeholder 2"/>
          <p:cNvSpPr>
            <a:spLocks noGrp="1"/>
          </p:cNvSpPr>
          <p:nvPr>
            <p:ph idx="1"/>
          </p:nvPr>
        </p:nvSpPr>
        <p:spPr/>
        <p:txBody>
          <a:bodyPr/>
          <a:lstStyle/>
          <a:p>
            <a:pPr>
              <a:spcBef>
                <a:spcPct val="50000"/>
              </a:spcBef>
            </a:pPr>
            <a:r>
              <a:rPr lang="id-ID" altLang="en-US" sz="3200" dirty="0">
                <a:latin typeface="Tw Cen MT Condensed Extra Bold" panose="020B0803020202020204" pitchFamily="34" charset="0"/>
                <a:cs typeface="Arial" panose="020B0604020202020204" pitchFamily="34" charset="0"/>
              </a:rPr>
              <a:t>Dinamis sesuai kebutuhan rumah sakit</a:t>
            </a:r>
            <a:endParaRPr lang="en-US" altLang="en-US" sz="3200" dirty="0">
              <a:latin typeface="Tw Cen MT Condensed Extra Bold" panose="020B0803020202020204" pitchFamily="34" charset="0"/>
              <a:cs typeface="Arial" panose="020B0604020202020204" pitchFamily="34" charset="0"/>
            </a:endParaRPr>
          </a:p>
          <a:p>
            <a:pPr>
              <a:spcBef>
                <a:spcPct val="50000"/>
              </a:spcBef>
            </a:pPr>
            <a:r>
              <a:rPr lang="id-ID" altLang="en-US" sz="3200" dirty="0">
                <a:latin typeface="Tw Cen MT Condensed Extra Bold" panose="020B0803020202020204" pitchFamily="34" charset="0"/>
                <a:cs typeface="Arial" panose="020B0604020202020204" pitchFamily="34" charset="0"/>
              </a:rPr>
              <a:t>Aman dalam pengelolaan data</a:t>
            </a:r>
            <a:endParaRPr lang="en-US" altLang="en-US" sz="3200" dirty="0">
              <a:latin typeface="Tw Cen MT Condensed Extra Bold" panose="020B0803020202020204" pitchFamily="34" charset="0"/>
              <a:cs typeface="Arial" panose="020B0604020202020204" pitchFamily="34" charset="0"/>
            </a:endParaRPr>
          </a:p>
          <a:p>
            <a:pPr>
              <a:spcBef>
                <a:spcPct val="50000"/>
              </a:spcBef>
            </a:pPr>
            <a:r>
              <a:rPr lang="id-ID" altLang="en-US" sz="3200" dirty="0">
                <a:latin typeface="Tw Cen MT Condensed Extra Bold" panose="020B0803020202020204" pitchFamily="34" charset="0"/>
                <a:cs typeface="Arial" panose="020B0604020202020204" pitchFamily="34" charset="0"/>
              </a:rPr>
              <a:t>Sesuai dengan aturan hukum yang berlaku di Indonesia</a:t>
            </a:r>
            <a:endParaRPr lang="en-US" altLang="en-US" sz="3200" dirty="0">
              <a:latin typeface="Tw Cen MT Condensed Extra Bold" panose="020B0803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74999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en-US" dirty="0">
                <a:latin typeface="Stencil" panose="040409050D0802020404" pitchFamily="82" charset="0"/>
                <a:cs typeface="Arial" panose="020B0604020202020204" pitchFamily="34" charset="0"/>
              </a:rPr>
              <a:t>DAMPAK PENGEMBANGAN SIRS</a:t>
            </a:r>
            <a:endParaRPr lang="en-US" dirty="0"/>
          </a:p>
        </p:txBody>
      </p:sp>
      <p:sp>
        <p:nvSpPr>
          <p:cNvPr id="3" name="Content Placeholder 2"/>
          <p:cNvSpPr>
            <a:spLocks noGrp="1"/>
          </p:cNvSpPr>
          <p:nvPr>
            <p:ph idx="1"/>
          </p:nvPr>
        </p:nvSpPr>
        <p:spPr/>
        <p:txBody>
          <a:bodyPr/>
          <a:lstStyle/>
          <a:p>
            <a:pPr>
              <a:spcBef>
                <a:spcPts val="0"/>
              </a:spcBef>
              <a:defRPr/>
            </a:pPr>
            <a:r>
              <a:rPr lang="id-ID" sz="3200" dirty="0">
                <a:solidFill>
                  <a:srgbClr val="002060"/>
                </a:solidFill>
                <a:latin typeface="Tw Cen MT Condensed Extra Bold" pitchFamily="34" charset="0"/>
              </a:rPr>
              <a:t>Akan terjadi peningkatan:</a:t>
            </a:r>
            <a:endParaRPr lang="en-US" sz="3200" dirty="0">
              <a:solidFill>
                <a:srgbClr val="002060"/>
              </a:solidFill>
              <a:latin typeface="Tw Cen MT Condensed Extra Bold" pitchFamily="34" charset="0"/>
            </a:endParaRPr>
          </a:p>
          <a:p>
            <a:pPr marL="0" indent="0">
              <a:spcBef>
                <a:spcPts val="0"/>
              </a:spcBef>
              <a:buNone/>
              <a:defRPr/>
            </a:pPr>
            <a:endParaRPr lang="id-ID" sz="3200" dirty="0">
              <a:solidFill>
                <a:srgbClr val="002060"/>
              </a:solidFill>
              <a:latin typeface="Tw Cen MT Condensed Extra Bold" pitchFamily="34" charset="0"/>
            </a:endParaRPr>
          </a:p>
          <a:p>
            <a:pPr marL="457200" indent="-457200">
              <a:spcBef>
                <a:spcPts val="0"/>
              </a:spcBef>
              <a:buFont typeface="+mj-lt"/>
              <a:buAutoNum type="arabicPeriod"/>
              <a:defRPr/>
            </a:pPr>
            <a:r>
              <a:rPr lang="id-ID" sz="3200" dirty="0">
                <a:latin typeface="Tw Cen MT Condensed Extra Bold" pitchFamily="34" charset="0"/>
              </a:rPr>
              <a:t>Kinerja</a:t>
            </a:r>
          </a:p>
          <a:p>
            <a:pPr marL="457200" indent="-457200">
              <a:spcBef>
                <a:spcPts val="0"/>
              </a:spcBef>
              <a:buFont typeface="+mj-lt"/>
              <a:buAutoNum type="arabicPeriod"/>
              <a:defRPr/>
            </a:pPr>
            <a:r>
              <a:rPr lang="id-ID" sz="3200" dirty="0">
                <a:latin typeface="Tw Cen MT Condensed Extra Bold" pitchFamily="34" charset="0"/>
              </a:rPr>
              <a:t>Informasi</a:t>
            </a:r>
          </a:p>
          <a:p>
            <a:pPr marL="457200" indent="-457200">
              <a:spcBef>
                <a:spcPts val="0"/>
              </a:spcBef>
              <a:buFont typeface="+mj-lt"/>
              <a:buAutoNum type="arabicPeriod"/>
              <a:defRPr/>
            </a:pPr>
            <a:r>
              <a:rPr lang="id-ID" sz="3200" dirty="0">
                <a:latin typeface="Tw Cen MT Condensed Extra Bold" pitchFamily="34" charset="0"/>
              </a:rPr>
              <a:t>Aspek ekonomis</a:t>
            </a:r>
          </a:p>
          <a:p>
            <a:pPr marL="457200" indent="-457200">
              <a:spcBef>
                <a:spcPts val="0"/>
              </a:spcBef>
              <a:buFont typeface="+mj-lt"/>
              <a:buAutoNum type="arabicPeriod"/>
              <a:defRPr/>
            </a:pPr>
            <a:r>
              <a:rPr lang="id-ID" sz="3200" dirty="0">
                <a:latin typeface="Tw Cen MT Condensed Extra Bold" pitchFamily="34" charset="0"/>
              </a:rPr>
              <a:t>Pengendalian</a:t>
            </a:r>
          </a:p>
          <a:p>
            <a:pPr marL="457200" indent="-457200">
              <a:spcBef>
                <a:spcPts val="0"/>
              </a:spcBef>
              <a:buFont typeface="+mj-lt"/>
              <a:buAutoNum type="arabicPeriod"/>
              <a:defRPr/>
            </a:pPr>
            <a:r>
              <a:rPr lang="id-ID" sz="3200" dirty="0">
                <a:latin typeface="Tw Cen MT Condensed Extra Bold" pitchFamily="34" charset="0"/>
              </a:rPr>
              <a:t>Efisiensi</a:t>
            </a:r>
          </a:p>
          <a:p>
            <a:pPr marL="457200" indent="-457200">
              <a:spcBef>
                <a:spcPts val="0"/>
              </a:spcBef>
              <a:buFont typeface="+mj-lt"/>
              <a:buAutoNum type="arabicPeriod"/>
              <a:defRPr/>
            </a:pPr>
            <a:r>
              <a:rPr lang="id-ID" sz="3200" dirty="0">
                <a:latin typeface="Tw Cen MT Condensed Extra Bold" pitchFamily="34" charset="0"/>
              </a:rPr>
              <a:t>Operasional Pelayanan</a:t>
            </a:r>
          </a:p>
          <a:p>
            <a:endParaRPr lang="en-US" dirty="0"/>
          </a:p>
        </p:txBody>
      </p:sp>
    </p:spTree>
    <p:extLst>
      <p:ext uri="{BB962C8B-B14F-4D97-AF65-F5344CB8AC3E}">
        <p14:creationId xmlns:p14="http://schemas.microsoft.com/office/powerpoint/2010/main" val="151350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460498"/>
          </a:xfrm>
        </p:spPr>
        <p:txBody>
          <a:bodyPr/>
          <a:lstStyle/>
          <a:p>
            <a:r>
              <a:rPr lang="id-ID" altLang="en-US" dirty="0">
                <a:latin typeface="Stencil" panose="040409050D0802020404" pitchFamily="82" charset="0"/>
                <a:cs typeface="Arial" panose="020B0604020202020204" pitchFamily="34" charset="0"/>
              </a:rPr>
              <a:t>METODE PENGEMBANGAN SIRS</a:t>
            </a:r>
            <a:br>
              <a:rPr lang="id-ID" altLang="en-US" dirty="0">
                <a:latin typeface="Stencil" panose="040409050D0802020404" pitchFamily="82" charset="0"/>
                <a:cs typeface="Arial" panose="020B0604020202020204" pitchFamily="34" charset="0"/>
              </a:rPr>
            </a:br>
            <a:endParaRPr lang="en-US" dirty="0"/>
          </a:p>
        </p:txBody>
      </p:sp>
      <p:sp>
        <p:nvSpPr>
          <p:cNvPr id="3" name="Content Placeholder 2"/>
          <p:cNvSpPr>
            <a:spLocks noGrp="1"/>
          </p:cNvSpPr>
          <p:nvPr>
            <p:ph idx="1"/>
          </p:nvPr>
        </p:nvSpPr>
        <p:spPr>
          <a:xfrm>
            <a:off x="838200" y="1392072"/>
            <a:ext cx="10515600" cy="5145205"/>
          </a:xfrm>
        </p:spPr>
        <p:txBody>
          <a:bodyPr>
            <a:normAutofit/>
          </a:bodyPr>
          <a:lstStyle/>
          <a:p>
            <a:pPr>
              <a:buFont typeface="Calibri" panose="020F0502020204030204" pitchFamily="34" charset="0"/>
              <a:buAutoNum type="arabicPeriod"/>
            </a:pPr>
            <a:r>
              <a:rPr lang="id-ID" altLang="en-US" b="1" dirty="0">
                <a:latin typeface="Tw Cen MT Condensed Extra Bold" panose="020B0803020202020204" pitchFamily="34" charset="0"/>
                <a:cs typeface="Arial" panose="020B0604020202020204" pitchFamily="34" charset="0"/>
              </a:rPr>
              <a:t>SDLC </a:t>
            </a:r>
            <a:r>
              <a:rPr lang="id-ID" altLang="en-US" dirty="0">
                <a:latin typeface="Tw Cen MT Condensed Extra Bold" panose="020B0803020202020204" pitchFamily="34" charset="0"/>
                <a:cs typeface="Arial" panose="020B0604020202020204" pitchFamily="34" charset="0"/>
              </a:rPr>
              <a:t>(</a:t>
            </a:r>
            <a:r>
              <a:rPr lang="id-ID" altLang="en-US" i="1" dirty="0">
                <a:latin typeface="Tw Cen MT Condensed Extra Bold" panose="020B0803020202020204" pitchFamily="34" charset="0"/>
                <a:cs typeface="Arial" panose="020B0604020202020204" pitchFamily="34" charset="0"/>
              </a:rPr>
              <a:t>System Development Life Cycle</a:t>
            </a:r>
            <a:r>
              <a:rPr lang="id-ID" altLang="en-US" dirty="0">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meliputi tahapan analisis, desain, implementasi dan perawatan</a:t>
            </a:r>
          </a:p>
          <a:p>
            <a:pPr>
              <a:buFont typeface="Calibri" panose="020F0502020204030204" pitchFamily="34" charset="0"/>
              <a:buAutoNum type="arabicPeriod"/>
            </a:pPr>
            <a:r>
              <a:rPr lang="id-ID" altLang="en-US" b="1" dirty="0">
                <a:latin typeface="Tw Cen MT Condensed Extra Bold" panose="020B0803020202020204" pitchFamily="34" charset="0"/>
                <a:cs typeface="Arial" panose="020B0604020202020204" pitchFamily="34" charset="0"/>
              </a:rPr>
              <a:t>Metode Paket </a:t>
            </a:r>
            <a:r>
              <a:rPr lang="id-ID" altLang="en-US" dirty="0">
                <a:latin typeface="Tw Cen MT Condensed Extra Bold" panose="020B0803020202020204" pitchFamily="34" charset="0"/>
                <a:cs typeface="Arial" panose="020B0604020202020204" pitchFamily="34" charset="0"/>
              </a:rPr>
              <a:t>(</a:t>
            </a:r>
            <a:r>
              <a:rPr lang="id-ID" altLang="en-US" i="1" dirty="0">
                <a:latin typeface="Tw Cen MT Condensed Extra Bold" panose="020B0803020202020204" pitchFamily="34" charset="0"/>
                <a:cs typeface="Arial" panose="020B0604020202020204" pitchFamily="34" charset="0"/>
              </a:rPr>
              <a:t>Package</a:t>
            </a:r>
            <a:r>
              <a:rPr lang="id-ID" altLang="en-US" dirty="0">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merupakan pembelian modul dalam bentuk paket sistem informasi.</a:t>
            </a:r>
          </a:p>
          <a:p>
            <a:pPr>
              <a:buFont typeface="Calibri" panose="020F0502020204030204" pitchFamily="34" charset="0"/>
              <a:buAutoNum type="arabicPeriod"/>
            </a:pPr>
            <a:r>
              <a:rPr lang="id-ID" altLang="en-US" b="1" i="1" dirty="0">
                <a:latin typeface="Tw Cen MT Condensed Extra Bold" panose="020B0803020202020204" pitchFamily="34" charset="0"/>
                <a:cs typeface="Arial" panose="020B0604020202020204" pitchFamily="34" charset="0"/>
              </a:rPr>
              <a:t>Prototype</a:t>
            </a:r>
            <a:r>
              <a:rPr lang="id-ID" altLang="en-US" dirty="0">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mengandalkan pengembangan paket kecil secara terus-menerus selama digunakan sampai </a:t>
            </a:r>
            <a:r>
              <a:rPr lang="id-ID" altLang="en-US" i="1" dirty="0">
                <a:solidFill>
                  <a:srgbClr val="002060"/>
                </a:solidFill>
                <a:latin typeface="Tw Cen MT Condensed Extra Bold" panose="020B0803020202020204" pitchFamily="34" charset="0"/>
                <a:cs typeface="Arial" panose="020B0604020202020204" pitchFamily="34" charset="0"/>
              </a:rPr>
              <a:t>prototype </a:t>
            </a:r>
            <a:r>
              <a:rPr lang="id-ID" altLang="en-US" dirty="0">
                <a:solidFill>
                  <a:srgbClr val="002060"/>
                </a:solidFill>
                <a:latin typeface="Tw Cen MT Condensed Extra Bold" panose="020B0803020202020204" pitchFamily="34" charset="0"/>
                <a:cs typeface="Arial" panose="020B0604020202020204" pitchFamily="34" charset="0"/>
              </a:rPr>
              <a:t>tersebut memiliki bentuk jadi yang diinginkan</a:t>
            </a:r>
          </a:p>
          <a:p>
            <a:pPr>
              <a:buFont typeface="Calibri" panose="020F0502020204030204" pitchFamily="34" charset="0"/>
              <a:buAutoNum type="arabicPeriod"/>
            </a:pPr>
            <a:r>
              <a:rPr lang="id-ID" altLang="en-US" b="1" dirty="0">
                <a:latin typeface="Tw Cen MT Condensed Extra Bold" panose="020B0803020202020204" pitchFamily="34" charset="0"/>
                <a:cs typeface="Arial" panose="020B0604020202020204" pitchFamily="34" charset="0"/>
              </a:rPr>
              <a:t>EUC </a:t>
            </a:r>
            <a:r>
              <a:rPr lang="id-ID" altLang="en-US" dirty="0">
                <a:latin typeface="Tw Cen MT Condensed Extra Bold" panose="020B0803020202020204" pitchFamily="34" charset="0"/>
                <a:cs typeface="Arial" panose="020B0604020202020204" pitchFamily="34" charset="0"/>
              </a:rPr>
              <a:t>(</a:t>
            </a:r>
            <a:r>
              <a:rPr lang="id-ID" altLang="en-US" i="1" dirty="0">
                <a:latin typeface="Tw Cen MT Condensed Extra Bold" panose="020B0803020202020204" pitchFamily="34" charset="0"/>
                <a:cs typeface="Arial" panose="020B0604020202020204" pitchFamily="34" charset="0"/>
              </a:rPr>
              <a:t>End User Computing</a:t>
            </a:r>
            <a:r>
              <a:rPr lang="id-ID" altLang="en-US" dirty="0">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yang dikembangkan para praktisi dari dalam/</a:t>
            </a:r>
            <a:r>
              <a:rPr lang="id-ID" altLang="en-US" i="1" dirty="0">
                <a:solidFill>
                  <a:srgbClr val="002060"/>
                </a:solidFill>
                <a:latin typeface="Tw Cen MT Condensed Extra Bold" panose="020B0803020202020204" pitchFamily="34" charset="0"/>
                <a:cs typeface="Arial" panose="020B0604020202020204" pitchFamily="34" charset="0"/>
              </a:rPr>
              <a:t>insourcing</a:t>
            </a:r>
          </a:p>
          <a:p>
            <a:pPr>
              <a:buFont typeface="Calibri" panose="020F0502020204030204" pitchFamily="34" charset="0"/>
              <a:buAutoNum type="arabicPeriod"/>
            </a:pPr>
            <a:r>
              <a:rPr lang="id-ID" altLang="en-US" b="1" i="1" dirty="0">
                <a:latin typeface="Tw Cen MT Condensed Extra Bold" panose="020B0803020202020204" pitchFamily="34" charset="0"/>
                <a:cs typeface="Arial" panose="020B0604020202020204" pitchFamily="34" charset="0"/>
              </a:rPr>
              <a:t>Outsourcing</a:t>
            </a:r>
            <a:r>
              <a:rPr lang="id-ID" altLang="en-US" dirty="0">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merupakan sistem informasi yang dikembangkan dan dioperasikan oleh pihak ketiga/vendor</a:t>
            </a:r>
          </a:p>
          <a:p>
            <a:endParaRPr lang="en-US" dirty="0"/>
          </a:p>
        </p:txBody>
      </p:sp>
    </p:spTree>
    <p:extLst>
      <p:ext uri="{BB962C8B-B14F-4D97-AF65-F5344CB8AC3E}">
        <p14:creationId xmlns:p14="http://schemas.microsoft.com/office/powerpoint/2010/main" val="1847691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Integrasi</a:t>
            </a:r>
            <a:r>
              <a:rPr lang="en-US" b="1" dirty="0"/>
              <a:t> SIRS</a:t>
            </a:r>
          </a:p>
        </p:txBody>
      </p:sp>
      <p:sp>
        <p:nvSpPr>
          <p:cNvPr id="3" name="Content Placeholder 2"/>
          <p:cNvSpPr>
            <a:spLocks noGrp="1"/>
          </p:cNvSpPr>
          <p:nvPr>
            <p:ph idx="1"/>
          </p:nvPr>
        </p:nvSpPr>
        <p:spPr/>
        <p:txBody>
          <a:bodyPr/>
          <a:lstStyle/>
          <a:p>
            <a:endParaRPr lang="en-US" dirty="0"/>
          </a:p>
          <a:p>
            <a:r>
              <a:rPr lang="en-US" dirty="0" err="1"/>
              <a:t>Integrasi:adanya</a:t>
            </a:r>
            <a:r>
              <a:rPr lang="en-US" dirty="0"/>
              <a:t> </a:t>
            </a:r>
            <a:r>
              <a:rPr lang="en-US" dirty="0" err="1"/>
              <a:t>saling</a:t>
            </a:r>
            <a:r>
              <a:rPr lang="en-US" dirty="0"/>
              <a:t> </a:t>
            </a:r>
            <a:r>
              <a:rPr lang="en-US" dirty="0" err="1"/>
              <a:t>keterkaitan</a:t>
            </a:r>
            <a:r>
              <a:rPr lang="en-US" dirty="0"/>
              <a:t> </a:t>
            </a:r>
            <a:r>
              <a:rPr lang="en-US" dirty="0" err="1"/>
              <a:t>antar</a:t>
            </a:r>
            <a:r>
              <a:rPr lang="en-US" dirty="0"/>
              <a:t> sub system </a:t>
            </a:r>
            <a:r>
              <a:rPr lang="en-US" dirty="0" err="1"/>
              <a:t>sehingga</a:t>
            </a:r>
            <a:r>
              <a:rPr lang="en-US" dirty="0"/>
              <a:t> data </a:t>
            </a:r>
            <a:r>
              <a:rPr lang="en-US" dirty="0" err="1"/>
              <a:t>dari</a:t>
            </a:r>
            <a:r>
              <a:rPr lang="en-US" dirty="0"/>
              <a:t> </a:t>
            </a:r>
            <a:r>
              <a:rPr lang="en-US" dirty="0" err="1"/>
              <a:t>satu</a:t>
            </a:r>
            <a:r>
              <a:rPr lang="en-US" dirty="0"/>
              <a:t> system </a:t>
            </a:r>
            <a:r>
              <a:rPr lang="en-US" dirty="0" err="1"/>
              <a:t>secara</a:t>
            </a:r>
            <a:r>
              <a:rPr lang="en-US" dirty="0"/>
              <a:t> </a:t>
            </a:r>
            <a:r>
              <a:rPr lang="en-US" dirty="0" err="1"/>
              <a:t>rutin</a:t>
            </a:r>
            <a:r>
              <a:rPr lang="en-US" dirty="0"/>
              <a:t> </a:t>
            </a:r>
            <a:r>
              <a:rPr lang="en-US" dirty="0" err="1"/>
              <a:t>dapat</a:t>
            </a:r>
            <a:r>
              <a:rPr lang="en-US" dirty="0"/>
              <a:t> </a:t>
            </a:r>
            <a:r>
              <a:rPr lang="en-US" dirty="0" err="1"/>
              <a:t>melintas,menuju</a:t>
            </a:r>
            <a:r>
              <a:rPr lang="en-US" dirty="0"/>
              <a:t> </a:t>
            </a:r>
            <a:r>
              <a:rPr lang="en-US" dirty="0" err="1"/>
              <a:t>atau</a:t>
            </a:r>
            <a:r>
              <a:rPr lang="en-US" dirty="0"/>
              <a:t> </a:t>
            </a:r>
            <a:r>
              <a:rPr lang="en-US" dirty="0" err="1"/>
              <a:t>diambil</a:t>
            </a:r>
            <a:r>
              <a:rPr lang="en-US" dirty="0"/>
              <a:t> </a:t>
            </a:r>
            <a:r>
              <a:rPr lang="en-US" dirty="0" err="1"/>
              <a:t>oleh</a:t>
            </a:r>
            <a:r>
              <a:rPr lang="en-US" dirty="0"/>
              <a:t> </a:t>
            </a:r>
            <a:r>
              <a:rPr lang="en-US" dirty="0" err="1"/>
              <a:t>satu</a:t>
            </a:r>
            <a:r>
              <a:rPr lang="en-US" dirty="0"/>
              <a:t> </a:t>
            </a:r>
            <a:r>
              <a:rPr lang="en-US" dirty="0" err="1"/>
              <a:t>atau</a:t>
            </a:r>
            <a:r>
              <a:rPr lang="en-US" dirty="0"/>
              <a:t> </a:t>
            </a:r>
            <a:r>
              <a:rPr lang="en-US" dirty="0" err="1"/>
              <a:t>lebih</a:t>
            </a:r>
            <a:r>
              <a:rPr lang="en-US" dirty="0"/>
              <a:t> system yang lain.</a:t>
            </a:r>
          </a:p>
          <a:p>
            <a:endParaRPr lang="en-US" dirty="0"/>
          </a:p>
          <a:p>
            <a:r>
              <a:rPr lang="en-US" dirty="0" err="1"/>
              <a:t>Sistem</a:t>
            </a:r>
            <a:r>
              <a:rPr lang="en-US" dirty="0"/>
              <a:t> integrase (</a:t>
            </a:r>
            <a:r>
              <a:rPr lang="en-US" i="1" dirty="0"/>
              <a:t>integrated system</a:t>
            </a:r>
            <a:r>
              <a:rPr lang="en-US" dirty="0"/>
              <a:t>)</a:t>
            </a:r>
            <a:r>
              <a:rPr lang="en-US" dirty="0" err="1"/>
              <a:t>merupakan</a:t>
            </a:r>
            <a:r>
              <a:rPr lang="en-US" dirty="0"/>
              <a:t> </a:t>
            </a:r>
            <a:r>
              <a:rPr lang="en-US" dirty="0" err="1"/>
              <a:t>sebuah</a:t>
            </a:r>
            <a:r>
              <a:rPr lang="en-US" dirty="0"/>
              <a:t> </a:t>
            </a:r>
            <a:r>
              <a:rPr lang="en-US" dirty="0" err="1"/>
              <a:t>rangkaian</a:t>
            </a:r>
            <a:r>
              <a:rPr lang="en-US" dirty="0"/>
              <a:t> proses </a:t>
            </a:r>
            <a:r>
              <a:rPr lang="en-US" dirty="0" err="1"/>
              <a:t>untuk</a:t>
            </a:r>
            <a:r>
              <a:rPr lang="en-US" dirty="0"/>
              <a:t> </a:t>
            </a:r>
            <a:r>
              <a:rPr lang="en-US" dirty="0" err="1"/>
              <a:t>menghubungkan</a:t>
            </a:r>
            <a:r>
              <a:rPr lang="en-US" dirty="0"/>
              <a:t> </a:t>
            </a:r>
            <a:r>
              <a:rPr lang="en-US" dirty="0" err="1"/>
              <a:t>beberapa</a:t>
            </a:r>
            <a:r>
              <a:rPr lang="en-US" dirty="0"/>
              <a:t> system </a:t>
            </a:r>
            <a:r>
              <a:rPr lang="en-US" dirty="0" err="1"/>
              <a:t>komputerisasi</a:t>
            </a:r>
            <a:r>
              <a:rPr lang="en-US" dirty="0"/>
              <a:t> </a:t>
            </a:r>
            <a:r>
              <a:rPr lang="en-US" dirty="0" err="1"/>
              <a:t>dan</a:t>
            </a:r>
            <a:r>
              <a:rPr lang="en-US" dirty="0"/>
              <a:t> software </a:t>
            </a:r>
            <a:r>
              <a:rPr lang="en-US" dirty="0" err="1"/>
              <a:t>aplikasi,baik</a:t>
            </a:r>
            <a:r>
              <a:rPr lang="en-US" dirty="0"/>
              <a:t> </a:t>
            </a:r>
            <a:r>
              <a:rPr lang="en-US" dirty="0" err="1"/>
              <a:t>secara</a:t>
            </a:r>
            <a:r>
              <a:rPr lang="en-US" dirty="0"/>
              <a:t> </a:t>
            </a:r>
            <a:r>
              <a:rPr lang="en-US" dirty="0" err="1"/>
              <a:t>fisik</a:t>
            </a:r>
            <a:r>
              <a:rPr lang="en-US" dirty="0"/>
              <a:t> </a:t>
            </a:r>
            <a:r>
              <a:rPr lang="en-US" dirty="0" err="1"/>
              <a:t>maupun</a:t>
            </a:r>
            <a:r>
              <a:rPr lang="en-US" dirty="0"/>
              <a:t> </a:t>
            </a:r>
            <a:r>
              <a:rPr lang="en-US" dirty="0" err="1"/>
              <a:t>secara</a:t>
            </a:r>
            <a:r>
              <a:rPr lang="en-US" dirty="0"/>
              <a:t> </a:t>
            </a:r>
            <a:r>
              <a:rPr lang="en-US" dirty="0" err="1"/>
              <a:t>fungsional</a:t>
            </a:r>
            <a:r>
              <a:rPr lang="en-US" dirty="0"/>
              <a:t>.</a:t>
            </a:r>
          </a:p>
          <a:p>
            <a:endParaRPr lang="en-US" dirty="0"/>
          </a:p>
        </p:txBody>
      </p:sp>
    </p:spTree>
    <p:extLst>
      <p:ext uri="{BB962C8B-B14F-4D97-AF65-F5344CB8AC3E}">
        <p14:creationId xmlns:p14="http://schemas.microsoft.com/office/powerpoint/2010/main" val="224209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Metode</a:t>
            </a:r>
            <a:r>
              <a:rPr lang="en-US" b="1" dirty="0"/>
              <a:t> </a:t>
            </a:r>
            <a:r>
              <a:rPr lang="en-US" b="1" dirty="0" err="1"/>
              <a:t>Integrasi</a:t>
            </a:r>
            <a:r>
              <a:rPr lang="en-US" b="1" dirty="0"/>
              <a:t> </a:t>
            </a:r>
            <a:r>
              <a:rPr lang="en-US" b="1" dirty="0" err="1"/>
              <a:t>Sistem</a:t>
            </a:r>
            <a:endParaRPr lang="en-US" b="1"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rotWithShape="1">
          <a:blip r:embed="rId2"/>
          <a:srcRect l="13847" t="38760" r="13148" b="8068"/>
          <a:stretch/>
        </p:blipFill>
        <p:spPr>
          <a:xfrm>
            <a:off x="838199" y="1825624"/>
            <a:ext cx="10106523" cy="4138447"/>
          </a:xfrm>
          <a:prstGeom prst="rect">
            <a:avLst/>
          </a:prstGeom>
        </p:spPr>
      </p:pic>
    </p:spTree>
    <p:extLst>
      <p:ext uri="{BB962C8B-B14F-4D97-AF65-F5344CB8AC3E}">
        <p14:creationId xmlns:p14="http://schemas.microsoft.com/office/powerpoint/2010/main" val="353707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Hal yang </a:t>
            </a:r>
            <a:r>
              <a:rPr lang="en-US" b="1" dirty="0" err="1"/>
              <a:t>mempengaruhi</a:t>
            </a:r>
            <a:r>
              <a:rPr lang="en-US" b="1" dirty="0"/>
              <a:t> </a:t>
            </a:r>
            <a:r>
              <a:rPr lang="en-US" b="1" dirty="0" err="1"/>
              <a:t>dalam</a:t>
            </a:r>
            <a:r>
              <a:rPr lang="en-US" b="1" dirty="0"/>
              <a:t> proses </a:t>
            </a:r>
            <a:r>
              <a:rPr lang="en-US" b="1" dirty="0" err="1"/>
              <a:t>integrasi</a:t>
            </a:r>
            <a:r>
              <a:rPr lang="en-US" b="1" dirty="0"/>
              <a:t> </a:t>
            </a:r>
            <a:r>
              <a:rPr lang="en-US" b="1" dirty="0" err="1"/>
              <a:t>sistem</a:t>
            </a:r>
            <a:endParaRPr lang="en-US" b="1" dirty="0"/>
          </a:p>
        </p:txBody>
      </p:sp>
      <p:sp>
        <p:nvSpPr>
          <p:cNvPr id="3" name="Content Placeholder 2"/>
          <p:cNvSpPr>
            <a:spLocks noGrp="1"/>
          </p:cNvSpPr>
          <p:nvPr>
            <p:ph idx="1"/>
          </p:nvPr>
        </p:nvSpPr>
        <p:spPr/>
        <p:txBody>
          <a:bodyPr>
            <a:normAutofit/>
          </a:bodyPr>
          <a:lstStyle/>
          <a:p>
            <a:r>
              <a:rPr lang="en-US" sz="3200" b="1" dirty="0" err="1"/>
              <a:t>Aspek</a:t>
            </a:r>
            <a:r>
              <a:rPr lang="en-US" sz="3200" b="1" dirty="0"/>
              <a:t> </a:t>
            </a:r>
            <a:r>
              <a:rPr lang="en-US" sz="3200" b="1" dirty="0" err="1"/>
              <a:t>Aplikasi</a:t>
            </a:r>
            <a:endParaRPr lang="en-US" sz="3200" b="1" dirty="0"/>
          </a:p>
          <a:p>
            <a:pPr marL="0" indent="0">
              <a:buNone/>
            </a:pPr>
            <a:r>
              <a:rPr lang="en-US" sz="3200" dirty="0"/>
              <a:t>	1. </a:t>
            </a:r>
            <a:r>
              <a:rPr lang="en-US" sz="3200" dirty="0" err="1"/>
              <a:t>Penentuan</a:t>
            </a:r>
            <a:r>
              <a:rPr lang="en-US" sz="3200" dirty="0"/>
              <a:t> </a:t>
            </a:r>
            <a:r>
              <a:rPr lang="en-US" sz="3200" dirty="0" err="1"/>
              <a:t>sasaran</a:t>
            </a:r>
            <a:r>
              <a:rPr lang="en-US" sz="3200" dirty="0"/>
              <a:t> </a:t>
            </a:r>
            <a:r>
              <a:rPr lang="en-US" sz="3200" dirty="0" err="1"/>
              <a:t>dan</a:t>
            </a:r>
            <a:r>
              <a:rPr lang="en-US" sz="3200" dirty="0"/>
              <a:t> </a:t>
            </a:r>
            <a:r>
              <a:rPr lang="en-US" sz="3200" dirty="0" err="1"/>
              <a:t>tujuan</a:t>
            </a:r>
            <a:r>
              <a:rPr lang="en-US" sz="3200" dirty="0"/>
              <a:t> </a:t>
            </a:r>
            <a:r>
              <a:rPr lang="en-US" sz="3200" dirty="0" err="1"/>
              <a:t>dari</a:t>
            </a:r>
            <a:r>
              <a:rPr lang="en-US" sz="3200" dirty="0"/>
              <a:t> </a:t>
            </a:r>
            <a:r>
              <a:rPr lang="en-US" sz="3200" dirty="0" err="1"/>
              <a:t>integrasi</a:t>
            </a:r>
            <a:endParaRPr lang="en-US" sz="3200" dirty="0"/>
          </a:p>
          <a:p>
            <a:pPr marL="900113" indent="0">
              <a:buNone/>
            </a:pPr>
            <a:r>
              <a:rPr lang="en-US" sz="3200" dirty="0"/>
              <a:t>2. </a:t>
            </a:r>
            <a:r>
              <a:rPr lang="en-US" sz="3200" dirty="0" err="1"/>
              <a:t>Adaptasi</a:t>
            </a:r>
            <a:r>
              <a:rPr lang="en-US" sz="3200" dirty="0"/>
              <a:t> proses </a:t>
            </a:r>
            <a:r>
              <a:rPr lang="en-US" sz="3200" dirty="0" err="1"/>
              <a:t>manajemen</a:t>
            </a:r>
            <a:r>
              <a:rPr lang="en-US" sz="3200" dirty="0"/>
              <a:t> </a:t>
            </a:r>
            <a:r>
              <a:rPr lang="en-US" sz="3200" dirty="0" err="1"/>
              <a:t>sebagai</a:t>
            </a:r>
            <a:r>
              <a:rPr lang="en-US" sz="3200" dirty="0"/>
              <a:t> </a:t>
            </a:r>
            <a:r>
              <a:rPr lang="en-US" sz="3200" dirty="0" err="1"/>
              <a:t>bentuk</a:t>
            </a:r>
            <a:r>
              <a:rPr lang="en-US" sz="3200" dirty="0"/>
              <a:t> </a:t>
            </a:r>
            <a:r>
              <a:rPr lang="en-US" sz="3200" dirty="0" err="1"/>
              <a:t>penyesuaian</a:t>
            </a:r>
            <a:r>
              <a:rPr lang="en-US" sz="3200" dirty="0"/>
              <a:t> </a:t>
            </a:r>
            <a:r>
              <a:rPr lang="en-US" sz="3200" dirty="0" err="1"/>
              <a:t>terhadap</a:t>
            </a:r>
            <a:r>
              <a:rPr lang="en-US" sz="3200" dirty="0"/>
              <a:t> </a:t>
            </a:r>
            <a:r>
              <a:rPr lang="en-US" sz="3200" dirty="0" err="1"/>
              <a:t>akibat</a:t>
            </a:r>
            <a:r>
              <a:rPr lang="en-US" sz="3200" dirty="0"/>
              <a:t> </a:t>
            </a:r>
            <a:r>
              <a:rPr lang="en-US" sz="3200" dirty="0" err="1"/>
              <a:t>dari</a:t>
            </a:r>
            <a:r>
              <a:rPr lang="en-US" sz="3200" dirty="0"/>
              <a:t> integrase</a:t>
            </a:r>
          </a:p>
          <a:p>
            <a:pPr marL="900113" indent="0">
              <a:buNone/>
            </a:pPr>
            <a:r>
              <a:rPr lang="en-US" sz="3200" dirty="0"/>
              <a:t>3. Pembangunan </a:t>
            </a:r>
            <a:r>
              <a:rPr lang="en-US" sz="3200" dirty="0" err="1"/>
              <a:t>pusat</a:t>
            </a:r>
            <a:r>
              <a:rPr lang="en-US" sz="3200" dirty="0"/>
              <a:t> data yang </a:t>
            </a:r>
            <a:r>
              <a:rPr lang="en-US" sz="3200" dirty="0" err="1"/>
              <a:t>akan</a:t>
            </a:r>
            <a:r>
              <a:rPr lang="en-US" sz="3200" dirty="0"/>
              <a:t> </a:t>
            </a:r>
            <a:r>
              <a:rPr lang="en-US" sz="3200" dirty="0" err="1"/>
              <a:t>menjadi</a:t>
            </a:r>
            <a:r>
              <a:rPr lang="en-US" sz="3200" dirty="0"/>
              <a:t> inti </a:t>
            </a:r>
            <a:r>
              <a:rPr lang="en-US" sz="3200" dirty="0" err="1"/>
              <a:t>dari</a:t>
            </a:r>
            <a:r>
              <a:rPr lang="en-US" sz="3200" dirty="0"/>
              <a:t> integrase system </a:t>
            </a:r>
            <a:r>
              <a:rPr lang="en-US" sz="3200" dirty="0" err="1"/>
              <a:t>informasi</a:t>
            </a:r>
            <a:endParaRPr lang="en-US" sz="3200" dirty="0"/>
          </a:p>
          <a:p>
            <a:pPr marL="900113" indent="0">
              <a:buNone/>
            </a:pPr>
            <a:r>
              <a:rPr lang="en-US" sz="3200" dirty="0"/>
              <a:t>4. </a:t>
            </a:r>
            <a:r>
              <a:rPr lang="en-US" sz="3200" dirty="0" err="1"/>
              <a:t>Standarisasi</a:t>
            </a:r>
            <a:r>
              <a:rPr lang="en-US" sz="3200" dirty="0"/>
              <a:t> </a:t>
            </a:r>
            <a:r>
              <a:rPr lang="en-US" sz="3200" dirty="0" err="1"/>
              <a:t>struktur</a:t>
            </a:r>
            <a:r>
              <a:rPr lang="en-US" sz="3200" dirty="0"/>
              <a:t> data.</a:t>
            </a:r>
          </a:p>
        </p:txBody>
      </p:sp>
    </p:spTree>
    <p:extLst>
      <p:ext uri="{BB962C8B-B14F-4D97-AF65-F5344CB8AC3E}">
        <p14:creationId xmlns:p14="http://schemas.microsoft.com/office/powerpoint/2010/main" val="412704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97039"/>
            <a:ext cx="10515600" cy="4279924"/>
          </a:xfrm>
        </p:spPr>
        <p:txBody>
          <a:bodyPr>
            <a:normAutofit/>
          </a:bodyPr>
          <a:lstStyle/>
          <a:p>
            <a:r>
              <a:rPr lang="en-US" sz="3200" b="1" dirty="0" err="1"/>
              <a:t>Aspek</a:t>
            </a:r>
            <a:r>
              <a:rPr lang="en-US" sz="3200" b="1" dirty="0"/>
              <a:t> Hardware</a:t>
            </a:r>
          </a:p>
          <a:p>
            <a:pPr marL="0" indent="0">
              <a:buNone/>
            </a:pPr>
            <a:endParaRPr lang="en-US" sz="3200" dirty="0"/>
          </a:p>
          <a:p>
            <a:pPr marL="0" indent="0">
              <a:buNone/>
            </a:pPr>
            <a:endParaRPr lang="en-US" sz="3200" dirty="0"/>
          </a:p>
          <a:p>
            <a:pPr marL="0" indent="0" algn="just">
              <a:buNone/>
            </a:pPr>
            <a:r>
              <a:rPr lang="en-US" sz="3200" dirty="0" err="1"/>
              <a:t>Kebutuhan</a:t>
            </a:r>
            <a:r>
              <a:rPr lang="en-US" sz="3200" dirty="0"/>
              <a:t> </a:t>
            </a:r>
            <a:r>
              <a:rPr lang="en-US" sz="3200" i="1" dirty="0"/>
              <a:t>hardware </a:t>
            </a:r>
            <a:r>
              <a:rPr lang="en-US" sz="3200" dirty="0" err="1"/>
              <a:t>dalam</a:t>
            </a:r>
            <a:r>
              <a:rPr lang="en-US" sz="3200" dirty="0"/>
              <a:t> </a:t>
            </a:r>
            <a:r>
              <a:rPr lang="en-US" sz="3200" dirty="0" err="1"/>
              <a:t>hal</a:t>
            </a:r>
            <a:r>
              <a:rPr lang="en-US" sz="3200" dirty="0"/>
              <a:t> </a:t>
            </a:r>
            <a:r>
              <a:rPr lang="en-US" sz="3200" dirty="0" err="1"/>
              <a:t>ini</a:t>
            </a:r>
            <a:r>
              <a:rPr lang="en-US" sz="3200" dirty="0"/>
              <a:t> </a:t>
            </a:r>
            <a:r>
              <a:rPr lang="en-US" sz="3200" dirty="0" err="1"/>
              <a:t>adalah</a:t>
            </a:r>
            <a:r>
              <a:rPr lang="en-US" sz="3200" dirty="0"/>
              <a:t>  </a:t>
            </a:r>
            <a:r>
              <a:rPr lang="en-US" sz="3200" b="1" dirty="0"/>
              <a:t>server </a:t>
            </a:r>
            <a:r>
              <a:rPr lang="en-US" sz="3200" dirty="0"/>
              <a:t>yang </a:t>
            </a:r>
            <a:r>
              <a:rPr lang="en-US" sz="3200" dirty="0" err="1"/>
              <a:t>mempunyai</a:t>
            </a:r>
            <a:r>
              <a:rPr lang="en-US" sz="3200" dirty="0"/>
              <a:t> </a:t>
            </a:r>
            <a:r>
              <a:rPr lang="en-US" sz="3200" dirty="0" err="1"/>
              <a:t>daya</a:t>
            </a:r>
            <a:r>
              <a:rPr lang="en-US" sz="3200" dirty="0"/>
              <a:t> </a:t>
            </a:r>
            <a:r>
              <a:rPr lang="en-US" sz="3200" dirty="0" err="1"/>
              <a:t>dukung</a:t>
            </a:r>
            <a:r>
              <a:rPr lang="en-US" sz="3200" dirty="0"/>
              <a:t> </a:t>
            </a:r>
            <a:r>
              <a:rPr lang="en-US" sz="3200" dirty="0" err="1"/>
              <a:t>terhadap</a:t>
            </a:r>
            <a:r>
              <a:rPr lang="en-US" sz="3200" dirty="0"/>
              <a:t> proses </a:t>
            </a:r>
            <a:r>
              <a:rPr lang="en-US" sz="3200" dirty="0" err="1"/>
              <a:t>bisnis</a:t>
            </a:r>
            <a:r>
              <a:rPr lang="en-US" sz="3200" dirty="0"/>
              <a:t> yang </a:t>
            </a:r>
            <a:r>
              <a:rPr lang="en-US" sz="3200" dirty="0" err="1"/>
              <a:t>ada</a:t>
            </a:r>
            <a:r>
              <a:rPr lang="en-US" sz="3200" dirty="0"/>
              <a:t>, </a:t>
            </a:r>
            <a:r>
              <a:rPr lang="en-US" sz="3200" dirty="0" err="1"/>
              <a:t>sehingga</a:t>
            </a:r>
            <a:r>
              <a:rPr lang="en-US" sz="3200" dirty="0"/>
              <a:t> </a:t>
            </a:r>
            <a:r>
              <a:rPr lang="en-US" sz="3200" dirty="0" err="1"/>
              <a:t>tujuan</a:t>
            </a:r>
            <a:r>
              <a:rPr lang="en-US" sz="3200" dirty="0"/>
              <a:t> </a:t>
            </a:r>
            <a:r>
              <a:rPr lang="en-US" sz="3200" dirty="0" err="1"/>
              <a:t>dari</a:t>
            </a:r>
            <a:r>
              <a:rPr lang="en-US" sz="3200" dirty="0"/>
              <a:t> proses </a:t>
            </a:r>
            <a:r>
              <a:rPr lang="en-US" sz="3200" dirty="0" err="1"/>
              <a:t>integrasi</a:t>
            </a:r>
            <a:r>
              <a:rPr lang="en-US" sz="3200" dirty="0"/>
              <a:t> </a:t>
            </a:r>
            <a:r>
              <a:rPr lang="en-US" sz="3200" dirty="0" err="1"/>
              <a:t>dapat</a:t>
            </a:r>
            <a:r>
              <a:rPr lang="en-US" sz="3200" dirty="0"/>
              <a:t> </a:t>
            </a:r>
            <a:r>
              <a:rPr lang="en-US" sz="3200" dirty="0" err="1"/>
              <a:t>terpenuhi</a:t>
            </a:r>
            <a:r>
              <a:rPr lang="en-US" sz="3200" dirty="0"/>
              <a:t>, </a:t>
            </a:r>
            <a:r>
              <a:rPr lang="en-US" sz="3200" dirty="0" err="1"/>
              <a:t>selain</a:t>
            </a:r>
            <a:r>
              <a:rPr lang="en-US" sz="3200" dirty="0"/>
              <a:t> </a:t>
            </a:r>
            <a:r>
              <a:rPr lang="en-US" sz="3200" dirty="0" err="1"/>
              <a:t>dari</a:t>
            </a:r>
            <a:r>
              <a:rPr lang="en-US" sz="3200" dirty="0"/>
              <a:t> server, </a:t>
            </a:r>
            <a:r>
              <a:rPr lang="en-US" sz="3200" dirty="0" err="1"/>
              <a:t>spesifikasi</a:t>
            </a:r>
            <a:r>
              <a:rPr lang="en-US" sz="3200" dirty="0"/>
              <a:t> </a:t>
            </a:r>
            <a:r>
              <a:rPr lang="en-US" sz="3200" b="1" dirty="0"/>
              <a:t>workstation </a:t>
            </a:r>
            <a:r>
              <a:rPr lang="en-US" sz="3200" dirty="0" err="1"/>
              <a:t>juga</a:t>
            </a:r>
            <a:r>
              <a:rPr lang="en-US" sz="3200" dirty="0"/>
              <a:t> </a:t>
            </a:r>
            <a:r>
              <a:rPr lang="en-US" sz="3200" dirty="0" err="1"/>
              <a:t>akan</a:t>
            </a:r>
            <a:r>
              <a:rPr lang="en-US" sz="3200" dirty="0"/>
              <a:t> </a:t>
            </a:r>
            <a:r>
              <a:rPr lang="en-US" sz="3200" dirty="0" err="1"/>
              <a:t>sangat</a:t>
            </a:r>
            <a:r>
              <a:rPr lang="en-US" sz="3200" dirty="0"/>
              <a:t> </a:t>
            </a:r>
            <a:r>
              <a:rPr lang="en-US" sz="3200" dirty="0" err="1"/>
              <a:t>mempengaruhi</a:t>
            </a:r>
            <a:r>
              <a:rPr lang="en-US" sz="3200" dirty="0"/>
              <a:t> </a:t>
            </a:r>
            <a:r>
              <a:rPr lang="en-US" sz="3200" dirty="0" err="1"/>
              <a:t>performa</a:t>
            </a:r>
            <a:r>
              <a:rPr lang="en-US" sz="3200" dirty="0"/>
              <a:t> </a:t>
            </a:r>
            <a:r>
              <a:rPr lang="en-US" sz="3200" dirty="0" err="1"/>
              <a:t>dari</a:t>
            </a:r>
            <a:r>
              <a:rPr lang="en-US" sz="3200" dirty="0"/>
              <a:t> </a:t>
            </a:r>
            <a:r>
              <a:rPr lang="en-US" sz="3200" dirty="0" err="1"/>
              <a:t>integrasi</a:t>
            </a:r>
            <a:r>
              <a:rPr lang="en-US" sz="3200" dirty="0"/>
              <a:t> </a:t>
            </a:r>
            <a:r>
              <a:rPr lang="en-US" sz="3200" dirty="0" err="1"/>
              <a:t>sistem</a:t>
            </a:r>
            <a:endParaRPr lang="en-US" sz="3200" dirty="0"/>
          </a:p>
        </p:txBody>
      </p:sp>
    </p:spTree>
    <p:extLst>
      <p:ext uri="{BB962C8B-B14F-4D97-AF65-F5344CB8AC3E}">
        <p14:creationId xmlns:p14="http://schemas.microsoft.com/office/powerpoint/2010/main" val="220020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Login sebagai Frontdesk</a:t>
            </a:r>
            <a:endParaRPr lang="en-US" dirty="0"/>
          </a:p>
        </p:txBody>
      </p:sp>
      <p:pic>
        <p:nvPicPr>
          <p:cNvPr id="4" name="Content Placeholder 3"/>
          <p:cNvPicPr>
            <a:picLocks noGrp="1" noChangeAspect="1"/>
          </p:cNvPicPr>
          <p:nvPr>
            <p:ph idx="1"/>
          </p:nvPr>
        </p:nvPicPr>
        <p:blipFill rotWithShape="1">
          <a:blip r:embed="rId2"/>
          <a:srcRect l="11264" t="13559" r="13086" b="15557"/>
          <a:stretch/>
        </p:blipFill>
        <p:spPr>
          <a:xfrm>
            <a:off x="1187356" y="1690688"/>
            <a:ext cx="8756429" cy="4612945"/>
          </a:xfrm>
          <a:prstGeom prst="rect">
            <a:avLst/>
          </a:prstGeom>
        </p:spPr>
      </p:pic>
    </p:spTree>
    <p:extLst>
      <p:ext uri="{BB962C8B-B14F-4D97-AF65-F5344CB8AC3E}">
        <p14:creationId xmlns:p14="http://schemas.microsoft.com/office/powerpoint/2010/main" val="226242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453" y="392422"/>
            <a:ext cx="5903794" cy="1325563"/>
          </a:xfrm>
        </p:spPr>
        <p:txBody>
          <a:bodyPr/>
          <a:lstStyle/>
          <a:p>
            <a:r>
              <a:rPr lang="en-US" b="1" dirty="0" err="1"/>
              <a:t>Definisi</a:t>
            </a:r>
            <a:r>
              <a:rPr lang="en-US" b="1" dirty="0"/>
              <a:t> </a:t>
            </a:r>
            <a:r>
              <a:rPr lang="en-US" b="1" dirty="0" err="1"/>
              <a:t>Sistem</a:t>
            </a:r>
            <a:r>
              <a:rPr lang="en-US" b="1" dirty="0"/>
              <a:t> </a:t>
            </a:r>
            <a:r>
              <a:rPr lang="en-US" b="1" dirty="0" err="1"/>
              <a:t>Informasi</a:t>
            </a:r>
            <a:endParaRPr lang="en-US" b="1" dirty="0"/>
          </a:p>
        </p:txBody>
      </p:sp>
      <p:sp>
        <p:nvSpPr>
          <p:cNvPr id="3" name="Content Placeholder 2"/>
          <p:cNvSpPr>
            <a:spLocks noGrp="1"/>
          </p:cNvSpPr>
          <p:nvPr>
            <p:ph idx="1"/>
          </p:nvPr>
        </p:nvSpPr>
        <p:spPr>
          <a:xfrm>
            <a:off x="838200" y="1825625"/>
            <a:ext cx="6517943" cy="4351338"/>
          </a:xfrm>
        </p:spPr>
        <p:txBody>
          <a:bodyPr/>
          <a:lstStyle/>
          <a:p>
            <a:r>
              <a:rPr lang="en-US" altLang="en-US" dirty="0" err="1"/>
              <a:t>Sistem</a:t>
            </a:r>
            <a:r>
              <a:rPr lang="en-US" altLang="en-US" dirty="0"/>
              <a:t> </a:t>
            </a:r>
            <a:r>
              <a:rPr lang="en-US" altLang="en-US" dirty="0" err="1"/>
              <a:t>adalah</a:t>
            </a:r>
            <a:r>
              <a:rPr lang="en-US" altLang="en-US" dirty="0"/>
              <a:t> </a:t>
            </a:r>
            <a:r>
              <a:rPr lang="en-US" altLang="en-US" dirty="0" err="1"/>
              <a:t>himpunan</a:t>
            </a:r>
            <a:r>
              <a:rPr lang="en-US" altLang="en-US" dirty="0"/>
              <a:t> </a:t>
            </a:r>
            <a:r>
              <a:rPr lang="en-US" altLang="en-US" dirty="0" err="1"/>
              <a:t>elemen</a:t>
            </a:r>
            <a:r>
              <a:rPr lang="en-US" altLang="en-US" dirty="0"/>
              <a:t> yang </a:t>
            </a:r>
            <a:r>
              <a:rPr lang="en-US" altLang="en-US" dirty="0" err="1"/>
              <a:t>saling</a:t>
            </a:r>
            <a:r>
              <a:rPr lang="en-US" altLang="en-US" dirty="0"/>
              <a:t> </a:t>
            </a:r>
            <a:r>
              <a:rPr lang="en-US" altLang="en-US" dirty="0" err="1"/>
              <a:t>berkaitan</a:t>
            </a:r>
            <a:r>
              <a:rPr lang="en-US" altLang="en-US" dirty="0"/>
              <a:t> </a:t>
            </a:r>
            <a:r>
              <a:rPr lang="en-US" altLang="en-US" dirty="0" err="1"/>
              <a:t>dan</a:t>
            </a:r>
            <a:r>
              <a:rPr lang="en-US" altLang="en-US" dirty="0"/>
              <a:t> </a:t>
            </a:r>
            <a:r>
              <a:rPr lang="en-US" altLang="en-US" dirty="0" err="1"/>
              <a:t>membentuk</a:t>
            </a:r>
            <a:r>
              <a:rPr lang="en-US" altLang="en-US" dirty="0"/>
              <a:t> </a:t>
            </a:r>
            <a:r>
              <a:rPr lang="en-US" altLang="en-US" dirty="0" err="1"/>
              <a:t>suatu</a:t>
            </a:r>
            <a:r>
              <a:rPr lang="en-US" altLang="en-US" dirty="0"/>
              <a:t> </a:t>
            </a:r>
            <a:r>
              <a:rPr lang="en-US" altLang="en-US" dirty="0" err="1"/>
              <a:t>aktivitas</a:t>
            </a:r>
            <a:r>
              <a:rPr lang="en-US" altLang="en-US" dirty="0"/>
              <a:t> </a:t>
            </a:r>
            <a:r>
              <a:rPr lang="en-US" altLang="en-US" dirty="0" err="1"/>
              <a:t>untuk</a:t>
            </a:r>
            <a:r>
              <a:rPr lang="en-US" altLang="en-US" dirty="0"/>
              <a:t> </a:t>
            </a:r>
            <a:r>
              <a:rPr lang="en-US" altLang="en-US" dirty="0" err="1"/>
              <a:t>menghasilkan</a:t>
            </a:r>
            <a:r>
              <a:rPr lang="en-US" altLang="en-US" dirty="0"/>
              <a:t> </a:t>
            </a:r>
            <a:r>
              <a:rPr lang="en-US" altLang="en-US" dirty="0" err="1"/>
              <a:t>tujuan</a:t>
            </a:r>
            <a:r>
              <a:rPr lang="en-US" altLang="en-US" dirty="0"/>
              <a:t> </a:t>
            </a:r>
            <a:r>
              <a:rPr lang="en-US" altLang="en-US" dirty="0" err="1"/>
              <a:t>tertentu</a:t>
            </a:r>
            <a:r>
              <a:rPr lang="en-US" altLang="en-US" dirty="0"/>
              <a:t>. </a:t>
            </a:r>
          </a:p>
          <a:p>
            <a:r>
              <a:rPr lang="en-US" altLang="en-US" dirty="0" err="1"/>
              <a:t>Dalam</a:t>
            </a:r>
            <a:r>
              <a:rPr lang="en-US" altLang="en-US" dirty="0"/>
              <a:t> </a:t>
            </a:r>
            <a:r>
              <a:rPr lang="en-US" altLang="en-US" dirty="0" err="1"/>
              <a:t>sebuah</a:t>
            </a:r>
            <a:r>
              <a:rPr lang="en-US" altLang="en-US" dirty="0"/>
              <a:t> </a:t>
            </a:r>
            <a:r>
              <a:rPr lang="en-US" altLang="en-US" dirty="0" err="1"/>
              <a:t>sistem</a:t>
            </a:r>
            <a:r>
              <a:rPr lang="en-US" altLang="en-US" dirty="0"/>
              <a:t> </a:t>
            </a:r>
            <a:r>
              <a:rPr lang="en-US" altLang="en-US" dirty="0" err="1"/>
              <a:t>terdiri</a:t>
            </a:r>
            <a:r>
              <a:rPr lang="en-US" altLang="en-US" dirty="0"/>
              <a:t> </a:t>
            </a:r>
            <a:r>
              <a:rPr lang="en-US" altLang="en-US" dirty="0" err="1"/>
              <a:t>dari</a:t>
            </a:r>
            <a:r>
              <a:rPr lang="en-US" altLang="en-US" dirty="0"/>
              <a:t> sub </a:t>
            </a:r>
            <a:r>
              <a:rPr lang="en-US" altLang="en-US" dirty="0" err="1"/>
              <a:t>sistem</a:t>
            </a:r>
            <a:r>
              <a:rPr lang="en-US" altLang="en-US" dirty="0"/>
              <a:t>-sub </a:t>
            </a:r>
            <a:r>
              <a:rPr lang="en-US" altLang="en-US" dirty="0" err="1"/>
              <a:t>sistem</a:t>
            </a:r>
            <a:r>
              <a:rPr lang="en-US" altLang="en-US" dirty="0"/>
              <a:t> </a:t>
            </a:r>
            <a:r>
              <a:rPr lang="en-US" altLang="en-US" dirty="0" err="1"/>
              <a:t>dan</a:t>
            </a:r>
            <a:r>
              <a:rPr lang="en-US" altLang="en-US" dirty="0"/>
              <a:t> </a:t>
            </a:r>
            <a:r>
              <a:rPr lang="en-US" altLang="en-US" dirty="0" err="1"/>
              <a:t>mengandung</a:t>
            </a:r>
            <a:r>
              <a:rPr lang="en-US" altLang="en-US" dirty="0"/>
              <a:t> </a:t>
            </a:r>
            <a:r>
              <a:rPr lang="en-US" altLang="en-US" dirty="0" err="1"/>
              <a:t>substansi</a:t>
            </a:r>
            <a:r>
              <a:rPr lang="en-US" altLang="en-US" dirty="0"/>
              <a:t> </a:t>
            </a:r>
            <a:r>
              <a:rPr lang="en-US" altLang="en-US" dirty="0" err="1"/>
              <a:t>tertentu</a:t>
            </a:r>
            <a:r>
              <a:rPr lang="en-US" altLang="en-US" dirty="0"/>
              <a:t>. </a:t>
            </a:r>
          </a:p>
          <a:p>
            <a:r>
              <a:rPr lang="en-US" altLang="en-US" dirty="0" err="1"/>
              <a:t>Informasi</a:t>
            </a:r>
            <a:r>
              <a:rPr lang="en-US" altLang="en-US" dirty="0"/>
              <a:t> </a:t>
            </a:r>
            <a:r>
              <a:rPr lang="en-US" altLang="en-US" dirty="0" err="1"/>
              <a:t>dari</a:t>
            </a:r>
            <a:r>
              <a:rPr lang="en-US" altLang="en-US" dirty="0"/>
              <a:t> </a:t>
            </a:r>
            <a:r>
              <a:rPr lang="en-US" altLang="en-US" dirty="0" err="1"/>
              <a:t>hasil</a:t>
            </a:r>
            <a:r>
              <a:rPr lang="en-US" altLang="en-US" dirty="0"/>
              <a:t> </a:t>
            </a:r>
            <a:r>
              <a:rPr lang="en-US" altLang="en-US" dirty="0" err="1"/>
              <a:t>pengolahan</a:t>
            </a:r>
            <a:r>
              <a:rPr lang="en-US" altLang="en-US" dirty="0"/>
              <a:t> data </a:t>
            </a:r>
            <a:r>
              <a:rPr lang="en-US" altLang="en-US" dirty="0" err="1"/>
              <a:t>sebagai</a:t>
            </a:r>
            <a:r>
              <a:rPr lang="en-US" altLang="en-US" dirty="0"/>
              <a:t> </a:t>
            </a:r>
            <a:r>
              <a:rPr lang="en-US" altLang="en-US" dirty="0" err="1"/>
              <a:t>substansi</a:t>
            </a:r>
            <a:r>
              <a:rPr lang="en-US" altLang="en-US" dirty="0"/>
              <a:t> </a:t>
            </a:r>
            <a:r>
              <a:rPr lang="en-US" altLang="en-US" dirty="0" err="1"/>
              <a:t>dalam</a:t>
            </a:r>
            <a:r>
              <a:rPr lang="en-US" altLang="en-US" dirty="0"/>
              <a:t> </a:t>
            </a:r>
            <a:r>
              <a:rPr lang="en-US" altLang="en-US" dirty="0" err="1"/>
              <a:t>sebuah</a:t>
            </a:r>
            <a:r>
              <a:rPr lang="en-US" altLang="en-US" dirty="0"/>
              <a:t> </a:t>
            </a:r>
            <a:r>
              <a:rPr lang="en-US" altLang="en-US" dirty="0" err="1"/>
              <a:t>sistem</a:t>
            </a:r>
            <a:r>
              <a:rPr lang="en-US" altLang="en-US" dirty="0"/>
              <a:t> </a:t>
            </a:r>
            <a:r>
              <a:rPr lang="en-US" altLang="en-US" dirty="0" err="1"/>
              <a:t>disebut</a:t>
            </a:r>
            <a:r>
              <a:rPr lang="en-US" altLang="en-US" dirty="0"/>
              <a:t> </a:t>
            </a:r>
            <a:r>
              <a:rPr lang="en-US" altLang="en-US" dirty="0" err="1"/>
              <a:t>sistem</a:t>
            </a:r>
            <a:r>
              <a:rPr lang="en-US" altLang="en-US" dirty="0"/>
              <a:t> </a:t>
            </a:r>
            <a:r>
              <a:rPr lang="en-US" altLang="en-US" dirty="0" err="1"/>
              <a:t>informasi</a:t>
            </a:r>
            <a:r>
              <a:rPr lang="en-US" altLang="en-US" dirty="0"/>
              <a:t>.</a:t>
            </a:r>
          </a:p>
          <a:p>
            <a:endParaRPr lang="en-US" dirty="0"/>
          </a:p>
        </p:txBody>
      </p:sp>
      <p:pic>
        <p:nvPicPr>
          <p:cNvPr id="4" name="Picture 3" descr="32i.gif"/>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792871" y="2182009"/>
            <a:ext cx="331787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0999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Hands On OpenMRS</a:t>
            </a:r>
            <a:endParaRPr lang="en-US" dirty="0"/>
          </a:p>
        </p:txBody>
      </p:sp>
      <p:pic>
        <p:nvPicPr>
          <p:cNvPr id="4" name="Content Placeholder 3"/>
          <p:cNvPicPr>
            <a:picLocks noGrp="1" noChangeAspect="1"/>
          </p:cNvPicPr>
          <p:nvPr>
            <p:ph idx="1"/>
          </p:nvPr>
        </p:nvPicPr>
        <p:blipFill rotWithShape="1">
          <a:blip r:embed="rId2"/>
          <a:srcRect l="6610" t="12119" r="9938" b="6699"/>
          <a:stretch/>
        </p:blipFill>
        <p:spPr>
          <a:xfrm>
            <a:off x="1583138" y="2033516"/>
            <a:ext cx="7560861" cy="4135271"/>
          </a:xfrm>
          <a:prstGeom prst="rect">
            <a:avLst/>
          </a:prstGeom>
        </p:spPr>
      </p:pic>
      <p:sp>
        <p:nvSpPr>
          <p:cNvPr id="5" name="Oval 4"/>
          <p:cNvSpPr/>
          <p:nvPr/>
        </p:nvSpPr>
        <p:spPr>
          <a:xfrm>
            <a:off x="1869742" y="4503762"/>
            <a:ext cx="3493827" cy="12146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6209308"/>
            <a:ext cx="3772508" cy="461665"/>
          </a:xfrm>
          <a:prstGeom prst="rect">
            <a:avLst/>
          </a:prstGeom>
        </p:spPr>
        <p:txBody>
          <a:bodyPr wrap="none">
            <a:spAutoFit/>
          </a:bodyPr>
          <a:lstStyle/>
          <a:p>
            <a:r>
              <a:rPr lang="en-US" sz="2400" dirty="0">
                <a:hlinkClick r:id="rId3"/>
              </a:rPr>
              <a:t>https://openmrs.org/demo/</a:t>
            </a:r>
            <a:r>
              <a:rPr lang="id-ID" sz="2400" dirty="0"/>
              <a:t> </a:t>
            </a:r>
            <a:endParaRPr lang="en-US" sz="2400" dirty="0"/>
          </a:p>
        </p:txBody>
      </p:sp>
    </p:spTree>
    <p:extLst>
      <p:ext uri="{BB962C8B-B14F-4D97-AF65-F5344CB8AC3E}">
        <p14:creationId xmlns:p14="http://schemas.microsoft.com/office/powerpoint/2010/main" val="2729687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Terima Kasih</a:t>
            </a:r>
            <a:endParaRPr lang="en-US" dirty="0"/>
          </a:p>
        </p:txBody>
      </p:sp>
    </p:spTree>
    <p:extLst>
      <p:ext uri="{BB962C8B-B14F-4D97-AF65-F5344CB8AC3E}">
        <p14:creationId xmlns:p14="http://schemas.microsoft.com/office/powerpoint/2010/main" val="24149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9809"/>
            <a:ext cx="10515600" cy="5317154"/>
          </a:xfrm>
        </p:spPr>
        <p:txBody>
          <a:bodyPr/>
          <a:lstStyle/>
          <a:p>
            <a:pPr marL="0" indent="0">
              <a:buNone/>
            </a:pPr>
            <a:r>
              <a:rPr lang="en-US" altLang="en-US" sz="3200" b="1" dirty="0" err="1"/>
              <a:t>Sistem</a:t>
            </a:r>
            <a:r>
              <a:rPr lang="en-US" altLang="en-US" sz="3200" b="1" dirty="0"/>
              <a:t>  </a:t>
            </a:r>
            <a:r>
              <a:rPr lang="en-US" altLang="en-US" sz="3200" b="1" dirty="0" err="1"/>
              <a:t>informasi</a:t>
            </a:r>
            <a:r>
              <a:rPr lang="en-US" altLang="en-US" sz="3200" b="1" dirty="0"/>
              <a:t> </a:t>
            </a:r>
            <a:r>
              <a:rPr lang="en-US" altLang="en-US" sz="3200" b="1" dirty="0" err="1"/>
              <a:t>adalah</a:t>
            </a:r>
            <a:r>
              <a:rPr lang="en-US" altLang="en-US" sz="3200" b="1" dirty="0"/>
              <a:t> </a:t>
            </a:r>
          </a:p>
          <a:p>
            <a:pPr marL="0" indent="0">
              <a:buNone/>
            </a:pPr>
            <a:endParaRPr lang="en-US" altLang="en-US" dirty="0"/>
          </a:p>
          <a:p>
            <a:pPr lvl="1"/>
            <a:r>
              <a:rPr lang="en-US" altLang="en-US" sz="2800" dirty="0" err="1"/>
              <a:t>kombinasi</a:t>
            </a:r>
            <a:r>
              <a:rPr lang="en-US" altLang="en-US" sz="2800" dirty="0"/>
              <a:t> orang,  </a:t>
            </a:r>
            <a:r>
              <a:rPr lang="en-US" altLang="en-US" sz="2800" dirty="0" err="1"/>
              <a:t>peralatan</a:t>
            </a:r>
            <a:r>
              <a:rPr lang="en-US" altLang="en-US" sz="2800" dirty="0"/>
              <a:t>  </a:t>
            </a:r>
            <a:r>
              <a:rPr lang="en-US" altLang="en-US" sz="2800" dirty="0" err="1"/>
              <a:t>dan</a:t>
            </a:r>
            <a:r>
              <a:rPr lang="en-US" altLang="en-US" sz="2800" dirty="0"/>
              <a:t> </a:t>
            </a:r>
            <a:r>
              <a:rPr lang="en-US" altLang="en-US" sz="2800" dirty="0" err="1"/>
              <a:t>prosedur-prosedur</a:t>
            </a:r>
            <a:r>
              <a:rPr lang="en-US" altLang="en-US" sz="2800" dirty="0"/>
              <a:t> yang </a:t>
            </a:r>
            <a:r>
              <a:rPr lang="en-US" altLang="en-US" sz="2800" dirty="0" err="1"/>
              <a:t>diorganisasikan</a:t>
            </a:r>
            <a:r>
              <a:rPr lang="en-US" altLang="en-US" sz="2800" dirty="0"/>
              <a:t> </a:t>
            </a:r>
            <a:r>
              <a:rPr lang="en-US" altLang="en-US" sz="2800" dirty="0" err="1"/>
              <a:t>untuk</a:t>
            </a:r>
            <a:r>
              <a:rPr lang="en-US" altLang="en-US" sz="2800" dirty="0"/>
              <a:t> </a:t>
            </a:r>
            <a:r>
              <a:rPr lang="en-US" altLang="en-US" sz="2800" dirty="0" err="1"/>
              <a:t>menyediakan</a:t>
            </a:r>
            <a:r>
              <a:rPr lang="en-US" altLang="en-US" sz="2800" dirty="0"/>
              <a:t> </a:t>
            </a:r>
            <a:r>
              <a:rPr lang="en-US" altLang="en-US" sz="2800" dirty="0" err="1"/>
              <a:t>informasi</a:t>
            </a:r>
            <a:r>
              <a:rPr lang="en-US" altLang="en-US" sz="2800" dirty="0"/>
              <a:t> </a:t>
            </a:r>
            <a:r>
              <a:rPr lang="en-US" altLang="en-US" sz="2800" dirty="0" err="1"/>
              <a:t>tertentu</a:t>
            </a:r>
            <a:r>
              <a:rPr lang="en-US" altLang="en-US" sz="2800" dirty="0"/>
              <a:t> </a:t>
            </a:r>
            <a:r>
              <a:rPr lang="en-US" altLang="en-US" sz="2800" dirty="0" err="1"/>
              <a:t>kepada</a:t>
            </a:r>
            <a:r>
              <a:rPr lang="en-US" altLang="en-US" sz="2800" dirty="0"/>
              <a:t> </a:t>
            </a:r>
            <a:r>
              <a:rPr lang="en-US" altLang="en-US" sz="2800" dirty="0" err="1"/>
              <a:t>pihak-pihak</a:t>
            </a:r>
            <a:r>
              <a:rPr lang="en-US" altLang="en-US" sz="2800" dirty="0"/>
              <a:t> </a:t>
            </a:r>
            <a:r>
              <a:rPr lang="en-US" altLang="en-US" sz="2800" dirty="0" err="1"/>
              <a:t>tertentu</a:t>
            </a:r>
            <a:r>
              <a:rPr lang="en-US" altLang="en-US" sz="2800" dirty="0"/>
              <a:t> </a:t>
            </a:r>
            <a:r>
              <a:rPr lang="en-US" altLang="en-US" sz="2800" dirty="0" err="1"/>
              <a:t>dengan</a:t>
            </a:r>
            <a:r>
              <a:rPr lang="en-US" altLang="en-US" sz="2800" dirty="0"/>
              <a:t> </a:t>
            </a:r>
            <a:r>
              <a:rPr lang="en-US" altLang="en-US" sz="2800" dirty="0" err="1"/>
              <a:t>cara</a:t>
            </a:r>
            <a:r>
              <a:rPr lang="en-US" altLang="en-US" sz="2800" dirty="0"/>
              <a:t> </a:t>
            </a:r>
            <a:r>
              <a:rPr lang="en-US" altLang="en-US" sz="2800" dirty="0" err="1"/>
              <a:t>menggunakannya</a:t>
            </a:r>
            <a:r>
              <a:rPr lang="en-US" altLang="en-US" sz="2800" dirty="0"/>
              <a:t> </a:t>
            </a:r>
            <a:r>
              <a:rPr lang="en-US" altLang="en-US" sz="2800" dirty="0" err="1"/>
              <a:t>dalam</a:t>
            </a:r>
            <a:r>
              <a:rPr lang="en-US" altLang="en-US" sz="2800" dirty="0"/>
              <a:t> </a:t>
            </a:r>
            <a:r>
              <a:rPr lang="en-US" altLang="en-US" sz="2800" dirty="0" err="1"/>
              <a:t>pengambilan</a:t>
            </a:r>
            <a:r>
              <a:rPr lang="en-US" altLang="en-US" sz="2800" dirty="0"/>
              <a:t> </a:t>
            </a:r>
            <a:r>
              <a:rPr lang="en-US" altLang="en-US" sz="2800" dirty="0" err="1"/>
              <a:t>keputusan</a:t>
            </a:r>
            <a:r>
              <a:rPr lang="en-US" altLang="en-US" sz="2800" dirty="0"/>
              <a:t> </a:t>
            </a:r>
          </a:p>
          <a:p>
            <a:pPr lvl="1"/>
            <a:r>
              <a:rPr lang="en-US" altLang="en-US" sz="2800" dirty="0" err="1"/>
              <a:t>seperangkat</a:t>
            </a:r>
            <a:r>
              <a:rPr lang="en-US" altLang="en-US" sz="2800" dirty="0"/>
              <a:t> </a:t>
            </a:r>
            <a:r>
              <a:rPr lang="en-US" altLang="en-US" sz="2800" dirty="0" err="1"/>
              <a:t>komponen</a:t>
            </a:r>
            <a:r>
              <a:rPr lang="en-US" altLang="en-US" sz="2800" dirty="0"/>
              <a:t> yang </a:t>
            </a:r>
            <a:r>
              <a:rPr lang="en-US" altLang="en-US" sz="2800" dirty="0" err="1"/>
              <a:t>saling</a:t>
            </a:r>
            <a:r>
              <a:rPr lang="en-US" altLang="en-US" sz="2800" dirty="0"/>
              <a:t> </a:t>
            </a:r>
            <a:r>
              <a:rPr lang="en-US" altLang="en-US" sz="2800" dirty="0" err="1"/>
              <a:t>berhubungan</a:t>
            </a:r>
            <a:r>
              <a:rPr lang="en-US" altLang="en-US" sz="2800" dirty="0"/>
              <a:t> yang </a:t>
            </a:r>
            <a:r>
              <a:rPr lang="en-US" altLang="en-US" sz="2800" dirty="0" err="1"/>
              <a:t>berfungsi</a:t>
            </a:r>
            <a:r>
              <a:rPr lang="en-US" altLang="en-US" sz="2800" dirty="0"/>
              <a:t> </a:t>
            </a:r>
            <a:r>
              <a:rPr lang="en-US" altLang="en-US" sz="2800" dirty="0" err="1"/>
              <a:t>mengumpulkan</a:t>
            </a:r>
            <a:r>
              <a:rPr lang="en-US" altLang="en-US" sz="2800" dirty="0"/>
              <a:t>, </a:t>
            </a:r>
            <a:r>
              <a:rPr lang="en-US" altLang="en-US" sz="2800" dirty="0" err="1"/>
              <a:t>memproses</a:t>
            </a:r>
            <a:r>
              <a:rPr lang="en-US" altLang="en-US" sz="2800" dirty="0"/>
              <a:t>, </a:t>
            </a:r>
            <a:r>
              <a:rPr lang="en-US" altLang="en-US" sz="2800" dirty="0" err="1"/>
              <a:t>menyimpan</a:t>
            </a:r>
            <a:r>
              <a:rPr lang="en-US" altLang="en-US" sz="2800" dirty="0"/>
              <a:t> </a:t>
            </a:r>
            <a:r>
              <a:rPr lang="en-US" altLang="en-US" sz="2800" dirty="0" err="1"/>
              <a:t>dan</a:t>
            </a:r>
            <a:r>
              <a:rPr lang="en-US" altLang="en-US" sz="2800" dirty="0"/>
              <a:t> </a:t>
            </a:r>
            <a:r>
              <a:rPr lang="en-US" altLang="en-US" sz="2800" dirty="0" err="1"/>
              <a:t>mendistribusi</a:t>
            </a:r>
            <a:r>
              <a:rPr lang="en-US" altLang="en-US" sz="2800" dirty="0"/>
              <a:t> </a:t>
            </a:r>
            <a:r>
              <a:rPr lang="en-US" altLang="en-US" sz="2800" dirty="0" err="1"/>
              <a:t>informasi</a:t>
            </a:r>
            <a:r>
              <a:rPr lang="en-US" altLang="en-US" sz="2800" dirty="0"/>
              <a:t> </a:t>
            </a:r>
            <a:r>
              <a:rPr lang="en-US" altLang="en-US" sz="2800" dirty="0" err="1"/>
              <a:t>untuk</a:t>
            </a:r>
            <a:r>
              <a:rPr lang="en-US" altLang="en-US" sz="2800" dirty="0"/>
              <a:t> </a:t>
            </a:r>
            <a:r>
              <a:rPr lang="en-US" altLang="en-US" sz="2800" dirty="0" err="1"/>
              <a:t>mendukung</a:t>
            </a:r>
            <a:r>
              <a:rPr lang="en-US" altLang="en-US" sz="2800" dirty="0"/>
              <a:t> </a:t>
            </a:r>
            <a:r>
              <a:rPr lang="en-US" altLang="en-US" sz="2800" dirty="0" err="1"/>
              <a:t>pembuatan</a:t>
            </a:r>
            <a:r>
              <a:rPr lang="en-US" altLang="en-US" sz="2800" dirty="0"/>
              <a:t> </a:t>
            </a:r>
            <a:r>
              <a:rPr lang="en-US" altLang="en-US" sz="2800" dirty="0" err="1"/>
              <a:t>keputusan</a:t>
            </a:r>
            <a:r>
              <a:rPr lang="en-US" altLang="en-US" sz="2800" dirty="0"/>
              <a:t> </a:t>
            </a:r>
            <a:r>
              <a:rPr lang="en-US" altLang="en-US" sz="2800" dirty="0" err="1"/>
              <a:t>dan</a:t>
            </a:r>
            <a:r>
              <a:rPr lang="en-US" altLang="en-US" sz="2800" dirty="0"/>
              <a:t> </a:t>
            </a:r>
            <a:r>
              <a:rPr lang="en-US" altLang="en-US" sz="2800" dirty="0" err="1"/>
              <a:t>pengawaan</a:t>
            </a:r>
            <a:r>
              <a:rPr lang="en-US" altLang="en-US" sz="2800" dirty="0"/>
              <a:t> </a:t>
            </a:r>
            <a:r>
              <a:rPr lang="en-US" altLang="en-US" sz="2800" dirty="0" err="1"/>
              <a:t>dalam</a:t>
            </a:r>
            <a:r>
              <a:rPr lang="en-US" altLang="en-US" sz="2800" dirty="0"/>
              <a:t> </a:t>
            </a:r>
            <a:r>
              <a:rPr lang="en-US" altLang="en-US" sz="2800" dirty="0" err="1"/>
              <a:t>organisasi</a:t>
            </a:r>
            <a:r>
              <a:rPr lang="en-US" altLang="en-US" sz="2800" dirty="0"/>
              <a:t>.</a:t>
            </a:r>
          </a:p>
          <a:p>
            <a:endParaRPr lang="en-US" dirty="0"/>
          </a:p>
        </p:txBody>
      </p:sp>
    </p:spTree>
    <p:extLst>
      <p:ext uri="{BB962C8B-B14F-4D97-AF65-F5344CB8AC3E}">
        <p14:creationId xmlns:p14="http://schemas.microsoft.com/office/powerpoint/2010/main" val="293334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err="1"/>
              <a:t>Aktifitas</a:t>
            </a:r>
            <a:r>
              <a:rPr lang="en-US" altLang="en-US" b="1" dirty="0"/>
              <a:t> </a:t>
            </a:r>
            <a:r>
              <a:rPr lang="en-US" altLang="en-US" b="1" dirty="0" err="1"/>
              <a:t>pada</a:t>
            </a:r>
            <a:r>
              <a:rPr lang="en-US" altLang="en-US" b="1" dirty="0"/>
              <a:t> </a:t>
            </a:r>
            <a:r>
              <a:rPr lang="en-US" altLang="en-US" b="1" dirty="0" err="1"/>
              <a:t>sistem</a:t>
            </a:r>
            <a:r>
              <a:rPr lang="en-US" altLang="en-US" b="1" dirty="0"/>
              <a:t> </a:t>
            </a:r>
            <a:r>
              <a:rPr lang="en-US" altLang="en-US" b="1" dirty="0" err="1"/>
              <a:t>informasi</a:t>
            </a:r>
            <a:r>
              <a:rPr lang="en-US" altLang="en-US" b="1" dirty="0"/>
              <a:t> </a:t>
            </a:r>
            <a:endParaRPr lang="en-US" b="1" dirty="0"/>
          </a:p>
        </p:txBody>
      </p:sp>
      <p:sp>
        <p:nvSpPr>
          <p:cNvPr id="3" name="Content Placeholder 2"/>
          <p:cNvSpPr>
            <a:spLocks noGrp="1"/>
          </p:cNvSpPr>
          <p:nvPr>
            <p:ph idx="1"/>
          </p:nvPr>
        </p:nvSpPr>
        <p:spPr/>
        <p:txBody>
          <a:bodyPr/>
          <a:lstStyle/>
          <a:p>
            <a:r>
              <a:rPr lang="en-US" altLang="en-US" sz="2400" dirty="0"/>
              <a:t>Input data </a:t>
            </a:r>
            <a:r>
              <a:rPr lang="en-US" altLang="en-US" sz="2400" dirty="0" err="1"/>
              <a:t>adalah</a:t>
            </a:r>
            <a:r>
              <a:rPr lang="en-US" altLang="en-US" sz="2400" dirty="0"/>
              <a:t> </a:t>
            </a:r>
          </a:p>
          <a:p>
            <a:pPr lvl="1"/>
            <a:r>
              <a:rPr lang="en-US" altLang="en-US" sz="2000" dirty="0" err="1"/>
              <a:t>sekumpulan</a:t>
            </a:r>
            <a:r>
              <a:rPr lang="en-US" altLang="en-US" sz="2000" dirty="0"/>
              <a:t> data </a:t>
            </a:r>
            <a:r>
              <a:rPr lang="en-US" altLang="en-US" sz="2000" dirty="0" err="1"/>
              <a:t>mentah</a:t>
            </a:r>
            <a:r>
              <a:rPr lang="en-US" altLang="en-US" sz="2000" dirty="0"/>
              <a:t> </a:t>
            </a:r>
            <a:r>
              <a:rPr lang="en-US" altLang="en-US" sz="2000" dirty="0" err="1"/>
              <a:t>dalam</a:t>
            </a:r>
            <a:r>
              <a:rPr lang="en-US" altLang="en-US" sz="2000" dirty="0"/>
              <a:t> </a:t>
            </a:r>
            <a:r>
              <a:rPr lang="en-US" altLang="en-US" sz="2000" dirty="0" err="1"/>
              <a:t>organisasi</a:t>
            </a:r>
            <a:r>
              <a:rPr lang="en-US" altLang="en-US" sz="2000" dirty="0"/>
              <a:t> </a:t>
            </a:r>
            <a:r>
              <a:rPr lang="en-US" altLang="en-US" sz="2000" dirty="0" err="1"/>
              <a:t>maupun</a:t>
            </a:r>
            <a:r>
              <a:rPr lang="en-US" altLang="en-US" sz="2000" dirty="0"/>
              <a:t> </a:t>
            </a:r>
            <a:r>
              <a:rPr lang="en-US" altLang="en-US" sz="2000" dirty="0" err="1"/>
              <a:t>luar</a:t>
            </a:r>
            <a:r>
              <a:rPr lang="en-US" altLang="en-US" sz="2000" dirty="0"/>
              <a:t> </a:t>
            </a:r>
            <a:r>
              <a:rPr lang="en-US" altLang="en-US" sz="2000" dirty="0" err="1"/>
              <a:t>organisasi</a:t>
            </a:r>
            <a:r>
              <a:rPr lang="en-US" altLang="en-US" sz="2000" dirty="0"/>
              <a:t> </a:t>
            </a:r>
            <a:r>
              <a:rPr lang="en-US" altLang="en-US" sz="2000" dirty="0" err="1"/>
              <a:t>untuk</a:t>
            </a:r>
            <a:r>
              <a:rPr lang="en-US" altLang="en-US" sz="2000" dirty="0"/>
              <a:t> </a:t>
            </a:r>
            <a:r>
              <a:rPr lang="en-US" altLang="en-US" sz="2000" dirty="0" err="1"/>
              <a:t>diproses</a:t>
            </a:r>
            <a:r>
              <a:rPr lang="en-US" altLang="en-US" sz="2000" dirty="0"/>
              <a:t> </a:t>
            </a:r>
            <a:r>
              <a:rPr lang="en-US" altLang="en-US" sz="2000" dirty="0" err="1"/>
              <a:t>dalam</a:t>
            </a:r>
            <a:r>
              <a:rPr lang="en-US" altLang="en-US" sz="2000" dirty="0"/>
              <a:t> </a:t>
            </a:r>
            <a:r>
              <a:rPr lang="en-US" altLang="en-US" sz="2000" dirty="0" err="1"/>
              <a:t>suatu</a:t>
            </a:r>
            <a:r>
              <a:rPr lang="en-US" altLang="en-US" sz="2000" dirty="0"/>
              <a:t> </a:t>
            </a:r>
            <a:r>
              <a:rPr lang="en-US" altLang="en-US" sz="2000" dirty="0" err="1"/>
              <a:t>sistem</a:t>
            </a:r>
            <a:r>
              <a:rPr lang="en-US" altLang="en-US" sz="2000" dirty="0"/>
              <a:t> </a:t>
            </a:r>
            <a:r>
              <a:rPr lang="en-US" altLang="en-US" sz="2000" dirty="0" err="1"/>
              <a:t>informasi</a:t>
            </a:r>
            <a:r>
              <a:rPr lang="en-US" altLang="en-US" sz="2000" dirty="0"/>
              <a:t>. </a:t>
            </a:r>
          </a:p>
          <a:p>
            <a:r>
              <a:rPr lang="en-US" altLang="en-US" sz="2400" dirty="0"/>
              <a:t>Proses </a:t>
            </a:r>
            <a:r>
              <a:rPr lang="en-US" altLang="en-US" sz="2400" dirty="0" err="1"/>
              <a:t>pengolahan</a:t>
            </a:r>
            <a:r>
              <a:rPr lang="en-US" altLang="en-US" sz="2400" dirty="0"/>
              <a:t> data </a:t>
            </a:r>
            <a:r>
              <a:rPr lang="en-US" altLang="en-US" sz="2400" dirty="0" err="1"/>
              <a:t>adalah</a:t>
            </a:r>
            <a:r>
              <a:rPr lang="en-US" altLang="en-US" sz="2400" dirty="0"/>
              <a:t> </a:t>
            </a:r>
          </a:p>
          <a:p>
            <a:pPr lvl="1"/>
            <a:r>
              <a:rPr lang="en-US" altLang="en-US" sz="2000" dirty="0" err="1"/>
              <a:t>konversi</a:t>
            </a:r>
            <a:r>
              <a:rPr lang="en-US" altLang="en-US" sz="2000" dirty="0"/>
              <a:t>/</a:t>
            </a:r>
            <a:r>
              <a:rPr lang="en-US" altLang="en-US" sz="2000" dirty="0" err="1"/>
              <a:t>pemindahan</a:t>
            </a:r>
            <a:r>
              <a:rPr lang="en-US" altLang="en-US" sz="2000" dirty="0"/>
              <a:t>, </a:t>
            </a:r>
            <a:r>
              <a:rPr lang="en-US" altLang="en-US" sz="2000" dirty="0" err="1"/>
              <a:t>manipulasi</a:t>
            </a:r>
            <a:r>
              <a:rPr lang="en-US" altLang="en-US" sz="2000" dirty="0"/>
              <a:t> </a:t>
            </a:r>
            <a:r>
              <a:rPr lang="en-US" altLang="en-US" sz="2000" dirty="0" err="1"/>
              <a:t>dan</a:t>
            </a:r>
            <a:r>
              <a:rPr lang="en-US" altLang="en-US" sz="2000" dirty="0"/>
              <a:t> </a:t>
            </a:r>
            <a:r>
              <a:rPr lang="en-US" altLang="en-US" sz="2000" dirty="0" err="1"/>
              <a:t>analisis</a:t>
            </a:r>
            <a:r>
              <a:rPr lang="en-US" altLang="en-US" sz="2000" dirty="0"/>
              <a:t> input data </a:t>
            </a:r>
            <a:r>
              <a:rPr lang="en-US" altLang="en-US" sz="2000" dirty="0" err="1"/>
              <a:t>mentah</a:t>
            </a:r>
            <a:r>
              <a:rPr lang="en-US" altLang="en-US" sz="2000" dirty="0"/>
              <a:t> </a:t>
            </a:r>
            <a:r>
              <a:rPr lang="en-US" altLang="en-US" sz="2000" dirty="0" err="1"/>
              <a:t>menjadi</a:t>
            </a:r>
            <a:r>
              <a:rPr lang="en-US" altLang="en-US" sz="2000" dirty="0"/>
              <a:t> </a:t>
            </a:r>
            <a:r>
              <a:rPr lang="en-US" altLang="en-US" sz="2000" dirty="0" err="1"/>
              <a:t>bentuk</a:t>
            </a:r>
            <a:r>
              <a:rPr lang="en-US" altLang="en-US" sz="2000" dirty="0"/>
              <a:t> yang </a:t>
            </a:r>
            <a:r>
              <a:rPr lang="en-US" altLang="en-US" sz="2000" dirty="0" err="1"/>
              <a:t>lebih</a:t>
            </a:r>
            <a:r>
              <a:rPr lang="en-US" altLang="en-US" sz="2000" dirty="0"/>
              <a:t> </a:t>
            </a:r>
            <a:r>
              <a:rPr lang="en-US" altLang="en-US" sz="2000" dirty="0" err="1"/>
              <a:t>berarti</a:t>
            </a:r>
            <a:r>
              <a:rPr lang="en-US" altLang="en-US" sz="2000" dirty="0"/>
              <a:t> </a:t>
            </a:r>
            <a:r>
              <a:rPr lang="en-US" altLang="en-US" sz="2000" dirty="0" err="1"/>
              <a:t>bagi</a:t>
            </a:r>
            <a:r>
              <a:rPr lang="en-US" altLang="en-US" sz="2000" dirty="0"/>
              <a:t> </a:t>
            </a:r>
            <a:r>
              <a:rPr lang="en-US" altLang="en-US" sz="2000" dirty="0" err="1"/>
              <a:t>manusia</a:t>
            </a:r>
            <a:endParaRPr lang="en-US" altLang="en-US" sz="2000" dirty="0"/>
          </a:p>
          <a:p>
            <a:r>
              <a:rPr lang="en-US" altLang="en-US" sz="2400" dirty="0"/>
              <a:t>Output </a:t>
            </a:r>
            <a:r>
              <a:rPr lang="en-US" altLang="en-US" sz="2400" dirty="0" err="1"/>
              <a:t>informasi</a:t>
            </a:r>
            <a:r>
              <a:rPr lang="en-US" altLang="en-US" sz="2400" dirty="0"/>
              <a:t> </a:t>
            </a:r>
            <a:r>
              <a:rPr lang="en-US" altLang="en-US" sz="2400" dirty="0" err="1"/>
              <a:t>adalah</a:t>
            </a:r>
            <a:r>
              <a:rPr lang="en-US" altLang="en-US" sz="2400" dirty="0"/>
              <a:t> </a:t>
            </a:r>
          </a:p>
          <a:p>
            <a:pPr lvl="1"/>
            <a:r>
              <a:rPr lang="en-US" altLang="en-US" sz="2000" dirty="0" err="1"/>
              <a:t>distribusi</a:t>
            </a:r>
            <a:r>
              <a:rPr lang="en-US" altLang="en-US" sz="2000" dirty="0"/>
              <a:t> </a:t>
            </a:r>
            <a:r>
              <a:rPr lang="en-US" altLang="en-US" sz="2000" dirty="0" err="1"/>
              <a:t>informasi</a:t>
            </a:r>
            <a:r>
              <a:rPr lang="en-US" altLang="en-US" sz="2000" dirty="0"/>
              <a:t> yang </a:t>
            </a:r>
            <a:r>
              <a:rPr lang="en-US" altLang="en-US" sz="2000" dirty="0" err="1"/>
              <a:t>sudah</a:t>
            </a:r>
            <a:r>
              <a:rPr lang="en-US" altLang="en-US" sz="2000" dirty="0"/>
              <a:t> </a:t>
            </a:r>
            <a:r>
              <a:rPr lang="en-US" altLang="en-US" sz="2000" dirty="0" err="1"/>
              <a:t>diproses</a:t>
            </a:r>
            <a:r>
              <a:rPr lang="en-US" altLang="en-US" sz="2000" dirty="0"/>
              <a:t> </a:t>
            </a:r>
            <a:r>
              <a:rPr lang="en-US" altLang="en-US" sz="2000" dirty="0" err="1"/>
              <a:t>ke</a:t>
            </a:r>
            <a:r>
              <a:rPr lang="en-US" altLang="en-US" sz="2000" dirty="0"/>
              <a:t> </a:t>
            </a:r>
            <a:r>
              <a:rPr lang="en-US" altLang="en-US" sz="2000" dirty="0" err="1"/>
              <a:t>anggota</a:t>
            </a:r>
            <a:r>
              <a:rPr lang="en-US" altLang="en-US" sz="2000" dirty="0"/>
              <a:t> </a:t>
            </a:r>
            <a:r>
              <a:rPr lang="en-US" altLang="en-US" sz="2000" dirty="0" err="1"/>
              <a:t>organisasi</a:t>
            </a:r>
            <a:r>
              <a:rPr lang="en-US" altLang="en-US" sz="2000" dirty="0"/>
              <a:t> yang </a:t>
            </a:r>
            <a:r>
              <a:rPr lang="en-US" altLang="en-US" sz="2000" dirty="0" err="1"/>
              <a:t>akan</a:t>
            </a:r>
            <a:r>
              <a:rPr lang="en-US" altLang="en-US" sz="2000" dirty="0"/>
              <a:t> </a:t>
            </a:r>
            <a:r>
              <a:rPr lang="en-US" altLang="en-US" sz="2000" dirty="0" err="1"/>
              <a:t>menggunakan</a:t>
            </a:r>
            <a:r>
              <a:rPr lang="en-US" altLang="en-US" sz="2000" dirty="0"/>
              <a:t> output </a:t>
            </a:r>
            <a:r>
              <a:rPr lang="en-US" altLang="en-US" sz="2000" dirty="0" err="1"/>
              <a:t>tersebut</a:t>
            </a:r>
            <a:r>
              <a:rPr lang="en-US" altLang="en-US" sz="2000" dirty="0"/>
              <a:t>. </a:t>
            </a:r>
          </a:p>
          <a:p>
            <a:r>
              <a:rPr lang="en-US" altLang="en-US" sz="2400" dirty="0" err="1"/>
              <a:t>Informasi</a:t>
            </a:r>
            <a:r>
              <a:rPr lang="en-US" altLang="en-US" sz="2400" dirty="0"/>
              <a:t> </a:t>
            </a:r>
            <a:r>
              <a:rPr lang="en-US" altLang="en-US" sz="2400" dirty="0" err="1"/>
              <a:t>membutuhkan</a:t>
            </a:r>
            <a:r>
              <a:rPr lang="en-US" altLang="en-US" sz="2400" dirty="0"/>
              <a:t> </a:t>
            </a:r>
            <a:r>
              <a:rPr lang="en-US" altLang="en-US" sz="2400" dirty="0" err="1"/>
              <a:t>umpan</a:t>
            </a:r>
            <a:r>
              <a:rPr lang="en-US" altLang="en-US" sz="2400" dirty="0"/>
              <a:t> </a:t>
            </a:r>
            <a:r>
              <a:rPr lang="en-US" altLang="en-US" sz="2400" dirty="0" err="1"/>
              <a:t>balik</a:t>
            </a:r>
            <a:r>
              <a:rPr lang="en-US" altLang="en-US" sz="2400" dirty="0"/>
              <a:t> (feedback) </a:t>
            </a:r>
            <a:r>
              <a:rPr lang="en-US" altLang="en-US" sz="2400" dirty="0" err="1"/>
              <a:t>yakni</a:t>
            </a:r>
            <a:r>
              <a:rPr lang="en-US" altLang="en-US" sz="2400" dirty="0"/>
              <a:t> </a:t>
            </a:r>
          </a:p>
          <a:p>
            <a:pPr lvl="1"/>
            <a:r>
              <a:rPr lang="en-US" altLang="en-US" sz="2000" dirty="0"/>
              <a:t>output yang </a:t>
            </a:r>
            <a:r>
              <a:rPr lang="en-US" altLang="en-US" sz="2000" dirty="0" err="1"/>
              <a:t>dikembalikan</a:t>
            </a:r>
            <a:r>
              <a:rPr lang="en-US" altLang="en-US" sz="2000" dirty="0"/>
              <a:t> </a:t>
            </a:r>
            <a:r>
              <a:rPr lang="en-US" altLang="en-US" sz="2000" dirty="0" err="1"/>
              <a:t>ke</a:t>
            </a:r>
            <a:r>
              <a:rPr lang="en-US" altLang="en-US" sz="2000" dirty="0"/>
              <a:t> </a:t>
            </a:r>
            <a:r>
              <a:rPr lang="en-US" altLang="en-US" sz="2000" dirty="0" err="1"/>
              <a:t>anggota</a:t>
            </a:r>
            <a:r>
              <a:rPr lang="en-US" altLang="en-US" sz="2000" dirty="0"/>
              <a:t> </a:t>
            </a:r>
            <a:r>
              <a:rPr lang="en-US" altLang="en-US" sz="2000" dirty="0" err="1"/>
              <a:t>organisasi</a:t>
            </a:r>
            <a:r>
              <a:rPr lang="en-US" altLang="en-US" sz="2000" dirty="0"/>
              <a:t> yang </a:t>
            </a:r>
            <a:r>
              <a:rPr lang="en-US" altLang="en-US" sz="2000" dirty="0" err="1"/>
              <a:t>berkepentingan</a:t>
            </a:r>
            <a:r>
              <a:rPr lang="en-US" altLang="en-US" sz="2000" dirty="0"/>
              <a:t> </a:t>
            </a:r>
            <a:r>
              <a:rPr lang="en-US" altLang="en-US" sz="2000" dirty="0" err="1"/>
              <a:t>untuk</a:t>
            </a:r>
            <a:r>
              <a:rPr lang="en-US" altLang="en-US" sz="2000" dirty="0"/>
              <a:t> </a:t>
            </a:r>
            <a:r>
              <a:rPr lang="en-US" altLang="en-US" sz="2000" dirty="0" err="1"/>
              <a:t>membantu</a:t>
            </a:r>
            <a:r>
              <a:rPr lang="en-US" altLang="en-US" sz="2000" dirty="0"/>
              <a:t> </a:t>
            </a:r>
            <a:r>
              <a:rPr lang="en-US" altLang="en-US" sz="2000" dirty="0" err="1"/>
              <a:t>mengevaluasi</a:t>
            </a:r>
            <a:r>
              <a:rPr lang="en-US" altLang="en-US" sz="2000" dirty="0"/>
              <a:t> </a:t>
            </a:r>
            <a:r>
              <a:rPr lang="en-US" altLang="en-US" sz="2000" dirty="0" err="1"/>
              <a:t>atau</a:t>
            </a:r>
            <a:r>
              <a:rPr lang="en-US" altLang="en-US" sz="2000" dirty="0"/>
              <a:t> </a:t>
            </a:r>
            <a:r>
              <a:rPr lang="en-US" altLang="en-US" sz="2000" dirty="0" err="1"/>
              <a:t>memperbaiki</a:t>
            </a:r>
            <a:r>
              <a:rPr lang="en-US" altLang="en-US" sz="2000" dirty="0"/>
              <a:t> output.</a:t>
            </a:r>
          </a:p>
          <a:p>
            <a:endParaRPr lang="en-US" dirty="0"/>
          </a:p>
        </p:txBody>
      </p:sp>
    </p:spTree>
    <p:extLst>
      <p:ext uri="{BB962C8B-B14F-4D97-AF65-F5344CB8AC3E}">
        <p14:creationId xmlns:p14="http://schemas.microsoft.com/office/powerpoint/2010/main" val="388345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err="1"/>
              <a:t>Syarat</a:t>
            </a:r>
            <a:r>
              <a:rPr lang="en-US" altLang="en-US" b="1" dirty="0"/>
              <a:t> </a:t>
            </a:r>
            <a:r>
              <a:rPr lang="en-US" altLang="en-US" b="1" dirty="0" err="1"/>
              <a:t>informasi</a:t>
            </a:r>
            <a:r>
              <a:rPr lang="en-US" altLang="en-US" b="1" dirty="0"/>
              <a:t> yang </a:t>
            </a:r>
            <a:r>
              <a:rPr lang="en-US" altLang="en-US" b="1" dirty="0" err="1"/>
              <a:t>baik</a:t>
            </a:r>
            <a:r>
              <a:rPr lang="en-US" altLang="en-US" b="1" dirty="0"/>
              <a:t> </a:t>
            </a:r>
            <a:r>
              <a:rPr lang="en-US" altLang="en-US" b="1" dirty="0" err="1"/>
              <a:t>dan</a:t>
            </a:r>
            <a:r>
              <a:rPr lang="en-US" altLang="en-US" b="1" dirty="0"/>
              <a:t> </a:t>
            </a:r>
            <a:r>
              <a:rPr lang="en-US" altLang="en-US" b="1" dirty="0" err="1"/>
              <a:t>lengkap</a:t>
            </a:r>
            <a:r>
              <a:rPr lang="en-US" altLang="en-US" b="1" dirty="0"/>
              <a:t> (Parker)</a:t>
            </a:r>
            <a:endParaRPr lang="en-US" b="1" dirty="0"/>
          </a:p>
        </p:txBody>
      </p:sp>
      <p:sp>
        <p:nvSpPr>
          <p:cNvPr id="3" name="Content Placeholder 2"/>
          <p:cNvSpPr>
            <a:spLocks noGrp="1"/>
          </p:cNvSpPr>
          <p:nvPr>
            <p:ph idx="1"/>
          </p:nvPr>
        </p:nvSpPr>
        <p:spPr>
          <a:xfrm>
            <a:off x="838200" y="1825625"/>
            <a:ext cx="10515600" cy="4738948"/>
          </a:xfrm>
        </p:spPr>
        <p:txBody>
          <a:bodyPr/>
          <a:lstStyle/>
          <a:p>
            <a:pPr>
              <a:lnSpc>
                <a:spcPct val="80000"/>
              </a:lnSpc>
              <a:buFontTx/>
              <a:buAutoNum type="arabicPeriod"/>
            </a:pPr>
            <a:r>
              <a:rPr lang="en-US" altLang="en-US" b="1" dirty="0" err="1"/>
              <a:t>Ketersediaan</a:t>
            </a:r>
            <a:r>
              <a:rPr lang="en-US" altLang="en-US" b="1" dirty="0"/>
              <a:t>. </a:t>
            </a:r>
          </a:p>
          <a:p>
            <a:pPr marL="762000" lvl="1" indent="-304800">
              <a:lnSpc>
                <a:spcPct val="80000"/>
              </a:lnSpc>
            </a:pPr>
            <a:r>
              <a:rPr lang="en-US" altLang="en-US" dirty="0" err="1"/>
              <a:t>Informasi</a:t>
            </a:r>
            <a:r>
              <a:rPr lang="en-US" altLang="en-US" dirty="0"/>
              <a:t> </a:t>
            </a:r>
            <a:r>
              <a:rPr lang="en-US" altLang="en-US" dirty="0" err="1"/>
              <a:t>itu</a:t>
            </a:r>
            <a:r>
              <a:rPr lang="en-US" altLang="en-US" dirty="0"/>
              <a:t> </a:t>
            </a:r>
            <a:r>
              <a:rPr lang="en-US" altLang="en-US" dirty="0" err="1"/>
              <a:t>sendiri</a:t>
            </a:r>
            <a:r>
              <a:rPr lang="en-US" altLang="en-US" dirty="0"/>
              <a:t> </a:t>
            </a:r>
            <a:r>
              <a:rPr lang="en-US" altLang="en-US" dirty="0" err="1"/>
              <a:t>tersedia</a:t>
            </a:r>
            <a:r>
              <a:rPr lang="en-US" altLang="en-US" dirty="0"/>
              <a:t> </a:t>
            </a:r>
            <a:r>
              <a:rPr lang="en-US" altLang="en-US" dirty="0" err="1"/>
              <a:t>dan</a:t>
            </a:r>
            <a:r>
              <a:rPr lang="en-US" altLang="en-US" dirty="0"/>
              <a:t> </a:t>
            </a:r>
            <a:r>
              <a:rPr lang="en-US" altLang="en-US" dirty="0" err="1"/>
              <a:t>dapat</a:t>
            </a:r>
            <a:r>
              <a:rPr lang="en-US" altLang="en-US" dirty="0"/>
              <a:t> </a:t>
            </a:r>
            <a:r>
              <a:rPr lang="en-US" altLang="en-US" dirty="0" err="1"/>
              <a:t>diperoleh</a:t>
            </a:r>
            <a:r>
              <a:rPr lang="en-US" altLang="en-US" dirty="0"/>
              <a:t> </a:t>
            </a:r>
            <a:r>
              <a:rPr lang="en-US" altLang="en-US" dirty="0" err="1"/>
              <a:t>oleh</a:t>
            </a:r>
            <a:r>
              <a:rPr lang="en-US" altLang="en-US" dirty="0"/>
              <a:t> </a:t>
            </a:r>
            <a:r>
              <a:rPr lang="en-US" altLang="en-US" dirty="0" err="1"/>
              <a:t>pihak</a:t>
            </a:r>
            <a:r>
              <a:rPr lang="en-US" altLang="en-US" dirty="0"/>
              <a:t> yang </a:t>
            </a:r>
            <a:r>
              <a:rPr lang="en-US" altLang="en-US" dirty="0" err="1"/>
              <a:t>akan</a:t>
            </a:r>
            <a:r>
              <a:rPr lang="en-US" altLang="en-US" dirty="0"/>
              <a:t> </a:t>
            </a:r>
            <a:r>
              <a:rPr lang="en-US" altLang="en-US" dirty="0" err="1"/>
              <a:t>menggunakannya</a:t>
            </a:r>
            <a:r>
              <a:rPr lang="en-US" altLang="en-US" dirty="0"/>
              <a:t>.</a:t>
            </a:r>
          </a:p>
          <a:p>
            <a:pPr>
              <a:lnSpc>
                <a:spcPct val="80000"/>
              </a:lnSpc>
              <a:buFontTx/>
              <a:buAutoNum type="arabicPeriod"/>
            </a:pPr>
            <a:r>
              <a:rPr lang="en-US" altLang="en-US" b="1" dirty="0" err="1"/>
              <a:t>Mudah</a:t>
            </a:r>
            <a:r>
              <a:rPr lang="en-US" altLang="en-US" b="1" dirty="0"/>
              <a:t> </a:t>
            </a:r>
            <a:r>
              <a:rPr lang="en-US" altLang="en-US" b="1" dirty="0" err="1"/>
              <a:t>dipahami</a:t>
            </a:r>
            <a:r>
              <a:rPr lang="en-US" altLang="en-US" b="1" dirty="0"/>
              <a:t>. </a:t>
            </a:r>
          </a:p>
          <a:p>
            <a:pPr marL="762000" lvl="1" indent="-304800">
              <a:lnSpc>
                <a:spcPct val="80000"/>
              </a:lnSpc>
            </a:pPr>
            <a:r>
              <a:rPr lang="en-US" altLang="en-US" dirty="0" err="1"/>
              <a:t>Informasi</a:t>
            </a:r>
            <a:r>
              <a:rPr lang="en-US" altLang="en-US" dirty="0"/>
              <a:t> </a:t>
            </a:r>
            <a:r>
              <a:rPr lang="en-US" altLang="en-US" dirty="0" err="1"/>
              <a:t>mudah</a:t>
            </a:r>
            <a:r>
              <a:rPr lang="en-US" altLang="en-US" dirty="0"/>
              <a:t> </a:t>
            </a:r>
            <a:r>
              <a:rPr lang="en-US" altLang="en-US" dirty="0" err="1"/>
              <a:t>dipahami</a:t>
            </a:r>
            <a:r>
              <a:rPr lang="en-US" altLang="en-US" dirty="0"/>
              <a:t> </a:t>
            </a:r>
            <a:r>
              <a:rPr lang="en-US" altLang="en-US" dirty="0" err="1"/>
              <a:t>oleh</a:t>
            </a:r>
            <a:r>
              <a:rPr lang="en-US" altLang="en-US" dirty="0"/>
              <a:t> </a:t>
            </a:r>
            <a:r>
              <a:rPr lang="en-US" altLang="en-US" dirty="0" err="1"/>
              <a:t>pengambil</a:t>
            </a:r>
            <a:r>
              <a:rPr lang="en-US" altLang="en-US" dirty="0"/>
              <a:t> </a:t>
            </a:r>
            <a:r>
              <a:rPr lang="en-US" altLang="en-US" dirty="0" err="1"/>
              <a:t>keputusan</a:t>
            </a:r>
            <a:r>
              <a:rPr lang="en-US" altLang="en-US" dirty="0"/>
              <a:t> </a:t>
            </a:r>
            <a:r>
              <a:rPr lang="en-US" altLang="en-US" dirty="0" err="1"/>
              <a:t>untuk</a:t>
            </a:r>
            <a:r>
              <a:rPr lang="en-US" altLang="en-US" dirty="0"/>
              <a:t> </a:t>
            </a:r>
            <a:r>
              <a:rPr lang="en-US" altLang="en-US" dirty="0" err="1"/>
              <a:t>kepentingan</a:t>
            </a:r>
            <a:r>
              <a:rPr lang="en-US" altLang="en-US" dirty="0"/>
              <a:t> </a:t>
            </a:r>
            <a:r>
              <a:rPr lang="en-US" altLang="en-US" dirty="0" err="1"/>
              <a:t>rutin</a:t>
            </a:r>
            <a:r>
              <a:rPr lang="en-US" altLang="en-US" dirty="0"/>
              <a:t> </a:t>
            </a:r>
            <a:r>
              <a:rPr lang="en-US" altLang="en-US" dirty="0" err="1"/>
              <a:t>maupun</a:t>
            </a:r>
            <a:r>
              <a:rPr lang="en-US" altLang="en-US" dirty="0"/>
              <a:t> </a:t>
            </a:r>
            <a:r>
              <a:rPr lang="en-US" altLang="en-US" dirty="0" err="1"/>
              <a:t>strategis</a:t>
            </a:r>
            <a:r>
              <a:rPr lang="en-US" altLang="en-US" dirty="0"/>
              <a:t>.</a:t>
            </a:r>
          </a:p>
          <a:p>
            <a:pPr>
              <a:lnSpc>
                <a:spcPct val="80000"/>
              </a:lnSpc>
              <a:buFontTx/>
              <a:buAutoNum type="arabicPeriod"/>
            </a:pPr>
            <a:r>
              <a:rPr lang="en-US" altLang="en-US" b="1" dirty="0" err="1"/>
              <a:t>Relevan</a:t>
            </a:r>
            <a:r>
              <a:rPr lang="en-US" altLang="en-US" b="1" dirty="0"/>
              <a:t>. </a:t>
            </a:r>
          </a:p>
          <a:p>
            <a:pPr marL="762000" lvl="1" indent="-304800">
              <a:lnSpc>
                <a:spcPct val="80000"/>
              </a:lnSpc>
            </a:pPr>
            <a:r>
              <a:rPr lang="en-US" altLang="en-US" dirty="0" err="1"/>
              <a:t>Informasi</a:t>
            </a:r>
            <a:r>
              <a:rPr lang="en-US" altLang="en-US" dirty="0"/>
              <a:t> </a:t>
            </a:r>
            <a:r>
              <a:rPr lang="en-US" altLang="en-US" dirty="0" err="1"/>
              <a:t>relevan</a:t>
            </a:r>
            <a:r>
              <a:rPr lang="en-US" altLang="en-US" dirty="0"/>
              <a:t> </a:t>
            </a:r>
            <a:r>
              <a:rPr lang="en-US" altLang="en-US" dirty="0" err="1"/>
              <a:t>dengan</a:t>
            </a:r>
            <a:r>
              <a:rPr lang="en-US" altLang="en-US" dirty="0"/>
              <a:t> </a:t>
            </a:r>
            <a:r>
              <a:rPr lang="en-US" altLang="en-US" dirty="0" err="1"/>
              <a:t>kebutuhan</a:t>
            </a:r>
            <a:r>
              <a:rPr lang="en-US" altLang="en-US" dirty="0"/>
              <a:t> </a:t>
            </a:r>
            <a:r>
              <a:rPr lang="en-US" altLang="en-US" dirty="0" err="1"/>
              <a:t>dan</a:t>
            </a:r>
            <a:r>
              <a:rPr lang="en-US" altLang="en-US" dirty="0"/>
              <a:t> </a:t>
            </a:r>
            <a:r>
              <a:rPr lang="en-US" altLang="en-US" dirty="0" err="1"/>
              <a:t>tujuan</a:t>
            </a:r>
            <a:r>
              <a:rPr lang="en-US" altLang="en-US" dirty="0"/>
              <a:t> </a:t>
            </a:r>
            <a:r>
              <a:rPr lang="en-US" altLang="en-US" dirty="0" err="1"/>
              <a:t>organisasi</a:t>
            </a:r>
            <a:r>
              <a:rPr lang="en-US" altLang="en-US" dirty="0"/>
              <a:t>.</a:t>
            </a:r>
          </a:p>
          <a:p>
            <a:pPr>
              <a:lnSpc>
                <a:spcPct val="80000"/>
              </a:lnSpc>
              <a:buFontTx/>
              <a:buAutoNum type="arabicPeriod"/>
            </a:pPr>
            <a:r>
              <a:rPr lang="en-US" altLang="en-US" b="1" dirty="0" err="1"/>
              <a:t>Bermanfaat</a:t>
            </a:r>
            <a:r>
              <a:rPr lang="en-US" altLang="en-US" b="1" dirty="0"/>
              <a:t>. </a:t>
            </a:r>
          </a:p>
          <a:p>
            <a:pPr marL="762000" lvl="1" indent="-304800">
              <a:lnSpc>
                <a:spcPct val="80000"/>
              </a:lnSpc>
            </a:pPr>
            <a:r>
              <a:rPr lang="en-US" altLang="en-US" dirty="0" err="1"/>
              <a:t>Informasi</a:t>
            </a:r>
            <a:r>
              <a:rPr lang="en-US" altLang="en-US" dirty="0"/>
              <a:t> </a:t>
            </a:r>
            <a:r>
              <a:rPr lang="en-US" altLang="en-US" dirty="0" err="1"/>
              <a:t>harus</a:t>
            </a:r>
            <a:r>
              <a:rPr lang="en-US" altLang="en-US" dirty="0"/>
              <a:t> </a:t>
            </a:r>
            <a:r>
              <a:rPr lang="en-US" altLang="en-US" dirty="0" err="1"/>
              <a:t>disajikan</a:t>
            </a:r>
            <a:r>
              <a:rPr lang="en-US" altLang="en-US" dirty="0"/>
              <a:t> yang </a:t>
            </a:r>
            <a:r>
              <a:rPr lang="en-US" altLang="en-US" dirty="0" err="1"/>
              <a:t>memungkinkannya</a:t>
            </a:r>
            <a:r>
              <a:rPr lang="en-US" altLang="en-US" dirty="0"/>
              <a:t> </a:t>
            </a:r>
            <a:r>
              <a:rPr lang="en-US" altLang="en-US" dirty="0" err="1"/>
              <a:t>dimanfaatkan</a:t>
            </a:r>
            <a:r>
              <a:rPr lang="en-US" altLang="en-US" dirty="0"/>
              <a:t> </a:t>
            </a:r>
            <a:r>
              <a:rPr lang="en-US" altLang="en-US" dirty="0" err="1"/>
              <a:t>secara</a:t>
            </a:r>
            <a:r>
              <a:rPr lang="en-US" altLang="en-US" dirty="0"/>
              <a:t> optimal </a:t>
            </a:r>
            <a:r>
              <a:rPr lang="en-US" altLang="en-US" dirty="0" err="1"/>
              <a:t>bagi</a:t>
            </a:r>
            <a:r>
              <a:rPr lang="en-US" altLang="en-US" dirty="0"/>
              <a:t> </a:t>
            </a:r>
            <a:r>
              <a:rPr lang="en-US" altLang="en-US" dirty="0" err="1"/>
              <a:t>organisasi</a:t>
            </a:r>
            <a:r>
              <a:rPr lang="en-US" altLang="en-US" dirty="0"/>
              <a:t>.</a:t>
            </a:r>
          </a:p>
          <a:p>
            <a:endParaRPr lang="en-US" dirty="0"/>
          </a:p>
        </p:txBody>
      </p:sp>
    </p:spTree>
    <p:extLst>
      <p:ext uri="{BB962C8B-B14F-4D97-AF65-F5344CB8AC3E}">
        <p14:creationId xmlns:p14="http://schemas.microsoft.com/office/powerpoint/2010/main" val="254101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3"/>
            <a:ext cx="10515600" cy="5644700"/>
          </a:xfrm>
        </p:spPr>
        <p:txBody>
          <a:bodyPr>
            <a:normAutofit/>
          </a:bodyPr>
          <a:lstStyle/>
          <a:p>
            <a:pPr marL="363538" indent="-363538">
              <a:buClr>
                <a:schemeClr val="tx1"/>
              </a:buClr>
              <a:buFontTx/>
              <a:buAutoNum type="arabicPeriod" startAt="5"/>
            </a:pPr>
            <a:r>
              <a:rPr lang="en-US" altLang="en-US" b="1" dirty="0" err="1"/>
              <a:t>Tepat</a:t>
            </a:r>
            <a:r>
              <a:rPr lang="en-US" altLang="en-US" b="1" dirty="0"/>
              <a:t> </a:t>
            </a:r>
            <a:r>
              <a:rPr lang="en-US" altLang="en-US" b="1" dirty="0" err="1"/>
              <a:t>waktu</a:t>
            </a:r>
            <a:r>
              <a:rPr lang="en-US" altLang="en-US" b="1" dirty="0"/>
              <a:t>. </a:t>
            </a:r>
          </a:p>
          <a:p>
            <a:pPr marL="812800" lvl="1" indent="-269875"/>
            <a:r>
              <a:rPr lang="en-US" altLang="en-US" dirty="0" err="1"/>
              <a:t>Ketepatan</a:t>
            </a:r>
            <a:r>
              <a:rPr lang="en-US" altLang="en-US" dirty="0"/>
              <a:t> </a:t>
            </a:r>
            <a:r>
              <a:rPr lang="en-US" altLang="en-US" dirty="0" err="1"/>
              <a:t>waktu</a:t>
            </a:r>
            <a:r>
              <a:rPr lang="en-US" altLang="en-US" dirty="0"/>
              <a:t> </a:t>
            </a:r>
            <a:r>
              <a:rPr lang="en-US" altLang="en-US" dirty="0" err="1"/>
              <a:t>sangat</a:t>
            </a:r>
            <a:r>
              <a:rPr lang="en-US" altLang="en-US" dirty="0"/>
              <a:t> </a:t>
            </a:r>
            <a:r>
              <a:rPr lang="en-US" altLang="en-US" dirty="0" err="1"/>
              <a:t>penting</a:t>
            </a:r>
            <a:r>
              <a:rPr lang="en-US" altLang="en-US" dirty="0"/>
              <a:t> </a:t>
            </a:r>
            <a:r>
              <a:rPr lang="en-US" altLang="en-US" dirty="0" err="1"/>
              <a:t>terutama</a:t>
            </a:r>
            <a:r>
              <a:rPr lang="en-US" altLang="en-US" dirty="0"/>
              <a:t> </a:t>
            </a:r>
            <a:r>
              <a:rPr lang="en-US" altLang="en-US" dirty="0" err="1"/>
              <a:t>untuk</a:t>
            </a:r>
            <a:r>
              <a:rPr lang="en-US" altLang="en-US" dirty="0"/>
              <a:t> </a:t>
            </a:r>
            <a:r>
              <a:rPr lang="en-US" altLang="en-US" dirty="0" err="1"/>
              <a:t>pengambilan</a:t>
            </a:r>
            <a:r>
              <a:rPr lang="en-US" altLang="en-US" dirty="0"/>
              <a:t> </a:t>
            </a:r>
            <a:r>
              <a:rPr lang="en-US" altLang="en-US" dirty="0" err="1"/>
              <a:t>keputusan</a:t>
            </a:r>
            <a:r>
              <a:rPr lang="en-US" altLang="en-US" dirty="0"/>
              <a:t> yang </a:t>
            </a:r>
            <a:r>
              <a:rPr lang="en-US" altLang="en-US" dirty="0" err="1"/>
              <a:t>krusial</a:t>
            </a:r>
            <a:r>
              <a:rPr lang="en-US" altLang="en-US" dirty="0"/>
              <a:t>.</a:t>
            </a:r>
          </a:p>
          <a:p>
            <a:pPr marL="363538" indent="-363538">
              <a:buClr>
                <a:schemeClr val="tx1"/>
              </a:buClr>
              <a:buFontTx/>
              <a:buAutoNum type="arabicPeriod" startAt="5"/>
            </a:pPr>
            <a:r>
              <a:rPr lang="en-US" altLang="en-US" b="1" dirty="0" err="1"/>
              <a:t>Reliabel</a:t>
            </a:r>
            <a:r>
              <a:rPr lang="en-US" altLang="en-US" b="1" dirty="0"/>
              <a:t>. </a:t>
            </a:r>
          </a:p>
          <a:p>
            <a:pPr marL="812800" lvl="1" indent="-269875"/>
            <a:r>
              <a:rPr lang="en-US" altLang="en-US" dirty="0" err="1"/>
              <a:t>Pemberi</a:t>
            </a:r>
            <a:r>
              <a:rPr lang="en-US" altLang="en-US" dirty="0"/>
              <a:t> </a:t>
            </a:r>
            <a:r>
              <a:rPr lang="en-US" altLang="en-US" dirty="0" err="1"/>
              <a:t>informasi</a:t>
            </a:r>
            <a:r>
              <a:rPr lang="en-US" altLang="en-US" dirty="0"/>
              <a:t> </a:t>
            </a:r>
            <a:r>
              <a:rPr lang="en-US" altLang="en-US" dirty="0" err="1"/>
              <a:t>menjamin</a:t>
            </a:r>
            <a:r>
              <a:rPr lang="en-US" altLang="en-US" dirty="0"/>
              <a:t> </a:t>
            </a:r>
            <a:r>
              <a:rPr lang="en-US" altLang="en-US" dirty="0" err="1"/>
              <a:t>tingkat</a:t>
            </a:r>
            <a:r>
              <a:rPr lang="en-US" altLang="en-US" dirty="0"/>
              <a:t> </a:t>
            </a:r>
            <a:r>
              <a:rPr lang="en-US" altLang="en-US" dirty="0" err="1"/>
              <a:t>kepercayaan</a:t>
            </a:r>
            <a:r>
              <a:rPr lang="en-US" altLang="en-US" dirty="0"/>
              <a:t> yang </a:t>
            </a:r>
            <a:r>
              <a:rPr lang="en-US" altLang="en-US" dirty="0" err="1"/>
              <a:t>tinggi</a:t>
            </a:r>
            <a:r>
              <a:rPr lang="en-US" altLang="en-US" dirty="0"/>
              <a:t> pad </a:t>
            </a:r>
            <a:r>
              <a:rPr lang="en-US" altLang="en-US" dirty="0" err="1"/>
              <a:t>informasi</a:t>
            </a:r>
            <a:r>
              <a:rPr lang="en-US" altLang="en-US" dirty="0"/>
              <a:t> yang </a:t>
            </a:r>
            <a:r>
              <a:rPr lang="en-US" altLang="en-US" dirty="0" err="1"/>
              <a:t>disajikan</a:t>
            </a:r>
            <a:r>
              <a:rPr lang="en-US" altLang="en-US" dirty="0"/>
              <a:t> </a:t>
            </a:r>
            <a:r>
              <a:rPr lang="en-US" altLang="en-US" dirty="0" err="1"/>
              <a:t>dan</a:t>
            </a:r>
            <a:r>
              <a:rPr lang="en-US" altLang="en-US" dirty="0"/>
              <a:t> </a:t>
            </a:r>
            <a:r>
              <a:rPr lang="en-US" altLang="en-US" dirty="0" err="1"/>
              <a:t>dari</a:t>
            </a:r>
            <a:r>
              <a:rPr lang="en-US" altLang="en-US" dirty="0"/>
              <a:t> </a:t>
            </a:r>
            <a:r>
              <a:rPr lang="en-US" altLang="en-US" dirty="0" err="1"/>
              <a:t>sumber</a:t>
            </a:r>
            <a:r>
              <a:rPr lang="en-US" altLang="en-US" dirty="0"/>
              <a:t> yang </a:t>
            </a:r>
            <a:r>
              <a:rPr lang="en-US" altLang="en-US" dirty="0" err="1"/>
              <a:t>kebenarannya</a:t>
            </a:r>
            <a:r>
              <a:rPr lang="en-US" altLang="en-US" dirty="0"/>
              <a:t> </a:t>
            </a:r>
            <a:r>
              <a:rPr lang="en-US" altLang="en-US" dirty="0" err="1"/>
              <a:t>dapat</a:t>
            </a:r>
            <a:r>
              <a:rPr lang="en-US" altLang="en-US" dirty="0"/>
              <a:t> </a:t>
            </a:r>
            <a:r>
              <a:rPr lang="en-US" altLang="en-US" dirty="0" err="1"/>
              <a:t>diandalkan</a:t>
            </a:r>
            <a:r>
              <a:rPr lang="en-US" altLang="en-US" dirty="0"/>
              <a:t>.</a:t>
            </a:r>
          </a:p>
          <a:p>
            <a:pPr marL="363538" indent="-363538">
              <a:buClr>
                <a:schemeClr val="tx1"/>
              </a:buClr>
              <a:buFontTx/>
              <a:buAutoNum type="arabicPeriod" startAt="5"/>
            </a:pPr>
            <a:r>
              <a:rPr lang="en-US" altLang="en-US" b="1" dirty="0" err="1"/>
              <a:t>Akurat</a:t>
            </a:r>
            <a:r>
              <a:rPr lang="en-US" altLang="en-US" b="1" dirty="0"/>
              <a:t>. </a:t>
            </a:r>
          </a:p>
          <a:p>
            <a:pPr marL="812800" lvl="1" indent="-269875"/>
            <a:r>
              <a:rPr lang="en-US" altLang="en-US" dirty="0" err="1"/>
              <a:t>Informasi</a:t>
            </a:r>
            <a:r>
              <a:rPr lang="en-US" altLang="en-US" dirty="0"/>
              <a:t> </a:t>
            </a:r>
            <a:r>
              <a:rPr lang="en-US" altLang="en-US" dirty="0" err="1"/>
              <a:t>terhindar</a:t>
            </a:r>
            <a:r>
              <a:rPr lang="en-US" altLang="en-US" dirty="0"/>
              <a:t> </a:t>
            </a:r>
            <a:r>
              <a:rPr lang="en-US" altLang="en-US" dirty="0" err="1"/>
              <a:t>dari</a:t>
            </a:r>
            <a:r>
              <a:rPr lang="en-US" altLang="en-US" dirty="0"/>
              <a:t> </a:t>
            </a:r>
            <a:r>
              <a:rPr lang="en-US" altLang="en-US" dirty="0" err="1"/>
              <a:t>kesalahan</a:t>
            </a:r>
            <a:r>
              <a:rPr lang="en-US" altLang="en-US" dirty="0"/>
              <a:t> </a:t>
            </a:r>
            <a:r>
              <a:rPr lang="en-US" altLang="en-US" dirty="0" err="1"/>
              <a:t>dan</a:t>
            </a:r>
            <a:r>
              <a:rPr lang="en-US" altLang="en-US" dirty="0"/>
              <a:t> </a:t>
            </a:r>
            <a:r>
              <a:rPr lang="en-US" altLang="en-US" dirty="0" err="1"/>
              <a:t>kekeliruan</a:t>
            </a:r>
            <a:r>
              <a:rPr lang="en-US" altLang="en-US" dirty="0"/>
              <a:t>.</a:t>
            </a:r>
          </a:p>
          <a:p>
            <a:pPr marL="363538" indent="-363538">
              <a:buClr>
                <a:schemeClr val="tx1"/>
              </a:buClr>
              <a:buFontTx/>
              <a:buAutoNum type="arabicPeriod" startAt="5"/>
            </a:pPr>
            <a:r>
              <a:rPr lang="en-US" altLang="en-US" b="1" dirty="0" err="1"/>
              <a:t>Konsisten</a:t>
            </a:r>
            <a:r>
              <a:rPr lang="en-US" altLang="en-US" b="1" dirty="0"/>
              <a:t>. </a:t>
            </a:r>
          </a:p>
          <a:p>
            <a:pPr marL="812800" lvl="1" indent="-269875"/>
            <a:r>
              <a:rPr lang="en-US" altLang="en-US" dirty="0" err="1"/>
              <a:t>Konsistensi</a:t>
            </a:r>
            <a:r>
              <a:rPr lang="en-US" altLang="en-US" dirty="0"/>
              <a:t> </a:t>
            </a:r>
            <a:r>
              <a:rPr lang="en-US" altLang="en-US" dirty="0" err="1"/>
              <a:t>informasi</a:t>
            </a:r>
            <a:r>
              <a:rPr lang="en-US" altLang="en-US" dirty="0"/>
              <a:t> </a:t>
            </a:r>
            <a:r>
              <a:rPr lang="en-US" altLang="en-US" dirty="0" err="1"/>
              <a:t>adalah</a:t>
            </a:r>
            <a:r>
              <a:rPr lang="en-US" altLang="en-US" dirty="0"/>
              <a:t> </a:t>
            </a:r>
            <a:r>
              <a:rPr lang="en-US" altLang="en-US" dirty="0" err="1"/>
              <a:t>syarat</a:t>
            </a:r>
            <a:r>
              <a:rPr lang="en-US" altLang="en-US" dirty="0"/>
              <a:t> </a:t>
            </a:r>
            <a:r>
              <a:rPr lang="en-US" altLang="en-US" dirty="0" err="1"/>
              <a:t>penting</a:t>
            </a:r>
            <a:r>
              <a:rPr lang="en-US" altLang="en-US" dirty="0"/>
              <a:t> </a:t>
            </a:r>
            <a:r>
              <a:rPr lang="en-US" altLang="en-US" dirty="0" err="1"/>
              <a:t>sebagai</a:t>
            </a:r>
            <a:r>
              <a:rPr lang="en-US" altLang="en-US" dirty="0"/>
              <a:t> </a:t>
            </a:r>
            <a:r>
              <a:rPr lang="en-US" altLang="en-US" dirty="0" err="1"/>
              <a:t>dasar</a:t>
            </a:r>
            <a:r>
              <a:rPr lang="en-US" altLang="en-US" dirty="0"/>
              <a:t> </a:t>
            </a:r>
            <a:r>
              <a:rPr lang="en-US" altLang="en-US" dirty="0" err="1"/>
              <a:t>dalam</a:t>
            </a:r>
            <a:r>
              <a:rPr lang="en-US" altLang="en-US" dirty="0"/>
              <a:t> </a:t>
            </a:r>
            <a:r>
              <a:rPr lang="en-US" altLang="en-US" dirty="0" err="1"/>
              <a:t>pengambilan</a:t>
            </a:r>
            <a:r>
              <a:rPr lang="en-US" altLang="en-US" dirty="0"/>
              <a:t> </a:t>
            </a:r>
            <a:r>
              <a:rPr lang="en-US" altLang="en-US" dirty="0" err="1"/>
              <a:t>keputusan</a:t>
            </a:r>
            <a:r>
              <a:rPr lang="en-US" altLang="en-US" dirty="0"/>
              <a:t>. </a:t>
            </a:r>
            <a:r>
              <a:rPr lang="en-US" altLang="en-US" dirty="0" err="1"/>
              <a:t>Sehingga</a:t>
            </a:r>
            <a:r>
              <a:rPr lang="en-US" altLang="en-US" dirty="0"/>
              <a:t> </a:t>
            </a:r>
            <a:r>
              <a:rPr lang="en-US" altLang="en-US" dirty="0" err="1"/>
              <a:t>suatu</a:t>
            </a:r>
            <a:r>
              <a:rPr lang="en-US" altLang="en-US" dirty="0"/>
              <a:t> </a:t>
            </a:r>
            <a:r>
              <a:rPr lang="en-US" altLang="en-US" dirty="0" err="1"/>
              <a:t>informasi</a:t>
            </a:r>
            <a:r>
              <a:rPr lang="en-US" altLang="en-US" dirty="0"/>
              <a:t> </a:t>
            </a:r>
            <a:r>
              <a:rPr lang="en-US" altLang="en-US" dirty="0" err="1"/>
              <a:t>harus</a:t>
            </a:r>
            <a:r>
              <a:rPr lang="en-US" altLang="en-US" dirty="0"/>
              <a:t> </a:t>
            </a:r>
            <a:r>
              <a:rPr lang="en-US" altLang="en-US" dirty="0" err="1"/>
              <a:t>tidak</a:t>
            </a:r>
            <a:r>
              <a:rPr lang="en-US" altLang="en-US" dirty="0"/>
              <a:t> </a:t>
            </a:r>
            <a:r>
              <a:rPr lang="en-US" altLang="en-US" dirty="0" err="1"/>
              <a:t>bersifat</a:t>
            </a:r>
            <a:r>
              <a:rPr lang="en-US" altLang="en-US" dirty="0"/>
              <a:t> </a:t>
            </a:r>
            <a:r>
              <a:rPr lang="en-US" altLang="en-US" dirty="0" err="1"/>
              <a:t>kontradiktif</a:t>
            </a:r>
            <a:r>
              <a:rPr lang="en-US" altLang="en-US" dirty="0"/>
              <a:t> </a:t>
            </a:r>
            <a:r>
              <a:rPr lang="en-US" altLang="en-US" dirty="0" err="1"/>
              <a:t>dalam</a:t>
            </a:r>
            <a:r>
              <a:rPr lang="en-US" altLang="en-US" dirty="0"/>
              <a:t> </a:t>
            </a:r>
            <a:r>
              <a:rPr lang="en-US" altLang="en-US" dirty="0" err="1"/>
              <a:t>penyajiannya</a:t>
            </a:r>
            <a:r>
              <a:rPr lang="en-US" altLang="en-US" dirty="0"/>
              <a:t>.</a:t>
            </a:r>
          </a:p>
          <a:p>
            <a:endParaRPr lang="en-US" dirty="0"/>
          </a:p>
        </p:txBody>
      </p:sp>
    </p:spTree>
    <p:extLst>
      <p:ext uri="{BB962C8B-B14F-4D97-AF65-F5344CB8AC3E}">
        <p14:creationId xmlns:p14="http://schemas.microsoft.com/office/powerpoint/2010/main" val="184058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en-US" dirty="0">
                <a:latin typeface="Stencil" panose="040409050D0802020404" pitchFamily="82" charset="0"/>
                <a:cs typeface="Arial" panose="020B0604020202020204" pitchFamily="34" charset="0"/>
              </a:rPr>
              <a:t>KOMPONEN SISTEM INFORMASI</a:t>
            </a:r>
            <a:br>
              <a:rPr lang="id-ID" altLang="en-US" dirty="0">
                <a:latin typeface="Stencil" panose="040409050D0802020404" pitchFamily="82"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r>
              <a:rPr lang="en-US" altLang="en-US" b="1" dirty="0">
                <a:latin typeface="Tw Cen MT Condensed Extra Bold" panose="020B0803020202020204" pitchFamily="34" charset="0"/>
                <a:cs typeface="Arial" panose="020B0604020202020204" pitchFamily="34" charset="0"/>
              </a:rPr>
              <a:t>Blok </a:t>
            </a:r>
            <a:r>
              <a:rPr lang="en-US" altLang="en-US" b="1" dirty="0" err="1">
                <a:latin typeface="Tw Cen MT Condensed Extra Bold" panose="020B0803020202020204" pitchFamily="34" charset="0"/>
                <a:cs typeface="Arial" panose="020B0604020202020204" pitchFamily="34" charset="0"/>
              </a:rPr>
              <a:t>masukan</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terdiri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dari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kombinasi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prosedur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logika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model </a:t>
            </a:r>
            <a:r>
              <a:rPr lang="en-US" altLang="en-US" dirty="0" err="1">
                <a:solidFill>
                  <a:srgbClr val="002060"/>
                </a:solidFill>
                <a:latin typeface="Tw Cen MT Condensed Extra Bold" panose="020B0803020202020204" pitchFamily="34" charset="0"/>
                <a:cs typeface="Arial" panose="020B0604020202020204" pitchFamily="34" charset="0"/>
              </a:rPr>
              <a:t>matematik</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memanipulasi</a:t>
            </a:r>
            <a:r>
              <a:rPr lang="en-US" altLang="en-US" dirty="0">
                <a:solidFill>
                  <a:srgbClr val="002060"/>
                </a:solidFill>
                <a:latin typeface="Tw Cen MT Condensed Extra Bold" panose="020B0803020202020204" pitchFamily="34" charset="0"/>
                <a:cs typeface="Arial" panose="020B0604020202020204" pitchFamily="34" charset="0"/>
              </a:rPr>
              <a:t> data </a:t>
            </a:r>
            <a:r>
              <a:rPr lang="en-US" altLang="en-US" dirty="0" err="1">
                <a:solidFill>
                  <a:srgbClr val="002060"/>
                </a:solidFill>
                <a:latin typeface="Tw Cen MT Condensed Extra Bold" panose="020B0803020202020204" pitchFamily="34" charset="0"/>
                <a:cs typeface="Arial" panose="020B0604020202020204" pitchFamily="34" charset="0"/>
              </a:rPr>
              <a:t>masukan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data yang </a:t>
            </a:r>
            <a:r>
              <a:rPr lang="en-US" altLang="en-US" dirty="0" err="1">
                <a:solidFill>
                  <a:srgbClr val="002060"/>
                </a:solidFill>
                <a:latin typeface="Tw Cen MT Condensed Extra Bold" panose="020B0803020202020204" pitchFamily="34" charset="0"/>
                <a:cs typeface="Arial" panose="020B0604020202020204" pitchFamily="34" charset="0"/>
              </a:rPr>
              <a:t>tersimpan</a:t>
            </a:r>
            <a:r>
              <a:rPr lang="en-US" altLang="en-US" dirty="0">
                <a:solidFill>
                  <a:srgbClr val="002060"/>
                </a:solidFill>
                <a:latin typeface="Tw Cen MT Condensed Extra Bold" panose="020B0803020202020204" pitchFamily="34" charset="0"/>
                <a:cs typeface="Arial" panose="020B0604020202020204" pitchFamily="34" charset="0"/>
              </a:rPr>
              <a:t> di basis data </a:t>
            </a:r>
            <a:r>
              <a:rPr lang="en-US" altLang="en-US" dirty="0" err="1">
                <a:solidFill>
                  <a:srgbClr val="002060"/>
                </a:solidFill>
                <a:latin typeface="Tw Cen MT Condensed Extra Bold" panose="020B0803020202020204" pitchFamily="34" charset="0"/>
                <a:cs typeface="Arial" panose="020B0604020202020204" pitchFamily="34" charset="0"/>
              </a:rPr>
              <a:t>dengan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cara</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sudah</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tertentu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menghasilkan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keluaran</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diinginkan</a:t>
            </a:r>
            <a:r>
              <a:rPr lang="en-US" altLang="en-US" dirty="0">
                <a:solidFill>
                  <a:srgbClr val="002060"/>
                </a:solidFill>
                <a:latin typeface="Tw Cen MT Condensed Extra Bold" panose="020B0803020202020204" pitchFamily="34" charset="0"/>
                <a:cs typeface="Arial" panose="020B0604020202020204" pitchFamily="34" charset="0"/>
              </a:rPr>
              <a:t>.</a:t>
            </a:r>
            <a:r>
              <a:rPr lang="id-ID" altLang="en-US" dirty="0">
                <a:solidFill>
                  <a:srgbClr val="002060"/>
                </a:solidFill>
                <a:latin typeface="Tw Cen MT Condensed Extra Bold" panose="020B0803020202020204" pitchFamily="34" charset="0"/>
                <a:cs typeface="Arial" panose="020B0604020202020204" pitchFamily="34" charset="0"/>
              </a:rPr>
              <a:t> Komponen ini merupakan bahan dasar dalam pengolahan informasi.</a:t>
            </a:r>
          </a:p>
          <a:p>
            <a:r>
              <a:rPr lang="id-ID" altLang="en-US" b="1" dirty="0">
                <a:latin typeface="Tw Cen MT Condensed Extra Bold" panose="020B0803020202020204" pitchFamily="34" charset="0"/>
                <a:cs typeface="Arial" panose="020B0604020202020204" pitchFamily="34" charset="0"/>
              </a:rPr>
              <a:t>B</a:t>
            </a:r>
            <a:r>
              <a:rPr lang="en-US" altLang="en-US" b="1" dirty="0" err="1">
                <a:latin typeface="Tw Cen MT Condensed Extra Bold" panose="020B0803020202020204" pitchFamily="34" charset="0"/>
                <a:cs typeface="Arial" panose="020B0604020202020204" pitchFamily="34" charset="0"/>
              </a:rPr>
              <a:t>lok</a:t>
            </a:r>
            <a:r>
              <a:rPr lang="en-US" altLang="en-US" b="1" dirty="0">
                <a:latin typeface="Tw Cen MT Condensed Extra Bold" panose="020B0803020202020204" pitchFamily="34" charset="0"/>
                <a:cs typeface="Arial" panose="020B0604020202020204" pitchFamily="34" charset="0"/>
              </a:rPr>
              <a:t> </a:t>
            </a:r>
            <a:r>
              <a:rPr lang="en-US" altLang="en-US" b="1" dirty="0" err="1">
                <a:latin typeface="Tw Cen MT Condensed Extra Bold" panose="020B0803020202020204" pitchFamily="34" charset="0"/>
                <a:cs typeface="Arial" panose="020B0604020202020204" pitchFamily="34" charset="0"/>
              </a:rPr>
              <a:t>keluaran</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merupakan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produk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dari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informasi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berupa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informasi</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berkualitas</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dokumentasi</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berguna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semua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tingkatan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manajemen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serta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semua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pemakai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a:t>
            </a:r>
            <a:endParaRPr lang="id-ID" altLang="en-US" dirty="0">
              <a:solidFill>
                <a:srgbClr val="002060"/>
              </a:solidFill>
              <a:latin typeface="Tw Cen MT Condensed Extra Bold" panose="020B0803020202020204" pitchFamily="34" charset="0"/>
              <a:cs typeface="Arial" panose="020B0604020202020204" pitchFamily="34" charset="0"/>
            </a:endParaRPr>
          </a:p>
          <a:p>
            <a:r>
              <a:rPr lang="en-US" altLang="en-US" b="1" dirty="0">
                <a:latin typeface="Tw Cen MT Condensed Extra Bold" panose="020B0803020202020204" pitchFamily="34" charset="0"/>
                <a:cs typeface="Arial" panose="020B0604020202020204" pitchFamily="34" charset="0"/>
              </a:rPr>
              <a:t>Blok </a:t>
            </a:r>
            <a:r>
              <a:rPr lang="en-US" altLang="en-US" b="1" dirty="0" err="1">
                <a:latin typeface="Tw Cen MT Condensed Extra Bold" panose="020B0803020202020204" pitchFamily="34" charset="0"/>
                <a:cs typeface="Arial" panose="020B0604020202020204" pitchFamily="34" charset="0"/>
              </a:rPr>
              <a:t>teknologi</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merupakan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i="1" dirty="0">
                <a:solidFill>
                  <a:srgbClr val="002060"/>
                </a:solidFill>
                <a:latin typeface="Tw Cen MT Condensed Extra Bold" panose="020B0803020202020204" pitchFamily="34" charset="0"/>
                <a:cs typeface="Arial" panose="020B0604020202020204" pitchFamily="34" charset="0"/>
              </a:rPr>
              <a:t>tool box</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menerima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masukan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menjalankan</a:t>
            </a:r>
            <a:r>
              <a:rPr lang="en-US" altLang="en-US" dirty="0">
                <a:solidFill>
                  <a:srgbClr val="002060"/>
                </a:solidFill>
                <a:latin typeface="Tw Cen MT Condensed Extra Bold" panose="020B0803020202020204" pitchFamily="34" charset="0"/>
                <a:cs typeface="Arial" panose="020B0604020202020204" pitchFamily="34" charset="0"/>
              </a:rPr>
              <a:t> model, </a:t>
            </a:r>
            <a:r>
              <a:rPr lang="en-US" altLang="en-US" dirty="0" err="1">
                <a:solidFill>
                  <a:srgbClr val="002060"/>
                </a:solidFill>
                <a:latin typeface="Tw Cen MT Condensed Extra Bold" panose="020B0803020202020204" pitchFamily="34" charset="0"/>
                <a:cs typeface="Arial" panose="020B0604020202020204" pitchFamily="34" charset="0"/>
              </a:rPr>
              <a:t>menyimpan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mengakses</a:t>
            </a:r>
            <a:r>
              <a:rPr lang="en-US" altLang="en-US" dirty="0">
                <a:solidFill>
                  <a:srgbClr val="002060"/>
                </a:solidFill>
                <a:latin typeface="Tw Cen MT Condensed Extra Bold" panose="020B0803020202020204" pitchFamily="34" charset="0"/>
                <a:cs typeface="Arial" panose="020B0604020202020204" pitchFamily="34" charset="0"/>
              </a:rPr>
              <a:t> data, </a:t>
            </a:r>
            <a:r>
              <a:rPr lang="en-US" altLang="en-US" dirty="0" err="1">
                <a:solidFill>
                  <a:srgbClr val="002060"/>
                </a:solidFill>
                <a:latin typeface="Tw Cen MT Condensed Extra Bold" panose="020B0803020202020204" pitchFamily="34" charset="0"/>
                <a:cs typeface="Arial" panose="020B0604020202020204" pitchFamily="34" charset="0"/>
              </a:rPr>
              <a:t>menghasilkan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mengirimkan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keluaran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membantu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pengendalian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secara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keseluruhan</a:t>
            </a:r>
            <a:r>
              <a:rPr lang="en-US" altLang="en-US" dirty="0">
                <a:solidFill>
                  <a:srgbClr val="002060"/>
                </a:solidFill>
                <a:latin typeface="Tw Cen MT Condensed Extra Bold" panose="020B0803020202020204" pitchFamily="34" charset="0"/>
                <a:cs typeface="Arial" panose="020B0604020202020204" pitchFamily="34" charset="0"/>
              </a:rPr>
              <a:t>. </a:t>
            </a:r>
            <a:r>
              <a:rPr lang="fi-FI" altLang="en-US" dirty="0">
                <a:solidFill>
                  <a:srgbClr val="002060"/>
                </a:solidFill>
                <a:latin typeface="Tw Cen MT Condensed Extra Bold" panose="020B0803020202020204" pitchFamily="34" charset="0"/>
                <a:cs typeface="Arial" panose="020B0604020202020204" pitchFamily="34" charset="0"/>
              </a:rPr>
              <a:t>Teknologi terdiri dari 3 bagian utama, yaitu teknisi, perangkat lunak, dan perangkat keras</a:t>
            </a:r>
            <a:endParaRPr lang="id-ID" altLang="en-US" dirty="0">
              <a:solidFill>
                <a:srgbClr val="002060"/>
              </a:solidFill>
              <a:latin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06565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4275"/>
            <a:ext cx="10515600" cy="5412688"/>
          </a:xfrm>
        </p:spPr>
        <p:txBody>
          <a:bodyPr/>
          <a:lstStyle/>
          <a:p>
            <a:r>
              <a:rPr lang="en-US" altLang="en-US" b="1" dirty="0">
                <a:latin typeface="Tw Cen MT Condensed Extra Bold" panose="020B0803020202020204" pitchFamily="34" charset="0"/>
                <a:cs typeface="Arial" panose="020B0604020202020204" pitchFamily="34" charset="0"/>
              </a:rPr>
              <a:t>Blok basis data</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merupakan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kumpulan</a:t>
            </a:r>
            <a:r>
              <a:rPr lang="en-US" altLang="en-US" dirty="0">
                <a:solidFill>
                  <a:srgbClr val="002060"/>
                </a:solidFill>
                <a:latin typeface="Tw Cen MT Condensed Extra Bold" panose="020B0803020202020204" pitchFamily="34" charset="0"/>
                <a:cs typeface="Arial" panose="020B0604020202020204" pitchFamily="34" charset="0"/>
              </a:rPr>
              <a:t> data yang </a:t>
            </a:r>
            <a:r>
              <a:rPr lang="en-US" altLang="en-US" dirty="0" err="1">
                <a:solidFill>
                  <a:srgbClr val="002060"/>
                </a:solidFill>
                <a:latin typeface="Tw Cen MT Condensed Extra Bold" panose="020B0803020202020204" pitchFamily="34" charset="0"/>
                <a:cs typeface="Arial" panose="020B0604020202020204" pitchFamily="34" charset="0"/>
              </a:rPr>
              <a:t>saling</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berhubungan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satu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dengan</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lainnya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tersimpan</a:t>
            </a:r>
            <a:r>
              <a:rPr lang="en-US" altLang="en-US" dirty="0">
                <a:solidFill>
                  <a:srgbClr val="002060"/>
                </a:solidFill>
                <a:latin typeface="Tw Cen MT Condensed Extra Bold" panose="020B0803020202020204" pitchFamily="34" charset="0"/>
                <a:cs typeface="Arial" panose="020B0604020202020204" pitchFamily="34" charset="0"/>
              </a:rPr>
              <a:t> di </a:t>
            </a:r>
            <a:r>
              <a:rPr lang="en-US" altLang="en-US" dirty="0" err="1">
                <a:solidFill>
                  <a:srgbClr val="002060"/>
                </a:solidFill>
                <a:latin typeface="Tw Cen MT Condensed Extra Bold" panose="020B0803020202020204" pitchFamily="34" charset="0"/>
                <a:cs typeface="Arial" panose="020B0604020202020204" pitchFamily="34" charset="0"/>
              </a:rPr>
              <a:t>perangkat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keras</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komputer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digunakan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perangkat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lunak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memanipulasinya</a:t>
            </a:r>
            <a:r>
              <a:rPr lang="en-US" altLang="en-US" dirty="0">
                <a:solidFill>
                  <a:srgbClr val="002060"/>
                </a:solidFill>
                <a:latin typeface="Tw Cen MT Condensed Extra Bold" panose="020B0803020202020204" pitchFamily="34" charset="0"/>
                <a:cs typeface="Arial" panose="020B0604020202020204" pitchFamily="34" charset="0"/>
              </a:rPr>
              <a:t>. </a:t>
            </a:r>
            <a:r>
              <a:rPr lang="id-ID" altLang="en-US" dirty="0">
                <a:solidFill>
                  <a:srgbClr val="002060"/>
                </a:solidFill>
                <a:latin typeface="Tw Cen MT Condensed Extra Bold" panose="020B0803020202020204" pitchFamily="34" charset="0"/>
                <a:cs typeface="Arial" panose="020B0604020202020204" pitchFamily="34" charset="0"/>
              </a:rPr>
              <a:t>Terdapat tiga hal penting yang terkait dengan basis data, yakni: data yang diorganisasi dalam bentuk basis data, simpanan permanen untuk basis data tersebut, dan perangkat lunak yang dipergunakan untuk memanipulasinya. </a:t>
            </a:r>
          </a:p>
          <a:p>
            <a:r>
              <a:rPr lang="en-US" altLang="en-US" b="1" dirty="0">
                <a:latin typeface="Tw Cen MT Condensed Extra Bold" panose="020B0803020202020204" pitchFamily="34" charset="0"/>
                <a:cs typeface="Arial" panose="020B0604020202020204" pitchFamily="34" charset="0"/>
              </a:rPr>
              <a:t>Blok </a:t>
            </a:r>
            <a:r>
              <a:rPr lang="id-ID" altLang="en-US" b="1" dirty="0">
                <a:latin typeface="Tw Cen MT Condensed Extra Bold" panose="020B0803020202020204" pitchFamily="34" charset="0"/>
                <a:cs typeface="Arial" panose="020B0604020202020204" pitchFamily="34" charset="0"/>
              </a:rPr>
              <a:t>kendali/kontrol,</a:t>
            </a:r>
            <a:r>
              <a:rPr lang="en-US" altLang="en-US" dirty="0">
                <a:latin typeface="Tw Cen MT Condensed Extra Bold" panose="020B0803020202020204" pitchFamily="34" charset="0"/>
                <a:cs typeface="Arial" panose="020B0604020202020204" pitchFamily="34" charset="0"/>
              </a:rPr>
              <a:t> </a:t>
            </a:r>
            <a:r>
              <a:rPr lang="en-US" altLang="en-US" dirty="0">
                <a:solidFill>
                  <a:srgbClr val="002060"/>
                </a:solidFill>
                <a:latin typeface="Tw Cen MT Condensed Extra Bold" panose="020B0803020202020204" pitchFamily="34" charset="0"/>
                <a:cs typeface="Arial" panose="020B0604020202020204" pitchFamily="34" charset="0"/>
              </a:rPr>
              <a:t>yang </a:t>
            </a:r>
            <a:r>
              <a:rPr lang="en-US" altLang="en-US" dirty="0" err="1">
                <a:solidFill>
                  <a:srgbClr val="002060"/>
                </a:solidFill>
                <a:latin typeface="Tw Cen MT Condensed Extra Bold" panose="020B0803020202020204" pitchFamily="34" charset="0"/>
                <a:cs typeface="Arial" panose="020B0604020202020204" pitchFamily="34" charset="0"/>
              </a:rPr>
              <a:t>merupakan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mekanisme</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dirancang</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diterapkan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meyakinkan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bahwa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hal-hal</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dapat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merusak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dapat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dicegah</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ataupun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bila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terlanjur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terjadi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kesalahan-kesalahan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dapat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langsung</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cepat</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diatasi</a:t>
            </a:r>
            <a:r>
              <a:rPr lang="en-US" altLang="en-US" dirty="0">
                <a:solidFill>
                  <a:srgbClr val="002060"/>
                </a:solidFill>
                <a:latin typeface="Tw Cen MT Condensed Extra Bold" panose="020B0803020202020204" pitchFamily="34" charset="0"/>
                <a:cs typeface="Arial" panose="020B0604020202020204" pitchFamily="34" charset="0"/>
              </a:rPr>
              <a:t>.</a:t>
            </a:r>
            <a:endParaRPr lang="id-ID" altLang="en-US" dirty="0">
              <a:solidFill>
                <a:srgbClr val="002060"/>
              </a:solidFill>
              <a:latin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95837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en-US" dirty="0">
                <a:latin typeface="Stencil" panose="040409050D0802020404" pitchFamily="82" charset="0"/>
                <a:cs typeface="Arial" panose="020B0604020202020204" pitchFamily="34" charset="0"/>
              </a:rPr>
              <a:t>JENIS-JENIS SISTEM INFORMASI</a:t>
            </a:r>
            <a:br>
              <a:rPr lang="id-ID" altLang="en-US" dirty="0">
                <a:latin typeface="Stencil" panose="040409050D0802020404" pitchFamily="82" charset="0"/>
                <a:cs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altLang="en-US" b="1" dirty="0" err="1">
                <a:latin typeface="Tw Cen MT Condensed Extra Bold" panose="020B0803020202020204" pitchFamily="34" charset="0"/>
                <a:cs typeface="Arial" panose="020B0604020202020204" pitchFamily="34" charset="0"/>
              </a:rPr>
              <a:t>Sistem</a:t>
            </a:r>
            <a:r>
              <a:rPr lang="en-US" altLang="en-US" b="1" dirty="0">
                <a:latin typeface="Tw Cen MT Condensed Extra Bold" panose="020B0803020202020204" pitchFamily="34" charset="0"/>
                <a:cs typeface="Arial" panose="020B0604020202020204" pitchFamily="34" charset="0"/>
              </a:rPr>
              <a:t> </a:t>
            </a:r>
            <a:r>
              <a:rPr lang="en-US" altLang="en-US" b="1" dirty="0" err="1">
                <a:latin typeface="Tw Cen MT Condensed Extra Bold" panose="020B0803020202020204" pitchFamily="34" charset="0"/>
                <a:cs typeface="Arial" panose="020B0604020202020204" pitchFamily="34" charset="0"/>
              </a:rPr>
              <a:t>pengolahan</a:t>
            </a:r>
            <a:r>
              <a:rPr lang="en-US" altLang="en-US" b="1" dirty="0">
                <a:latin typeface="Tw Cen MT Condensed Extra Bold" panose="020B0803020202020204" pitchFamily="34" charset="0"/>
                <a:cs typeface="Arial" panose="020B0604020202020204" pitchFamily="34" charset="0"/>
              </a:rPr>
              <a:t> </a:t>
            </a:r>
            <a:r>
              <a:rPr lang="en-US" altLang="en-US" b="1" dirty="0" err="1">
                <a:latin typeface="Tw Cen MT Condensed Extra Bold" panose="020B0803020202020204" pitchFamily="34" charset="0"/>
                <a:cs typeface="Arial" panose="020B0604020202020204" pitchFamily="34" charset="0"/>
              </a:rPr>
              <a:t>transaksi</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adalah</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informasi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terkomputerisasi</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dikembangkan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memproses</a:t>
            </a:r>
            <a:r>
              <a:rPr lang="en-US" altLang="en-US" dirty="0">
                <a:solidFill>
                  <a:srgbClr val="002060"/>
                </a:solidFill>
                <a:latin typeface="Tw Cen MT Condensed Extra Bold" panose="020B0803020202020204" pitchFamily="34" charset="0"/>
                <a:cs typeface="Arial" panose="020B0604020202020204" pitchFamily="34" charset="0"/>
              </a:rPr>
              <a:t> data </a:t>
            </a:r>
            <a:r>
              <a:rPr lang="en-US" altLang="en-US" dirty="0" err="1">
                <a:solidFill>
                  <a:srgbClr val="002060"/>
                </a:solidFill>
                <a:latin typeface="Tw Cen MT Condensed Extra Bold" panose="020B0803020202020204" pitchFamily="34" charset="0"/>
                <a:cs typeface="Arial" panose="020B0604020202020204" pitchFamily="34" charset="0"/>
              </a:rPr>
              <a:t>dalam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jumlah</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besar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transaksi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bisnis</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rutin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inventarisasi</a:t>
            </a:r>
            <a:r>
              <a:rPr lang="en-US" altLang="en-US" dirty="0">
                <a:solidFill>
                  <a:srgbClr val="002060"/>
                </a:solidFill>
                <a:latin typeface="Tw Cen MT Condensed Extra Bold" panose="020B0803020202020204" pitchFamily="34" charset="0"/>
                <a:cs typeface="Arial" panose="020B0604020202020204" pitchFamily="34" charset="0"/>
              </a:rPr>
              <a:t>. </a:t>
            </a:r>
            <a:endParaRPr lang="id-ID" altLang="en-US" dirty="0">
              <a:solidFill>
                <a:srgbClr val="002060"/>
              </a:solidFill>
              <a:latin typeface="Tw Cen MT Condensed Extra Bold" panose="020B0803020202020204" pitchFamily="34" charset="0"/>
              <a:cs typeface="Arial" panose="020B0604020202020204" pitchFamily="34" charset="0"/>
            </a:endParaRPr>
          </a:p>
          <a:p>
            <a:endParaRPr lang="id-ID" altLang="en-US" b="1" dirty="0">
              <a:solidFill>
                <a:srgbClr val="002060"/>
              </a:solidFill>
              <a:latin typeface="Tw Cen MT Condensed Extra Bold" panose="020B0803020202020204" pitchFamily="34" charset="0"/>
              <a:cs typeface="Arial" panose="020B0604020202020204" pitchFamily="34" charset="0"/>
            </a:endParaRPr>
          </a:p>
          <a:p>
            <a:r>
              <a:rPr lang="en-US" altLang="en-US" b="1" dirty="0" err="1">
                <a:latin typeface="Tw Cen MT Condensed Extra Bold" panose="020B0803020202020204" pitchFamily="34" charset="0"/>
                <a:cs typeface="Arial" panose="020B0604020202020204" pitchFamily="34" charset="0"/>
              </a:rPr>
              <a:t>Sistem</a:t>
            </a:r>
            <a:r>
              <a:rPr lang="en-US" altLang="en-US" b="1" dirty="0">
                <a:latin typeface="Tw Cen MT Condensed Extra Bold" panose="020B0803020202020204" pitchFamily="34" charset="0"/>
                <a:cs typeface="Arial" panose="020B0604020202020204" pitchFamily="34" charset="0"/>
              </a:rPr>
              <a:t> </a:t>
            </a:r>
            <a:r>
              <a:rPr lang="id-ID" altLang="en-US" b="1" dirty="0">
                <a:latin typeface="Tw Cen MT Condensed Extra Bold" panose="020B0803020202020204" pitchFamily="34" charset="0"/>
                <a:cs typeface="Arial" panose="020B0604020202020204" pitchFamily="34" charset="0"/>
              </a:rPr>
              <a:t>o</a:t>
            </a:r>
            <a:r>
              <a:rPr lang="en-US" altLang="en-US" b="1" dirty="0" err="1">
                <a:latin typeface="Tw Cen MT Condensed Extra Bold" panose="020B0803020202020204" pitchFamily="34" charset="0"/>
                <a:cs typeface="Arial" panose="020B0604020202020204" pitchFamily="34" charset="0"/>
              </a:rPr>
              <a:t>tomasi</a:t>
            </a:r>
            <a:r>
              <a:rPr lang="en-US" altLang="en-US" b="1" dirty="0">
                <a:latin typeface="Tw Cen MT Condensed Extra Bold" panose="020B0803020202020204" pitchFamily="34" charset="0"/>
                <a:cs typeface="Arial" panose="020B0604020202020204" pitchFamily="34" charset="0"/>
              </a:rPr>
              <a:t> </a:t>
            </a:r>
            <a:r>
              <a:rPr lang="id-ID" altLang="en-US" b="1" dirty="0">
                <a:latin typeface="Tw Cen MT Condensed Extra Bold" panose="020B0803020202020204" pitchFamily="34" charset="0"/>
                <a:cs typeface="Arial" panose="020B0604020202020204" pitchFamily="34" charset="0"/>
              </a:rPr>
              <a:t>p</a:t>
            </a:r>
            <a:r>
              <a:rPr lang="en-US" altLang="en-US" b="1" dirty="0" err="1">
                <a:latin typeface="Tw Cen MT Condensed Extra Bold" panose="020B0803020202020204" pitchFamily="34" charset="0"/>
                <a:cs typeface="Arial" panose="020B0604020202020204" pitchFamily="34" charset="0"/>
              </a:rPr>
              <a:t>erkantoran</a:t>
            </a:r>
            <a:r>
              <a:rPr lang="en-US" altLang="en-US" dirty="0">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sistem</a:t>
            </a:r>
            <a:r>
              <a:rPr lang="en-US" altLang="en-US" dirty="0">
                <a:solidFill>
                  <a:srgbClr val="002060"/>
                </a:solidFill>
                <a:latin typeface="Tw Cen MT Condensed Extra Bold" panose="020B0803020202020204" pitchFamily="34" charset="0"/>
                <a:cs typeface="Arial" panose="020B0604020202020204" pitchFamily="34" charset="0"/>
              </a:rPr>
              <a:t> yang </a:t>
            </a:r>
            <a:r>
              <a:rPr lang="en-US" altLang="en-US" dirty="0" err="1">
                <a:solidFill>
                  <a:srgbClr val="002060"/>
                </a:solidFill>
                <a:latin typeface="Tw Cen MT Condensed Extra Bold" panose="020B0803020202020204" pitchFamily="34" charset="0"/>
                <a:cs typeface="Arial" panose="020B0604020202020204" pitchFamily="34" charset="0"/>
              </a:rPr>
              <a:t>dipakai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menganalisis</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informasi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sedemikian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rupa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untuk</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mentransformasikan</a:t>
            </a:r>
            <a:r>
              <a:rPr lang="en-US" altLang="en-US" dirty="0">
                <a:solidFill>
                  <a:srgbClr val="002060"/>
                </a:solidFill>
                <a:latin typeface="Tw Cen MT Condensed Extra Bold" panose="020B0803020202020204" pitchFamily="34" charset="0"/>
                <a:cs typeface="Arial" panose="020B0604020202020204" pitchFamily="34" charset="0"/>
              </a:rPr>
              <a:t> data </a:t>
            </a:r>
            <a:r>
              <a:rPr lang="en-US" altLang="en-US" dirty="0" err="1">
                <a:solidFill>
                  <a:srgbClr val="002060"/>
                </a:solidFill>
                <a:latin typeface="Tw Cen MT Condensed Extra Bold" panose="020B0803020202020204" pitchFamily="34" charset="0"/>
                <a:cs typeface="Arial" panose="020B0604020202020204" pitchFamily="34" charset="0"/>
              </a:rPr>
              <a:t>atau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memanipulasikannya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dengan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cara-cara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tertentu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sebelum</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membaginya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atau</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menyebarkannya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secara</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keseluruhan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dengan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organisasi</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dan</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kadang-kadang</a:t>
            </a:r>
            <a:r>
              <a:rPr lang="en-US" altLang="en-US" dirty="0">
                <a:solidFill>
                  <a:srgbClr val="002060"/>
                </a:solidFill>
                <a:latin typeface="Tw Cen MT Condensed Extra Bold" panose="020B0803020202020204" pitchFamily="34" charset="0"/>
                <a:cs typeface="Arial" panose="020B0604020202020204" pitchFamily="34" charset="0"/>
              </a:rPr>
              <a:t> di </a:t>
            </a:r>
            <a:r>
              <a:rPr lang="en-US" altLang="en-US" dirty="0" err="1">
                <a:solidFill>
                  <a:srgbClr val="002060"/>
                </a:solidFill>
                <a:latin typeface="Tw Cen MT Condensed Extra Bold" panose="020B0803020202020204" pitchFamily="34" charset="0"/>
                <a:cs typeface="Arial" panose="020B0604020202020204" pitchFamily="34" charset="0"/>
              </a:rPr>
              <a:t>luar</a:t>
            </a:r>
            <a:r>
              <a:rPr lang="en-US" altLang="en-US" dirty="0">
                <a:solidFill>
                  <a:srgbClr val="002060"/>
                </a:solidFill>
                <a:latin typeface="Tw Cen MT Condensed Extra Bold" panose="020B0803020202020204" pitchFamily="34" charset="0"/>
                <a:cs typeface="Arial" panose="020B0604020202020204" pitchFamily="34" charset="0"/>
              </a:rPr>
              <a:t> </a:t>
            </a:r>
            <a:r>
              <a:rPr lang="en-US" altLang="en-US" dirty="0" err="1">
                <a:solidFill>
                  <a:srgbClr val="002060"/>
                </a:solidFill>
                <a:latin typeface="Tw Cen MT Condensed Extra Bold" panose="020B0803020202020204" pitchFamily="34" charset="0"/>
                <a:cs typeface="Arial" panose="020B0604020202020204" pitchFamily="34" charset="0"/>
              </a:rPr>
              <a:t>itu</a:t>
            </a:r>
            <a:endParaRPr lang="id-ID" altLang="en-US" dirty="0">
              <a:solidFill>
                <a:srgbClr val="002060"/>
              </a:solidFill>
              <a:latin typeface="Tw Cen MT Condensed Extra Bold" panose="020B0803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19335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1118</TotalTime>
  <Words>1034</Words>
  <Application>Microsoft Office PowerPoint</Application>
  <PresentationFormat>Widescreen</PresentationFormat>
  <Paragraphs>94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Stencil</vt:lpstr>
      <vt:lpstr>Times New Roman</vt:lpstr>
      <vt:lpstr>Tw Cen MT Condensed Extra Bold</vt:lpstr>
      <vt:lpstr>Office Theme</vt:lpstr>
      <vt:lpstr>PowerPoint Presentation</vt:lpstr>
      <vt:lpstr>Definisi Sistem Informasi</vt:lpstr>
      <vt:lpstr>PowerPoint Presentation</vt:lpstr>
      <vt:lpstr>Aktifitas pada sistem informasi </vt:lpstr>
      <vt:lpstr>Syarat informasi yang baik dan lengkap (Parker)</vt:lpstr>
      <vt:lpstr>PowerPoint Presentation</vt:lpstr>
      <vt:lpstr>KOMPONEN SISTEM INFORMASI </vt:lpstr>
      <vt:lpstr>PowerPoint Presentation</vt:lpstr>
      <vt:lpstr>JENIS-JENIS SISTEM INFORMASI </vt:lpstr>
      <vt:lpstr>PowerPoint Presentation</vt:lpstr>
      <vt:lpstr>Perkembangan SIMRS</vt:lpstr>
      <vt:lpstr>SIRS IDEAL</vt:lpstr>
      <vt:lpstr>DAMPAK PENGEMBANGAN SIRS</vt:lpstr>
      <vt:lpstr>METODE PENGEMBANGAN SIRS </vt:lpstr>
      <vt:lpstr>Integrasi SIRS</vt:lpstr>
      <vt:lpstr>Metode Integrasi Sistem</vt:lpstr>
      <vt:lpstr>Hal yang mempengaruhi dalam proses integrasi sistem</vt:lpstr>
      <vt:lpstr>PowerPoint Presentation</vt:lpstr>
      <vt:lpstr>Login sebagai Frontdesk</vt:lpstr>
      <vt:lpstr>Hands On OpenMRS</vt:lpstr>
      <vt:lpstr>Terima Kasih</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Kuliah dan Pengantar Aplikasi Fasyankes</dc:title>
  <dc:creator>pm herlambang</dc:creator>
  <cp:lastModifiedBy>enny rachmani</cp:lastModifiedBy>
  <cp:revision>39</cp:revision>
  <dcterms:created xsi:type="dcterms:W3CDTF">2019-02-24T13:40:43Z</dcterms:created>
  <dcterms:modified xsi:type="dcterms:W3CDTF">2020-03-02T07:27:21Z</dcterms:modified>
</cp:coreProperties>
</file>