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56" r:id="rId3"/>
    <p:sldId id="257" r:id="rId4"/>
    <p:sldId id="258" r:id="rId5"/>
    <p:sldId id="262" r:id="rId6"/>
    <p:sldId id="260" r:id="rId7"/>
    <p:sldId id="259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ACFB5-A408-4173-BBF3-7CCBE5502FFF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CA41B-EC85-4B4E-A505-A3C9E90E7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A41B-EC85-4B4E-A505-A3C9E90E70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D33816-7BD5-4485-ABE2-DC7170A83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B4C1A7-B46A-4286-B44F-341B0E0CAA06}" type="datetimeFigureOut">
              <a:rPr lang="en-US" smtClean="0"/>
              <a:pPr/>
              <a:t>02/12/2015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C79C21-5382-4C2C-8A10-F6C0985EA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270768"/>
            <a:ext cx="8643998" cy="801042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LOGO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508104" y="476672"/>
            <a:ext cx="34072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4)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Simbol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Angka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| 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Logo yang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menggunakan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elemen-elemen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sudah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dikenal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untuk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menggambarkan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sesuatu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hati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tanda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silang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tanda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plus,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petir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notasi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musik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dll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56325" name="Picture 5" descr="logo_symbol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251520" y="1124744"/>
            <a:ext cx="5135488" cy="468312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/>
          </p:nvPr>
        </p:nvSpPr>
        <p:spPr>
          <a:xfrm>
            <a:off x="457200" y="274639"/>
            <a:ext cx="8435280" cy="1066129"/>
          </a:xfrm>
          <a:noFill/>
          <a:ln/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menurut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John Murphy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Michael Rowe, yang </a:t>
            </a:r>
            <a:r>
              <a:rPr lang="en-US" sz="20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lebih</a:t>
            </a:r>
            <a:r>
              <a:rPr lang="en-US" sz="2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menghubungkan</a:t>
            </a:r>
            <a:r>
              <a:rPr lang="en-US" sz="2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bentuk-bentuk</a:t>
            </a:r>
            <a:r>
              <a:rPr lang="en-US" sz="2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logo yang </a:t>
            </a:r>
            <a:r>
              <a:rPr lang="en-US" sz="20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tercipta</a:t>
            </a:r>
            <a:r>
              <a:rPr lang="en-US" sz="2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dengan</a:t>
            </a:r>
            <a:r>
              <a:rPr lang="en-US" sz="2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esensi</a:t>
            </a:r>
            <a:r>
              <a:rPr lang="en-US" sz="20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acuan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nama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produk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organisasi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korporasi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wilayah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aktivitas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dll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)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7008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1)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Name Only Logo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|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logo yang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diambil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sebuah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nama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gaya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grafis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khusus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. Logo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jenis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ketegasan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langsung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khalayak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6" descr="panaso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741987"/>
            <a:ext cx="3733800" cy="1116013"/>
          </a:xfrm>
          <a:prstGeom prst="rect">
            <a:avLst/>
          </a:prstGeom>
          <a:noFill/>
        </p:spPr>
      </p:pic>
      <p:pic>
        <p:nvPicPr>
          <p:cNvPr id="6" name="Picture 9" descr="nik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318065"/>
            <a:ext cx="3096344" cy="1343183"/>
          </a:xfrm>
          <a:prstGeom prst="rect">
            <a:avLst/>
          </a:prstGeom>
          <a:noFill/>
        </p:spPr>
      </p:pic>
      <p:pic>
        <p:nvPicPr>
          <p:cNvPr id="7" name="Picture 12" descr="YSL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4292600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1" name="Picture 15" descr="Ford Logo"/>
          <p:cNvPicPr>
            <a:picLocks noChangeAspect="1" noChangeArrowheads="1"/>
          </p:cNvPicPr>
          <p:nvPr/>
        </p:nvPicPr>
        <p:blipFill>
          <a:blip r:embed="rId2" cstate="print"/>
          <a:srcRect l="2622" t="16895" r="1668" b="20330"/>
          <a:stretch>
            <a:fillRect/>
          </a:stretch>
        </p:blipFill>
        <p:spPr bwMode="auto">
          <a:xfrm>
            <a:off x="0" y="2204864"/>
            <a:ext cx="5688632" cy="2808312"/>
          </a:xfrm>
          <a:prstGeom prst="rect">
            <a:avLst/>
          </a:prstGeom>
          <a:noFill/>
        </p:spPr>
      </p:pic>
      <p:pic>
        <p:nvPicPr>
          <p:cNvPr id="60432" name="Picture 16" descr="DuPon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0" y="5130800"/>
            <a:ext cx="4603750" cy="1727200"/>
          </a:xfrm>
          <a:prstGeom prst="rect">
            <a:avLst/>
          </a:prstGeom>
          <a:noFill/>
        </p:spPr>
      </p:pic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0" y="381000"/>
            <a:ext cx="9144000" cy="923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2) Name / Symbol Logo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|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logo yang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terdiri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nama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perusahaan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produk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gaya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typografis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berkarakter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kuat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tersusun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format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bentuk-bentuk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grafis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tertentu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(oval,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lingkaran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kotak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dll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IBM_Logo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6824" t="27706" r="17959" b="22818"/>
          <a:stretch>
            <a:fillRect/>
          </a:stretch>
        </p:blipFill>
        <p:spPr>
          <a:xfrm>
            <a:off x="5508104" y="3714253"/>
            <a:ext cx="2952328" cy="1506289"/>
          </a:xfrm>
          <a:noFill/>
          <a:ln/>
        </p:spPr>
      </p:pic>
      <p:pic>
        <p:nvPicPr>
          <p:cNvPr id="64522" name="Picture 10" descr="rcti_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3708375"/>
            <a:ext cx="5029200" cy="1520825"/>
          </a:xfrm>
          <a:prstGeom prst="rect">
            <a:avLst/>
          </a:prstGeom>
          <a:noFill/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3) Initial Letter Logo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|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adalah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logo yang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menggunakan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huruf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awal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(initial)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singkatan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nama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produk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korporasi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kemudian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menjadikannya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sebagai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elemen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utama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 logo </a:t>
            </a:r>
            <a:r>
              <a:rPr lang="en-US" sz="3600" dirty="0" err="1">
                <a:latin typeface="Arial Narrow" pitchFamily="34" charset="0"/>
                <a:cs typeface="Times New Roman" pitchFamily="18" charset="0"/>
              </a:rPr>
              <a:t>tersebut</a:t>
            </a:r>
            <a:r>
              <a:rPr lang="en-US" sz="3600" dirty="0">
                <a:latin typeface="Arial Narrow" pitchFamily="34" charset="0"/>
                <a:cs typeface="Times New Roman" pitchFamily="18" charset="0"/>
              </a:rPr>
              <a:t>.</a:t>
            </a: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coke-log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0"/>
            <a:ext cx="4953000" cy="1885950"/>
          </a:xfrm>
          <a:noFill/>
          <a:ln/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3810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4) Pictorial Name Logo |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adalah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logo yang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menggunakan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nama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produk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organisasi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korporasi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sebagai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komponen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penting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gaya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logo, yang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secara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keseluruhan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logo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ini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memiliki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gaya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khusus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unik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bisa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juga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dikatakan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logo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ini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berusaha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mewujudkan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gambar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(pictorial)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dengan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bahan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baku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nama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produk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korporasi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5543" name="Picture 7" descr="McDonald'sLog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3886200" cy="2540000"/>
          </a:xfrm>
          <a:prstGeom prst="rect">
            <a:avLst/>
          </a:prstGeom>
          <a:noFill/>
        </p:spPr>
      </p:pic>
      <p:pic>
        <p:nvPicPr>
          <p:cNvPr id="65546" name="Picture 10" descr="KodakLogo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509120"/>
            <a:ext cx="2605629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8032" y="3789040"/>
            <a:ext cx="5364088" cy="22467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5) Associative Logo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|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adalah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logo yang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biasanya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menggunakan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simbol-simbol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/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bentuk-bentuk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merupakan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asosiasi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langsung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nama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produk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wilayah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aktivitasnya</a:t>
            </a:r>
            <a:endParaRPr lang="en-US" sz="28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2711" name="Picture 7" descr="shell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20888"/>
            <a:ext cx="3059832" cy="2837819"/>
          </a:xfrm>
          <a:prstGeom prst="rect">
            <a:avLst/>
          </a:prstGeom>
          <a:noFill/>
        </p:spPr>
      </p:pic>
      <p:pic>
        <p:nvPicPr>
          <p:cNvPr id="72714" name="Picture 10" descr="logo aerospati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273" y="0"/>
            <a:ext cx="3597727" cy="2372786"/>
          </a:xfrm>
          <a:prstGeom prst="rect">
            <a:avLst/>
          </a:prstGeom>
          <a:noFill/>
        </p:spPr>
      </p:pic>
      <p:pic>
        <p:nvPicPr>
          <p:cNvPr id="72721" name="Picture 17" descr="20th_twentieth_century_fox_TCF_logo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91680" y="0"/>
            <a:ext cx="3827462" cy="31115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364502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6) Allusive Logo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|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adalah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logo yang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biasanya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menggunakan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simbol-simbol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/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bentuk-bentuk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merupakan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asosiasi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tidak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langsung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kiasan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nama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produk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wilayah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aktivitasnya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3733" name="Picture 5" descr="8-27-12-2007-00-21-16Alitalia logo - new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4704"/>
            <a:ext cx="4860032" cy="1397259"/>
          </a:xfrm>
          <a:noFill/>
          <a:ln/>
        </p:spPr>
      </p:pic>
      <p:pic>
        <p:nvPicPr>
          <p:cNvPr id="73738" name="Picture 10" descr="Mercede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0"/>
            <a:ext cx="4270375" cy="280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0" y="62068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7) </a:t>
            </a:r>
            <a:r>
              <a:rPr lang="en-US" sz="28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Abstrack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Logo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|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adalah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logo yang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dapat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menimbulkan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beraneka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interpertasi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, yang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dipengaruhi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oleh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daya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pemahaman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konsumen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. Logo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abstrak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lebih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menekan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pencapaian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kesan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spontan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orisinalitas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sehingga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memperkecil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kemungkinan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kesamaan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dengan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logo-logo yang lain.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3501008"/>
            <a:ext cx="8610600" cy="3081338"/>
            <a:chOff x="288" y="1968"/>
            <a:chExt cx="5328" cy="1845"/>
          </a:xfrm>
          <a:solidFill>
            <a:schemeClr val="tx1"/>
          </a:solidFill>
        </p:grpSpPr>
        <p:pic>
          <p:nvPicPr>
            <p:cNvPr id="80903" name="Picture 7" descr="Aalborg_logo_230_230_V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2" y="2160"/>
              <a:ext cx="1380" cy="1284"/>
            </a:xfrm>
            <a:prstGeom prst="rect">
              <a:avLst/>
            </a:prstGeom>
            <a:grpFill/>
          </p:spPr>
        </p:pic>
        <p:pic>
          <p:nvPicPr>
            <p:cNvPr id="80910" name="Picture 14" descr="logitech-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968"/>
              <a:ext cx="1968" cy="1845"/>
            </a:xfrm>
            <a:prstGeom prst="rect">
              <a:avLst/>
            </a:prstGeom>
            <a:grpFill/>
            <a:ln/>
            <a:effectLst/>
          </p:spPr>
        </p:pic>
        <p:pic>
          <p:nvPicPr>
            <p:cNvPr id="80906" name="Picture 10" descr="logo_to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2160"/>
              <a:ext cx="1776" cy="1297"/>
            </a:xfrm>
            <a:prstGeom prst="rect">
              <a:avLst/>
            </a:prstGeom>
            <a:grpFill/>
            <a:ln/>
            <a:effectLst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143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</a:rPr>
              <a:t>FORMAT LOGO</a:t>
            </a:r>
            <a:endParaRPr lang="en-US" sz="8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67" name="Picture 39" descr="LM_ChampionD"/>
          <p:cNvPicPr>
            <a:picLocks noChangeAspect="1" noChangeArrowheads="1"/>
          </p:cNvPicPr>
          <p:nvPr/>
        </p:nvPicPr>
        <p:blipFill>
          <a:blip r:embed="rId2" cstate="print"/>
          <a:srcRect t="22563" b="20738"/>
          <a:stretch>
            <a:fillRect/>
          </a:stretch>
        </p:blipFill>
        <p:spPr bwMode="auto">
          <a:xfrm>
            <a:off x="323528" y="2924944"/>
            <a:ext cx="1905000" cy="1080120"/>
          </a:xfrm>
          <a:prstGeom prst="rect">
            <a:avLst/>
          </a:prstGeom>
          <a:noFill/>
        </p:spPr>
      </p:pic>
      <p:pic>
        <p:nvPicPr>
          <p:cNvPr id="22560" name="Picture 32" descr="euram_logotype_web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t="17368"/>
          <a:stretch>
            <a:fillRect/>
          </a:stretch>
        </p:blipFill>
        <p:spPr>
          <a:xfrm>
            <a:off x="2743200" y="2188096"/>
            <a:ext cx="2171700" cy="1888976"/>
          </a:xfrm>
          <a:noFill/>
          <a:ln/>
        </p:spPr>
      </p:pic>
      <p:pic>
        <p:nvPicPr>
          <p:cNvPr id="22549" name="Picture 21" descr="peacoc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1566863" cy="1905000"/>
          </a:xfrm>
          <a:prstGeom prst="rect">
            <a:avLst/>
          </a:prstGeom>
          <a:noFill/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5148064" y="304800"/>
            <a:ext cx="3767336" cy="1830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Format logo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lebih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mengacu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kepada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bagaimana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unsur-unsur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digunakan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sebuah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logo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disusun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lebih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banyak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menyangkut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outline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keseluruhan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garis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luar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membentuk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raut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tertentu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arah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orientasi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antar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unsurnya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304800" y="2434283"/>
            <a:ext cx="197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Meninggi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(vertical / </a:t>
            </a:r>
            <a:r>
              <a:rPr lang="en-US" sz="12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potrait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pic>
        <p:nvPicPr>
          <p:cNvPr id="22556" name="Picture 28" descr="lvg_logo"/>
          <p:cNvPicPr>
            <a:picLocks noChangeAspect="1" noChangeArrowheads="1"/>
          </p:cNvPicPr>
          <p:nvPr/>
        </p:nvPicPr>
        <p:blipFill>
          <a:blip r:embed="rId5" cstate="print"/>
          <a:srcRect t="6002" b="44152"/>
          <a:stretch>
            <a:fillRect/>
          </a:stretch>
        </p:blipFill>
        <p:spPr bwMode="auto">
          <a:xfrm>
            <a:off x="2590800" y="332656"/>
            <a:ext cx="2425700" cy="864096"/>
          </a:xfrm>
          <a:prstGeom prst="rect">
            <a:avLst/>
          </a:prstGeom>
          <a:noFill/>
        </p:spPr>
      </p:pic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2667000" y="12192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</a:rPr>
              <a:t>Mendatar (horisontal / lanscape)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3203848" y="4077072"/>
            <a:ext cx="1312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Miring (diagonal)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683568" y="4149080"/>
            <a:ext cx="1103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Persegi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Panjang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570" name="Picture 42" descr="Kodak_19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836368"/>
            <a:ext cx="1630363" cy="1631950"/>
          </a:xfrm>
          <a:prstGeom prst="rect">
            <a:avLst/>
          </a:prstGeom>
          <a:noFill/>
        </p:spPr>
      </p:pic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914400" y="6466731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Kubus</a:t>
            </a:r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6708775" y="5592763"/>
            <a:ext cx="454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Elips</a:t>
            </a: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3505200" y="6562328"/>
            <a:ext cx="733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Lingkaran</a:t>
            </a: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6602413" y="4018458"/>
            <a:ext cx="636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Segitiga</a:t>
            </a:r>
          </a:p>
        </p:txBody>
      </p:sp>
      <p:pic>
        <p:nvPicPr>
          <p:cNvPr id="22577" name="Picture 49" descr="LMBB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438400"/>
            <a:ext cx="2527300" cy="1504950"/>
          </a:xfrm>
          <a:prstGeom prst="rect">
            <a:avLst/>
          </a:prstGeom>
          <a:noFill/>
        </p:spPr>
      </p:pic>
      <p:pic>
        <p:nvPicPr>
          <p:cNvPr id="22583" name="Picture 55" descr="DuPont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559300"/>
            <a:ext cx="2514600" cy="938213"/>
          </a:xfrm>
          <a:prstGeom prst="rect">
            <a:avLst/>
          </a:prstGeom>
          <a:noFill/>
        </p:spPr>
      </p:pic>
      <p:pic>
        <p:nvPicPr>
          <p:cNvPr id="22586" name="Picture 58" descr="logo_noaa_g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4581128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104" y="548680"/>
            <a:ext cx="1617032" cy="81152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4" name="Picture 10" descr="rcti_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75"/>
            <a:ext cx="3563888" cy="1077716"/>
          </a:xfrm>
          <a:prstGeom prst="rect">
            <a:avLst/>
          </a:prstGeom>
          <a:noFill/>
        </p:spPr>
      </p:pic>
      <p:pic>
        <p:nvPicPr>
          <p:cNvPr id="5" name="Picture 5" descr="cok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068410"/>
            <a:ext cx="3563888" cy="1357019"/>
          </a:xfrm>
          <a:prstGeom prst="rect">
            <a:avLst/>
          </a:prstGeom>
          <a:noFill/>
          <a:ln/>
        </p:spPr>
      </p:pic>
      <p:pic>
        <p:nvPicPr>
          <p:cNvPr id="6" name="Picture 10" descr="Mercede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436562"/>
            <a:ext cx="3563888" cy="2342362"/>
          </a:xfrm>
          <a:prstGeom prst="rect">
            <a:avLst/>
          </a:prstGeom>
          <a:noFill/>
        </p:spPr>
      </p:pic>
      <p:pic>
        <p:nvPicPr>
          <p:cNvPr id="11" name="Picture 15" descr="Ford Logo"/>
          <p:cNvPicPr>
            <a:picLocks noChangeAspect="1" noChangeArrowheads="1"/>
          </p:cNvPicPr>
          <p:nvPr/>
        </p:nvPicPr>
        <p:blipFill>
          <a:blip r:embed="rId6" cstate="print"/>
          <a:srcRect l="2622" t="18504" r="4091" b="21939"/>
          <a:stretch>
            <a:fillRect/>
          </a:stretch>
        </p:blipFill>
        <p:spPr bwMode="auto">
          <a:xfrm>
            <a:off x="0" y="4812826"/>
            <a:ext cx="3563888" cy="1568502"/>
          </a:xfrm>
          <a:prstGeom prst="rect">
            <a:avLst/>
          </a:prstGeom>
          <a:noFill/>
        </p:spPr>
      </p:pic>
      <p:sp>
        <p:nvSpPr>
          <p:cNvPr id="12" name="Text Box 19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779912" y="3212976"/>
            <a:ext cx="1946687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rebuchet MS" pitchFamily="34" charset="0"/>
              </a:rPr>
              <a:t>sejarah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singkat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91072" y="2132856"/>
            <a:ext cx="1617032" cy="6480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45720" rIns="45720" anchor="t">
            <a:normAutofit fontScale="85000" lnSpcReduction="10000"/>
          </a:bodyPr>
          <a:lstStyle/>
          <a:p>
            <a:pPr lvl="0" algn="r">
              <a:spcBef>
                <a:spcPct val="0"/>
              </a:spcBef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WHAT?</a:t>
            </a:r>
            <a:endParaRPr kumimoji="0" lang="en-US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64288" y="2132856"/>
            <a:ext cx="1617032" cy="6480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45720" rIns="45720" anchor="t">
            <a:normAutofit fontScale="70000" lnSpcReduction="20000"/>
          </a:bodyPr>
          <a:lstStyle/>
          <a:p>
            <a:pPr lvl="0" algn="r">
              <a:spcBef>
                <a:spcPct val="0"/>
              </a:spcBef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BENTUK</a:t>
            </a:r>
            <a:endParaRPr kumimoji="0" lang="en-US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>
            <a:stCxn id="13" idx="0"/>
            <a:endCxn id="2" idx="2"/>
          </p:cNvCxnSpPr>
          <p:nvPr/>
        </p:nvCxnSpPr>
        <p:spPr>
          <a:xfrm flipV="1">
            <a:off x="4699588" y="1360200"/>
            <a:ext cx="1617032" cy="77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14" idx="0"/>
          </p:cNvCxnSpPr>
          <p:nvPr/>
        </p:nvCxnSpPr>
        <p:spPr>
          <a:xfrm>
            <a:off x="6316620" y="1360200"/>
            <a:ext cx="1656184" cy="77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56176" y="3284984"/>
            <a:ext cx="2686472" cy="107721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6600"/>
                </a:solidFill>
                <a:latin typeface="Arial Narrow" pitchFamily="34" charset="0"/>
              </a:rPr>
              <a:t>komposisi</a:t>
            </a:r>
            <a:r>
              <a:rPr lang="en-US" sz="3200" dirty="0">
                <a:solidFill>
                  <a:srgbClr val="FF6600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 Narrow" pitchFamily="34" charset="0"/>
              </a:rPr>
              <a:t>dan</a:t>
            </a:r>
            <a:r>
              <a:rPr lang="en-US" sz="3200" dirty="0">
                <a:solidFill>
                  <a:srgbClr val="FF6600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 Narrow" pitchFamily="34" charset="0"/>
              </a:rPr>
              <a:t>watak</a:t>
            </a:r>
            <a:r>
              <a:rPr lang="en-US" sz="3200" dirty="0">
                <a:solidFill>
                  <a:srgbClr val="FF6600"/>
                </a:solidFill>
                <a:latin typeface="Arial Narrow" pitchFamily="34" charset="0"/>
              </a:rPr>
              <a:t> logo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156176" y="4581128"/>
            <a:ext cx="2686472" cy="175432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6600"/>
                </a:solidFill>
                <a:latin typeface="Arial Narrow" pitchFamily="34" charset="0"/>
              </a:rPr>
              <a:t>gaya</a:t>
            </a:r>
            <a:r>
              <a:rPr lang="en-US" sz="3600" dirty="0">
                <a:solidFill>
                  <a:srgbClr val="FF6600"/>
                </a:solidFill>
                <a:latin typeface="Arial Narrow" pitchFamily="34" charset="0"/>
              </a:rPr>
              <a:t> [style] </a:t>
            </a:r>
            <a:r>
              <a:rPr lang="en-US" sz="3600" dirty="0" err="1">
                <a:solidFill>
                  <a:srgbClr val="FF6600"/>
                </a:solidFill>
                <a:latin typeface="Arial Narrow" pitchFamily="34" charset="0"/>
              </a:rPr>
              <a:t>dan</a:t>
            </a:r>
            <a:r>
              <a:rPr lang="en-US" sz="3600" dirty="0">
                <a:solidFill>
                  <a:srgbClr val="FF6600"/>
                </a:solidFill>
                <a:latin typeface="Arial Narrow" pitchFamily="34" charset="0"/>
              </a:rPr>
              <a:t> format logo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155972" y="2780928"/>
            <a:ext cx="1642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72400" y="436510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2"/>
            <a:endCxn id="12" idx="0"/>
          </p:cNvCxnSpPr>
          <p:nvPr/>
        </p:nvCxnSpPr>
        <p:spPr>
          <a:xfrm>
            <a:off x="4699588" y="2780928"/>
            <a:ext cx="5366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NSSE_Logo_NoWord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81000"/>
            <a:ext cx="1600200" cy="1600200"/>
          </a:xfrm>
          <a:noFill/>
          <a:ln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914400" y="2057400"/>
            <a:ext cx="636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Segitiga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376613" y="1556792"/>
            <a:ext cx="1074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Jajaran</a:t>
            </a:r>
            <a:r>
              <a: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genjang</a:t>
            </a:r>
            <a:endParaRPr lang="en-US" sz="1200" dirty="0">
              <a:solidFill>
                <a:schemeClr val="accent2">
                  <a:lumMod val="20000"/>
                  <a:lumOff val="8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239000" y="2057400"/>
            <a:ext cx="601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Poligon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7162800" y="4114800"/>
            <a:ext cx="809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Biomorphis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990600" y="6172200"/>
            <a:ext cx="706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Anatomis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124200" y="4267200"/>
            <a:ext cx="1471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Amorf (tidak beraturan)</a:t>
            </a:r>
          </a:p>
        </p:txBody>
      </p:sp>
      <p:pic>
        <p:nvPicPr>
          <p:cNvPr id="20499" name="Picture 19" descr="fiat_1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150" y="533400"/>
            <a:ext cx="3092450" cy="1023938"/>
          </a:xfrm>
          <a:prstGeom prst="rect">
            <a:avLst/>
          </a:prstGeom>
          <a:noFill/>
        </p:spPr>
      </p:pic>
      <p:pic>
        <p:nvPicPr>
          <p:cNvPr id="20502" name="Picture 22" descr="AW07_logo_hol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1676400" cy="1676400"/>
          </a:xfrm>
          <a:prstGeom prst="rect">
            <a:avLst/>
          </a:prstGeom>
          <a:noFill/>
        </p:spPr>
      </p:pic>
      <p:pic>
        <p:nvPicPr>
          <p:cNvPr id="20505" name="Picture 25" descr="AH04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057400"/>
            <a:ext cx="2209800" cy="2165350"/>
          </a:xfrm>
          <a:prstGeom prst="rect">
            <a:avLst/>
          </a:prstGeom>
          <a:noFill/>
        </p:spPr>
      </p:pic>
      <p:pic>
        <p:nvPicPr>
          <p:cNvPr id="20508" name="Picture 28" descr="chrysler_pentastar_old2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04800"/>
            <a:ext cx="1385888" cy="1752600"/>
          </a:xfrm>
          <a:prstGeom prst="rect">
            <a:avLst/>
          </a:prstGeom>
          <a:noFill/>
        </p:spPr>
      </p:pic>
      <p:pic>
        <p:nvPicPr>
          <p:cNvPr id="20511" name="Picture 31" descr="NKFM-Walk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514600"/>
            <a:ext cx="3048000" cy="1517650"/>
          </a:xfrm>
          <a:prstGeom prst="rect">
            <a:avLst/>
          </a:prstGeom>
          <a:noFill/>
        </p:spPr>
      </p:pic>
      <p:pic>
        <p:nvPicPr>
          <p:cNvPr id="20514" name="Picture 34" descr="eLearn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67200"/>
            <a:ext cx="2743200" cy="1695450"/>
          </a:xfrm>
          <a:prstGeom prst="rect">
            <a:avLst/>
          </a:prstGeom>
          <a:noFill/>
        </p:spPr>
      </p:pic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3131840" y="4869160"/>
            <a:ext cx="5707360" cy="12926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Format logo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Ddiluar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format-format yang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telah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diutarakan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tadi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sangat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dimungkinkan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karena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bentuk-bentuk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terbatas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jumlahnya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Misalnya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format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gabungan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antara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beberapa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itchFamily="18" charset="0"/>
              </a:rPr>
              <a:t> format.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What?....logo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en-US" sz="3200" b="1" dirty="0" err="1" smtClean="0">
                <a:latin typeface="Arial Narrow" pitchFamily="34" charset="0"/>
              </a:rPr>
              <a:t>Huruf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atau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lambang</a:t>
            </a:r>
            <a:r>
              <a:rPr lang="en-US" sz="3200" b="1" dirty="0" smtClean="0">
                <a:latin typeface="Arial Narrow" pitchFamily="34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</a:rPr>
              <a:t>mengandung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satu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makna</a:t>
            </a:r>
            <a:r>
              <a:rPr lang="en-US" sz="3200" b="1" dirty="0" smtClean="0">
                <a:latin typeface="Arial Narrow" pitchFamily="34" charset="0"/>
              </a:rPr>
              <a:t>, </a:t>
            </a:r>
            <a:r>
              <a:rPr lang="en-US" sz="3200" b="1" dirty="0" err="1" smtClean="0">
                <a:latin typeface="Arial Narrow" pitchFamily="34" charset="0"/>
              </a:rPr>
              <a:t>terdiri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dari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satu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suku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kata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atau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lebih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sebagai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lambang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atau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nama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perusahaan</a:t>
            </a:r>
            <a:r>
              <a:rPr lang="en-US" sz="3200" b="1" dirty="0" smtClean="0">
                <a:latin typeface="Arial Narrow" pitchFamily="34" charset="0"/>
              </a:rPr>
              <a:t> (</a:t>
            </a:r>
            <a:r>
              <a:rPr lang="en-US" sz="3200" b="1" dirty="0" err="1" smtClean="0">
                <a:latin typeface="Arial Narrow" pitchFamily="34" charset="0"/>
              </a:rPr>
              <a:t>Kamus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Besar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Bahasa</a:t>
            </a:r>
            <a:r>
              <a:rPr lang="en-US" sz="3200" b="1" dirty="0" smtClean="0">
                <a:latin typeface="Arial Narrow" pitchFamily="34" charset="0"/>
              </a:rPr>
              <a:t> Indonesia)</a:t>
            </a:r>
          </a:p>
          <a:p>
            <a:pPr marL="0" indent="0">
              <a:buFontTx/>
              <a:buNone/>
            </a:pPr>
            <a:endParaRPr lang="en-US" sz="3200" b="1" dirty="0" smtClean="0">
              <a:latin typeface="Arial Narrow" pitchFamily="34" charset="0"/>
            </a:endParaRPr>
          </a:p>
          <a:p>
            <a:pPr marL="0" indent="0">
              <a:buFontTx/>
              <a:buNone/>
            </a:pPr>
            <a:r>
              <a:rPr lang="en-US" sz="3200" b="1" dirty="0" smtClean="0">
                <a:latin typeface="Arial Narrow" pitchFamily="34" charset="0"/>
              </a:rPr>
              <a:t>Logo </a:t>
            </a:r>
            <a:r>
              <a:rPr lang="en-US" sz="3200" b="1" dirty="0" err="1" smtClean="0">
                <a:latin typeface="Arial Narrow" pitchFamily="34" charset="0"/>
              </a:rPr>
              <a:t>atau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tanda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gambar</a:t>
            </a:r>
            <a:r>
              <a:rPr lang="en-US" sz="3200" b="1" dirty="0" smtClean="0">
                <a:latin typeface="Arial Narrow" pitchFamily="34" charset="0"/>
              </a:rPr>
              <a:t> (picture mark) </a:t>
            </a:r>
            <a:r>
              <a:rPr lang="en-US" sz="3200" b="1" dirty="0" err="1" smtClean="0">
                <a:latin typeface="Arial Narrow" pitchFamily="34" charset="0"/>
              </a:rPr>
              <a:t>merupakan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identitas</a:t>
            </a:r>
            <a:r>
              <a:rPr lang="en-US" sz="3200" b="1" dirty="0" smtClean="0">
                <a:latin typeface="Arial Narrow" pitchFamily="34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</a:rPr>
              <a:t>dipergunakan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untuk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menggambarkan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citra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dan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karakter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suatu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lembaga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atau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perusahaan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maupun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organisasi</a:t>
            </a:r>
            <a:r>
              <a:rPr lang="en-US" sz="3200" b="1" dirty="0" smtClean="0">
                <a:latin typeface="Arial Narrow" pitchFamily="34" charset="0"/>
              </a:rPr>
              <a:t>. Logotype </a:t>
            </a:r>
            <a:r>
              <a:rPr lang="en-US" sz="3200" b="1" dirty="0" err="1" smtClean="0">
                <a:latin typeface="Arial Narrow" pitchFamily="34" charset="0"/>
              </a:rPr>
              <a:t>atau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tanda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kata</a:t>
            </a:r>
            <a:r>
              <a:rPr lang="en-US" sz="3200" b="1" dirty="0" smtClean="0">
                <a:latin typeface="Arial Narrow" pitchFamily="34" charset="0"/>
              </a:rPr>
              <a:t> (word mark) </a:t>
            </a:r>
            <a:r>
              <a:rPr lang="en-US" sz="3200" b="1" dirty="0" err="1" smtClean="0">
                <a:latin typeface="Arial Narrow" pitchFamily="34" charset="0"/>
              </a:rPr>
              <a:t>merupakan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nama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lembaga</a:t>
            </a:r>
            <a:r>
              <a:rPr lang="en-US" sz="3200" b="1" dirty="0" smtClean="0">
                <a:latin typeface="Arial Narrow" pitchFamily="34" charset="0"/>
              </a:rPr>
              <a:t>, </a:t>
            </a:r>
            <a:r>
              <a:rPr lang="en-US" sz="3200" b="1" dirty="0" err="1" smtClean="0">
                <a:latin typeface="Arial Narrow" pitchFamily="34" charset="0"/>
              </a:rPr>
              <a:t>perusahaan</a:t>
            </a:r>
            <a:r>
              <a:rPr lang="en-US" sz="3200" b="1" dirty="0" smtClean="0">
                <a:latin typeface="Arial Narrow" pitchFamily="34" charset="0"/>
              </a:rPr>
              <a:t>, </a:t>
            </a:r>
            <a:r>
              <a:rPr lang="en-US" sz="3200" b="1" dirty="0" err="1" smtClean="0">
                <a:latin typeface="Arial Narrow" pitchFamily="34" charset="0"/>
              </a:rPr>
              <a:t>atau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produk</a:t>
            </a:r>
            <a:r>
              <a:rPr lang="en-US" sz="3200" b="1" dirty="0" smtClean="0">
                <a:latin typeface="Arial Narrow" pitchFamily="34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</a:rPr>
              <a:t>tampil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dalam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bentuk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tulisan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khusus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untuk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menggambarkan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ciri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khas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tertentu</a:t>
            </a:r>
            <a:r>
              <a:rPr lang="en-US" sz="3200" b="1" dirty="0" smtClean="0">
                <a:latin typeface="Arial Narrow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11" descr="corporate_image_kod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0"/>
            <a:ext cx="2843808" cy="2132856"/>
          </a:xfrm>
          <a:prstGeom prst="rect">
            <a:avLst/>
          </a:prstGeom>
          <a:noFill/>
          <a:ln/>
        </p:spPr>
      </p:pic>
      <p:pic>
        <p:nvPicPr>
          <p:cNvPr id="5" name="Picture 5" descr="corporate_image_lamborgh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63680" y="2276872"/>
            <a:ext cx="2880320" cy="2160240"/>
          </a:xfrm>
          <a:prstGeom prst="rect">
            <a:avLst/>
          </a:prstGeom>
          <a:noFill/>
          <a:ln/>
        </p:spPr>
      </p:pic>
      <p:pic>
        <p:nvPicPr>
          <p:cNvPr id="6" name="Picture 14" descr="corporate_image_metal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4671138"/>
            <a:ext cx="2915816" cy="218686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i="1" dirty="0" err="1" smtClean="0">
                <a:latin typeface="Arial Narrow" pitchFamily="34" charset="0"/>
              </a:rPr>
              <a:t>Sejarah</a:t>
            </a:r>
            <a:r>
              <a:rPr lang="en-US" b="1" i="1" dirty="0" smtClean="0">
                <a:latin typeface="Arial Narrow" pitchFamily="34" charset="0"/>
              </a:rPr>
              <a:t> </a:t>
            </a:r>
            <a:r>
              <a:rPr lang="en-US" b="1" i="1" dirty="0" err="1" smtClean="0">
                <a:latin typeface="Arial Narrow" pitchFamily="34" charset="0"/>
              </a:rPr>
              <a:t>Berpikir</a:t>
            </a:r>
            <a:r>
              <a:rPr lang="en-US" b="1" i="1" dirty="0" smtClean="0">
                <a:latin typeface="Arial Narrow" pitchFamily="34" charset="0"/>
              </a:rPr>
              <a:t>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</a:pP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Gambar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sebagai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bahasa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rupa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komunikatif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universal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untuk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berkomunikasi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oleh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para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ahli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sejarah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dikelompokkan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sebagai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pictograph 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ideograph. </a:t>
            </a:r>
            <a:r>
              <a:rPr lang="en-US" sz="3200" b="1" dirty="0" smtClean="0">
                <a:solidFill>
                  <a:srgbClr val="FFCC00"/>
                </a:solidFill>
                <a:latin typeface="Arial Narrow" pitchFamily="34" charset="0"/>
                <a:cs typeface="Times New Roman" pitchFamily="18" charset="0"/>
              </a:rPr>
              <a:t>Pictograph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adalah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teks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berupa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gambar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hanya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satu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objek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saja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ditampilkan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sebagai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sebuah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simbol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Sedangkan</a:t>
            </a:r>
            <a:r>
              <a:rPr lang="en-US" sz="3200" b="1" dirty="0" smtClean="0">
                <a:solidFill>
                  <a:srgbClr val="FFCC00"/>
                </a:solidFill>
                <a:latin typeface="Arial Narrow" pitchFamily="34" charset="0"/>
                <a:cs typeface="Times New Roman" pitchFamily="18" charset="0"/>
              </a:rPr>
              <a:t> ideograph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adalah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teks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juga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berupa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gambar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tetapi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lebih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menyatakan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sebuah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gagasan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memungkinkan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lebih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satu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objek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sebagai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wujud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visualnya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. Ideograph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lebih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memperlihatkan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hubungan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antar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gambar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membentuk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jalinan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bahasa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visual. Pictograph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Ideograph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pada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perkembangannya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kemudian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berubah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menjadi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huruf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kita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kenal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sekarang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Arial Narrow" pitchFamily="34" charset="0"/>
                <a:cs typeface="Times New Roman" pitchFamily="18" charset="0"/>
              </a:rPr>
              <a:t>ini</a:t>
            </a:r>
            <a:r>
              <a:rPr lang="en-US" sz="3200" b="1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19" descr="ideo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0303"/>
            <a:ext cx="2971056" cy="1656118"/>
          </a:xfrm>
          <a:prstGeom prst="rect">
            <a:avLst/>
          </a:prstGeom>
          <a:noFill/>
        </p:spPr>
      </p:pic>
      <p:pic>
        <p:nvPicPr>
          <p:cNvPr id="7" name="Picture 16" descr="picto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63973"/>
            <a:ext cx="2971056" cy="1494820"/>
          </a:xfrm>
          <a:prstGeom prst="rect">
            <a:avLst/>
          </a:prstGeom>
          <a:noFill/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732240" y="3176141"/>
            <a:ext cx="1258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CC00"/>
                </a:solidFill>
                <a:latin typeface="Arial Narrow" pitchFamily="34" charset="0"/>
              </a:rPr>
              <a:t>pictograph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804248" y="5912445"/>
            <a:ext cx="1189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 dirty="0">
                <a:solidFill>
                  <a:srgbClr val="FFCC00"/>
                </a:solidFill>
                <a:latin typeface="Arial Narrow" pitchFamily="34" charset="0"/>
              </a:rPr>
              <a:t>ideograph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anada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40275"/>
            <a:ext cx="3890962" cy="1584325"/>
          </a:xfrm>
          <a:prstGeom prst="rect">
            <a:avLst/>
          </a:prstGeom>
          <a:noFill/>
        </p:spPr>
      </p:pic>
      <p:pic>
        <p:nvPicPr>
          <p:cNvPr id="36869" name="Picture 5" descr="canada-coat-of-a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2725738" cy="3657600"/>
          </a:xfrm>
          <a:prstGeom prst="rect">
            <a:avLst/>
          </a:prstGeo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971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Lambang Negara Canada (Coat of Arm) yang dipakai sejak masih dijajah Inggris. Cukup rumit, penuh dengan filosofi simbolik pada masing-masing elemen visualnya.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638800" y="3686175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Logotype Canada baru yang lebih simpel diambil dari font Baskerville.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3276600" y="0"/>
            <a:ext cx="0" cy="441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8992" y="228599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RUMIT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28638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SIMPEL</a:t>
            </a:r>
            <a:endParaRPr lang="en-US" sz="4800" b="1" dirty="0"/>
          </a:p>
        </p:txBody>
      </p:sp>
      <p:sp>
        <p:nvSpPr>
          <p:cNvPr id="10" name="Down Arrow 9"/>
          <p:cNvSpPr/>
          <p:nvPr/>
        </p:nvSpPr>
        <p:spPr>
          <a:xfrm>
            <a:off x="3286116" y="3286124"/>
            <a:ext cx="500066" cy="17859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786182" y="3286124"/>
            <a:ext cx="500066" cy="17145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6643464" cy="4467200"/>
          </a:xfrm>
          <a:noFill/>
          <a:ln/>
        </p:spPr>
        <p:txBody>
          <a:bodyPr>
            <a:normAutofit/>
          </a:bodyPr>
          <a:lstStyle/>
          <a:p>
            <a:pPr marL="288925" indent="-288925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Secara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garis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besar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. logo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dibedakan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menjadi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golongan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besar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:</a:t>
            </a:r>
          </a:p>
          <a:p>
            <a:pPr marL="288925" indent="-288925">
              <a:lnSpc>
                <a:spcPct val="90000"/>
              </a:lnSpc>
              <a:buFontTx/>
              <a:buAutoNum type="arabicParenR"/>
            </a:pPr>
            <a:r>
              <a:rPr lang="en-US" sz="2400" b="1" dirty="0">
                <a:solidFill>
                  <a:srgbClr val="FFCC00"/>
                </a:solidFill>
                <a:latin typeface="Arial Narrow" pitchFamily="34" charset="0"/>
                <a:cs typeface="Times New Roman" pitchFamily="18" charset="0"/>
              </a:rPr>
              <a:t>Logo </a:t>
            </a:r>
            <a:r>
              <a:rPr lang="en-US" sz="2400" b="1" dirty="0" err="1">
                <a:solidFill>
                  <a:srgbClr val="FFCC00"/>
                </a:solidFill>
                <a:latin typeface="Arial Narrow" pitchFamily="34" charset="0"/>
                <a:cs typeface="Times New Roman" pitchFamily="18" charset="0"/>
              </a:rPr>
              <a:t>Alfabetic</a:t>
            </a:r>
            <a:r>
              <a:rPr lang="en-US" sz="2400" b="1" dirty="0">
                <a:solidFill>
                  <a:srgbClr val="FFCC00"/>
                </a:solidFill>
                <a:latin typeface="Arial Narrow" pitchFamily="34" charset="0"/>
                <a:cs typeface="Times New Roman" pitchFamily="18" charset="0"/>
              </a:rPr>
              <a:t> / logotype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| logo yang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unsur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pembentuk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utamanya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berupa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kata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huruf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angka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unsur-unsur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visual yang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terucap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tulisah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khas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mengidentifikasikan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suatu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nama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merk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288925" indent="-288925">
              <a:lnSpc>
                <a:spcPct val="90000"/>
              </a:lnSpc>
              <a:buFontTx/>
              <a:buAutoNum type="arabicParenR"/>
            </a:pPr>
            <a:r>
              <a:rPr lang="en-US" sz="2400" b="1" dirty="0">
                <a:solidFill>
                  <a:srgbClr val="FFCC00"/>
                </a:solidFill>
                <a:latin typeface="Arial Narrow" pitchFamily="34" charset="0"/>
                <a:cs typeface="Times New Roman" pitchFamily="18" charset="0"/>
              </a:rPr>
              <a:t>Logo Pictorial / logogram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| logo yang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unsur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pembentuk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utamanya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berupa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gambar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/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unsur-unsur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visual yang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tidak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terucap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288925" indent="-288925">
              <a:lnSpc>
                <a:spcPct val="90000"/>
              </a:lnSpc>
              <a:buFontTx/>
              <a:buAutoNum type="arabicParenR"/>
            </a:pPr>
            <a:r>
              <a:rPr lang="en-US" sz="2400" b="1" dirty="0">
                <a:solidFill>
                  <a:srgbClr val="FFCC00"/>
                </a:solidFill>
                <a:latin typeface="Arial Narrow" pitchFamily="34" charset="0"/>
                <a:cs typeface="Times New Roman" pitchFamily="18" charset="0"/>
              </a:rPr>
              <a:t>Logo </a:t>
            </a:r>
            <a:r>
              <a:rPr lang="en-US" sz="2400" b="1" dirty="0" err="1">
                <a:solidFill>
                  <a:srgbClr val="FFCC00"/>
                </a:solidFill>
                <a:latin typeface="Arial Narrow" pitchFamily="34" charset="0"/>
                <a:cs typeface="Times New Roman" pitchFamily="18" charset="0"/>
              </a:rPr>
              <a:t>Campuran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| logo yang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merupakan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gabungan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alfabetic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pictorial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dalam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satu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komposisi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086526" y="0"/>
            <a:ext cx="2057400" cy="6858000"/>
            <a:chOff x="4420" y="0"/>
            <a:chExt cx="1296" cy="4320"/>
          </a:xfrm>
        </p:grpSpPr>
        <p:pic>
          <p:nvPicPr>
            <p:cNvPr id="39942" name="Picture 6" descr="EX_Izmir_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0" y="2592"/>
              <a:ext cx="1296" cy="1728"/>
            </a:xfrm>
            <a:prstGeom prst="rect">
              <a:avLst/>
            </a:prstGeom>
            <a:noFill/>
          </p:spPr>
        </p:pic>
        <p:pic>
          <p:nvPicPr>
            <p:cNvPr id="39948" name="Picture 12" descr="euram_logotype_we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4" y="0"/>
              <a:ext cx="1292" cy="1360"/>
            </a:xfrm>
            <a:prstGeom prst="rect">
              <a:avLst/>
            </a:prstGeom>
            <a:noFill/>
          </p:spPr>
        </p:pic>
        <p:pic>
          <p:nvPicPr>
            <p:cNvPr id="39951" name="Picture 15" descr="shell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8" y="1389"/>
              <a:ext cx="1278" cy="1179"/>
            </a:xfrm>
            <a:prstGeom prst="rect">
              <a:avLst/>
            </a:prstGeom>
            <a:noFill/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876256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err="1" smtClean="0">
                <a:latin typeface="Arial Narrow" pitchFamily="34" charset="0"/>
              </a:rPr>
              <a:t>Bentuk</a:t>
            </a:r>
            <a:r>
              <a:rPr lang="en-US" sz="4800" b="1" i="1" dirty="0" smtClean="0">
                <a:latin typeface="Arial Narrow" pitchFamily="34" charset="0"/>
              </a:rPr>
              <a:t> Logo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latin typeface="Arial Narrow" pitchFamily="34" charset="0"/>
                <a:cs typeface="Times New Roman" pitchFamily="18" charset="0"/>
              </a:rPr>
              <a:t>Logo </a:t>
            </a:r>
            <a:r>
              <a:rPr lang="en-US" sz="3600" b="1" i="1" u="sng" dirty="0" err="1" smtClean="0">
                <a:latin typeface="Arial Narrow" pitchFamily="34" charset="0"/>
                <a:cs typeface="Times New Roman" pitchFamily="18" charset="0"/>
              </a:rPr>
              <a:t>berdasarkan</a:t>
            </a:r>
            <a:r>
              <a:rPr lang="en-US" sz="3600" b="1" i="1" u="sng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Arial Narrow" pitchFamily="34" charset="0"/>
                <a:cs typeface="Times New Roman" pitchFamily="18" charset="0"/>
              </a:rPr>
              <a:t>unsur-unsur</a:t>
            </a:r>
            <a:r>
              <a:rPr lang="en-US" sz="3600" b="1" i="1" u="sng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3600" b="1" i="1" u="sng" dirty="0" err="1" smtClean="0">
                <a:latin typeface="Arial Narrow" pitchFamily="34" charset="0"/>
                <a:cs typeface="Times New Roman" pitchFamily="18" charset="0"/>
              </a:rPr>
              <a:t>membentuknya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3898776" cy="41373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Arial Narrow" pitchFamily="34" charset="0"/>
                <a:cs typeface="Times New Roman" pitchFamily="18" charset="0"/>
              </a:rPr>
              <a:t>Alfabetik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| Logo yang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terdiri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bentuk-bentuk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atau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dimaksudkan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menggambarkan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kombinasi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dari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huruf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Kelompok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ini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jumlah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yang paling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banyak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trend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baru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diikuti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5" descr="lgog_alfabe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060848"/>
            <a:ext cx="4648200" cy="396716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7544" y="1628800"/>
            <a:ext cx="3394720" cy="35394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2) </a:t>
            </a:r>
            <a:r>
              <a:rPr lang="en-US" sz="2800" b="1" dirty="0" err="1"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Arial Narrow" pitchFamily="34" charset="0"/>
                <a:cs typeface="Times New Roman" pitchFamily="18" charset="0"/>
              </a:rPr>
              <a:t>Kongkret</a:t>
            </a:r>
            <a:r>
              <a:rPr lang="en-US" sz="2800" b="1" dirty="0">
                <a:latin typeface="Arial Narrow" pitchFamily="34" charset="0"/>
                <a:cs typeface="Times New Roman" pitchFamily="18" charset="0"/>
              </a:rPr>
              <a:t> | 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Logo yang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menggunakan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bentuk-bentuk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objek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kongkret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misalnya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manusia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wajah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binatang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tanaman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peralatan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maupun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Narrow" pitchFamily="34" charset="0"/>
                <a:cs typeface="Times New Roman" pitchFamily="18" charset="0"/>
              </a:rPr>
              <a:t>benda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 lain.</a:t>
            </a:r>
          </a:p>
        </p:txBody>
      </p:sp>
      <p:pic>
        <p:nvPicPr>
          <p:cNvPr id="11270" name="Picture 6" descr="lgog_real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4114800" y="381000"/>
            <a:ext cx="4745038" cy="609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181600" y="381000"/>
            <a:ext cx="3657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en-US" sz="2800" b="1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3) </a:t>
            </a:r>
            <a:r>
              <a:rPr lang="en-US" sz="2800" b="1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sz="2800" b="1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Abstrak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| Logo yang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mempunyai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elemen-elemen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merupakan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abstrak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bnetuk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geometri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spiral,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busur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segitiga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bujursangkar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poligon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titik-titik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garis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panah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gabungan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bentuk-bentuk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lengkung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dan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bentuk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expresi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dimensi</a:t>
            </a:r>
            <a:r>
              <a:rPr lang="en-US" sz="2800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92D05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5301" name="Picture 5" descr="logo_abstrak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-1" y="0"/>
            <a:ext cx="4921037" cy="450912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</TotalTime>
  <Words>837</Words>
  <Application>Microsoft Office PowerPoint</Application>
  <PresentationFormat>On-screen Show (4:3)</PresentationFormat>
  <Paragraphs>55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LOGO</vt:lpstr>
      <vt:lpstr>LOGO</vt:lpstr>
      <vt:lpstr>What?....logo</vt:lpstr>
      <vt:lpstr>Sejarah Berpikir Logo</vt:lpstr>
      <vt:lpstr>Slide 5</vt:lpstr>
      <vt:lpstr>Bentuk Logo</vt:lpstr>
      <vt:lpstr>Logo berdasarkan unsur-unsur yang membentuknya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FORMAT LOGO</vt:lpstr>
      <vt:lpstr>Slide 19</vt:lpstr>
      <vt:lpstr>Slide 20</vt:lpstr>
    </vt:vector>
  </TitlesOfParts>
  <Company>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</dc:title>
  <dc:creator>awan</dc:creator>
  <cp:lastModifiedBy>asus</cp:lastModifiedBy>
  <cp:revision>15</cp:revision>
  <dcterms:created xsi:type="dcterms:W3CDTF">2015-05-16T18:01:02Z</dcterms:created>
  <dcterms:modified xsi:type="dcterms:W3CDTF">2015-12-02T13:25:11Z</dcterms:modified>
</cp:coreProperties>
</file>