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  <p:sldId id="263" r:id="rId9"/>
    <p:sldId id="264" r:id="rId10"/>
    <p:sldId id="265" r:id="rId11"/>
    <p:sldId id="271" r:id="rId12"/>
    <p:sldId id="266" r:id="rId13"/>
    <p:sldId id="268" r:id="rId14"/>
    <p:sldId id="267" r:id="rId15"/>
    <p:sldId id="270" r:id="rId16"/>
    <p:sldId id="269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305" autoAdjust="0"/>
  </p:normalViewPr>
  <p:slideViewPr>
    <p:cSldViewPr snapToGrid="0">
      <p:cViewPr varScale="1">
        <p:scale>
          <a:sx n="59" d="100"/>
          <a:sy n="59" d="100"/>
        </p:scale>
        <p:origin x="-11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D4A32-9078-429F-85CB-13E6ABB4850F}" type="datetimeFigureOut">
              <a:rPr lang="id-ID" smtClean="0"/>
              <a:t>10/04/2014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0C3B1-41EA-4008-8A71-03A5CB07399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073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Thus the propositional logic can not deal with such sentences. However, such assertions appear quite often in mathematics and we want to do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inferencing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those assertions.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0C3B1-41EA-4008-8A71-03A5CB07399B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9956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predicate becomes a proposition when specific values are assigned to the variables.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0C3B1-41EA-4008-8A71-03A5CB07399B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9467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0C3B1-41EA-4008-8A71-03A5CB07399B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058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2445-BEC6-4F09-BF22-FDA48D232FB7}" type="datetimeFigureOut">
              <a:rPr lang="id-ID" smtClean="0"/>
              <a:t>10/04/2014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A421-5014-4763-B67D-F3BD632147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213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2445-BEC6-4F09-BF22-FDA48D232FB7}" type="datetimeFigureOut">
              <a:rPr lang="id-ID" smtClean="0"/>
              <a:t>10/04/2014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A421-5014-4763-B67D-F3BD632147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891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2445-BEC6-4F09-BF22-FDA48D232FB7}" type="datetimeFigureOut">
              <a:rPr lang="id-ID" smtClean="0"/>
              <a:t>10/04/2014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A421-5014-4763-B67D-F3BD632147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696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2445-BEC6-4F09-BF22-FDA48D232FB7}" type="datetimeFigureOut">
              <a:rPr lang="id-ID" smtClean="0"/>
              <a:t>10/04/2014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A421-5014-4763-B67D-F3BD632147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632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2445-BEC6-4F09-BF22-FDA48D232FB7}" type="datetimeFigureOut">
              <a:rPr lang="id-ID" smtClean="0"/>
              <a:t>10/04/2014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A421-5014-4763-B67D-F3BD632147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521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2445-BEC6-4F09-BF22-FDA48D232FB7}" type="datetimeFigureOut">
              <a:rPr lang="id-ID" smtClean="0"/>
              <a:t>10/04/2014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A421-5014-4763-B67D-F3BD632147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438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2445-BEC6-4F09-BF22-FDA48D232FB7}" type="datetimeFigureOut">
              <a:rPr lang="id-ID" smtClean="0"/>
              <a:t>10/04/2014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A421-5014-4763-B67D-F3BD632147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765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2445-BEC6-4F09-BF22-FDA48D232FB7}" type="datetimeFigureOut">
              <a:rPr lang="id-ID" smtClean="0"/>
              <a:t>10/04/2014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A421-5014-4763-B67D-F3BD632147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493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2445-BEC6-4F09-BF22-FDA48D232FB7}" type="datetimeFigureOut">
              <a:rPr lang="id-ID" smtClean="0"/>
              <a:t>10/04/2014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A421-5014-4763-B67D-F3BD632147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599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2445-BEC6-4F09-BF22-FDA48D232FB7}" type="datetimeFigureOut">
              <a:rPr lang="id-ID" smtClean="0"/>
              <a:t>10/04/2014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A421-5014-4763-B67D-F3BD632147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273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2445-BEC6-4F09-BF22-FDA48D232FB7}" type="datetimeFigureOut">
              <a:rPr lang="id-ID" smtClean="0"/>
              <a:t>10/04/2014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A421-5014-4763-B67D-F3BD632147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094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62445-BEC6-4F09-BF22-FDA48D232FB7}" type="datetimeFigureOut">
              <a:rPr lang="id-ID" smtClean="0"/>
              <a:t>10/04/2014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DA421-5014-4763-B67D-F3BD632147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932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Predicate Logic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549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Quantifier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The existential quantification of a predicate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is </a:t>
                </a:r>
                <a:r>
                  <a:rPr lang="en-US" dirty="0" smtClean="0"/>
                  <a:t>the proposition </a:t>
                </a:r>
                <a:r>
                  <a:rPr lang="en-US" dirty="0"/>
                  <a:t>“There exists 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in the universe of discourse </a:t>
                </a:r>
                <a:r>
                  <a:rPr lang="en-US" dirty="0" smtClean="0"/>
                  <a:t>such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is true</a:t>
                </a:r>
                <a:r>
                  <a:rPr lang="en-US" dirty="0" smtClean="0"/>
                  <a:t>.”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which can be read “there exists 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”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	“for </a:t>
                </a:r>
                <a:r>
                  <a:rPr lang="en-US" dirty="0"/>
                  <a:t>some</a:t>
                </a:r>
                <a:r>
                  <a:rPr lang="en-US" dirty="0" smtClean="0"/>
                  <a:t>”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	“</a:t>
                </a:r>
                <a:r>
                  <a:rPr lang="en-US" dirty="0"/>
                  <a:t>for at least one”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197642" y="3213574"/>
                <a:ext cx="157126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∃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𝑥𝑃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642" y="3213574"/>
                <a:ext cx="1571264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2500" r="-12451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6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dirty="0"/>
              <a:t>Existential Quantifier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197641" y="2921186"/>
                <a:ext cx="17566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∃!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𝑥𝑃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641" y="2921186"/>
                <a:ext cx="1756699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2500" r="-10764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813004" y="4206497"/>
            <a:ext cx="665605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which can be read “there exists a unique</a:t>
            </a:r>
            <a:r>
              <a:rPr lang="en-US" sz="2800" dirty="0" smtClean="0"/>
              <a:t>”</a:t>
            </a:r>
          </a:p>
          <a:p>
            <a:r>
              <a:rPr lang="en-US" sz="2800" dirty="0" smtClean="0"/>
              <a:t>			there </a:t>
            </a:r>
            <a:r>
              <a:rPr lang="en-US" sz="2800" dirty="0"/>
              <a:t>is one and only one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536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Quantifier </a:t>
            </a:r>
            <a:r>
              <a:rPr lang="en-US" dirty="0" smtClean="0"/>
              <a:t>- 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dirty="0" smtClean="0">
                    <a:latin typeface="Cambria Math"/>
                  </a:rPr>
                  <a:t>Let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𝑁</m:t>
                    </m:r>
                    <m:r>
                      <a:rPr lang="en-US" sz="2000" i="1" dirty="0" smtClean="0">
                        <a:latin typeface="Cambria Math"/>
                      </a:rPr>
                      <m:t>(</m:t>
                    </m:r>
                    <m:r>
                      <a:rPr lang="en-US" sz="2000" i="1" dirty="0" smtClean="0">
                        <a:latin typeface="Cambria Math"/>
                      </a:rPr>
                      <m:t>𝑥</m:t>
                    </m:r>
                    <m:r>
                      <a:rPr lang="en-US" sz="2000" i="1" dirty="0" smtClean="0">
                        <a:latin typeface="Cambria Math"/>
                      </a:rPr>
                      <m:t>): </m:t>
                    </m:r>
                    <m:r>
                      <a:rPr lang="en-US" sz="2000" i="1" dirty="0" smtClean="0">
                        <a:latin typeface="Cambria Math"/>
                      </a:rPr>
                      <m:t>𝑥</m:t>
                    </m:r>
                    <m:r>
                      <a:rPr lang="en-US" sz="20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is a non-negative integer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𝐸</m:t>
                    </m:r>
                    <m:r>
                      <a:rPr lang="en-US" sz="2000" i="1" dirty="0" smtClean="0">
                        <a:latin typeface="Cambria Math"/>
                      </a:rPr>
                      <m:t>(</m:t>
                    </m:r>
                    <m:r>
                      <a:rPr lang="en-US" sz="2000" i="1" dirty="0" smtClean="0">
                        <a:latin typeface="Cambria Math"/>
                      </a:rPr>
                      <m:t>𝑥</m:t>
                    </m:r>
                    <m:r>
                      <a:rPr lang="en-US" sz="2000" i="1" dirty="0" smtClean="0">
                        <a:latin typeface="Cambria Math"/>
                      </a:rPr>
                      <m:t>): </m:t>
                    </m:r>
                    <m:r>
                      <a:rPr lang="en-US" sz="2000" i="1" dirty="0" smtClean="0">
                        <a:latin typeface="Cambria Math"/>
                      </a:rPr>
                      <m:t>𝑥</m:t>
                    </m:r>
                    <m:r>
                      <a:rPr lang="en-US" sz="20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is even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𝑂</m:t>
                    </m:r>
                    <m:r>
                      <a:rPr lang="en-US" sz="2000" i="1" dirty="0" smtClean="0">
                        <a:latin typeface="Cambria Math"/>
                      </a:rPr>
                      <m:t>(</m:t>
                    </m:r>
                    <m:r>
                      <a:rPr lang="en-US" sz="2000" i="1" dirty="0" smtClean="0">
                        <a:latin typeface="Cambria Math"/>
                      </a:rPr>
                      <m:t>𝑥</m:t>
                    </m:r>
                    <m:r>
                      <a:rPr lang="en-US" sz="2000" i="1" dirty="0" smtClean="0">
                        <a:latin typeface="Cambria Math"/>
                      </a:rPr>
                      <m:t>): </m:t>
                    </m:r>
                    <m:r>
                      <a:rPr lang="en-US" sz="2000" i="1" dirty="0" smtClean="0">
                        <a:latin typeface="Cambria Math"/>
                      </a:rPr>
                      <m:t>𝑥</m:t>
                    </m:r>
                    <m:r>
                      <a:rPr lang="en-US" sz="20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is odd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𝑃</m:t>
                    </m:r>
                    <m:r>
                      <a:rPr lang="en-US" sz="2000" i="1" dirty="0" smtClean="0">
                        <a:latin typeface="Cambria Math"/>
                      </a:rPr>
                      <m:t>(</m:t>
                    </m:r>
                    <m:r>
                      <a:rPr lang="en-US" sz="2000" i="1" dirty="0" smtClean="0">
                        <a:latin typeface="Cambria Math"/>
                      </a:rPr>
                      <m:t>𝑥</m:t>
                    </m:r>
                    <m:r>
                      <a:rPr lang="en-US" sz="2000" i="1" dirty="0" smtClean="0">
                        <a:latin typeface="Cambria Math"/>
                      </a:rPr>
                      <m:t>): </m:t>
                    </m:r>
                    <m:r>
                      <a:rPr lang="en-US" sz="2000" i="1" dirty="0" smtClean="0">
                        <a:latin typeface="Cambria Math"/>
                      </a:rPr>
                      <m:t>𝑥</m:t>
                    </m:r>
                    <m:r>
                      <a:rPr lang="en-US" sz="20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is prime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Translate </a:t>
                </a:r>
                <a:r>
                  <a:rPr lang="en-US" sz="2000" dirty="0"/>
                  <a:t>into logical notation</a:t>
                </a:r>
                <a:r>
                  <a:rPr lang="en-US" sz="2000" dirty="0" smtClean="0"/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000" dirty="0"/>
                  <a:t>There exists an even integer.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000" dirty="0" smtClean="0"/>
                  <a:t>Every </a:t>
                </a:r>
                <a:r>
                  <a:rPr lang="en-US" sz="2000" dirty="0"/>
                  <a:t>integer is even or odd.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000" dirty="0" smtClean="0"/>
                  <a:t>All </a:t>
                </a:r>
                <a:r>
                  <a:rPr lang="en-US" sz="2000" dirty="0"/>
                  <a:t>prime integers are non-negative.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000" dirty="0" smtClean="0"/>
                  <a:t>Not </a:t>
                </a:r>
                <a:r>
                  <a:rPr lang="en-US" sz="2000" dirty="0"/>
                  <a:t>all primes are odd.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38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20127" y="4155810"/>
                <a:ext cx="12309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∃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𝑥𝐸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127" y="4155810"/>
                <a:ext cx="1230914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667" r="-990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620127" y="4596970"/>
                <a:ext cx="2471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𝐸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∨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𝑂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127" y="4596970"/>
                <a:ext cx="2471639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444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371755" y="5058635"/>
                <a:ext cx="25941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𝑁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755" y="5058635"/>
                <a:ext cx="2594172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446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968871" y="5352765"/>
                <a:ext cx="28057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¬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𝑂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871" y="5352765"/>
                <a:ext cx="2805768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434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642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Quantifier </a:t>
            </a:r>
            <a:r>
              <a:rPr lang="en-US" dirty="0" smtClean="0"/>
              <a:t>- Example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Let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): 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is a lion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𝑄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): 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is fierce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𝑅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): 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drinks </a:t>
                </a:r>
                <a:r>
                  <a:rPr lang="en-US" dirty="0" smtClean="0"/>
                  <a:t>coffee</a:t>
                </a:r>
              </a:p>
              <a:p>
                <a:pPr marL="0" indent="0">
                  <a:buNone/>
                </a:pPr>
                <a:r>
                  <a:rPr lang="en-US" dirty="0"/>
                  <a:t>Translate into logical notation.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all </a:t>
                </a:r>
                <a:r>
                  <a:rPr lang="en-US" dirty="0"/>
                  <a:t>lions are fierce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some </a:t>
                </a:r>
                <a:r>
                  <a:rPr lang="en-US" dirty="0"/>
                  <a:t>lions do not drink coffee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some </a:t>
                </a:r>
                <a:r>
                  <a:rPr lang="en-US" dirty="0"/>
                  <a:t>fierce creatures do not drink coffee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082716" y="4371473"/>
                <a:ext cx="2578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𝑄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716" y="4371473"/>
                <a:ext cx="2578078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449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063916" y="4861664"/>
                <a:ext cx="2441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∃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∧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916" y="4861664"/>
                <a:ext cx="2441374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4500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652085" y="5416024"/>
                <a:ext cx="24541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∃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𝑄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∧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085" y="5416024"/>
                <a:ext cx="2454198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496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325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Negating Quantified Statements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DeMorgan’s </a:t>
                </a:r>
                <a:r>
                  <a:rPr lang="en-US" sz="3200" dirty="0"/>
                  <a:t>laws for quantifiers</a:t>
                </a:r>
                <a:r>
                  <a:rPr lang="en-US" sz="3200" dirty="0" smtClean="0"/>
                  <a:t>:</a:t>
                </a:r>
              </a:p>
              <a:p>
                <a:pPr marL="0" indent="0">
                  <a:buNone/>
                </a:pPr>
                <a14:m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¬∃</m:t>
                      </m:r>
                      <m:r>
                        <a:rPr lang="en-US" sz="3200" i="1" dirty="0" err="1">
                          <a:latin typeface="Cambria Math"/>
                        </a:rPr>
                        <m:t>𝑥𝑃</m:t>
                      </m:r>
                      <m:d>
                        <m:dPr>
                          <m:ctrlPr>
                            <a:rPr lang="en-US" sz="3200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 dirty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200" i="1" dirty="0">
                          <a:latin typeface="Cambria Math"/>
                        </a:rPr>
                        <m:t>≡ ∀</m:t>
                      </m:r>
                      <m:r>
                        <a:rPr lang="en-US" sz="3200" i="1" dirty="0" err="1">
                          <a:latin typeface="Cambria Math"/>
                        </a:rPr>
                        <m:t>𝑥</m:t>
                      </m:r>
                      <m:r>
                        <a:rPr lang="en-US" sz="3200" i="1" dirty="0" err="1">
                          <a:latin typeface="Cambria Math"/>
                        </a:rPr>
                        <m:t>¬</m:t>
                      </m:r>
                      <m:r>
                        <a:rPr lang="en-US" sz="3200" i="1" dirty="0" err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3200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 dirty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3200" dirty="0" smtClean="0"/>
              </a:p>
              <a:p>
                <a:pPr marL="0" indent="0">
                  <a:buNone/>
                </a:pPr>
                <a:endParaRPr lang="en-US" sz="32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</a:rPr>
                      <m:t>¬</m:t>
                    </m:r>
                    <m:r>
                      <a:rPr lang="en-US" sz="3200" b="0" i="1" dirty="0" smtClean="0">
                        <a:latin typeface="Cambria Math"/>
                      </a:rPr>
                      <m:t>(</m:t>
                    </m:r>
                    <m:r>
                      <a:rPr lang="en-US" sz="3200" i="1" dirty="0">
                        <a:latin typeface="Cambria Math"/>
                      </a:rPr>
                      <m:t>∀</m:t>
                    </m:r>
                    <m:r>
                      <a:rPr lang="en-US" sz="3200" i="1" dirty="0" err="1">
                        <a:latin typeface="Cambria Math"/>
                      </a:rPr>
                      <m:t>𝑥</m:t>
                    </m:r>
                    <m:r>
                      <a:rPr lang="en-US" sz="3200" b="0" i="1" dirty="0" smtClean="0">
                        <a:latin typeface="Cambria Math"/>
                      </a:rPr>
                      <m:t>,</m:t>
                    </m:r>
                    <m:r>
                      <a:rPr lang="en-US" sz="3200" i="1" dirty="0" err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3200" i="1" dirty="0" err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 dirty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i="1" dirty="0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𝑄</m:t>
                    </m:r>
                    <m:d>
                      <m:dPr>
                        <m:ctrlPr>
                          <a:rPr lang="en-US" sz="3200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3200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sz="3200" i="1" dirty="0">
                        <a:latin typeface="Cambria Math"/>
                      </a:rPr>
                      <m:t> ≡ ∃</m:t>
                    </m:r>
                    <m:r>
                      <a:rPr lang="en-US" sz="3200" i="1" dirty="0" err="1">
                        <a:latin typeface="Cambria Math"/>
                      </a:rPr>
                      <m:t>𝑥</m:t>
                    </m:r>
                    <m:r>
                      <a:rPr lang="en-US" sz="3200" b="0" i="1" dirty="0" smtClean="0">
                        <a:latin typeface="Cambria Math"/>
                      </a:rPr>
                      <m:t>(</m:t>
                    </m:r>
                    <m:r>
                      <a:rPr lang="en-US" sz="3200" i="1" dirty="0" err="1">
                        <a:latin typeface="Cambria Math"/>
                      </a:rPr>
                      <m:t>𝑃</m:t>
                    </m:r>
                    <m:r>
                      <a:rPr lang="en-US" sz="3200" i="1" dirty="0">
                        <a:latin typeface="Cambria Math"/>
                      </a:rPr>
                      <m:t>(</m:t>
                    </m:r>
                    <m:r>
                      <a:rPr lang="en-US" sz="3200" i="1" dirty="0">
                        <a:latin typeface="Cambria Math"/>
                      </a:rPr>
                      <m:t>𝑥</m:t>
                    </m:r>
                    <m:r>
                      <a:rPr lang="en-US" sz="3200" i="1" dirty="0">
                        <a:latin typeface="Cambria Math"/>
                      </a:rPr>
                      <m:t>)∧¬</m:t>
                    </m:r>
                    <m:r>
                      <a:rPr lang="en-US" sz="3200" i="1" dirty="0">
                        <a:latin typeface="Cambria Math"/>
                        <a:ea typeface="Cambria Math"/>
                      </a:rPr>
                      <m:t>𝑄</m:t>
                    </m:r>
                    <m:d>
                      <m:dPr>
                        <m:ctrlPr>
                          <a:rPr lang="en-US" sz="3200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3200" i="1" dirty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3200" dirty="0" smtClean="0"/>
                  <a:t>)</a:t>
                </a:r>
                <a:endParaRPr lang="en-US" sz="32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</a:rPr>
                      <m:t>¬(∃</m:t>
                    </m:r>
                    <m:r>
                      <a:rPr lang="en-US" sz="3200" i="1" dirty="0" err="1">
                        <a:latin typeface="Cambria Math"/>
                      </a:rPr>
                      <m:t>𝑥</m:t>
                    </m:r>
                    <m:r>
                      <a:rPr lang="en-US" sz="3200" i="1" dirty="0">
                        <a:latin typeface="Cambria Math"/>
                      </a:rPr>
                      <m:t>,</m:t>
                    </m:r>
                    <m:r>
                      <a:rPr lang="en-US" sz="3200" i="1" dirty="0" err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3200" i="1" dirty="0" err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 dirty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200" i="1" dirty="0">
                        <a:latin typeface="Cambria Math"/>
                      </a:rPr>
                      <m:t>∧</m:t>
                    </m:r>
                    <m:r>
                      <a:rPr lang="en-US" sz="3200" i="1" dirty="0">
                        <a:latin typeface="Cambria Math"/>
                        <a:ea typeface="Cambria Math"/>
                      </a:rPr>
                      <m:t>𝑄</m:t>
                    </m:r>
                    <m:d>
                      <m:dPr>
                        <m:ctrlPr>
                          <a:rPr lang="en-US" sz="3200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3200" i="1" dirty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3200" i="1" dirty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sz="3200" i="1" dirty="0">
                        <a:latin typeface="Cambria Math"/>
                      </a:rPr>
                      <m:t> ≡</m:t>
                    </m:r>
                    <m:r>
                      <a:rPr lang="en-US" sz="3200" i="1" dirty="0">
                        <a:latin typeface="Cambria Math"/>
                      </a:rPr>
                      <m:t>∀</m:t>
                    </m:r>
                    <m:r>
                      <a:rPr lang="en-US" sz="3200" i="1" dirty="0" err="1">
                        <a:latin typeface="Cambria Math"/>
                      </a:rPr>
                      <m:t>𝑥</m:t>
                    </m:r>
                    <m:r>
                      <a:rPr lang="en-US" sz="3200" i="1" dirty="0">
                        <a:latin typeface="Cambria Math"/>
                      </a:rPr>
                      <m:t>(</m:t>
                    </m:r>
                    <m:r>
                      <a:rPr lang="en-US" sz="3200" i="1" dirty="0" err="1">
                        <a:latin typeface="Cambria Math"/>
                      </a:rPr>
                      <m:t>𝑃</m:t>
                    </m:r>
                    <m:r>
                      <a:rPr lang="en-US" sz="3200" i="1" dirty="0">
                        <a:latin typeface="Cambria Math"/>
                      </a:rPr>
                      <m:t>(</m:t>
                    </m:r>
                    <m:r>
                      <a:rPr lang="en-US" sz="3200" i="1" dirty="0">
                        <a:latin typeface="Cambria Math"/>
                      </a:rPr>
                      <m:t>𝑥</m:t>
                    </m:r>
                    <m:r>
                      <a:rPr lang="en-US" sz="3200" i="1" dirty="0">
                        <a:latin typeface="Cambria Math"/>
                      </a:rPr>
                      <m:t>)→¬</m:t>
                    </m:r>
                    <m:r>
                      <a:rPr lang="en-US" sz="3200" i="1" dirty="0">
                        <a:latin typeface="Cambria Math"/>
                        <a:ea typeface="Cambria Math"/>
                      </a:rPr>
                      <m:t>𝑄</m:t>
                    </m:r>
                    <m:d>
                      <m:dPr>
                        <m:ctrlPr>
                          <a:rPr lang="en-US" sz="3200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3200" i="1" dirty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3200" dirty="0"/>
                  <a:t>)</a:t>
                </a: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07" t="-2941" b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5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476558"/>
              </p:ext>
            </p:extLst>
          </p:nvPr>
        </p:nvGraphicFramePr>
        <p:xfrm>
          <a:off x="838200" y="1825625"/>
          <a:ext cx="10515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5863"/>
                <a:gridCol w="4014537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Statement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Equivalent Statement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Negation</a:t>
                      </a:r>
                      <a:r>
                        <a:rPr lang="en-US" sz="2400" baseline="0" dirty="0" smtClean="0"/>
                        <a:t> of Statement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All A are 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There are no A that are not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Some A are not B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Some A are not 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 all A are 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All A are B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Some A are 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There exists at least one A that is a 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A are B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A are 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All A are not 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Some A are B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6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Quantifier - Example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dogs are animals.</a:t>
            </a:r>
          </a:p>
          <a:p>
            <a:r>
              <a:rPr lang="en-US" dirty="0"/>
              <a:t>Some kids do not like </a:t>
            </a:r>
            <a:r>
              <a:rPr lang="en-US" dirty="0" smtClean="0"/>
              <a:t>video </a:t>
            </a:r>
            <a:r>
              <a:rPr lang="en-US" dirty="0"/>
              <a:t>games</a:t>
            </a:r>
            <a:r>
              <a:rPr lang="en-US" dirty="0" smtClean="0"/>
              <a:t>.</a:t>
            </a:r>
          </a:p>
          <a:p>
            <a:r>
              <a:rPr lang="en-US" dirty="0"/>
              <a:t>Some video games are </a:t>
            </a:r>
            <a:r>
              <a:rPr lang="en-US" dirty="0" smtClean="0"/>
              <a:t>nonviolent.</a:t>
            </a:r>
          </a:p>
          <a:p>
            <a:r>
              <a:rPr lang="en-US" dirty="0"/>
              <a:t>No math courses are </a:t>
            </a:r>
            <a:r>
              <a:rPr lang="en-US" dirty="0" smtClean="0"/>
              <a:t>difficult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90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Entailment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3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sentence A </a:t>
            </a:r>
            <a:r>
              <a:rPr lang="en-US" b="1" dirty="0"/>
              <a:t>entails</a:t>
            </a:r>
            <a:r>
              <a:rPr lang="en-US" dirty="0"/>
              <a:t> another sentence B if, whenever A is true, B must also be true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0148" y="3749205"/>
            <a:ext cx="1146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A|=B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94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Entailment in Propositional Logic: Examples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A</m:t>
                        </m:r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A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i="1" dirty="0" smtClean="0">
                        <a:latin typeface="Cambria Math"/>
                      </a:rPr>
                      <m:t>|=</m:t>
                    </m:r>
                    <m:r>
                      <a:rPr lang="en-US" i="1" dirty="0" smtClean="0">
                        <a:latin typeface="Cambria Math"/>
                      </a:rPr>
                      <m:t>𝐵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{</m:t>
                    </m:r>
                    <m:r>
                      <a:rPr lang="en-US" i="1" dirty="0" smtClean="0">
                        <a:latin typeface="Cambria Math"/>
                      </a:rPr>
                      <m:t>𝐴</m:t>
                    </m:r>
                    <m:r>
                      <a:rPr lang="en-US" i="1" dirty="0" smtClean="0">
                        <a:latin typeface="Cambria Math"/>
                      </a:rPr>
                      <m:t>}|=</m:t>
                    </m:r>
                    <m:r>
                      <a:rPr lang="en-US" i="1" dirty="0" smtClean="0">
                        <a:latin typeface="Cambria Math"/>
                      </a:rPr>
                      <m:t>𝐴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∨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{</m:t>
                    </m:r>
                    <m:r>
                      <a:rPr lang="en-US" i="1" dirty="0" smtClean="0">
                        <a:latin typeface="Cambria Math"/>
                      </a:rPr>
                      <m:t>𝐴</m:t>
                    </m:r>
                    <m:r>
                      <a:rPr lang="en-US" i="1" dirty="0" smtClean="0">
                        <a:latin typeface="Cambria Math"/>
                      </a:rPr>
                      <m:t>,</m:t>
                    </m:r>
                    <m:r>
                      <a:rPr lang="en-US" i="1" dirty="0" smtClean="0">
                        <a:latin typeface="Cambria Math"/>
                      </a:rPr>
                      <m:t>𝐵</m:t>
                    </m:r>
                    <m:r>
                      <a:rPr lang="en-US" i="1" dirty="0" smtClean="0">
                        <a:latin typeface="Cambria Math"/>
                      </a:rPr>
                      <m:t>} |=</m:t>
                    </m:r>
                    <m:r>
                      <a:rPr lang="en-US" i="1" dirty="0" smtClean="0">
                        <a:latin typeface="Cambria Math"/>
                      </a:rPr>
                      <m:t>𝐴</m:t>
                    </m:r>
                    <m:r>
                      <a:rPr lang="en-US" i="1" dirty="0" smtClean="0">
                        <a:latin typeface="Cambria Math"/>
                      </a:rPr>
                      <m:t>∧</m:t>
                    </m:r>
                    <m:r>
                      <a:rPr lang="en-US" i="1" dirty="0" smtClean="0">
                        <a:latin typeface="Cambria Math"/>
                      </a:rPr>
                      <m:t>𝐵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{</m:t>
                    </m:r>
                    <m:r>
                      <a:rPr lang="en-US" i="1" dirty="0" smtClean="0">
                        <a:latin typeface="Cambria Math"/>
                      </a:rPr>
                      <m:t>𝐴</m:t>
                    </m:r>
                    <m:r>
                      <a:rPr lang="en-US" i="1" dirty="0" smtClean="0">
                        <a:latin typeface="Cambria Math"/>
                      </a:rPr>
                      <m:t>} |≠</m:t>
                    </m:r>
                    <m:r>
                      <a:rPr lang="en-US" i="1" dirty="0" smtClean="0">
                        <a:latin typeface="Cambria Math"/>
                      </a:rPr>
                      <m:t>𝐴</m:t>
                    </m:r>
                    <m:r>
                      <a:rPr lang="en-US" i="1" dirty="0" smtClean="0">
                        <a:latin typeface="Cambria Math"/>
                      </a:rPr>
                      <m:t>∧</m:t>
                    </m:r>
                    <m:r>
                      <a:rPr lang="en-US" i="1" dirty="0" smtClean="0">
                        <a:latin typeface="Cambria Math"/>
                      </a:rPr>
                      <m:t>𝐵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{A∨ ¬A}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|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dirty="0" smtClean="0"/>
                  <a:t> A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7326737"/>
                  </p:ext>
                </p:extLst>
              </p:nvPr>
            </p:nvGraphicFramePr>
            <p:xfrm>
              <a:off x="5037220" y="2067203"/>
              <a:ext cx="5919538" cy="2590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1474"/>
                    <a:gridCol w="529390"/>
                    <a:gridCol w="577516"/>
                    <a:gridCol w="994611"/>
                    <a:gridCol w="962526"/>
                    <a:gridCol w="1074821"/>
                    <a:gridCol w="12192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A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B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A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sz="2800" dirty="0" smtClean="0"/>
                            <a:t>B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A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dirty="0" smtClean="0">
                                  <a:latin typeface="Cambria Math"/>
                                  <a:ea typeface="Cambria Math"/>
                                </a:rPr>
                                <m:t>∨</m:t>
                              </m:r>
                            </m:oMath>
                          </a14:m>
                          <a:r>
                            <a:rPr lang="en-US" sz="2800" dirty="0" smtClean="0"/>
                            <a:t>B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dirty="0" smtClean="0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en-US" sz="2800" i="1" dirty="0" smtClean="0">
                                    <a:latin typeface="Cambria Math"/>
                                  </a:rPr>
                                  <m:t>∧</m:t>
                                </m:r>
                                <m:r>
                                  <a:rPr lang="en-US" sz="2800" i="1" dirty="0" smtClean="0">
                                    <a:latin typeface="Cambria Math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sz="28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A∨ ¬A</a:t>
                          </a:r>
                          <a:endParaRPr lang="en-US" sz="28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1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2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3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4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7326737"/>
                  </p:ext>
                </p:extLst>
              </p:nvPr>
            </p:nvGraphicFramePr>
            <p:xfrm>
              <a:off x="5037220" y="2067203"/>
              <a:ext cx="5919538" cy="2590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1474"/>
                    <a:gridCol w="529390"/>
                    <a:gridCol w="577516"/>
                    <a:gridCol w="994611"/>
                    <a:gridCol w="962526"/>
                    <a:gridCol w="1074821"/>
                    <a:gridCol w="1219200"/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A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B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68098" t="-14118" r="-328221" b="-4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76582" t="-14118" r="-238608" b="-4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38068" t="-14118" r="-114205" b="-4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A∨ ¬A</a:t>
                          </a:r>
                          <a:endParaRPr lang="en-US" sz="2800" dirty="0"/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1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2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3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4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F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smtClean="0"/>
                            <a:t>T</a:t>
                          </a:r>
                          <a:endParaRPr lang="en-US" sz="2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795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limitation of propositional logic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03591" y="2020617"/>
                <a:ext cx="135684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&gt;3</m:t>
                      </m:r>
                    </m:oMath>
                  </m:oMathPara>
                </a14:m>
                <a:endParaRPr lang="id-ID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591" y="2020617"/>
                <a:ext cx="1356846" cy="6155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938376" y="2097560"/>
            <a:ext cx="3009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Is not a proposition</a:t>
            </a:r>
            <a:endParaRPr lang="id-ID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3354640"/>
                <a:ext cx="102615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400" dirty="0" smtClean="0"/>
                  <a:t>Because we </a:t>
                </a:r>
                <a:r>
                  <a:rPr lang="en-US" sz="2400" dirty="0" smtClean="0"/>
                  <a:t>can </a:t>
                </a:r>
                <a:r>
                  <a:rPr lang="en-US" sz="2400" dirty="0"/>
                  <a:t>not tell whether it is true or false unless </a:t>
                </a:r>
                <a:r>
                  <a:rPr lang="id-ID" sz="2400" dirty="0" smtClean="0"/>
                  <a:t>we </a:t>
                </a:r>
                <a:r>
                  <a:rPr lang="en-US" sz="2400" dirty="0" smtClean="0"/>
                  <a:t>know </a:t>
                </a:r>
                <a:r>
                  <a:rPr lang="en-US" sz="2400" dirty="0"/>
                  <a:t>the value </a:t>
                </a:r>
                <a:r>
                  <a:rPr lang="en-US" sz="2400" dirty="0" smtClean="0"/>
                  <a:t>of</a:t>
                </a:r>
                <a:r>
                  <a:rPr lang="id-ID" sz="2400" dirty="0" smtClean="0"/>
                  <a:t> </a:t>
                </a:r>
                <a14:m>
                  <m:oMath xmlns:m="http://schemas.openxmlformats.org/officeDocument/2006/math"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/>
                  <a:t> </a:t>
                </a:r>
                <a:endParaRPr lang="id-ID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354640"/>
                <a:ext cx="10261527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951" t="-10526" b="-2894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00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Which one of the following statement is entailment?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{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∧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}|=</m:t>
                    </m:r>
                    <m:r>
                      <a:rPr lang="en-US" b="0" i="1" dirty="0" smtClean="0">
                        <a:latin typeface="Cambria Math"/>
                      </a:rPr>
                      <m:t>𝑝</m:t>
                    </m:r>
                  </m:oMath>
                </a14:m>
                <a:endParaRPr lang="en-US" i="1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{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∨</m:t>
                    </m:r>
                    <m:r>
                      <a:rPr lang="en-US" i="1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}</m:t>
                    </m:r>
                    <m:r>
                      <a:rPr lang="en-US" i="1" dirty="0">
                        <a:latin typeface="Cambria Math"/>
                      </a:rPr>
                      <m:t>|=</m:t>
                    </m:r>
                    <m:r>
                      <a:rPr lang="en-US" i="1" dirty="0">
                        <a:latin typeface="Cambria Math"/>
                      </a:rPr>
                      <m:t>𝑝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{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¬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∨</m:t>
                    </m:r>
                    <m:r>
                      <a:rPr lang="en-US" i="1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}</m:t>
                    </m:r>
                    <m:r>
                      <a:rPr lang="en-US" i="1" dirty="0">
                        <a:latin typeface="Cambria Math"/>
                      </a:rPr>
                      <m:t>|=</m:t>
                    </m:r>
                    <m:r>
                      <a:rPr lang="en-US" i="1" dirty="0">
                        <a:latin typeface="Cambria Math"/>
                      </a:rPr>
                      <m:t>𝑝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{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𝑝</m:t>
                    </m:r>
                    <m:r>
                      <a:rPr lang="en-US" b="0" i="1" dirty="0" smtClean="0">
                        <a:latin typeface="Cambria Math"/>
                      </a:rPr>
                      <m:t>}</m:t>
                    </m:r>
                    <m:r>
                      <a:rPr lang="en-US" i="1" dirty="0">
                        <a:latin typeface="Cambria Math"/>
                      </a:rPr>
                      <m:t>|=</m:t>
                    </m:r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∨</m:t>
                    </m:r>
                    <m:r>
                      <a:rPr lang="en-US" i="1">
                        <a:latin typeface="Cambria Math"/>
                      </a:rPr>
                      <m:t>𝑞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{</m:t>
                    </m:r>
                    <m:r>
                      <a:rPr lang="en-US" i="1" dirty="0">
                        <a:latin typeface="Cambria Math"/>
                      </a:rPr>
                      <m:t>𝑝</m:t>
                    </m:r>
                    <m:r>
                      <a:rPr lang="en-US" b="0" i="1" dirty="0" smtClean="0">
                        <a:latin typeface="Cambria Math"/>
                      </a:rPr>
                      <m:t>}</m:t>
                    </m:r>
                    <m:r>
                      <a:rPr lang="en-US" i="1" dirty="0">
                        <a:latin typeface="Cambria Math"/>
                      </a:rPr>
                      <m:t>|=</m:t>
                    </m:r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</a:rPr>
                      <m:t>∧</m:t>
                    </m:r>
                    <m:r>
                      <a:rPr lang="en-US" i="1">
                        <a:latin typeface="Cambria Math"/>
                      </a:rPr>
                      <m:t>𝑞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697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Predicate Logic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3731825"/>
                <a:ext cx="10486653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We denote the statement </a:t>
                </a:r>
                <a:r>
                  <a:rPr lang="id-ID" sz="2800" dirty="0" smtClean="0"/>
                  <a:t>“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 smtClean="0"/>
                  <a:t> is greater than 3</a:t>
                </a:r>
                <a:r>
                  <a:rPr lang="id-ID" sz="2800" dirty="0" smtClean="0"/>
                  <a:t>”</a:t>
                </a:r>
                <a:r>
                  <a:rPr lang="en-US" sz="2800" dirty="0" smtClean="0"/>
                  <a:t> by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 smtClean="0"/>
                  <a:t>, where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800" dirty="0" smtClean="0"/>
                  <a:t> is the</a:t>
                </a:r>
              </a:p>
              <a:p>
                <a:r>
                  <a:rPr lang="en-US" sz="2800" dirty="0" smtClean="0"/>
                  <a:t>predicate </a:t>
                </a:r>
                <a:r>
                  <a:rPr lang="id-ID" sz="2800" dirty="0" smtClean="0"/>
                  <a:t>“</a:t>
                </a:r>
                <a:r>
                  <a:rPr lang="en-US" sz="2800" dirty="0" smtClean="0"/>
                  <a:t>is greater than 3</a:t>
                </a:r>
                <a:r>
                  <a:rPr lang="id-ID" sz="2800" dirty="0" smtClean="0"/>
                  <a:t>”</a:t>
                </a:r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 smtClean="0"/>
                  <a:t> is the variable.</a:t>
                </a:r>
                <a:endParaRPr lang="id-ID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31825"/>
                <a:ext cx="10486653" cy="954107"/>
              </a:xfrm>
              <a:prstGeom prst="rect">
                <a:avLst/>
              </a:prstGeom>
              <a:blipFill rotWithShape="0">
                <a:blip r:embed="rId3"/>
                <a:stretch>
                  <a:fillRect l="-1221" t="-5732" r="-233" b="-1719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5152503"/>
                <a:ext cx="11188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800" b="0" dirty="0" smtClean="0"/>
                  <a:t>The statement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sz="2800" dirty="0" smtClean="0"/>
                  <a:t> is</a:t>
                </a:r>
                <a:r>
                  <a:rPr lang="en-US" sz="2800" dirty="0" smtClean="0"/>
                  <a:t> also called the value of </a:t>
                </a:r>
                <a:r>
                  <a:rPr lang="en-US" sz="2800" b="1" dirty="0" smtClean="0"/>
                  <a:t>propositional function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id-ID" sz="2800" dirty="0" smtClean="0"/>
                  <a:t> </a:t>
                </a:r>
                <a:r>
                  <a:rPr lang="en-US" sz="2800" dirty="0" smtClean="0"/>
                  <a:t>at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 smtClean="0"/>
                  <a:t>.</a:t>
                </a:r>
                <a:endParaRPr lang="id-ID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152503"/>
                <a:ext cx="11188485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1144" t="-10465" r="-981" b="-3255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200" y="1787927"/>
                <a:ext cx="8631264" cy="184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The statement </a:t>
                </a:r>
                <a:r>
                  <a:rPr lang="id-ID" sz="3200" dirty="0" smtClean="0"/>
                  <a:t>“</a:t>
                </a:r>
                <a14:m>
                  <m:oMath xmlns:m="http://schemas.openxmlformats.org/officeDocument/2006/math">
                    <m:r>
                      <a:rPr lang="id-ID" sz="3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 smtClean="0"/>
                  <a:t> is greater than 3</a:t>
                </a:r>
                <a:r>
                  <a:rPr lang="id-ID" sz="3200" dirty="0" smtClean="0"/>
                  <a:t>”</a:t>
                </a:r>
                <a:r>
                  <a:rPr lang="en-US" sz="3200" dirty="0" smtClean="0"/>
                  <a:t> has two parts:</a:t>
                </a:r>
                <a:endParaRPr lang="id-ID" sz="3200" dirty="0" smtClean="0"/>
              </a:p>
              <a:p>
                <a:r>
                  <a:rPr lang="id-ID" sz="3200" dirty="0" smtClean="0"/>
                  <a:t>Subject 	: </a:t>
                </a:r>
                <a14:m>
                  <m:oMath xmlns:m="http://schemas.openxmlformats.org/officeDocument/2006/math">
                    <m:r>
                      <a:rPr lang="id-ID" sz="3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 smtClean="0"/>
                  <a:t> is the subject of the statement</a:t>
                </a:r>
                <a:endParaRPr lang="id-ID" sz="3200" dirty="0" smtClean="0"/>
              </a:p>
              <a:p>
                <a:r>
                  <a:rPr lang="id-ID" sz="3200" dirty="0" smtClean="0"/>
                  <a:t>Predicate 	: “</a:t>
                </a:r>
                <a:r>
                  <a:rPr lang="en-US" sz="3200" dirty="0" smtClean="0"/>
                  <a:t>is greater than 3</a:t>
                </a:r>
                <a:r>
                  <a:rPr lang="id-ID" sz="3200" dirty="0" smtClean="0"/>
                  <a:t>”</a:t>
                </a:r>
                <a:endParaRPr lang="en-US" sz="3200" dirty="0" smtClean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787927"/>
                <a:ext cx="8631264" cy="1846659"/>
              </a:xfrm>
              <a:prstGeom prst="rect">
                <a:avLst/>
              </a:prstGeom>
              <a:blipFill rotWithShape="0">
                <a:blip r:embed="rId5"/>
                <a:stretch>
                  <a:fillRect l="-1837" t="-396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216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id-ID" dirty="0" smtClean="0"/>
              <a:t>Predicate </a:t>
            </a:r>
            <a:r>
              <a:rPr lang="id-ID" dirty="0"/>
              <a:t>Logic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 predicate becomes a proposition when </a:t>
                </a:r>
                <a:r>
                  <a:rPr lang="en-US" dirty="0"/>
                  <a:t>specific values are assigned to the variables</a:t>
                </a:r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is called </a:t>
                </a:r>
                <a:r>
                  <a:rPr lang="en-US" dirty="0"/>
                  <a:t>a predicate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variables </a:t>
                </a:r>
                <a:r>
                  <a:rPr lang="en-US" dirty="0"/>
                  <a:t>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arguments</a:t>
                </a:r>
              </a:p>
              <a:p>
                <a:endParaRPr lang="en-US" dirty="0"/>
              </a:p>
              <a:p>
                <a:r>
                  <a:rPr lang="en-US" dirty="0" smtClean="0"/>
                  <a:t>Examples: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𝐹𝑎𝑡h𝑒𝑟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	: unary predicate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𝐵𝑟𝑜𝑡h𝑒𝑟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 smtClean="0">
                        <a:latin typeface="Cambria Math"/>
                      </a:rPr>
                      <m:t>𝑥</m:t>
                    </m:r>
                    <m:r>
                      <a:rPr lang="en-US" i="1" dirty="0" err="1" smtClean="0">
                        <a:latin typeface="Cambria Math"/>
                      </a:rPr>
                      <m:t>,</m:t>
                    </m:r>
                    <m:r>
                      <a:rPr lang="en-US" i="1" dirty="0" err="1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	: binary predicate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𝑆𝑢𝑚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 smtClean="0">
                        <a:latin typeface="Cambria Math"/>
                      </a:rPr>
                      <m:t>𝑥</m:t>
                    </m:r>
                    <m:r>
                      <a:rPr lang="en-US" i="1" dirty="0" err="1" smtClean="0">
                        <a:latin typeface="Cambria Math"/>
                      </a:rPr>
                      <m:t>,</m:t>
                    </m:r>
                    <m:r>
                      <a:rPr lang="en-US" i="1" dirty="0" err="1" smtClean="0">
                        <a:latin typeface="Cambria Math"/>
                      </a:rPr>
                      <m:t>𝑦</m:t>
                    </m:r>
                    <m:r>
                      <a:rPr lang="en-US" i="1" dirty="0" err="1" smtClean="0">
                        <a:latin typeface="Cambria Math"/>
                      </a:rPr>
                      <m:t>,</m:t>
                    </m:r>
                    <m:r>
                      <a:rPr lang="en-US" i="1" dirty="0" err="1" smtClean="0">
                        <a:latin typeface="Cambria Math"/>
                      </a:rPr>
                      <m:t>𝑧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	: ternary </a:t>
                </a:r>
                <a:r>
                  <a:rPr lang="en-US" dirty="0"/>
                  <a:t>predicate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 smtClean="0">
                        <a:latin typeface="Cambria Math"/>
                      </a:rPr>
                      <m:t>𝑥</m:t>
                    </m:r>
                    <m:r>
                      <a:rPr lang="en-US" i="1" dirty="0" err="1" smtClean="0">
                        <a:latin typeface="Cambria Math"/>
                      </a:rPr>
                      <m:t>,</m:t>
                    </m:r>
                    <m:r>
                      <a:rPr lang="en-US" i="1" dirty="0" err="1" smtClean="0">
                        <a:latin typeface="Cambria Math"/>
                      </a:rPr>
                      <m:t>𝑦</m:t>
                    </m:r>
                    <m:r>
                      <a:rPr lang="en-US" i="1" dirty="0" err="1" smtClean="0">
                        <a:latin typeface="Cambria Math"/>
                      </a:rPr>
                      <m:t>,</m:t>
                    </m:r>
                    <m:r>
                      <a:rPr lang="en-US" i="1" dirty="0" err="1" smtClean="0">
                        <a:latin typeface="Cambria Math"/>
                      </a:rPr>
                      <m:t>𝑧</m:t>
                    </m:r>
                    <m:r>
                      <a:rPr lang="en-US" i="1" dirty="0" err="1" smtClean="0">
                        <a:latin typeface="Cambria Math"/>
                      </a:rPr>
                      <m:t>,</m:t>
                    </m:r>
                    <m:r>
                      <a:rPr lang="en-US" i="1" dirty="0" err="1" smtClean="0">
                        <a:latin typeface="Cambria Math"/>
                      </a:rPr>
                      <m:t>𝑡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	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-ary </a:t>
                </a:r>
                <a:r>
                  <a:rPr lang="en-US" dirty="0"/>
                  <a:t>predicate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3081" r="-1275" b="-133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97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Predicate Logic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d-ID" dirty="0"/>
                  <a:t>Odd</a:t>
                </a:r>
                <a14:m>
                  <m:oMath xmlns:m="http://schemas.openxmlformats.org/officeDocument/2006/math">
                    <m:r>
                      <a:rPr lang="id-ID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dirty="0"/>
                  <a:t>=“</a:t>
                </a:r>
                <a14:m>
                  <m:oMath xmlns:m="http://schemas.openxmlformats.org/officeDocument/2006/math">
                    <m:r>
                      <a:rPr lang="id-ID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 dirty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id-ID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 dirty="0">
                        <a:latin typeface="Cambria Math" panose="02040503050406030204" pitchFamily="18" charset="0"/>
                      </a:rPr>
                      <m:t>𝑎𝑛</m:t>
                    </m:r>
                    <m:r>
                      <a:rPr lang="id-ID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 dirty="0">
                        <a:latin typeface="Cambria Math" panose="02040503050406030204" pitchFamily="18" charset="0"/>
                      </a:rPr>
                      <m:t>𝑜𝑑𝑑</m:t>
                    </m:r>
                    <m:r>
                      <a:rPr lang="id-ID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 dirty="0">
                        <a:latin typeface="Cambria Math" panose="02040503050406030204" pitchFamily="18" charset="0"/>
                      </a:rPr>
                      <m:t>𝑛𝑢𝑚𝑏𝑒𝑟</m:t>
                    </m:r>
                  </m:oMath>
                </a14:m>
                <a:r>
                  <a:rPr lang="id-ID" dirty="0"/>
                  <a:t>”</a:t>
                </a:r>
                <a:endParaRPr lang="id-ID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id-ID" dirty="0" smtClean="0"/>
                  <a:t>Odd(2</a:t>
                </a:r>
                <a:r>
                  <a:rPr lang="id-ID" dirty="0"/>
                  <a:t>) is false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:r>
                  <a:rPr lang="id-ID" dirty="0" smtClean="0"/>
                  <a:t>Odd(3</a:t>
                </a:r>
                <a:r>
                  <a:rPr lang="id-ID" dirty="0"/>
                  <a:t>) is true</a:t>
                </a:r>
              </a:p>
              <a:p>
                <a:endParaRPr lang="en-US" dirty="0" smtClean="0"/>
              </a:p>
              <a:p>
                <a:r>
                  <a:rPr lang="id-ID" dirty="0"/>
                  <a:t>Capital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="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𝑐𝑎𝑝𝑖𝑡𝑎𝑙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"</m:t>
                    </m:r>
                  </m:oMath>
                </a14:m>
                <a:endParaRPr lang="id-ID" dirty="0"/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:r>
                  <a:rPr lang="id-ID" dirty="0" smtClean="0"/>
                  <a:t>Capital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𝑆𝑒𝑚𝑎𝑟𝑎𝑛𝑔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𝐶𝑒𝑛𝑡𝑟𝑎𝑙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𝐽𝑎𝑣𝑎</m:t>
                        </m:r>
                      </m:e>
                    </m:d>
                  </m:oMath>
                </a14:m>
                <a:r>
                  <a:rPr lang="id-ID" dirty="0"/>
                  <a:t> is true</a:t>
                </a:r>
                <a:endParaRPr lang="id-ID" dirty="0"/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:r>
                  <a:rPr lang="id-ID" dirty="0" smtClean="0"/>
                  <a:t>Capital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𝑆𝑜𝑙𝑜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𝑊𝑒𝑠𝑡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𝐽𝑎𝑣𝑎</m:t>
                        </m:r>
                      </m:e>
                    </m:d>
                  </m:oMath>
                </a14:m>
                <a:r>
                  <a:rPr lang="id-ID" dirty="0"/>
                  <a:t> is false</a:t>
                </a:r>
                <a:endParaRPr lang="id-ID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891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predicate becomes a proposition when we assign it </a:t>
            </a:r>
            <a:r>
              <a:rPr lang="en-US" sz="3200" dirty="0" smtClean="0"/>
              <a:t>fixed values.</a:t>
            </a:r>
          </a:p>
          <a:p>
            <a:r>
              <a:rPr lang="en-US" sz="3200" dirty="0" smtClean="0"/>
              <a:t>However</a:t>
            </a:r>
            <a:r>
              <a:rPr lang="en-US" sz="3200" dirty="0"/>
              <a:t>, another way to make a predicate into </a:t>
            </a:r>
            <a:r>
              <a:rPr lang="en-US" sz="3200" dirty="0" smtClean="0"/>
              <a:t>a proposition </a:t>
            </a:r>
            <a:r>
              <a:rPr lang="en-US" sz="3200" dirty="0"/>
              <a:t>is to quantify it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Such quantification can be done with two quantifiers: </a:t>
            </a:r>
            <a:r>
              <a:rPr lang="en-US" sz="3200" b="1" dirty="0" smtClean="0"/>
              <a:t>the universal </a:t>
            </a:r>
            <a:r>
              <a:rPr lang="en-US" sz="3200" b="1" dirty="0"/>
              <a:t>quantifier</a:t>
            </a:r>
            <a:r>
              <a:rPr lang="en-US" sz="3200" dirty="0"/>
              <a:t> and </a:t>
            </a:r>
            <a:r>
              <a:rPr lang="en-US" sz="3200" b="1" dirty="0"/>
              <a:t>the existential quantifier</a:t>
            </a:r>
          </a:p>
        </p:txBody>
      </p:sp>
    </p:spTree>
    <p:extLst>
      <p:ext uri="{BB962C8B-B14F-4D97-AF65-F5344CB8AC3E}">
        <p14:creationId xmlns:p14="http://schemas.microsoft.com/office/powerpoint/2010/main" val="367169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Universal Quantifier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is true for all values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in the universe </a:t>
                </a:r>
                <a:r>
                  <a:rPr lang="en-US" dirty="0" smtClean="0"/>
                  <a:t>of discourse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which </a:t>
                </a:r>
                <a:r>
                  <a:rPr lang="en-US" dirty="0"/>
                  <a:t>can be read </a:t>
                </a:r>
                <a:r>
                  <a:rPr lang="en-US" dirty="0" smtClean="0"/>
                  <a:t>  :   “</a:t>
                </a:r>
                <a:r>
                  <a:rPr lang="en-US" dirty="0"/>
                  <a:t>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”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“For </a:t>
                </a:r>
                <a:r>
                  <a:rPr lang="en-US" dirty="0"/>
                  <a:t>every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”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	“</a:t>
                </a:r>
                <a:r>
                  <a:rPr lang="id-ID" dirty="0" smtClean="0"/>
                  <a:t>for any</a:t>
                </a:r>
                <a:r>
                  <a:rPr lang="en-US" dirty="0" smtClean="0"/>
                  <a:t>”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	“</a:t>
                </a:r>
                <a:r>
                  <a:rPr lang="en-US" dirty="0"/>
                  <a:t>for arbitrary</a:t>
                </a:r>
                <a:r>
                  <a:rPr lang="en-US" dirty="0" smtClean="0"/>
                  <a:t>”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	“</a:t>
                </a:r>
                <a:r>
                  <a:rPr lang="en-US" dirty="0"/>
                  <a:t>for </a:t>
                </a:r>
                <a:r>
                  <a:rPr lang="en-US" dirty="0" smtClean="0"/>
                  <a:t>each”</a:t>
                </a:r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 rotWithShape="1">
                <a:blip r:embed="rId2"/>
                <a:stretch>
                  <a:fillRect l="-928" t="-3221" b="-8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197641" y="2905145"/>
                <a:ext cx="158889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𝑥𝑃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641" y="2905145"/>
                <a:ext cx="1588897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2632" r="-12308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897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Universal </a:t>
            </a:r>
            <a:r>
              <a:rPr lang="id-ID" dirty="0" smtClean="0"/>
              <a:t>Quantifier</a:t>
            </a:r>
            <a:r>
              <a:rPr lang="en-US" dirty="0" smtClean="0"/>
              <a:t> – 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1209421" cy="4351338"/>
              </a:xfrm>
            </p:spPr>
            <p:txBody>
              <a:bodyPr/>
              <a:lstStyle/>
              <a:p>
                <a:r>
                  <a:rPr lang="en-US" dirty="0" smtClean="0"/>
                  <a:t>Let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/>
                  <a:t>“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must take a </a:t>
                </a:r>
                <a:r>
                  <a:rPr lang="en-US" dirty="0" smtClean="0"/>
                  <a:t>discrete mathematics </a:t>
                </a:r>
                <a:r>
                  <a:rPr lang="en-US" dirty="0"/>
                  <a:t>course” </a:t>
                </a:r>
                <a:r>
                  <a:rPr lang="en-US" dirty="0" smtClean="0"/>
                  <a:t>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𝑄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: “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is </a:t>
                </a:r>
                <a:r>
                  <a:rPr lang="en-US" dirty="0" smtClean="0"/>
                  <a:t>a computer </a:t>
                </a:r>
                <a:r>
                  <a:rPr lang="en-US" dirty="0"/>
                  <a:t>science student</a:t>
                </a:r>
                <a:r>
                  <a:rPr lang="en-US" dirty="0" smtClean="0"/>
                  <a:t>”</a:t>
                </a:r>
              </a:p>
              <a:p>
                <a:r>
                  <a:rPr lang="en-US" dirty="0" smtClean="0"/>
                  <a:t>Express </a:t>
                </a:r>
                <a:r>
                  <a:rPr lang="en-US" dirty="0"/>
                  <a:t>the </a:t>
                </a:r>
                <a:r>
                  <a:rPr lang="en-US" dirty="0" smtClean="0"/>
                  <a:t>statement:</a:t>
                </a:r>
              </a:p>
              <a:p>
                <a:pPr marL="0" indent="0">
                  <a:buNone/>
                </a:pPr>
                <a:r>
                  <a:rPr lang="en-US" dirty="0" smtClean="0"/>
                  <a:t>“</a:t>
                </a:r>
                <a:r>
                  <a:rPr lang="en-US" dirty="0"/>
                  <a:t>Every computer science </a:t>
                </a:r>
                <a:r>
                  <a:rPr lang="en-US" dirty="0" smtClean="0"/>
                  <a:t>student must </a:t>
                </a:r>
                <a:r>
                  <a:rPr lang="en-US" dirty="0"/>
                  <a:t>take a discrete mathematics course</a:t>
                </a:r>
                <a:r>
                  <a:rPr lang="en-US" dirty="0" smtClean="0"/>
                  <a:t>”.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“</a:t>
                </a:r>
                <a:r>
                  <a:rPr lang="en-US" dirty="0"/>
                  <a:t>Everybody must take a </a:t>
                </a:r>
                <a:r>
                  <a:rPr lang="en-US" dirty="0" smtClean="0"/>
                  <a:t>discrete mathematics </a:t>
                </a:r>
                <a:r>
                  <a:rPr lang="en-US" dirty="0"/>
                  <a:t>course or be a computer science student”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1209421" cy="4351338"/>
              </a:xfrm>
              <a:blipFill rotWithShape="1">
                <a:blip r:embed="rId3"/>
                <a:stretch>
                  <a:fillRect l="-1088" t="-2241" r="-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604084" y="4341167"/>
                <a:ext cx="31340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∀</m:t>
                      </m:r>
                      <m:r>
                        <a:rPr lang="en-US" sz="2800" i="1" dirty="0" smtClean="0">
                          <a:latin typeface="Cambria Math"/>
                        </a:rPr>
                        <m:t>𝑥</m:t>
                      </m:r>
                      <m:r>
                        <a:rPr lang="en-US" sz="2800" i="1" dirty="0" smtClean="0">
                          <a:latin typeface="Cambria Math"/>
                        </a:rPr>
                        <m:t>(</m:t>
                      </m:r>
                      <m:r>
                        <a:rPr lang="en-US" sz="2800" i="1" dirty="0" smtClean="0">
                          <a:latin typeface="Cambria Math"/>
                        </a:rPr>
                        <m:t>𝑄</m:t>
                      </m:r>
                      <m:r>
                        <a:rPr lang="en-US" sz="2800" i="1" dirty="0" smtClean="0">
                          <a:latin typeface="Cambria Math"/>
                        </a:rPr>
                        <m:t>(</m:t>
                      </m:r>
                      <m:r>
                        <a:rPr lang="en-US" sz="2800" i="1" dirty="0" smtClean="0">
                          <a:latin typeface="Cambria Math"/>
                        </a:rPr>
                        <m:t>𝑥</m:t>
                      </m:r>
                      <m:r>
                        <a:rPr lang="en-US" sz="2800" i="1" dirty="0" smtClean="0">
                          <a:latin typeface="Cambria Math"/>
                        </a:rPr>
                        <m:t>) → </m:t>
                      </m:r>
                      <m:r>
                        <a:rPr lang="en-US" sz="2800" i="1" dirty="0" smtClean="0">
                          <a:latin typeface="Cambria Math"/>
                        </a:rPr>
                        <m:t>𝑃</m:t>
                      </m:r>
                      <m:r>
                        <a:rPr lang="en-US" sz="2800" i="1" dirty="0" smtClean="0">
                          <a:latin typeface="Cambria Math"/>
                        </a:rPr>
                        <m:t>(</m:t>
                      </m:r>
                      <m:r>
                        <a:rPr lang="en-US" sz="2800" i="1" dirty="0" smtClean="0">
                          <a:latin typeface="Cambria Math"/>
                        </a:rPr>
                        <m:t>𝑥</m:t>
                      </m:r>
                      <m:r>
                        <a:rPr lang="en-US" sz="2800" i="1" dirty="0" smtClean="0">
                          <a:latin typeface="Cambria Math"/>
                        </a:rPr>
                        <m:t>))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084" y="4341167"/>
                <a:ext cx="313406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486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604084" y="5644646"/>
                <a:ext cx="30042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∀</m:t>
                      </m:r>
                      <m:r>
                        <a:rPr lang="en-US" sz="2800" i="1" dirty="0" smtClean="0">
                          <a:latin typeface="Cambria Math"/>
                        </a:rPr>
                        <m:t>𝑥</m:t>
                      </m:r>
                      <m:r>
                        <a:rPr lang="en-US" sz="2800" i="1" dirty="0" smtClean="0">
                          <a:latin typeface="Cambria Math"/>
                        </a:rPr>
                        <m:t>(</m:t>
                      </m:r>
                      <m:r>
                        <a:rPr lang="en-US" sz="2800" i="1" dirty="0" smtClean="0">
                          <a:latin typeface="Cambria Math"/>
                        </a:rPr>
                        <m:t>𝑄</m:t>
                      </m:r>
                      <m:r>
                        <a:rPr lang="en-US" sz="2800" i="1" dirty="0" smtClean="0">
                          <a:latin typeface="Cambria Math"/>
                        </a:rPr>
                        <m:t>(</m:t>
                      </m:r>
                      <m:r>
                        <a:rPr lang="en-US" sz="2800" i="1" dirty="0" smtClean="0">
                          <a:latin typeface="Cambria Math"/>
                        </a:rPr>
                        <m:t>𝑥</m:t>
                      </m:r>
                      <m:r>
                        <a:rPr lang="en-US" sz="2800" i="1" dirty="0" smtClean="0">
                          <a:latin typeface="Cambria Math"/>
                        </a:rPr>
                        <m:t>) ∨ </m:t>
                      </m:r>
                      <m:r>
                        <a:rPr lang="en-US" sz="2800" i="1" dirty="0" smtClean="0">
                          <a:latin typeface="Cambria Math"/>
                        </a:rPr>
                        <m:t>𝑃</m:t>
                      </m:r>
                      <m:r>
                        <a:rPr lang="en-US" sz="2800" i="1" dirty="0" smtClean="0">
                          <a:latin typeface="Cambria Math"/>
                        </a:rPr>
                        <m:t>(</m:t>
                      </m:r>
                      <m:r>
                        <a:rPr lang="en-US" sz="2800" i="1" dirty="0" smtClean="0">
                          <a:latin typeface="Cambria Math"/>
                        </a:rPr>
                        <m:t>𝑥</m:t>
                      </m:r>
                      <m:r>
                        <a:rPr lang="en-US" sz="2800" i="1" dirty="0" smtClean="0">
                          <a:latin typeface="Cambria Math"/>
                        </a:rPr>
                        <m:t>))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084" y="5644646"/>
                <a:ext cx="3004284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507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387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Universal Quantifier</a:t>
            </a:r>
            <a:r>
              <a:rPr lang="en-US" dirty="0"/>
              <a:t> – Example </a:t>
            </a:r>
            <a:r>
              <a:rPr lang="en-US" dirty="0" smtClean="0"/>
              <a:t>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Express the statement “for every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and for every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 + </m:t>
                    </m:r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 &gt; 10</m:t>
                    </m:r>
                  </m:oMath>
                </a14:m>
                <a:r>
                  <a:rPr lang="en-US" dirty="0" smtClean="0"/>
                  <a:t>”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79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1037</Words>
  <Application>Microsoft Office PowerPoint</Application>
  <PresentationFormat>Custom</PresentationFormat>
  <Paragraphs>184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Predicate Logic</vt:lpstr>
      <vt:lpstr>The limitation of propositional logic</vt:lpstr>
      <vt:lpstr>Predicate Logic</vt:lpstr>
      <vt:lpstr>More on Predicate Logic</vt:lpstr>
      <vt:lpstr>Example of Predicate Logic</vt:lpstr>
      <vt:lpstr>Quantifier</vt:lpstr>
      <vt:lpstr>Universal Quantifier</vt:lpstr>
      <vt:lpstr>Universal Quantifier – Example</vt:lpstr>
      <vt:lpstr>Universal Quantifier – Example 2</vt:lpstr>
      <vt:lpstr>Existential Quantifier</vt:lpstr>
      <vt:lpstr>More on Existential Quantifier</vt:lpstr>
      <vt:lpstr>Quantifier - Example</vt:lpstr>
      <vt:lpstr>Quantifier - Example 2</vt:lpstr>
      <vt:lpstr>Negating Quantified Statements</vt:lpstr>
      <vt:lpstr>PowerPoint Presentation</vt:lpstr>
      <vt:lpstr>Quantifier - Example 3</vt:lpstr>
      <vt:lpstr>Entailment</vt:lpstr>
      <vt:lpstr>Definition</vt:lpstr>
      <vt:lpstr>Entailment in Propositional Logic: Examples</vt:lpstr>
      <vt:lpstr>Another 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Predicate Logic</dc:title>
  <dc:creator>PC</dc:creator>
  <cp:lastModifiedBy>Zaenah Bukkar</cp:lastModifiedBy>
  <cp:revision>45</cp:revision>
  <dcterms:created xsi:type="dcterms:W3CDTF">2014-04-10T06:51:35Z</dcterms:created>
  <dcterms:modified xsi:type="dcterms:W3CDTF">2014-04-10T16:54:21Z</dcterms:modified>
</cp:coreProperties>
</file>