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8"/>
  </p:handoutMasterIdLst>
  <p:sldIdLst>
    <p:sldId id="437" r:id="rId2"/>
    <p:sldId id="364" r:id="rId3"/>
    <p:sldId id="370" r:id="rId4"/>
    <p:sldId id="366" r:id="rId5"/>
    <p:sldId id="368" r:id="rId6"/>
    <p:sldId id="372" r:id="rId7"/>
    <p:sldId id="374" r:id="rId8"/>
    <p:sldId id="376" r:id="rId9"/>
    <p:sldId id="378" r:id="rId10"/>
    <p:sldId id="380" r:id="rId11"/>
    <p:sldId id="384" r:id="rId12"/>
    <p:sldId id="386" r:id="rId13"/>
    <p:sldId id="388" r:id="rId14"/>
    <p:sldId id="390" r:id="rId15"/>
    <p:sldId id="392" r:id="rId16"/>
    <p:sldId id="394" r:id="rId17"/>
    <p:sldId id="396" r:id="rId18"/>
    <p:sldId id="398" r:id="rId19"/>
    <p:sldId id="400" r:id="rId20"/>
    <p:sldId id="402" r:id="rId21"/>
    <p:sldId id="404" r:id="rId22"/>
    <p:sldId id="407" r:id="rId23"/>
    <p:sldId id="410" r:id="rId24"/>
    <p:sldId id="425" r:id="rId25"/>
    <p:sldId id="427" r:id="rId26"/>
    <p:sldId id="429" r:id="rId27"/>
    <p:sldId id="415" r:id="rId28"/>
    <p:sldId id="417" r:id="rId29"/>
    <p:sldId id="419" r:id="rId30"/>
    <p:sldId id="413" r:id="rId31"/>
    <p:sldId id="421" r:id="rId32"/>
    <p:sldId id="423" r:id="rId33"/>
    <p:sldId id="431" r:id="rId34"/>
    <p:sldId id="433" r:id="rId35"/>
    <p:sldId id="438" r:id="rId36"/>
    <p:sldId id="439" r:id="rId37"/>
  </p:sldIdLst>
  <p:sldSz cx="9144000" cy="6858000" type="screen4x3"/>
  <p:notesSz cx="7105650" cy="102393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891" y="0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/>
          <a:lstStyle>
            <a:lvl1pPr algn="r">
              <a:defRPr sz="1300"/>
            </a:lvl1pPr>
          </a:lstStyle>
          <a:p>
            <a:fld id="{14AB676A-4793-4E4F-B639-867CCC6CA400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891" y="9725629"/>
            <a:ext cx="3079115" cy="511969"/>
          </a:xfrm>
          <a:prstGeom prst="rect">
            <a:avLst/>
          </a:prstGeom>
        </p:spPr>
        <p:txBody>
          <a:bodyPr vert="horz" lIns="99112" tIns="49556" rIns="99112" bIns="49556" rtlCol="0" anchor="b"/>
          <a:lstStyle>
            <a:lvl1pPr algn="r">
              <a:defRPr sz="1300"/>
            </a:lvl1pPr>
          </a:lstStyle>
          <a:p>
            <a:fld id="{74664F55-F4A1-4449-82F0-8E8F5C2279D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463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78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964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415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322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454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459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928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292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4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28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67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9192-A887-48C8-B196-BE43E2E7FD17}" type="datetimeFigureOut">
              <a:rPr lang="id-ID" smtClean="0"/>
              <a:pPr/>
              <a:t>18/04/2017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147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71480"/>
            <a:ext cx="72866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Mata </a:t>
            </a:r>
            <a:r>
              <a:rPr lang="en-US" sz="4000" dirty="0" err="1" smtClean="0"/>
              <a:t>Kuliah</a:t>
            </a:r>
            <a:endParaRPr lang="en-US" sz="4000" dirty="0" smtClean="0"/>
          </a:p>
          <a:p>
            <a:pPr algn="ctr"/>
            <a:r>
              <a:rPr lang="en-US" sz="4000" dirty="0" err="1" smtClean="0"/>
              <a:t>Logika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endParaRPr lang="en-US" sz="4000" dirty="0" smtClean="0"/>
          </a:p>
          <a:p>
            <a:pPr algn="ctr"/>
            <a:r>
              <a:rPr lang="en-US" sz="4000" dirty="0" err="1" smtClean="0"/>
              <a:t>Teknik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r>
              <a:rPr lang="en-US" sz="4000" dirty="0" smtClean="0"/>
              <a:t> 54406</a:t>
            </a:r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3 SKS</a:t>
            </a:r>
          </a:p>
          <a:p>
            <a:pPr algn="ctr"/>
            <a:r>
              <a:rPr lang="en-US" sz="4000" dirty="0" err="1" smtClean="0"/>
              <a:t>Bab</a:t>
            </a:r>
            <a:r>
              <a:rPr lang="en-US" sz="4000" dirty="0" smtClean="0"/>
              <a:t> I</a:t>
            </a:r>
            <a:r>
              <a:rPr lang="id-ID" sz="4000" dirty="0" smtClean="0"/>
              <a:t>I</a:t>
            </a:r>
            <a:r>
              <a:rPr lang="en-US" sz="4000" dirty="0" smtClean="0"/>
              <a:t>I : Logical Entailment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73390"/>
            <a:ext cx="75936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Contoh</a:t>
            </a:r>
            <a:r>
              <a:rPr lang="en-US" sz="3200" dirty="0" smtClean="0"/>
              <a:t> 3 :</a:t>
            </a:r>
          </a:p>
          <a:p>
            <a:pPr algn="just"/>
            <a:r>
              <a:rPr lang="en-US" sz="3200" i="1" dirty="0" smtClean="0"/>
              <a:t>	</a:t>
            </a:r>
            <a:r>
              <a:rPr lang="en-US" sz="3200" i="1" dirty="0" err="1" smtClean="0"/>
              <a:t>apakah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 Logical Entailment </a:t>
            </a:r>
          </a:p>
          <a:p>
            <a:pPr algn="just"/>
            <a:r>
              <a:rPr lang="en-US" sz="3200" i="1" dirty="0" smtClean="0"/>
              <a:t>	</a:t>
            </a:r>
            <a:r>
              <a:rPr lang="en-US" sz="3200" dirty="0" smtClean="0"/>
              <a:t>(</a:t>
            </a:r>
            <a:r>
              <a:rPr lang="en-US" sz="3200" i="1" dirty="0" smtClean="0"/>
              <a:t>p </a:t>
            </a:r>
            <a:r>
              <a:rPr lang="en-US" sz="3200" i="1" dirty="0" smtClean="0">
                <a:sym typeface="Symbol"/>
              </a:rPr>
              <a:t> q) </a:t>
            </a:r>
            <a:r>
              <a:rPr lang="en-US" sz="3200" i="1" dirty="0" err="1" smtClean="0">
                <a:sym typeface="Symbol"/>
              </a:rPr>
              <a:t>atau</a:t>
            </a:r>
            <a:r>
              <a:rPr lang="en-US" sz="3200" i="1" dirty="0" smtClean="0">
                <a:sym typeface="Symbol"/>
              </a:rPr>
              <a:t> {p} | = (p  q)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00100" y="1797616"/>
          <a:ext cx="1571636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6115" y="1714488"/>
            <a:ext cx="5357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 </a:t>
            </a:r>
            <a:r>
              <a:rPr lang="en-US" sz="3200" i="1" dirty="0" err="1" smtClean="0"/>
              <a:t>coret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S,  </a:t>
            </a:r>
            <a:r>
              <a:rPr lang="en-US" sz="3200" i="1" dirty="0" err="1" smtClean="0"/>
              <a:t>yaitu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</a:t>
            </a:r>
            <a:r>
              <a:rPr lang="en-US" sz="3200" i="1" dirty="0" smtClean="0"/>
              <a:t> 3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</a:t>
            </a:r>
            <a:r>
              <a:rPr lang="en-US" sz="3200" i="1" dirty="0" smtClean="0"/>
              <a:t> 4</a:t>
            </a:r>
            <a:r>
              <a:rPr lang="en-US" sz="3200" i="1" dirty="0" smtClean="0">
                <a:sym typeface="Symbol"/>
              </a:rPr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43174" y="1785926"/>
          <a:ext cx="54767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86116" y="3429000"/>
            <a:ext cx="53578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(</a:t>
            </a:r>
            <a:r>
              <a:rPr lang="en-US" sz="3200" i="1" dirty="0" smtClean="0"/>
              <a:t>p </a:t>
            </a:r>
            <a:r>
              <a:rPr lang="en-US" sz="3200" i="1" dirty="0" smtClean="0">
                <a:sym typeface="Symbol"/>
              </a:rPr>
              <a:t> q) </a:t>
            </a:r>
            <a:r>
              <a:rPr lang="en-US" sz="3200" i="1" dirty="0" err="1" smtClean="0">
                <a:sym typeface="Symbol"/>
              </a:rPr>
              <a:t>bernilai</a:t>
            </a:r>
            <a:r>
              <a:rPr lang="en-US" sz="3200" i="1" dirty="0" smtClean="0">
                <a:sym typeface="Symbol"/>
              </a:rPr>
              <a:t> B, </a:t>
            </a:r>
            <a:r>
              <a:rPr lang="en-US" sz="3200" i="1" dirty="0" err="1" smtClean="0">
                <a:sym typeface="Symbol"/>
              </a:rPr>
              <a:t>jika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B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i="1" dirty="0" smtClean="0"/>
              <a:t> q </a:t>
            </a:r>
            <a:r>
              <a:rPr lang="en-US" sz="3200" i="1" dirty="0" err="1" smtClean="0"/>
              <a:t>juga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B, </a:t>
            </a:r>
            <a:r>
              <a:rPr lang="en-US" sz="3200" i="1" dirty="0" err="1" smtClean="0"/>
              <a:t>tetapi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pada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baris</a:t>
            </a:r>
            <a:r>
              <a:rPr lang="en-US" sz="3200" i="1" dirty="0" smtClean="0"/>
              <a:t> 2 </a:t>
            </a:r>
            <a:r>
              <a:rPr lang="en-US" sz="3200" i="1" dirty="0" err="1" smtClean="0"/>
              <a:t>premis</a:t>
            </a:r>
            <a:r>
              <a:rPr lang="en-US" sz="3200" i="1" dirty="0" smtClean="0"/>
              <a:t> q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S, </a:t>
            </a:r>
            <a:r>
              <a:rPr lang="en-US" sz="3200" i="1" dirty="0" err="1" smtClean="0"/>
              <a:t>maka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tidak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memenuhi</a:t>
            </a:r>
            <a:r>
              <a:rPr lang="en-US" sz="3200" i="1" dirty="0" smtClean="0">
                <a:sym typeface="Symbol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38" y="5987497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 smtClean="0">
                <a:sym typeface="Symbol"/>
              </a:rPr>
              <a:t>Jadi</a:t>
            </a:r>
            <a:r>
              <a:rPr lang="en-US" sz="3200" i="1" dirty="0" smtClean="0">
                <a:sym typeface="Symbol"/>
              </a:rPr>
              <a:t> {p} |   (p  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73390"/>
            <a:ext cx="75936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Contoh</a:t>
            </a:r>
            <a:r>
              <a:rPr lang="en-US" sz="3200" dirty="0" smtClean="0"/>
              <a:t> 4 :</a:t>
            </a:r>
          </a:p>
          <a:p>
            <a:pPr algn="just"/>
            <a:r>
              <a:rPr lang="en-US" sz="3200" i="1" dirty="0" smtClean="0"/>
              <a:t>	</a:t>
            </a:r>
            <a:r>
              <a:rPr lang="en-US" sz="3200" i="1" dirty="0" err="1" smtClean="0"/>
              <a:t>apakah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p, q Logical Entailment </a:t>
            </a:r>
          </a:p>
          <a:p>
            <a:pPr algn="just"/>
            <a:r>
              <a:rPr lang="en-US" sz="3200" i="1" dirty="0" smtClean="0"/>
              <a:t>	</a:t>
            </a:r>
            <a:r>
              <a:rPr lang="en-US" sz="3200" dirty="0" smtClean="0"/>
              <a:t>(</a:t>
            </a:r>
            <a:r>
              <a:rPr lang="en-US" sz="3200" i="1" dirty="0" smtClean="0"/>
              <a:t>p </a:t>
            </a:r>
            <a:r>
              <a:rPr lang="en-US" sz="3200" i="1" dirty="0" smtClean="0">
                <a:sym typeface="Symbol"/>
              </a:rPr>
              <a:t> q) </a:t>
            </a:r>
            <a:r>
              <a:rPr lang="en-US" sz="3200" i="1" dirty="0" err="1" smtClean="0">
                <a:sym typeface="Symbol"/>
              </a:rPr>
              <a:t>atau</a:t>
            </a:r>
            <a:r>
              <a:rPr lang="en-US" sz="3200" i="1" dirty="0" smtClean="0">
                <a:sym typeface="Symbol"/>
              </a:rPr>
              <a:t> {p, q} | = (p  q)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00100" y="2481274"/>
          <a:ext cx="1571636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3" y="2359406"/>
            <a:ext cx="5357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 </a:t>
            </a:r>
            <a:r>
              <a:rPr lang="en-US" sz="3200" i="1" dirty="0" err="1" smtClean="0"/>
              <a:t>coret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S,  </a:t>
            </a:r>
            <a:r>
              <a:rPr lang="en-US" sz="3200" i="1" dirty="0" err="1" smtClean="0"/>
              <a:t>yaitu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</a:t>
            </a:r>
            <a:r>
              <a:rPr lang="en-US" sz="3200" i="1" dirty="0" smtClean="0"/>
              <a:t> 3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</a:t>
            </a:r>
            <a:r>
              <a:rPr lang="en-US" sz="3200" i="1" dirty="0" smtClean="0"/>
              <a:t> 4</a:t>
            </a:r>
            <a:r>
              <a:rPr lang="en-US" sz="3200" i="1" dirty="0" smtClean="0">
                <a:sym typeface="Symbol"/>
              </a:rPr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43174" y="2469584"/>
          <a:ext cx="54767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71538" y="264720"/>
          <a:ext cx="1571636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91" y="142852"/>
            <a:ext cx="5357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q </a:t>
            </a:r>
            <a:r>
              <a:rPr lang="en-US" sz="3200" i="1" dirty="0" err="1" smtClean="0"/>
              <a:t>coret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S,  </a:t>
            </a:r>
            <a:r>
              <a:rPr lang="en-US" sz="3200" i="1" dirty="0" err="1" smtClean="0"/>
              <a:t>yaitu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</a:t>
            </a:r>
            <a:r>
              <a:rPr lang="en-US" sz="3200" i="1" dirty="0" smtClean="0"/>
              <a:t> 2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</a:t>
            </a:r>
            <a:r>
              <a:rPr lang="en-US" sz="3200" i="1" dirty="0" smtClean="0"/>
              <a:t> 4</a:t>
            </a:r>
            <a:r>
              <a:rPr lang="en-US" sz="3200" i="1" dirty="0" smtClean="0">
                <a:sym typeface="Symbol"/>
              </a:rPr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14612" y="253030"/>
          <a:ext cx="54767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8992" y="3709104"/>
            <a:ext cx="53578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p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smtClean="0"/>
              <a:t>q </a:t>
            </a:r>
            <a:r>
              <a:rPr lang="en-US" sz="3200" i="1" dirty="0" err="1" smtClean="0"/>
              <a:t>gabungan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diperoleh</a:t>
            </a:r>
            <a:r>
              <a:rPr lang="en-US" sz="3200" i="1" dirty="0" smtClean="0"/>
              <a:t> (p</a:t>
            </a:r>
            <a:r>
              <a:rPr lang="en-US" sz="3200" i="1" dirty="0" smtClean="0">
                <a:sym typeface="Symbol"/>
              </a:rPr>
              <a:t> q) </a:t>
            </a:r>
            <a:r>
              <a:rPr lang="en-US" sz="3200" i="1" dirty="0" err="1" smtClean="0">
                <a:sym typeface="Symbol"/>
              </a:rPr>
              <a:t>bernilai</a:t>
            </a:r>
            <a:r>
              <a:rPr lang="en-US" sz="3200" i="1" dirty="0" smtClean="0">
                <a:sym typeface="Symbol"/>
              </a:rPr>
              <a:t> B </a:t>
            </a:r>
            <a:r>
              <a:rPr lang="en-US" sz="3200" i="1" dirty="0" err="1" smtClean="0">
                <a:sym typeface="Symbol"/>
              </a:rPr>
              <a:t>jika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premis</a:t>
            </a:r>
            <a:r>
              <a:rPr lang="en-US" sz="3200" i="1" dirty="0" smtClean="0">
                <a:sym typeface="Symbol"/>
              </a:rPr>
              <a:t> p </a:t>
            </a:r>
            <a:r>
              <a:rPr lang="en-US" sz="3200" i="1" dirty="0" err="1" smtClean="0">
                <a:sym typeface="Symbol"/>
              </a:rPr>
              <a:t>dan</a:t>
            </a:r>
            <a:r>
              <a:rPr lang="en-US" sz="3200" i="1" dirty="0" smtClean="0">
                <a:sym typeface="Symbol"/>
              </a:rPr>
              <a:t> q </a:t>
            </a:r>
            <a:r>
              <a:rPr lang="en-US" sz="3200" i="1" dirty="0" err="1" smtClean="0">
                <a:sym typeface="Symbol"/>
              </a:rPr>
              <a:t>bernilai</a:t>
            </a:r>
            <a:r>
              <a:rPr lang="en-US" sz="3200" i="1" dirty="0" smtClean="0">
                <a:sym typeface="Symbol"/>
              </a:rPr>
              <a:t> B, </a:t>
            </a:r>
            <a:r>
              <a:rPr lang="en-US" sz="3200" i="1" dirty="0" err="1" smtClean="0">
                <a:sym typeface="Symbol"/>
              </a:rPr>
              <a:t>jadi</a:t>
            </a:r>
            <a:r>
              <a:rPr lang="en-US" sz="3200" i="1" dirty="0" smtClean="0">
                <a:sym typeface="Symbol"/>
              </a:rPr>
              <a:t> :</a:t>
            </a:r>
          </a:p>
          <a:p>
            <a:pPr algn="just"/>
            <a:endParaRPr lang="en-US" sz="3200" i="1" dirty="0" smtClean="0">
              <a:sym typeface="Symbol"/>
            </a:endParaRPr>
          </a:p>
          <a:p>
            <a:pPr algn="just"/>
            <a:r>
              <a:rPr lang="en-US" sz="3200" i="1" dirty="0" smtClean="0"/>
              <a:t> </a:t>
            </a:r>
            <a:r>
              <a:rPr lang="en-US" sz="3200" i="1" dirty="0" err="1" smtClean="0">
                <a:sym typeface="Symbol"/>
              </a:rPr>
              <a:t>Jadi</a:t>
            </a:r>
            <a:r>
              <a:rPr lang="en-US" sz="3200" i="1" dirty="0" smtClean="0">
                <a:sym typeface="Symbol"/>
              </a:rPr>
              <a:t> {p, q} | = (p  q)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92320" y="3695720"/>
          <a:ext cx="1571636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35394" y="3684030"/>
          <a:ext cx="54767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73390"/>
            <a:ext cx="7593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Contoh</a:t>
            </a:r>
            <a:r>
              <a:rPr lang="en-US" sz="3200" dirty="0" smtClean="0"/>
              <a:t> 5 :</a:t>
            </a:r>
          </a:p>
          <a:p>
            <a:pPr algn="just"/>
            <a:r>
              <a:rPr lang="en-US" sz="3200" i="1" dirty="0" smtClean="0"/>
              <a:t>	</a:t>
            </a:r>
            <a:r>
              <a:rPr lang="en-US" sz="3200" i="1" dirty="0" smtClean="0">
                <a:sym typeface="Symbol"/>
              </a:rPr>
              <a:t>{p(</a:t>
            </a:r>
            <a:r>
              <a:rPr lang="en-US" sz="3200" i="1" dirty="0" err="1" smtClean="0">
                <a:sym typeface="Symbol"/>
              </a:rPr>
              <a:t>qr</a:t>
            </a:r>
            <a:r>
              <a:rPr lang="en-US" sz="3200" i="1" dirty="0" smtClean="0">
                <a:sym typeface="Symbol"/>
              </a:rPr>
              <a:t>), p} | = (</a:t>
            </a:r>
            <a:r>
              <a:rPr lang="en-US" sz="3200" i="1" dirty="0" err="1" smtClean="0">
                <a:sym typeface="Symbol"/>
              </a:rPr>
              <a:t>qr</a:t>
            </a:r>
            <a:r>
              <a:rPr lang="en-US" sz="3200" i="1" dirty="0" smtClean="0">
                <a:sym typeface="Symbol"/>
              </a:rPr>
              <a:t>) 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41664" y="1695456"/>
          <a:ext cx="1571637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3879"/>
                <a:gridCol w="523879"/>
                <a:gridCol w="5238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3" y="1785926"/>
            <a:ext cx="53578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err="1" smtClean="0"/>
              <a:t>Untuk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Premis</a:t>
            </a:r>
            <a:r>
              <a:rPr lang="en-US" sz="2800" dirty="0" smtClean="0"/>
              <a:t> </a:t>
            </a:r>
            <a:r>
              <a:rPr lang="en-US" sz="2800" i="1" dirty="0" smtClean="0">
                <a:sym typeface="Symbol"/>
              </a:rPr>
              <a:t>p(</a:t>
            </a:r>
            <a:r>
              <a:rPr lang="en-US" sz="2800" i="1" dirty="0" err="1" smtClean="0">
                <a:sym typeface="Symbol"/>
              </a:rPr>
              <a:t>qr</a:t>
            </a:r>
            <a:r>
              <a:rPr lang="en-US" sz="2800" i="1" dirty="0" smtClean="0">
                <a:sym typeface="Symbol"/>
              </a:rPr>
              <a:t>)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coret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interpretasi</a:t>
            </a:r>
            <a:r>
              <a:rPr lang="en-US" sz="2800" i="1" dirty="0" smtClean="0"/>
              <a:t> yang </a:t>
            </a:r>
            <a:r>
              <a:rPr lang="en-US" sz="2800" i="1" dirty="0" err="1" smtClean="0"/>
              <a:t>bernilai</a:t>
            </a:r>
            <a:r>
              <a:rPr lang="en-US" sz="2800" i="1" dirty="0" smtClean="0"/>
              <a:t> S,  </a:t>
            </a:r>
            <a:r>
              <a:rPr lang="en-US" sz="2800" i="1" dirty="0" err="1" smtClean="0"/>
              <a:t>yaitu</a:t>
            </a:r>
            <a:r>
              <a:rPr lang="en-US" sz="2800" i="1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en-US" sz="2800" i="1" dirty="0" smtClean="0">
                <a:sym typeface="Symbol"/>
              </a:rPr>
              <a:t>p(</a:t>
            </a:r>
            <a:r>
              <a:rPr lang="en-US" sz="2800" i="1" dirty="0" err="1" smtClean="0">
                <a:sym typeface="Symbol"/>
              </a:rPr>
              <a:t>qr</a:t>
            </a:r>
            <a:r>
              <a:rPr lang="en-US" sz="2800" i="1" dirty="0" smtClean="0">
                <a:sym typeface="Symbol"/>
              </a:rPr>
              <a:t>)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bernilai</a:t>
            </a:r>
            <a:r>
              <a:rPr lang="en-US" sz="2800" i="1" dirty="0" smtClean="0"/>
              <a:t> S </a:t>
            </a:r>
            <a:r>
              <a:rPr lang="en-US" sz="2800" i="1" dirty="0" err="1" smtClean="0"/>
              <a:t>jika</a:t>
            </a:r>
            <a:r>
              <a:rPr lang="en-US" sz="2800" i="1" dirty="0" smtClean="0"/>
              <a:t> p </a:t>
            </a:r>
            <a:r>
              <a:rPr lang="en-US" sz="2800" i="1" dirty="0" err="1" smtClean="0"/>
              <a:t>bernilai</a:t>
            </a:r>
            <a:r>
              <a:rPr lang="en-US" sz="2800" i="1" dirty="0" smtClean="0"/>
              <a:t> B </a:t>
            </a:r>
            <a:r>
              <a:rPr lang="en-US" sz="2800" i="1" dirty="0" err="1" smtClean="0"/>
              <a:t>dan</a:t>
            </a:r>
            <a:r>
              <a:rPr lang="en-US" sz="2800" i="1" dirty="0" smtClean="0"/>
              <a:t> </a:t>
            </a:r>
            <a:r>
              <a:rPr lang="en-US" sz="2800" i="1" dirty="0" smtClean="0">
                <a:sym typeface="Symbol"/>
              </a:rPr>
              <a:t>(</a:t>
            </a:r>
            <a:r>
              <a:rPr lang="en-US" sz="2800" i="1" dirty="0" err="1" smtClean="0">
                <a:sym typeface="Symbol"/>
              </a:rPr>
              <a:t>qr</a:t>
            </a:r>
            <a:r>
              <a:rPr lang="en-US" sz="2800" i="1" dirty="0" smtClean="0">
                <a:sym typeface="Symbol"/>
              </a:rPr>
              <a:t>) </a:t>
            </a:r>
            <a:r>
              <a:rPr lang="en-US" sz="2800" i="1" dirty="0" err="1" smtClean="0">
                <a:sym typeface="Symbol"/>
              </a:rPr>
              <a:t>bernilai</a:t>
            </a:r>
            <a:r>
              <a:rPr lang="en-US" sz="2800" i="1" dirty="0" smtClean="0">
                <a:sym typeface="Symbol"/>
              </a:rPr>
              <a:t> S, </a:t>
            </a:r>
          </a:p>
          <a:p>
            <a:pPr marL="514350" indent="-514350" algn="just">
              <a:buAutoNum type="arabicPeriod"/>
            </a:pPr>
            <a:r>
              <a:rPr lang="en-US" sz="2800" i="1" dirty="0" smtClean="0">
                <a:sym typeface="Symbol"/>
              </a:rPr>
              <a:t>agar (</a:t>
            </a:r>
            <a:r>
              <a:rPr lang="en-US" sz="2800" i="1" dirty="0" err="1" smtClean="0">
                <a:sym typeface="Symbol"/>
              </a:rPr>
              <a:t>qr</a:t>
            </a:r>
            <a:r>
              <a:rPr lang="en-US" sz="2800" i="1" dirty="0" smtClean="0">
                <a:sym typeface="Symbol"/>
              </a:rPr>
              <a:t>) </a:t>
            </a:r>
            <a:r>
              <a:rPr lang="en-US" sz="2800" i="1" dirty="0" err="1" smtClean="0">
                <a:sym typeface="Symbol"/>
              </a:rPr>
              <a:t>bernilai</a:t>
            </a:r>
            <a:r>
              <a:rPr lang="en-US" sz="2800" i="1" dirty="0" smtClean="0">
                <a:sym typeface="Symbol"/>
              </a:rPr>
              <a:t> S, </a:t>
            </a:r>
            <a:r>
              <a:rPr lang="en-US" sz="2800" i="1" dirty="0" err="1" smtClean="0">
                <a:sym typeface="Symbol"/>
              </a:rPr>
              <a:t>maka</a:t>
            </a:r>
            <a:r>
              <a:rPr lang="en-US" sz="2800" i="1" dirty="0" smtClean="0">
                <a:sym typeface="Symbol"/>
              </a:rPr>
              <a:t> q </a:t>
            </a:r>
            <a:r>
              <a:rPr lang="en-US" sz="2800" i="1" dirty="0" err="1" smtClean="0">
                <a:sym typeface="Symbol"/>
              </a:rPr>
              <a:t>bernilai</a:t>
            </a:r>
            <a:r>
              <a:rPr lang="en-US" sz="2800" i="1" dirty="0" smtClean="0">
                <a:sym typeface="Symbol"/>
              </a:rPr>
              <a:t> B </a:t>
            </a:r>
            <a:r>
              <a:rPr lang="en-US" sz="2800" i="1" dirty="0" err="1" smtClean="0">
                <a:sym typeface="Symbol"/>
              </a:rPr>
              <a:t>dan</a:t>
            </a:r>
            <a:r>
              <a:rPr lang="en-US" sz="2800" i="1" dirty="0" smtClean="0">
                <a:sym typeface="Symbol"/>
              </a:rPr>
              <a:t> r </a:t>
            </a:r>
            <a:r>
              <a:rPr lang="en-US" sz="2800" i="1" dirty="0" err="1" smtClean="0">
                <a:sym typeface="Symbol"/>
              </a:rPr>
              <a:t>bernilai</a:t>
            </a:r>
            <a:r>
              <a:rPr lang="en-US" sz="2800" i="1" dirty="0" smtClean="0">
                <a:sym typeface="Symbol"/>
              </a:rPr>
              <a:t> S, </a:t>
            </a:r>
            <a:r>
              <a:rPr lang="en-US" sz="2800" i="1" dirty="0" err="1" smtClean="0">
                <a:sym typeface="Symbol"/>
              </a:rPr>
              <a:t>jadi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 err="1" smtClean="0">
                <a:sym typeface="Symbol"/>
              </a:rPr>
              <a:t>interpretasi</a:t>
            </a:r>
            <a:r>
              <a:rPr lang="en-US" sz="2800" i="1" dirty="0" smtClean="0">
                <a:sym typeface="Symbol"/>
              </a:rPr>
              <a:t> yang </a:t>
            </a:r>
            <a:r>
              <a:rPr lang="en-US" sz="2800" i="1" dirty="0" err="1" smtClean="0">
                <a:sym typeface="Symbol"/>
              </a:rPr>
              <a:t>bernilai</a:t>
            </a:r>
            <a:r>
              <a:rPr lang="en-US" sz="2800" i="1" dirty="0" smtClean="0">
                <a:sym typeface="Symbol"/>
              </a:rPr>
              <a:t> S </a:t>
            </a:r>
            <a:r>
              <a:rPr lang="en-US" sz="2800" i="1" dirty="0" err="1" smtClean="0">
                <a:sym typeface="Symbol"/>
              </a:rPr>
              <a:t>adalah</a:t>
            </a:r>
            <a:r>
              <a:rPr lang="en-US" sz="2800" i="1" dirty="0" smtClean="0">
                <a:sym typeface="Symbol"/>
              </a:rPr>
              <a:t> : </a:t>
            </a:r>
            <a:r>
              <a:rPr lang="en-US" sz="2800" i="1" dirty="0" err="1" smtClean="0">
                <a:sym typeface="Symbol"/>
              </a:rPr>
              <a:t>interpretasi</a:t>
            </a:r>
            <a:r>
              <a:rPr lang="en-US" sz="2800" i="1" dirty="0" smtClean="0">
                <a:sym typeface="Symbol"/>
              </a:rPr>
              <a:t> 2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84738" y="1683766"/>
          <a:ext cx="547670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41664" y="225980"/>
          <a:ext cx="1571637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3879"/>
                <a:gridCol w="523879"/>
                <a:gridCol w="5238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3" y="316450"/>
            <a:ext cx="5357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>
                <a:sym typeface="Symbol"/>
              </a:rPr>
              <a:t>p </a:t>
            </a:r>
            <a:r>
              <a:rPr lang="en-US" sz="3200" i="1" dirty="0" err="1" smtClean="0">
                <a:sym typeface="Symbol"/>
              </a:rPr>
              <a:t>coret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S,  </a:t>
            </a:r>
            <a:r>
              <a:rPr lang="en-US" sz="3200" i="1" dirty="0" err="1" smtClean="0"/>
              <a:t>yaitu</a:t>
            </a:r>
            <a:r>
              <a:rPr lang="en-US" sz="3200" i="1" dirty="0" smtClean="0"/>
              <a:t>  5, 6, 7,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8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84738" y="214290"/>
          <a:ext cx="547670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41664" y="225980"/>
          <a:ext cx="1571637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3879"/>
                <a:gridCol w="523879"/>
                <a:gridCol w="5238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3" y="316450"/>
            <a:ext cx="53578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 smtClean="0"/>
              <a:t>Gabungan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S </a:t>
            </a:r>
            <a:r>
              <a:rPr lang="en-US" sz="3200" i="1" dirty="0" err="1" smtClean="0"/>
              <a:t>adalah</a:t>
            </a:r>
            <a:r>
              <a:rPr lang="en-US" sz="3200" i="1" dirty="0" smtClean="0"/>
              <a:t>, 2, 5, 6, 7, 8 </a:t>
            </a:r>
            <a:r>
              <a:rPr lang="en-US" sz="3200" i="1" dirty="0" err="1" smtClean="0"/>
              <a:t>sehingga</a:t>
            </a:r>
            <a:r>
              <a:rPr lang="en-US" sz="3200" i="1" dirty="0" smtClean="0"/>
              <a:t> </a:t>
            </a:r>
            <a:r>
              <a:rPr lang="en-US" sz="3200" i="1" dirty="0" smtClean="0">
                <a:sym typeface="Symbol"/>
              </a:rPr>
              <a:t>(</a:t>
            </a:r>
            <a:r>
              <a:rPr lang="en-US" sz="3200" i="1" dirty="0" err="1" smtClean="0">
                <a:sym typeface="Symbol"/>
              </a:rPr>
              <a:t>qr</a:t>
            </a:r>
            <a:r>
              <a:rPr lang="en-US" sz="3200" i="1" dirty="0" smtClean="0">
                <a:sym typeface="Symbol"/>
              </a:rPr>
              <a:t>) </a:t>
            </a:r>
            <a:r>
              <a:rPr lang="en-US" sz="3200" i="1" dirty="0" err="1" smtClean="0">
                <a:sym typeface="Symbol"/>
              </a:rPr>
              <a:t>akan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bernilai</a:t>
            </a:r>
            <a:r>
              <a:rPr lang="en-US" sz="3200" i="1" dirty="0" smtClean="0">
                <a:sym typeface="Symbol"/>
              </a:rPr>
              <a:t> B </a:t>
            </a:r>
            <a:r>
              <a:rPr lang="en-US" sz="3200" i="1" dirty="0" err="1" smtClean="0">
                <a:sym typeface="Symbol"/>
              </a:rPr>
              <a:t>jika</a:t>
            </a:r>
            <a:r>
              <a:rPr lang="en-US" sz="3200" i="1" dirty="0" smtClean="0">
                <a:sym typeface="Symbol"/>
              </a:rPr>
              <a:t> :</a:t>
            </a:r>
          </a:p>
          <a:p>
            <a:pPr marL="514350" indent="-514350" algn="just">
              <a:buAutoNum type="alphaLcPeriod"/>
            </a:pPr>
            <a:r>
              <a:rPr lang="en-US" sz="3200" i="1" dirty="0" smtClean="0">
                <a:sym typeface="Symbol"/>
              </a:rPr>
              <a:t>p = B, q = B, r = B</a:t>
            </a:r>
            <a:r>
              <a:rPr lang="en-US" sz="3200" i="1" dirty="0" smtClean="0"/>
              <a:t> </a:t>
            </a:r>
          </a:p>
          <a:p>
            <a:pPr marL="514350" indent="-514350" algn="just">
              <a:buAutoNum type="alphaLcPeriod"/>
            </a:pPr>
            <a:r>
              <a:rPr lang="en-US" sz="3200" i="1" dirty="0" smtClean="0">
                <a:sym typeface="Symbol"/>
              </a:rPr>
              <a:t>p = B, q = S, r = B</a:t>
            </a:r>
            <a:r>
              <a:rPr lang="en-US" sz="3200" i="1" dirty="0" smtClean="0"/>
              <a:t> </a:t>
            </a:r>
          </a:p>
          <a:p>
            <a:pPr marL="514350" indent="-514350" algn="just">
              <a:buAutoNum type="alphaLcPeriod"/>
            </a:pPr>
            <a:r>
              <a:rPr lang="en-US" sz="3200" i="1" dirty="0" smtClean="0">
                <a:sym typeface="Symbol"/>
              </a:rPr>
              <a:t>p = B, q = S, r = S</a:t>
            </a:r>
            <a:r>
              <a:rPr lang="en-US" sz="3200" i="1" dirty="0" smtClean="0"/>
              <a:t> </a:t>
            </a:r>
          </a:p>
          <a:p>
            <a:pPr marL="514350" indent="-514350" algn="just">
              <a:buAutoNum type="alphaLcPeriod"/>
            </a:pPr>
            <a:endParaRPr lang="en-US" sz="3200" i="1" dirty="0" smtClean="0"/>
          </a:p>
          <a:p>
            <a:pPr marL="514350" indent="-514350" algn="ctr"/>
            <a:r>
              <a:rPr lang="en-US" sz="3200" i="1" dirty="0" err="1" smtClean="0">
                <a:sym typeface="Symbol"/>
              </a:rPr>
              <a:t>Jadi</a:t>
            </a:r>
            <a:r>
              <a:rPr lang="en-US" sz="3200" i="1" dirty="0" smtClean="0">
                <a:sym typeface="Symbol"/>
              </a:rPr>
              <a:t> {p(</a:t>
            </a:r>
            <a:r>
              <a:rPr lang="en-US" sz="3200" i="1" dirty="0" err="1" smtClean="0">
                <a:sym typeface="Symbol"/>
              </a:rPr>
              <a:t>qr</a:t>
            </a:r>
            <a:r>
              <a:rPr lang="en-US" sz="3200" i="1" dirty="0" smtClean="0">
                <a:sym typeface="Symbol"/>
              </a:rPr>
              <a:t>), p} | = (</a:t>
            </a:r>
            <a:r>
              <a:rPr lang="en-US" sz="3200" i="1" dirty="0" err="1" smtClean="0">
                <a:sym typeface="Symbol"/>
              </a:rPr>
              <a:t>qr</a:t>
            </a:r>
            <a:r>
              <a:rPr lang="en-US" sz="3200" i="1" dirty="0" smtClean="0">
                <a:sym typeface="Symbol"/>
              </a:rPr>
              <a:t>)</a:t>
            </a:r>
            <a:endParaRPr lang="en-US" sz="3200" i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84738" y="214290"/>
          <a:ext cx="547670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73390"/>
            <a:ext cx="7593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Contoh</a:t>
            </a:r>
            <a:r>
              <a:rPr lang="en-US" sz="3200" dirty="0" smtClean="0"/>
              <a:t> 6:</a:t>
            </a:r>
          </a:p>
          <a:p>
            <a:pPr algn="just"/>
            <a:r>
              <a:rPr lang="en-US" sz="3200" i="1" dirty="0" smtClean="0"/>
              <a:t>	</a:t>
            </a:r>
            <a:r>
              <a:rPr lang="en-US" sz="3200" i="1" dirty="0" smtClean="0">
                <a:sym typeface="Symbol"/>
              </a:rPr>
              <a:t>{</a:t>
            </a:r>
            <a:r>
              <a:rPr lang="en-US" sz="3200" i="1" dirty="0" err="1" smtClean="0">
                <a:sym typeface="Symbol"/>
              </a:rPr>
              <a:t>pq</a:t>
            </a:r>
            <a:r>
              <a:rPr lang="en-US" sz="3200" i="1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qr</a:t>
            </a:r>
            <a:r>
              <a:rPr lang="en-US" sz="3200" i="1" dirty="0" smtClean="0">
                <a:sym typeface="Symbol"/>
              </a:rPr>
              <a:t>, r} | = (r) 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41664" y="1428736"/>
          <a:ext cx="1571637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3879"/>
                <a:gridCol w="523879"/>
                <a:gridCol w="5238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3" y="1519206"/>
            <a:ext cx="53578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err="1" smtClean="0">
                <a:sym typeface="Symbol"/>
              </a:rPr>
              <a:t>pq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coret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S,  </a:t>
            </a:r>
            <a:r>
              <a:rPr lang="en-US" sz="3200" i="1" dirty="0" err="1" smtClean="0"/>
              <a:t>yaitu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3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4</a:t>
            </a:r>
          </a:p>
          <a:p>
            <a:pPr marL="514350" indent="-514350" algn="just">
              <a:buAutoNum type="arabicPeriod"/>
            </a:pPr>
            <a:endParaRPr lang="en-US" sz="3200" i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84738" y="1428736"/>
          <a:ext cx="547670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41664" y="714356"/>
          <a:ext cx="1571637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3879"/>
                <a:gridCol w="523879"/>
                <a:gridCol w="5238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3" y="804826"/>
            <a:ext cx="53578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i="1" dirty="0" smtClean="0"/>
              <a:t>2. </a:t>
            </a:r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i="1" dirty="0" smtClean="0"/>
              <a:t> </a:t>
            </a:r>
            <a:r>
              <a:rPr lang="en-US" sz="3200" i="1" dirty="0" err="1" smtClean="0">
                <a:sym typeface="Symbol"/>
              </a:rPr>
              <a:t>qr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coret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interpretasi</a:t>
            </a:r>
            <a:r>
              <a:rPr lang="en-US" sz="3200" i="1" dirty="0" smtClean="0">
                <a:sym typeface="Symbol"/>
              </a:rPr>
              <a:t> yang </a:t>
            </a:r>
            <a:r>
              <a:rPr lang="en-US" sz="3200" i="1" dirty="0" err="1" smtClean="0">
                <a:sym typeface="Symbol"/>
              </a:rPr>
              <a:t>bernilai</a:t>
            </a:r>
            <a:r>
              <a:rPr lang="en-US" sz="3200" i="1" dirty="0" smtClean="0">
                <a:sym typeface="Symbol"/>
              </a:rPr>
              <a:t> S </a:t>
            </a:r>
            <a:r>
              <a:rPr lang="en-US" sz="3200" i="1" dirty="0" err="1" smtClean="0">
                <a:sym typeface="Symbol"/>
              </a:rPr>
              <a:t>yaitu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interpretasi</a:t>
            </a:r>
            <a:r>
              <a:rPr lang="en-US" sz="3200" i="1" dirty="0" smtClean="0">
                <a:sym typeface="Symbol"/>
              </a:rPr>
              <a:t> 2 </a:t>
            </a:r>
            <a:r>
              <a:rPr lang="en-US" sz="3200" i="1" dirty="0" err="1" smtClean="0">
                <a:sym typeface="Symbol"/>
              </a:rPr>
              <a:t>dan</a:t>
            </a:r>
            <a:r>
              <a:rPr lang="en-US" sz="3200" i="1" dirty="0" smtClean="0">
                <a:sym typeface="Symbol"/>
              </a:rPr>
              <a:t> 6</a:t>
            </a:r>
          </a:p>
          <a:p>
            <a:pPr marL="514350" indent="-514350" algn="just"/>
            <a:endParaRPr lang="en-US" sz="3200" i="1" dirty="0" smtClean="0">
              <a:sym typeface="Symbo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84738" y="714356"/>
          <a:ext cx="547670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41664" y="785794"/>
          <a:ext cx="1571637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3879"/>
                <a:gridCol w="523879"/>
                <a:gridCol w="5238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3" y="876264"/>
            <a:ext cx="5357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i="1" dirty="0" smtClean="0">
                <a:sym typeface="Symbol"/>
              </a:rPr>
              <a:t>3. </a:t>
            </a:r>
            <a:r>
              <a:rPr lang="en-US" sz="3200" i="1" dirty="0" err="1" smtClean="0">
                <a:sym typeface="Symbol"/>
              </a:rPr>
              <a:t>Untuk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premis</a:t>
            </a:r>
            <a:r>
              <a:rPr lang="en-US" sz="3200" i="1" dirty="0" smtClean="0">
                <a:sym typeface="Symbol"/>
              </a:rPr>
              <a:t> r </a:t>
            </a:r>
            <a:r>
              <a:rPr lang="en-US" sz="3200" i="1" dirty="0" err="1" smtClean="0">
                <a:sym typeface="Symbol"/>
              </a:rPr>
              <a:t>coret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interpretasi</a:t>
            </a:r>
            <a:r>
              <a:rPr lang="en-US" sz="3200" i="1" dirty="0" smtClean="0">
                <a:sym typeface="Symbol"/>
              </a:rPr>
              <a:t> yang </a:t>
            </a:r>
            <a:r>
              <a:rPr lang="en-US" sz="3200" i="1" dirty="0" err="1" smtClean="0">
                <a:sym typeface="Symbol"/>
              </a:rPr>
              <a:t>bernilai</a:t>
            </a:r>
            <a:r>
              <a:rPr lang="en-US" sz="3200" i="1" dirty="0" smtClean="0">
                <a:sym typeface="Symbol"/>
              </a:rPr>
              <a:t> S </a:t>
            </a:r>
            <a:r>
              <a:rPr lang="en-US" sz="3200" i="1" dirty="0" err="1" smtClean="0">
                <a:sym typeface="Symbol"/>
              </a:rPr>
              <a:t>yaitu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interpretasi</a:t>
            </a:r>
            <a:r>
              <a:rPr lang="en-US" sz="3200" i="1" dirty="0" smtClean="0">
                <a:sym typeface="Symbol"/>
              </a:rPr>
              <a:t> 2, 4, 6, </a:t>
            </a:r>
            <a:r>
              <a:rPr lang="en-US" sz="3200" i="1" dirty="0" err="1" smtClean="0">
                <a:sym typeface="Symbol"/>
              </a:rPr>
              <a:t>dan</a:t>
            </a:r>
            <a:r>
              <a:rPr lang="en-US" sz="3200" i="1" dirty="0" smtClean="0">
                <a:sym typeface="Symbol"/>
              </a:rPr>
              <a:t> 8 </a:t>
            </a:r>
            <a:endParaRPr lang="en-US" sz="3200" i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84738" y="785794"/>
          <a:ext cx="547670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41664" y="428604"/>
          <a:ext cx="1571637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3879"/>
                <a:gridCol w="523879"/>
                <a:gridCol w="5238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3" y="357166"/>
            <a:ext cx="535785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i="1" dirty="0" smtClean="0"/>
              <a:t>	</a:t>
            </a:r>
            <a:r>
              <a:rPr lang="en-US" sz="3200" i="1" dirty="0" err="1" smtClean="0"/>
              <a:t>Jika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Tabel</a:t>
            </a:r>
            <a:r>
              <a:rPr lang="en-US" sz="3200" i="1" dirty="0" smtClean="0"/>
              <a:t> 1, 2,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3 </a:t>
            </a:r>
            <a:r>
              <a:rPr lang="en-US" sz="3200" i="1" dirty="0" err="1" smtClean="0"/>
              <a:t>digabung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maka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diperoleh</a:t>
            </a:r>
            <a:endParaRPr lang="en-US" sz="3200" i="1" dirty="0" smtClean="0"/>
          </a:p>
          <a:p>
            <a:pPr marL="514350" indent="-514350" algn="just"/>
            <a:endParaRPr lang="en-US" sz="3200" i="1" dirty="0" smtClean="0"/>
          </a:p>
          <a:p>
            <a:pPr marL="514350" indent="-514350" algn="just"/>
            <a:r>
              <a:rPr lang="en-US" sz="3200" i="1" dirty="0" smtClean="0"/>
              <a:t>	</a:t>
            </a:r>
            <a:r>
              <a:rPr lang="en-US" sz="3200" i="1" dirty="0" err="1" smtClean="0"/>
              <a:t>Diperoleh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tidak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tercoret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adalah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B </a:t>
            </a:r>
            <a:r>
              <a:rPr lang="en-US" sz="3200" i="1" dirty="0" err="1" smtClean="0"/>
              <a:t>hal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sesuai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i="1" dirty="0" smtClean="0"/>
              <a:t> r, </a:t>
            </a:r>
            <a:r>
              <a:rPr lang="en-US" sz="3200" i="1" dirty="0" err="1" smtClean="0"/>
              <a:t>jadi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terbukti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bahwa</a:t>
            </a:r>
            <a:endParaRPr lang="en-US" sz="3200" i="1" dirty="0" smtClean="0"/>
          </a:p>
          <a:p>
            <a:pPr marL="514350" indent="-514350" algn="just"/>
            <a:endParaRPr lang="en-US" sz="3200" i="1" dirty="0" smtClean="0"/>
          </a:p>
          <a:p>
            <a:pPr marL="514350" indent="-514350" algn="ctr"/>
            <a:r>
              <a:rPr lang="en-US" sz="3200" i="1" dirty="0" smtClean="0">
                <a:sym typeface="Symbol"/>
              </a:rPr>
              <a:t>{</a:t>
            </a:r>
            <a:r>
              <a:rPr lang="en-US" sz="3200" i="1" dirty="0" err="1" smtClean="0">
                <a:sym typeface="Symbol"/>
              </a:rPr>
              <a:t>pq</a:t>
            </a:r>
            <a:r>
              <a:rPr lang="en-US" sz="3200" i="1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qr</a:t>
            </a:r>
            <a:r>
              <a:rPr lang="en-US" sz="3200" i="1" dirty="0" smtClean="0">
                <a:sym typeface="Symbol"/>
              </a:rPr>
              <a:t>, r} | = (r)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84738" y="428604"/>
          <a:ext cx="547670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A. </a:t>
            </a:r>
            <a:r>
              <a:rPr lang="en-US" sz="3200" dirty="0" err="1" smtClean="0"/>
              <a:t>Deduksi</a:t>
            </a:r>
            <a:endParaRPr lang="id-ID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1538" y="1126886"/>
            <a:ext cx="75936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Deduksi</a:t>
            </a:r>
            <a:r>
              <a:rPr lang="en-US" sz="3200" dirty="0" smtClean="0"/>
              <a:t>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Kamus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Indonesia (KBBI)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:</a:t>
            </a:r>
          </a:p>
          <a:p>
            <a:pPr algn="just"/>
            <a:r>
              <a:rPr lang="en-US" sz="3200" dirty="0" err="1" smtClean="0"/>
              <a:t>Penarikan</a:t>
            </a:r>
            <a:r>
              <a:rPr lang="en-US" sz="3200" dirty="0" smtClean="0"/>
              <a:t> </a:t>
            </a:r>
            <a:r>
              <a:rPr lang="en-US" sz="3200" dirty="0" err="1" smtClean="0"/>
              <a:t>Kesimpulan</a:t>
            </a:r>
            <a:r>
              <a:rPr lang="en-US" sz="3200" dirty="0" smtClean="0"/>
              <a:t> </a:t>
            </a:r>
            <a:r>
              <a:rPr lang="en-US" sz="3200" i="1" dirty="0" smtClean="0"/>
              <a:t>(conclusion)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khusus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Di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Deduksi</a:t>
            </a:r>
            <a:r>
              <a:rPr lang="en-US" sz="3200" dirty="0" smtClean="0"/>
              <a:t>,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Kesimpulan</a:t>
            </a:r>
            <a:r>
              <a:rPr lang="en-US" sz="3200" dirty="0" smtClean="0"/>
              <a:t> </a:t>
            </a:r>
            <a:r>
              <a:rPr lang="en-US" sz="3200" i="1" dirty="0" smtClean="0"/>
              <a:t>(conclusion)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bernilai</a:t>
            </a:r>
            <a:r>
              <a:rPr lang="en-US" sz="3200" dirty="0" smtClean="0"/>
              <a:t> </a:t>
            </a:r>
            <a:r>
              <a:rPr lang="en-US" sz="3200" dirty="0" err="1" smtClean="0"/>
              <a:t>Benar</a:t>
            </a:r>
            <a:r>
              <a:rPr lang="en-US" sz="3200" dirty="0" smtClean="0"/>
              <a:t>,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Alasanya</a:t>
            </a:r>
            <a:r>
              <a:rPr lang="en-US" sz="3200" dirty="0" smtClean="0"/>
              <a:t> </a:t>
            </a:r>
            <a:r>
              <a:rPr lang="en-US" sz="3200" i="1" dirty="0" smtClean="0"/>
              <a:t>(premise)</a:t>
            </a:r>
            <a:r>
              <a:rPr lang="en-US" sz="3200" dirty="0" smtClean="0"/>
              <a:t> </a:t>
            </a:r>
            <a:r>
              <a:rPr lang="en-US" sz="3200" dirty="0" err="1" smtClean="0"/>
              <a:t>Benar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0100" y="357166"/>
            <a:ext cx="67664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Soal</a:t>
            </a:r>
            <a:r>
              <a:rPr lang="en-US" sz="3200" dirty="0" smtClean="0"/>
              <a:t> </a:t>
            </a:r>
            <a:r>
              <a:rPr lang="en-US" sz="3200" dirty="0" err="1" smtClean="0"/>
              <a:t>Latihan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Logical </a:t>
            </a:r>
          </a:p>
          <a:p>
            <a:r>
              <a:rPr lang="en-US" sz="3200" dirty="0" smtClean="0"/>
              <a:t>Entailment ?: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20882" y="2104148"/>
            <a:ext cx="77867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i="1" dirty="0" smtClean="0">
                <a:sym typeface="Symbol"/>
              </a:rPr>
              <a:t>{</a:t>
            </a:r>
            <a:r>
              <a:rPr lang="en-US" sz="3200" i="1" dirty="0" err="1" smtClean="0">
                <a:sym typeface="Symbol"/>
              </a:rPr>
              <a:t>pq</a:t>
            </a:r>
            <a:r>
              <a:rPr lang="en-US" sz="3200" i="1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qr</a:t>
            </a:r>
            <a:r>
              <a:rPr lang="en-US" sz="3200" i="1" dirty="0" smtClean="0">
                <a:sym typeface="Symbol"/>
              </a:rPr>
              <a:t>,} | = (</a:t>
            </a:r>
            <a:r>
              <a:rPr lang="en-US" sz="3200" i="1" dirty="0" err="1" smtClean="0">
                <a:sym typeface="Symbol"/>
              </a:rPr>
              <a:t>pr</a:t>
            </a:r>
            <a:r>
              <a:rPr lang="en-US" sz="3200" i="1" dirty="0" smtClean="0">
                <a:sym typeface="Symbol"/>
              </a:rPr>
              <a:t>) ? </a:t>
            </a:r>
            <a:r>
              <a:rPr lang="en-US" sz="3200" i="1" dirty="0" err="1" smtClean="0">
                <a:sym typeface="Symbol"/>
              </a:rPr>
              <a:t>Buktikan</a:t>
            </a:r>
            <a:r>
              <a:rPr lang="en-US" sz="3200" i="1" dirty="0" smtClean="0">
                <a:sym typeface="Symbol"/>
              </a:rPr>
              <a:t> !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Apakah</a:t>
            </a:r>
            <a:r>
              <a:rPr lang="en-US" sz="3200" dirty="0" smtClean="0"/>
              <a:t> {</a:t>
            </a:r>
            <a:r>
              <a:rPr lang="en-US" sz="3200" dirty="0" smtClean="0">
                <a:sym typeface="Symbol"/>
              </a:rPr>
              <a:t></a:t>
            </a:r>
            <a:r>
              <a:rPr lang="en-US" sz="3200" dirty="0" err="1" smtClean="0">
                <a:sym typeface="Symbol"/>
              </a:rPr>
              <a:t>pr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p</a:t>
            </a:r>
            <a:r>
              <a:rPr lang="en-US" sz="3200" i="1" dirty="0" err="1" smtClean="0">
                <a:sym typeface="Symbol"/>
              </a:rPr>
              <a:t>q</a:t>
            </a:r>
            <a:r>
              <a:rPr lang="en-US" sz="3200" i="1" dirty="0" smtClean="0">
                <a:sym typeface="Symbol"/>
              </a:rPr>
              <a:t>, </a:t>
            </a:r>
            <a:r>
              <a:rPr lang="en-US" sz="3200" dirty="0" smtClean="0">
                <a:sym typeface="Symbol"/>
              </a:rPr>
              <a:t>p} = (r) ?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err="1" smtClean="0"/>
              <a:t>Apakah</a:t>
            </a:r>
            <a:r>
              <a:rPr lang="en-US" sz="3200" dirty="0" smtClean="0"/>
              <a:t> {</a:t>
            </a:r>
            <a:r>
              <a:rPr lang="en-US" sz="3200" dirty="0" err="1" smtClean="0">
                <a:sym typeface="Symbol"/>
              </a:rPr>
              <a:t>pq</a:t>
            </a:r>
            <a:r>
              <a:rPr lang="en-US" sz="3200" dirty="0" smtClean="0">
                <a:sym typeface="Symbol"/>
              </a:rPr>
              <a:t>, m</a:t>
            </a:r>
            <a:r>
              <a:rPr lang="en-US" sz="3200" i="1" dirty="0" smtClean="0">
                <a:sym typeface="Symbol"/>
              </a:rPr>
              <a:t>(</a:t>
            </a:r>
            <a:r>
              <a:rPr lang="en-US" sz="3200" i="1" dirty="0" err="1" smtClean="0">
                <a:sym typeface="Symbol"/>
              </a:rPr>
              <a:t>pq</a:t>
            </a:r>
            <a:r>
              <a:rPr lang="en-US" sz="3200" i="1" dirty="0" smtClean="0">
                <a:sym typeface="Symbol"/>
              </a:rPr>
              <a:t>)</a:t>
            </a:r>
            <a:r>
              <a:rPr lang="en-US" sz="3200" dirty="0" smtClean="0">
                <a:sym typeface="Symbol"/>
              </a:rPr>
              <a:t>} = (</a:t>
            </a:r>
            <a:r>
              <a:rPr lang="en-US" sz="3200" dirty="0" err="1" smtClean="0">
                <a:sym typeface="Symbol"/>
              </a:rPr>
              <a:t>mq</a:t>
            </a:r>
            <a:r>
              <a:rPr lang="en-US" sz="3200" dirty="0" smtClean="0">
                <a:sym typeface="Symbol"/>
              </a:rPr>
              <a:t>) ?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err="1" smtClean="0"/>
              <a:t>Apakah</a:t>
            </a:r>
            <a:r>
              <a:rPr lang="en-US" sz="3200" dirty="0" smtClean="0"/>
              <a:t> {</a:t>
            </a:r>
            <a:r>
              <a:rPr lang="en-US" sz="3200" dirty="0" err="1" smtClean="0"/>
              <a:t>m</a:t>
            </a:r>
            <a:r>
              <a:rPr lang="en-US" sz="3200" dirty="0" err="1" smtClean="0">
                <a:sym typeface="Symbol"/>
              </a:rPr>
              <a:t>p</a:t>
            </a:r>
            <a:r>
              <a:rPr lang="en-US" sz="3200" dirty="0" smtClean="0">
                <a:sym typeface="Symbol"/>
              </a:rPr>
              <a:t>, q</a:t>
            </a:r>
            <a:r>
              <a:rPr lang="en-US" sz="3200" i="1" dirty="0" smtClean="0">
                <a:sym typeface="Symbol"/>
              </a:rPr>
              <a:t>(</a:t>
            </a:r>
            <a:r>
              <a:rPr lang="en-US" sz="3200" i="1" dirty="0" err="1" smtClean="0">
                <a:sym typeface="Symbol"/>
              </a:rPr>
              <a:t>mp</a:t>
            </a:r>
            <a:r>
              <a:rPr lang="en-US" sz="3200" i="1" dirty="0" smtClean="0">
                <a:sym typeface="Symbol"/>
              </a:rPr>
              <a:t>)</a:t>
            </a:r>
            <a:r>
              <a:rPr lang="en-US" sz="3200" dirty="0" smtClean="0">
                <a:sym typeface="Symbol"/>
              </a:rPr>
              <a:t>} = (</a:t>
            </a:r>
            <a:r>
              <a:rPr lang="en-US" sz="3200" dirty="0" err="1" smtClean="0">
                <a:sym typeface="Symbol"/>
              </a:rPr>
              <a:t>qp</a:t>
            </a:r>
            <a:r>
              <a:rPr lang="en-US" sz="3200" dirty="0" smtClean="0">
                <a:sym typeface="Symbol"/>
              </a:rPr>
              <a:t>) ?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err="1" smtClean="0"/>
              <a:t>Apakah</a:t>
            </a:r>
            <a:r>
              <a:rPr lang="en-US" sz="3200" dirty="0" smtClean="0"/>
              <a:t> {</a:t>
            </a:r>
            <a:r>
              <a:rPr lang="en-US" sz="3200" dirty="0" err="1" smtClean="0"/>
              <a:t>p</a:t>
            </a:r>
            <a:r>
              <a:rPr lang="en-US" sz="3200" dirty="0" err="1" smtClean="0">
                <a:sym typeface="Symbol"/>
              </a:rPr>
              <a:t>q</a:t>
            </a:r>
            <a:r>
              <a:rPr lang="en-US" sz="3200" dirty="0" smtClean="0">
                <a:sym typeface="Symbol"/>
              </a:rPr>
              <a:t>, s</a:t>
            </a:r>
            <a:r>
              <a:rPr lang="en-US" sz="3200" i="1" dirty="0" smtClean="0">
                <a:sym typeface="Symbol"/>
              </a:rPr>
              <a:t>(p q), s</a:t>
            </a:r>
            <a:r>
              <a:rPr lang="en-US" sz="3200" dirty="0" smtClean="0">
                <a:sym typeface="Symbol"/>
              </a:rPr>
              <a:t>} = (q) ?</a:t>
            </a:r>
          </a:p>
          <a:p>
            <a:pPr marL="514350" indent="-514350">
              <a:buFontTx/>
              <a:buAutoNum type="arabicPeriod"/>
            </a:pPr>
            <a:endParaRPr lang="en-US" sz="3200" dirty="0" smtClean="0">
              <a:sym typeface="Symbol"/>
            </a:endParaRPr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B. Rule Of Inference</a:t>
            </a:r>
            <a:endParaRPr lang="id-ID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1538" y="1126886"/>
            <a:ext cx="75936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Persoalan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timbul</a:t>
            </a:r>
            <a:r>
              <a:rPr lang="en-US" sz="3200" dirty="0" smtClean="0"/>
              <a:t> :</a:t>
            </a:r>
          </a:p>
          <a:p>
            <a:pPr marL="514350" indent="-514350" algn="just">
              <a:buAutoNum type="arabicPeriod"/>
            </a:pP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interpretasi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proposional</a:t>
            </a:r>
            <a:r>
              <a:rPr lang="en-US" sz="3200" dirty="0" smtClean="0"/>
              <a:t>,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n </a:t>
            </a:r>
            <a:r>
              <a:rPr lang="en-US" sz="3200" dirty="0" err="1" smtClean="0"/>
              <a:t>buah</a:t>
            </a:r>
            <a:r>
              <a:rPr lang="en-US" sz="3200" dirty="0" smtClean="0"/>
              <a:t> </a:t>
            </a:r>
            <a:r>
              <a:rPr lang="en-US" sz="3200" dirty="0" err="1" smtClean="0"/>
              <a:t>konstanta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2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 </a:t>
            </a:r>
            <a:r>
              <a:rPr lang="en-US" sz="3200" dirty="0" err="1" smtClean="0"/>
              <a:t>buah</a:t>
            </a:r>
            <a:r>
              <a:rPr lang="en-US" sz="3200" dirty="0" smtClean="0"/>
              <a:t> </a:t>
            </a:r>
            <a:r>
              <a:rPr lang="en-US" sz="3200" dirty="0" err="1" smtClean="0"/>
              <a:t>interpretasi</a:t>
            </a:r>
            <a:endParaRPr lang="en-US" sz="3200" dirty="0" smtClean="0"/>
          </a:p>
          <a:p>
            <a:pPr marL="514350" indent="-514350" algn="just">
              <a:buAutoNum type="arabicPeriod"/>
            </a:pP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sederhana</a:t>
            </a:r>
            <a:endParaRPr lang="en-US" sz="3200" dirty="0" smtClean="0"/>
          </a:p>
          <a:p>
            <a:pPr algn="just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Pola</a:t>
            </a:r>
            <a:r>
              <a:rPr lang="en-US" sz="3200" dirty="0" smtClean="0"/>
              <a:t> :</a:t>
            </a:r>
          </a:p>
          <a:p>
            <a:pPr algn="just"/>
            <a:endParaRPr lang="en-US" sz="3200" dirty="0" smtClean="0"/>
          </a:p>
          <a:p>
            <a:pPr marL="514350" indent="-514350" algn="just">
              <a:buAutoNum type="arabicPeriod"/>
            </a:pPr>
            <a:r>
              <a:rPr lang="en-US" sz="3200" dirty="0" err="1" smtClean="0"/>
              <a:t>Pola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ekspresi</a:t>
            </a:r>
            <a:r>
              <a:rPr lang="en-US" sz="3200" dirty="0" smtClean="0"/>
              <a:t> parameter yang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tata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endParaRPr lang="en-US" sz="3200" dirty="0" smtClean="0"/>
          </a:p>
          <a:p>
            <a:pPr marL="514350" indent="-514350" algn="just">
              <a:buAutoNum type="arabicPeriod"/>
            </a:pPr>
            <a:r>
              <a:rPr lang="en-US" sz="3200" dirty="0" err="1" smtClean="0"/>
              <a:t>Pola</a:t>
            </a:r>
            <a:r>
              <a:rPr lang="en-US" sz="3200" dirty="0" smtClean="0"/>
              <a:t> </a:t>
            </a:r>
            <a:r>
              <a:rPr lang="en-US" sz="3200" dirty="0" err="1" smtClean="0"/>
              <a:t>sederhana</a:t>
            </a:r>
            <a:r>
              <a:rPr lang="en-US" sz="3200" dirty="0" smtClean="0"/>
              <a:t> </a:t>
            </a:r>
          </a:p>
          <a:p>
            <a:pPr marL="514350" indent="-514350" algn="ctr"/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()</a:t>
            </a:r>
            <a:r>
              <a:rPr lang="en-US" sz="3200" dirty="0" smtClean="0"/>
              <a:t>	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err="1" smtClean="0"/>
              <a:t>Contoh</a:t>
            </a:r>
            <a:r>
              <a:rPr lang="en-US" sz="3200" dirty="0" smtClean="0"/>
              <a:t> :</a:t>
            </a:r>
          </a:p>
          <a:p>
            <a:pPr marL="514350" indent="-514350" algn="just">
              <a:buAutoNum type="alphaLcPeriod"/>
            </a:pP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(q p)</a:t>
            </a:r>
          </a:p>
          <a:p>
            <a:pPr marL="514350" indent="-514350" algn="just">
              <a:buFontTx/>
              <a:buAutoNum type="alphaLcPeriod"/>
            </a:pPr>
            <a:r>
              <a:rPr lang="en-US" sz="3200" dirty="0" smtClean="0"/>
              <a:t>q </a:t>
            </a:r>
            <a:r>
              <a:rPr lang="en-US" sz="3200" dirty="0" smtClean="0">
                <a:sym typeface="Symbol"/>
              </a:rPr>
              <a:t>(r q)</a:t>
            </a:r>
          </a:p>
          <a:p>
            <a:pPr marL="514350" indent="-514350" algn="just">
              <a:buFontTx/>
              <a:buAutoNum type="alphaLcPeriod"/>
            </a:pPr>
            <a:r>
              <a:rPr lang="en-US" sz="3200" dirty="0" smtClean="0"/>
              <a:t>m </a:t>
            </a:r>
            <a:r>
              <a:rPr lang="en-US" sz="3200" dirty="0" smtClean="0">
                <a:sym typeface="Symbol"/>
              </a:rPr>
              <a:t>(s m)</a:t>
            </a:r>
          </a:p>
          <a:p>
            <a:pPr marL="514350" indent="-514350" algn="just">
              <a:buFontTx/>
              <a:buAutoNum type="alphaLcPeriod"/>
            </a:pPr>
            <a:r>
              <a:rPr lang="en-US" sz="3200" dirty="0" smtClean="0"/>
              <a:t>(p </a:t>
            </a:r>
            <a:r>
              <a:rPr lang="en-US" sz="3200" dirty="0" smtClean="0">
                <a:sym typeface="Symbol"/>
              </a:rPr>
              <a:t>r)((p q) </a:t>
            </a:r>
            <a:r>
              <a:rPr lang="en-US" sz="3200" dirty="0" smtClean="0"/>
              <a:t> (p </a:t>
            </a:r>
            <a:r>
              <a:rPr lang="en-US" sz="3200" dirty="0" smtClean="0">
                <a:sym typeface="Symbol"/>
              </a:rPr>
              <a:t>r))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ym typeface="Symbol"/>
              </a:rPr>
              <a:t>Aturan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inferensi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adalah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aturan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penalaran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terdiri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satu</a:t>
            </a:r>
            <a:r>
              <a:rPr lang="en-US" sz="3200" dirty="0" smtClean="0">
                <a:sym typeface="Symbol"/>
              </a:rPr>
              <a:t> set </a:t>
            </a:r>
            <a:r>
              <a:rPr lang="en-US" sz="3200" dirty="0" err="1" smtClean="0">
                <a:sym typeface="Symbol"/>
              </a:rPr>
              <a:t>pola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kalimat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atau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satu</a:t>
            </a:r>
            <a:r>
              <a:rPr lang="en-US" sz="3200" dirty="0" smtClean="0">
                <a:sym typeface="Symbol"/>
              </a:rPr>
              <a:t> set </a:t>
            </a:r>
            <a:r>
              <a:rPr lang="en-US" sz="3200" dirty="0" err="1" smtClean="0">
                <a:sym typeface="Symbol"/>
              </a:rPr>
              <a:t>alasan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</a:t>
            </a:r>
            <a:r>
              <a:rPr lang="en-US" sz="3200" i="1" dirty="0" err="1" smtClean="0">
                <a:sym typeface="Symbol"/>
              </a:rPr>
              <a:t>premis</a:t>
            </a:r>
            <a:r>
              <a:rPr lang="en-US" sz="3200" i="1" dirty="0" smtClean="0">
                <a:sym typeface="Symbol"/>
              </a:rPr>
              <a:t>)</a:t>
            </a:r>
            <a:r>
              <a:rPr lang="en-US" sz="3200" dirty="0" smtClean="0">
                <a:sym typeface="Symbol"/>
              </a:rPr>
              <a:t> 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satu</a:t>
            </a:r>
            <a:r>
              <a:rPr lang="en-US" sz="3200" dirty="0" smtClean="0">
                <a:sym typeface="Symbol"/>
              </a:rPr>
              <a:t> set </a:t>
            </a:r>
            <a:r>
              <a:rPr lang="en-US" sz="3200" dirty="0" err="1" smtClean="0">
                <a:sym typeface="Symbol"/>
              </a:rPr>
              <a:t>pola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kalimat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disebut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</a:t>
            </a:r>
            <a:r>
              <a:rPr lang="en-US" sz="3200" i="1" dirty="0" err="1" smtClean="0">
                <a:sym typeface="Symbol"/>
              </a:rPr>
              <a:t>conclusi</a:t>
            </a:r>
            <a:r>
              <a:rPr lang="en-US" sz="3200" i="1" dirty="0" smtClean="0">
                <a:sym typeface="Symbol"/>
              </a:rPr>
              <a:t>)</a:t>
            </a:r>
          </a:p>
          <a:p>
            <a:pPr algn="just"/>
            <a:endParaRPr lang="en-US" sz="3200" i="1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Ada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beberapa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jenis</a:t>
            </a:r>
            <a:r>
              <a:rPr lang="en-US" sz="3200" dirty="0" smtClean="0">
                <a:sym typeface="Symbol"/>
              </a:rPr>
              <a:t> Rule of Inference</a:t>
            </a:r>
          </a:p>
          <a:p>
            <a:pPr marL="514350" indent="-514350" algn="just">
              <a:buAutoNum type="arabicPeriod"/>
            </a:pPr>
            <a:r>
              <a:rPr lang="en-US" sz="3200" dirty="0" smtClean="0">
                <a:sym typeface="Symbol"/>
              </a:rPr>
              <a:t>Modus </a:t>
            </a:r>
            <a:r>
              <a:rPr lang="en-US" sz="3200" dirty="0" err="1" smtClean="0">
                <a:sym typeface="Symbol"/>
              </a:rPr>
              <a:t>Ponen</a:t>
            </a:r>
            <a:r>
              <a:rPr lang="en-US" sz="3200" dirty="0" smtClean="0">
                <a:sym typeface="Symbol"/>
              </a:rPr>
              <a:t> (MP)</a:t>
            </a: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  </a:t>
            </a:r>
            <a:r>
              <a:rPr lang="en-US" sz="5400" dirty="0" smtClean="0">
                <a:sym typeface="Symbol"/>
              </a:rPr>
              <a:t>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</a:t>
            </a:r>
            <a:r>
              <a:rPr lang="en-US" sz="5400" dirty="0" smtClean="0">
                <a:sym typeface="Symbol"/>
              </a:rPr>
              <a:t>		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	</a:t>
            </a:r>
            <a:r>
              <a:rPr lang="en-US" sz="5400" dirty="0" smtClean="0">
                <a:sym typeface="Symbol"/>
              </a:rPr>
              <a:t>		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5943600"/>
            <a:ext cx="17145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42852"/>
            <a:ext cx="759369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2. Modus </a:t>
            </a:r>
            <a:r>
              <a:rPr lang="en-US" sz="3200" dirty="0" err="1" smtClean="0">
                <a:sym typeface="Symbol"/>
              </a:rPr>
              <a:t>Tolen</a:t>
            </a:r>
            <a:r>
              <a:rPr lang="en-US" sz="3200" dirty="0" smtClean="0">
                <a:sym typeface="Symbol"/>
              </a:rPr>
              <a:t> (MT)</a:t>
            </a: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</a:t>
            </a:r>
            <a:r>
              <a:rPr lang="en-US" sz="54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</a:t>
            </a:r>
            <a:r>
              <a:rPr lang="en-US" sz="5400" dirty="0" smtClean="0">
                <a:sym typeface="Symbol"/>
              </a:rPr>
              <a:t>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	</a:t>
            </a:r>
            <a:r>
              <a:rPr lang="en-US" sz="54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  <a:p>
            <a:pPr marL="514350" indent="-514350" algn="just"/>
            <a:endParaRPr lang="en-US" sz="3200" dirty="0" smtClean="0">
              <a:sym typeface="Symbol"/>
            </a:endParaRPr>
          </a:p>
          <a:p>
            <a:pPr marL="514350" indent="-514350" algn="just"/>
            <a:r>
              <a:rPr lang="en-US" sz="3200" dirty="0" smtClean="0">
                <a:sym typeface="Symbol"/>
              </a:rPr>
              <a:t>3. Equivalence Elimination (EE)</a:t>
            </a: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</a:t>
            </a:r>
            <a:r>
              <a:rPr lang="en-US" sz="54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 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	</a:t>
            </a:r>
            <a:r>
              <a:rPr lang="en-US" sz="54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00364" y="2498718"/>
            <a:ext cx="17859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79582" y="5021418"/>
            <a:ext cx="17859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42852"/>
            <a:ext cx="759369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4. Double Negation (DN)</a:t>
            </a: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 </a:t>
            </a:r>
            <a:r>
              <a:rPr lang="en-US" sz="54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	</a:t>
            </a:r>
            <a:r>
              <a:rPr lang="en-US" sz="5400" dirty="0" smtClean="0">
                <a:sym typeface="Symbol"/>
              </a:rPr>
              <a:t>	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  <a:p>
            <a:pPr marL="514350" indent="-514350" algn="just"/>
            <a:endParaRPr lang="en-US" sz="3200" dirty="0" smtClean="0">
              <a:sym typeface="Symbol"/>
            </a:endParaRPr>
          </a:p>
          <a:p>
            <a:pPr marL="514350" indent="-514350" algn="just"/>
            <a:r>
              <a:rPr lang="en-US" sz="3200" dirty="0" smtClean="0">
                <a:sym typeface="Symbol"/>
              </a:rPr>
              <a:t>5. Equivalence Elimination (EE)</a:t>
            </a: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</a:t>
            </a:r>
            <a:r>
              <a:rPr lang="en-US" sz="54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 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	</a:t>
            </a:r>
            <a:r>
              <a:rPr lang="en-US" sz="54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00364" y="1643050"/>
            <a:ext cx="17859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4191000"/>
            <a:ext cx="17859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85728"/>
            <a:ext cx="759369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6. </a:t>
            </a:r>
            <a:r>
              <a:rPr lang="en-US" sz="3200" dirty="0" err="1" smtClean="0">
                <a:sym typeface="Symbol"/>
              </a:rPr>
              <a:t>Silogisme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Hipotesis</a:t>
            </a:r>
            <a:r>
              <a:rPr lang="en-US" sz="3200" dirty="0" smtClean="0">
                <a:sym typeface="Symbol"/>
              </a:rPr>
              <a:t> (SH)</a:t>
            </a: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  </a:t>
            </a:r>
            <a:r>
              <a:rPr lang="en-US" sz="54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  </a:t>
            </a:r>
            <a:r>
              <a:rPr lang="en-US" sz="32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  </a:t>
            </a:r>
            <a:r>
              <a:rPr lang="en-US" sz="5400" dirty="0" smtClean="0">
                <a:sym typeface="Symbol"/>
              </a:rPr>
              <a:t> 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  <a:p>
            <a:pPr marL="514350" indent="-514350" algn="just"/>
            <a:endParaRPr lang="en-US" sz="3200" dirty="0" smtClean="0">
              <a:sym typeface="Symbol"/>
            </a:endParaRPr>
          </a:p>
          <a:p>
            <a:pPr marL="514350" indent="-514350" algn="just"/>
            <a:r>
              <a:rPr lang="en-US" sz="3200" dirty="0" smtClean="0">
                <a:sym typeface="Symbol"/>
              </a:rPr>
              <a:t>7. </a:t>
            </a:r>
            <a:r>
              <a:rPr lang="en-US" sz="3200" dirty="0" err="1" smtClean="0">
                <a:sym typeface="Symbol"/>
              </a:rPr>
              <a:t>Silogisme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Disjungtif</a:t>
            </a:r>
            <a:r>
              <a:rPr lang="en-US" sz="3200" dirty="0" smtClean="0">
                <a:sym typeface="Symbol"/>
              </a:rPr>
              <a:t> (SD)</a:t>
            </a:r>
          </a:p>
          <a:p>
            <a:pPr marL="514350" indent="-514350" algn="just"/>
            <a:r>
              <a:rPr lang="en-US" sz="4400" dirty="0" smtClean="0">
                <a:sym typeface="Symbol"/>
              </a:rPr>
              <a:t>	  </a:t>
            </a:r>
            <a:r>
              <a:rPr lang="en-US" sz="54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	 </a:t>
            </a:r>
            <a:r>
              <a:rPr lang="en-US" sz="4400" dirty="0" smtClean="0">
                <a:sym typeface="Symbol"/>
              </a:rPr>
              <a:t>  </a:t>
            </a:r>
          </a:p>
          <a:p>
            <a:pPr marL="514350" indent="-514350" algn="just"/>
            <a:r>
              <a:rPr lang="en-US" sz="4400" dirty="0" smtClean="0">
                <a:sym typeface="Symbol"/>
              </a:rPr>
              <a:t>	 		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	 </a:t>
            </a:r>
            <a:r>
              <a:rPr lang="en-US" sz="4400" dirty="0" smtClean="0">
                <a:sym typeface="Symbol"/>
              </a:rPr>
              <a:t></a:t>
            </a:r>
          </a:p>
          <a:p>
            <a:pPr marL="514350" indent="-514350" algn="just"/>
            <a:r>
              <a:rPr lang="en-US" sz="4400" dirty="0" smtClean="0">
                <a:sym typeface="Symbol"/>
              </a:rPr>
              <a:t>			</a:t>
            </a:r>
            <a:r>
              <a:rPr lang="en-US" sz="54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conclusi</a:t>
            </a:r>
            <a:r>
              <a:rPr lang="en-US" sz="3200" dirty="0" smtClean="0">
                <a:sym typeface="Symbol"/>
              </a:rPr>
              <a:t>	 </a:t>
            </a:r>
            <a:r>
              <a:rPr lang="en-US" sz="4400" dirty="0" smtClean="0">
                <a:sym typeface="Symbol"/>
              </a:rPr>
              <a:t>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00364" y="2284404"/>
            <a:ext cx="17859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14480" y="5784866"/>
            <a:ext cx="17859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86446" y="5756580"/>
            <a:ext cx="17859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ym typeface="Symbol"/>
              </a:rPr>
              <a:t>Contoh</a:t>
            </a:r>
            <a:r>
              <a:rPr lang="en-US" sz="3200" dirty="0" smtClean="0">
                <a:sym typeface="Symbol"/>
              </a:rPr>
              <a:t> 7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Diketahui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 p (q  r), p,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apa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kesimpulannya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Jawab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MP </a:t>
            </a:r>
            <a:r>
              <a:rPr lang="en-US" sz="3200" dirty="0" err="1" smtClean="0">
                <a:sym typeface="Symbol"/>
              </a:rPr>
              <a:t>didapat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p (q  r)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p 	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(q  r)		</a:t>
            </a:r>
            <a:r>
              <a:rPr lang="en-US" sz="3200" dirty="0" err="1" smtClean="0">
                <a:sym typeface="Symbol"/>
              </a:rPr>
              <a:t>kesimpulan</a:t>
            </a:r>
            <a:endParaRPr lang="en-US" sz="3200" dirty="0" smtClean="0">
              <a:sym typeface="Symbo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14414" y="5572140"/>
            <a:ext cx="221457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ym typeface="Symbol"/>
              </a:rPr>
              <a:t>Contoh</a:t>
            </a:r>
            <a:r>
              <a:rPr lang="en-US" sz="3200" dirty="0" smtClean="0">
                <a:sym typeface="Symbol"/>
              </a:rPr>
              <a:t> 8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Diketahui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 (</a:t>
            </a:r>
            <a:r>
              <a:rPr lang="en-US" sz="3200" dirty="0" err="1" smtClean="0">
                <a:sym typeface="Symbol"/>
              </a:rPr>
              <a:t>pq</a:t>
            </a:r>
            <a:r>
              <a:rPr lang="en-US" sz="3200" dirty="0" smtClean="0">
                <a:sym typeface="Symbol"/>
              </a:rPr>
              <a:t>) r, (</a:t>
            </a:r>
            <a:r>
              <a:rPr lang="en-US" sz="3200" dirty="0" err="1" smtClean="0">
                <a:sym typeface="Symbol"/>
              </a:rPr>
              <a:t>pq</a:t>
            </a:r>
            <a:r>
              <a:rPr lang="en-US" sz="3200" dirty="0" smtClean="0">
                <a:sym typeface="Symbol"/>
              </a:rPr>
              <a:t>),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apa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kesimpulannya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Jawab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MP </a:t>
            </a:r>
            <a:r>
              <a:rPr lang="en-US" sz="3200" dirty="0" err="1" smtClean="0">
                <a:sym typeface="Symbol"/>
              </a:rPr>
              <a:t>didapat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pq</a:t>
            </a:r>
            <a:r>
              <a:rPr lang="en-US" sz="3200" dirty="0" smtClean="0">
                <a:sym typeface="Symbol"/>
              </a:rPr>
              <a:t>) r 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pq</a:t>
            </a:r>
            <a:r>
              <a:rPr lang="en-US" sz="3200" dirty="0" smtClean="0">
                <a:sym typeface="Symbol"/>
              </a:rPr>
              <a:t>) 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 r			</a:t>
            </a:r>
            <a:r>
              <a:rPr lang="en-US" sz="3200" dirty="0" err="1" smtClean="0">
                <a:sym typeface="Symbol"/>
              </a:rPr>
              <a:t>kesimpulan</a:t>
            </a:r>
            <a:endParaRPr lang="en-US" sz="3200" dirty="0" smtClean="0">
              <a:sym typeface="Symbo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14414" y="5572140"/>
            <a:ext cx="221457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ym typeface="Symbol"/>
              </a:rPr>
              <a:t>Contoh</a:t>
            </a:r>
            <a:r>
              <a:rPr lang="en-US" sz="3200" dirty="0" smtClean="0">
                <a:sym typeface="Symbol"/>
              </a:rPr>
              <a:t> 9 :</a:t>
            </a:r>
          </a:p>
          <a:p>
            <a:pPr algn="just"/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hari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ini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hujan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tanah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menjadi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basah</a:t>
            </a:r>
            <a:r>
              <a:rPr lang="en-US" sz="3200" dirty="0" smtClean="0">
                <a:sym typeface="Symbol"/>
              </a:rPr>
              <a:t>. </a:t>
            </a:r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tanah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basah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menjadi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licin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hari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ini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hujan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apa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kesimpulannya</a:t>
            </a:r>
            <a:r>
              <a:rPr lang="en-US" sz="3200" dirty="0" smtClean="0">
                <a:sym typeface="Symbol"/>
              </a:rPr>
              <a:t> ?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Jawab</a:t>
            </a:r>
            <a:r>
              <a:rPr lang="en-US" sz="3200" dirty="0" smtClean="0">
                <a:sym typeface="Symbol"/>
              </a:rPr>
              <a:t> :</a:t>
            </a:r>
          </a:p>
          <a:p>
            <a:pPr marL="514350" indent="-514350" algn="just">
              <a:buAutoNum type="arabicPeriod"/>
            </a:pPr>
            <a:r>
              <a:rPr lang="en-US" sz="3200" dirty="0" err="1" smtClean="0">
                <a:sym typeface="Symbol"/>
              </a:rPr>
              <a:t>Hujan</a:t>
            </a:r>
            <a:r>
              <a:rPr lang="en-US" sz="3200" dirty="0" smtClean="0">
                <a:sym typeface="Symbol"/>
              </a:rPr>
              <a:t>  </a:t>
            </a:r>
            <a:r>
              <a:rPr lang="en-US" sz="3200" dirty="0" err="1" smtClean="0">
                <a:sym typeface="Symbol"/>
              </a:rPr>
              <a:t>Basah</a:t>
            </a:r>
            <a:r>
              <a:rPr lang="en-US" sz="3200" dirty="0" smtClean="0">
                <a:sym typeface="Symbol"/>
              </a:rPr>
              <a:t>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 algn="just">
              <a:buAutoNum type="arabicPeriod"/>
            </a:pPr>
            <a:r>
              <a:rPr lang="en-US" sz="3200" dirty="0" err="1" smtClean="0">
                <a:sym typeface="Symbol"/>
              </a:rPr>
              <a:t>Basah</a:t>
            </a:r>
            <a:r>
              <a:rPr lang="en-US" sz="3200" dirty="0" smtClean="0">
                <a:sym typeface="Symbol"/>
              </a:rPr>
              <a:t>  </a:t>
            </a:r>
            <a:r>
              <a:rPr lang="en-US" sz="3200" dirty="0" err="1" smtClean="0">
                <a:sym typeface="Symbol"/>
              </a:rPr>
              <a:t>Licin</a:t>
            </a:r>
            <a:r>
              <a:rPr lang="en-US" sz="3200" dirty="0" smtClean="0">
                <a:sym typeface="Symbol"/>
              </a:rPr>
              <a:t>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 algn="just">
              <a:buAutoNum type="arabicPeriod"/>
            </a:pPr>
            <a:r>
              <a:rPr lang="en-US" sz="3200" dirty="0" err="1" smtClean="0">
                <a:sym typeface="Symbol"/>
              </a:rPr>
              <a:t>Hujan</a:t>
            </a:r>
            <a:r>
              <a:rPr lang="en-US" sz="3200" dirty="0" smtClean="0">
                <a:sym typeface="Symbol"/>
              </a:rPr>
              <a:t>		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 algn="just">
              <a:buAutoNum type="arabicPeriod"/>
            </a:pPr>
            <a:r>
              <a:rPr lang="en-US" sz="3200" dirty="0" err="1" smtClean="0">
                <a:sym typeface="Symbol"/>
              </a:rPr>
              <a:t>Basah</a:t>
            </a:r>
            <a:r>
              <a:rPr lang="en-US" sz="3200" dirty="0" smtClean="0">
                <a:sym typeface="Symbol"/>
              </a:rPr>
              <a:t> 				MP 1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3</a:t>
            </a:r>
          </a:p>
          <a:p>
            <a:pPr marL="514350" indent="-514350" algn="just">
              <a:buAutoNum type="arabicPeriod"/>
            </a:pPr>
            <a:r>
              <a:rPr lang="en-US" sz="3200" dirty="0" err="1" smtClean="0">
                <a:sym typeface="Symbol"/>
              </a:rPr>
              <a:t>Licin</a:t>
            </a:r>
            <a:r>
              <a:rPr lang="en-US" sz="3200" dirty="0" smtClean="0">
                <a:sym typeface="Symbol"/>
              </a:rPr>
              <a:t>				MP 2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4</a:t>
            </a:r>
          </a:p>
          <a:p>
            <a:pPr marL="514350" indent="-514350" algn="just"/>
            <a:r>
              <a:rPr lang="en-US" sz="3200" dirty="0" err="1" smtClean="0">
                <a:sym typeface="Symbol"/>
              </a:rPr>
              <a:t>Jadi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kesimpulannya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Licin</a:t>
            </a:r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428604"/>
            <a:ext cx="75936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Contoh</a:t>
            </a:r>
            <a:r>
              <a:rPr lang="en-US" sz="3200" dirty="0" smtClean="0"/>
              <a:t> :</a:t>
            </a:r>
          </a:p>
          <a:p>
            <a:pPr algn="just"/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(</a:t>
            </a:r>
            <a:r>
              <a:rPr lang="en-US" sz="3200" i="1" dirty="0" smtClean="0"/>
              <a:t>p </a:t>
            </a:r>
            <a:r>
              <a:rPr lang="en-US" sz="3200" i="1" dirty="0" smtClean="0">
                <a:sym typeface="Symbol"/>
              </a:rPr>
              <a:t> q)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merupakan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conclusion</a:t>
            </a:r>
            <a:r>
              <a:rPr lang="en-US" sz="3200" dirty="0" smtClean="0">
                <a:sym typeface="Symbol"/>
              </a:rPr>
              <a:t>,  </a:t>
            </a:r>
            <a:r>
              <a:rPr lang="en-US" sz="3200" dirty="0" err="1" smtClean="0">
                <a:sym typeface="Symbol"/>
              </a:rPr>
              <a:t>tetapi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(p  q) </a:t>
            </a:r>
            <a:r>
              <a:rPr lang="en-US" sz="3200" dirty="0" err="1" smtClean="0">
                <a:sym typeface="Symbol"/>
              </a:rPr>
              <a:t>bukan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merupakan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conclusion, </a:t>
            </a:r>
            <a:r>
              <a:rPr lang="en-US" sz="3200" dirty="0" err="1" smtClean="0">
                <a:sym typeface="Symbol"/>
              </a:rPr>
              <a:t>mengapa</a:t>
            </a:r>
            <a:r>
              <a:rPr lang="en-US" sz="3200" dirty="0" smtClean="0">
                <a:sym typeface="Symbol"/>
              </a:rPr>
              <a:t> ?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Karena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/>
              <a:t>p </a:t>
            </a:r>
            <a:r>
              <a:rPr lang="en-US" sz="3200" dirty="0" smtClean="0"/>
              <a:t>BENAR,  </a:t>
            </a:r>
            <a:r>
              <a:rPr lang="en-US" sz="3200" dirty="0" err="1" smtClean="0"/>
              <a:t>maka</a:t>
            </a:r>
            <a:r>
              <a:rPr lang="en-US" sz="3200" dirty="0" smtClean="0"/>
              <a:t> (</a:t>
            </a:r>
            <a:r>
              <a:rPr lang="en-US" sz="3200" i="1" dirty="0" smtClean="0"/>
              <a:t>p </a:t>
            </a:r>
            <a:r>
              <a:rPr lang="en-US" sz="3200" i="1" dirty="0" smtClean="0">
                <a:sym typeface="Symbol"/>
              </a:rPr>
              <a:t> q) </a:t>
            </a:r>
            <a:r>
              <a:rPr lang="en-US" sz="3200" dirty="0" err="1" smtClean="0">
                <a:sym typeface="Symbol"/>
              </a:rPr>
              <a:t>juga</a:t>
            </a:r>
            <a:r>
              <a:rPr lang="en-US" sz="3200" dirty="0" smtClean="0">
                <a:sym typeface="Symbol"/>
              </a:rPr>
              <a:t> B </a:t>
            </a:r>
            <a:r>
              <a:rPr lang="en-US" sz="3200" dirty="0" err="1" smtClean="0">
                <a:sym typeface="Symbol"/>
              </a:rPr>
              <a:t>tanpa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terpengaruh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q,  </a:t>
            </a:r>
            <a:r>
              <a:rPr lang="en-US" sz="3200" dirty="0" err="1" smtClean="0">
                <a:sym typeface="Symbol"/>
              </a:rPr>
              <a:t>jadi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smtClean="0"/>
              <a:t>(</a:t>
            </a:r>
            <a:r>
              <a:rPr lang="en-US" sz="3200" i="1" dirty="0" smtClean="0"/>
              <a:t>p </a:t>
            </a:r>
            <a:r>
              <a:rPr lang="en-US" sz="3200" i="1" dirty="0" smtClean="0">
                <a:sym typeface="Symbol"/>
              </a:rPr>
              <a:t> q)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merupakan</a:t>
            </a:r>
            <a:r>
              <a:rPr lang="en-US" sz="3200" i="1" dirty="0" smtClean="0">
                <a:sym typeface="Symbol"/>
              </a:rPr>
              <a:t> conclusion</a:t>
            </a:r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2. Modus </a:t>
            </a:r>
            <a:r>
              <a:rPr lang="en-US" sz="3200" dirty="0" err="1" smtClean="0">
                <a:sym typeface="Symbol"/>
              </a:rPr>
              <a:t>Tolens</a:t>
            </a:r>
            <a:r>
              <a:rPr lang="en-US" sz="3200" dirty="0" smtClean="0">
                <a:sym typeface="Symbol"/>
              </a:rPr>
              <a:t> (MT)</a:t>
            </a:r>
          </a:p>
          <a:p>
            <a:pPr marL="2343150" lvl="4" indent="-514350" algn="just"/>
            <a:r>
              <a:rPr lang="en-US" sz="5400" dirty="0" smtClean="0">
                <a:sym typeface="Symbol"/>
              </a:rPr>
              <a:t>     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5400" dirty="0" smtClean="0">
                <a:sym typeface="Symbol"/>
              </a:rPr>
              <a:t>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5400" dirty="0" smtClean="0">
                <a:sym typeface="Symbol"/>
              </a:rPr>
              <a:t>		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endParaRPr lang="en-US" sz="3200" dirty="0" smtClean="0">
              <a:sym typeface="Symbol"/>
            </a:endParaRPr>
          </a:p>
          <a:p>
            <a:pPr marL="2343150" lvl="4" indent="-514350"/>
            <a:endParaRPr lang="en-US" sz="3200" dirty="0" smtClean="0">
              <a:sym typeface="Symbo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00364" y="2643182"/>
            <a:ext cx="271464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ym typeface="Symbol"/>
              </a:rPr>
              <a:t>Contoh</a:t>
            </a:r>
            <a:r>
              <a:rPr lang="en-US" sz="3200" dirty="0" smtClean="0">
                <a:sym typeface="Symbol"/>
              </a:rPr>
              <a:t> 10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Diketahui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 p (q  r), (q  r),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apa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kesimpulannya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Jawab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MT </a:t>
            </a:r>
            <a:r>
              <a:rPr lang="en-US" sz="3200" dirty="0" err="1" smtClean="0">
                <a:sym typeface="Symbol"/>
              </a:rPr>
              <a:t>didapat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p (q  r)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(q  r) 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p			</a:t>
            </a:r>
            <a:r>
              <a:rPr lang="en-US" sz="3200" dirty="0" err="1" smtClean="0">
                <a:sym typeface="Symbol"/>
              </a:rPr>
              <a:t>kesimpulan</a:t>
            </a:r>
            <a:endParaRPr lang="en-US" sz="3200" dirty="0" smtClean="0">
              <a:sym typeface="Symbo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14414" y="5572140"/>
            <a:ext cx="221457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ym typeface="Symbol"/>
              </a:rPr>
              <a:t>Contoh</a:t>
            </a:r>
            <a:r>
              <a:rPr lang="en-US" sz="3200" dirty="0" smtClean="0">
                <a:sym typeface="Symbol"/>
              </a:rPr>
              <a:t> 11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Diketahui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pq</a:t>
            </a:r>
            <a:r>
              <a:rPr lang="en-US" sz="3200" dirty="0" smtClean="0">
                <a:sym typeface="Symbol"/>
              </a:rPr>
              <a:t>, </a:t>
            </a:r>
            <a:r>
              <a:rPr lang="en-US" sz="3200" dirty="0" err="1" smtClean="0">
                <a:sym typeface="Symbol"/>
              </a:rPr>
              <a:t>pr</a:t>
            </a:r>
            <a:r>
              <a:rPr lang="en-US" sz="3200" dirty="0" smtClean="0">
                <a:sym typeface="Symbol"/>
              </a:rPr>
              <a:t>, q,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apa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kesimpulannya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Jawab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r>
              <a:rPr lang="en-US" sz="3200" dirty="0" smtClean="0">
                <a:sym typeface="Symbol"/>
              </a:rPr>
              <a:t>1. p  q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2. p  r 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3. q	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4. p			MT 1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3</a:t>
            </a:r>
          </a:p>
          <a:p>
            <a:pPr marL="514350" indent="-514350" algn="just">
              <a:buAutoNum type="arabicPeriod" startAt="5"/>
            </a:pPr>
            <a:r>
              <a:rPr lang="en-US" sz="3200" dirty="0" smtClean="0">
                <a:sym typeface="Symbol"/>
              </a:rPr>
              <a:t>r			MP 2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4</a:t>
            </a:r>
          </a:p>
          <a:p>
            <a:pPr marL="514350" indent="-514350" algn="just"/>
            <a:r>
              <a:rPr lang="en-US" sz="3200" dirty="0" err="1" smtClean="0">
                <a:sym typeface="Symbol"/>
              </a:rPr>
              <a:t>Jadi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kesimpulannya</a:t>
            </a:r>
            <a:r>
              <a:rPr lang="en-US" sz="3200" dirty="0" smtClean="0">
                <a:sym typeface="Symbol"/>
              </a:rPr>
              <a:t>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3. Modus </a:t>
            </a:r>
            <a:r>
              <a:rPr lang="en-US" sz="3200" dirty="0" err="1" smtClean="0">
                <a:sym typeface="Symbol"/>
              </a:rPr>
              <a:t>Tolens</a:t>
            </a:r>
            <a:r>
              <a:rPr lang="en-US" sz="3200" dirty="0" smtClean="0">
                <a:sym typeface="Symbol"/>
              </a:rPr>
              <a:t> (MT)</a:t>
            </a: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</a:t>
            </a:r>
            <a:r>
              <a:rPr lang="en-US" sz="5400" dirty="0" smtClean="0">
                <a:sym typeface="Symbol"/>
              </a:rPr>
              <a:t>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 	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r>
              <a:rPr lang="en-US" sz="4400" dirty="0" smtClean="0">
                <a:sym typeface="Symbol"/>
              </a:rPr>
              <a:t>	</a:t>
            </a:r>
            <a:r>
              <a:rPr lang="en-US" sz="5400" dirty="0" smtClean="0">
                <a:sym typeface="Symbol"/>
              </a:rPr>
              <a:t>		</a:t>
            </a:r>
            <a:r>
              <a:rPr lang="en-US" sz="3200" dirty="0" err="1" smtClean="0">
                <a:sym typeface="Symbol"/>
              </a:rPr>
              <a:t>conclusi</a:t>
            </a:r>
            <a:endParaRPr lang="en-US" sz="3200" dirty="0" smtClean="0">
              <a:sym typeface="Symbol"/>
            </a:endParaRPr>
          </a:p>
          <a:p>
            <a:pPr marL="2343150" lvl="4" indent="-514350" algn="just"/>
            <a:endParaRPr lang="en-US" sz="3200" dirty="0" smtClean="0">
              <a:sym typeface="Symbol"/>
            </a:endParaRPr>
          </a:p>
          <a:p>
            <a:pPr marL="2343150" lvl="4" indent="-514350" algn="just"/>
            <a:endParaRPr lang="en-US" sz="3200" dirty="0" smtClean="0">
              <a:sym typeface="Symbol"/>
            </a:endParaRPr>
          </a:p>
          <a:p>
            <a:pPr marL="2343150" lvl="4" indent="-514350"/>
            <a:endParaRPr lang="en-US" sz="3200" dirty="0" smtClean="0">
              <a:sym typeface="Symbo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00364" y="1785926"/>
            <a:ext cx="271464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ym typeface="Symbol"/>
              </a:rPr>
              <a:t>Contoh</a:t>
            </a:r>
            <a:r>
              <a:rPr lang="en-US" sz="3200" dirty="0" smtClean="0">
                <a:sym typeface="Symbol"/>
              </a:rPr>
              <a:t> 12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Diketahui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 pq, p,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apa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kesimpulannya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Jawab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smtClean="0">
                <a:sym typeface="Symbol"/>
              </a:rPr>
              <a:t>1.   p  q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 algn="just">
              <a:buAutoNum type="arabicPeriod" startAt="2"/>
            </a:pPr>
            <a:r>
              <a:rPr lang="en-US" sz="3200" dirty="0" smtClean="0">
                <a:sym typeface="Symbol"/>
              </a:rPr>
              <a:t>p	 	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 algn="just">
              <a:buAutoNum type="arabicPeriod" startAt="2"/>
            </a:pPr>
            <a:r>
              <a:rPr lang="en-US" sz="3200" dirty="0" smtClean="0">
                <a:sym typeface="Symbol"/>
              </a:rPr>
              <a:t>p  q		EE 1</a:t>
            </a:r>
          </a:p>
          <a:p>
            <a:pPr marL="514350" indent="-514350" algn="just">
              <a:buAutoNum type="arabicPeriod" startAt="2"/>
            </a:pPr>
            <a:r>
              <a:rPr lang="en-US" sz="3200" dirty="0" smtClean="0">
                <a:sym typeface="Symbol"/>
              </a:rPr>
              <a:t>q			MP  3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2</a:t>
            </a:r>
          </a:p>
          <a:p>
            <a:pPr marL="514350" indent="-514350" algn="just"/>
            <a:r>
              <a:rPr lang="en-US" sz="3200" dirty="0" err="1" smtClean="0">
                <a:sym typeface="Symbol"/>
              </a:rPr>
              <a:t>Jadi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r>
              <a:rPr lang="en-US" sz="3200" dirty="0" smtClean="0">
                <a:sym typeface="Symbol"/>
              </a:rPr>
              <a:t> q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1. 	(p v q) </a:t>
            </a:r>
            <a:r>
              <a:rPr lang="en-US" dirty="0" smtClean="0">
                <a:latin typeface="Calibri"/>
                <a:cs typeface="Calibri"/>
              </a:rPr>
              <a:t>→ (⌐ s → r)</a:t>
            </a:r>
          </a:p>
          <a:p>
            <a:pPr marL="514350" indent="-514350">
              <a:buNone/>
            </a:pPr>
            <a:r>
              <a:rPr lang="en-US" dirty="0" smtClean="0">
                <a:latin typeface="Calibri"/>
                <a:cs typeface="Calibri"/>
              </a:rPr>
              <a:t>	⌐ s</a:t>
            </a:r>
          </a:p>
          <a:p>
            <a:pPr marL="514350" indent="-514350">
              <a:buNone/>
            </a:pPr>
            <a:r>
              <a:rPr lang="en-US" dirty="0" smtClean="0">
                <a:latin typeface="Calibri"/>
                <a:cs typeface="Calibri"/>
              </a:rPr>
              <a:t>	q → t</a:t>
            </a:r>
          </a:p>
          <a:p>
            <a:pPr marL="514350" indent="-514350">
              <a:buNone/>
            </a:pPr>
            <a:r>
              <a:rPr lang="en-US" dirty="0" smtClean="0">
                <a:latin typeface="Calibri"/>
                <a:cs typeface="Calibri"/>
              </a:rPr>
              <a:t>	t → (p v q)</a:t>
            </a:r>
          </a:p>
          <a:p>
            <a:pPr marL="514350" indent="-514350">
              <a:buNone/>
            </a:pPr>
            <a:r>
              <a:rPr lang="en-US" dirty="0" smtClean="0">
                <a:latin typeface="Calibri"/>
                <a:cs typeface="Calibri"/>
              </a:rPr>
              <a:t>	q</a:t>
            </a:r>
          </a:p>
          <a:p>
            <a:pPr marL="514350" indent="-514350">
              <a:buNone/>
            </a:pPr>
            <a:r>
              <a:rPr lang="en-US" dirty="0" smtClean="0">
                <a:latin typeface="Calibri"/>
                <a:cs typeface="Calibri"/>
              </a:rPr>
              <a:t>2.	p → q</a:t>
            </a:r>
          </a:p>
          <a:p>
            <a:pPr marL="514350" indent="-514350">
              <a:buNone/>
            </a:pPr>
            <a:r>
              <a:rPr lang="en-US" dirty="0" smtClean="0">
                <a:latin typeface="Calibri"/>
                <a:cs typeface="Calibri"/>
              </a:rPr>
              <a:t>	q → r</a:t>
            </a:r>
          </a:p>
          <a:p>
            <a:pPr marL="514350" indent="-514350">
              <a:buNone/>
            </a:pPr>
            <a:r>
              <a:rPr lang="en-US" dirty="0" smtClean="0">
                <a:latin typeface="Calibri"/>
                <a:cs typeface="Calibri"/>
              </a:rPr>
              <a:t>	⌐ p → s</a:t>
            </a:r>
          </a:p>
          <a:p>
            <a:pPr marL="514350" indent="-514350">
              <a:buNone/>
            </a:pPr>
            <a:r>
              <a:rPr lang="en-US" dirty="0" smtClean="0">
                <a:latin typeface="Calibri"/>
                <a:cs typeface="Calibri"/>
              </a:rPr>
              <a:t>	⌐ r</a:t>
            </a:r>
          </a:p>
          <a:p>
            <a:pPr marL="514350" indent="-514350">
              <a:buNone/>
            </a:pPr>
            <a:r>
              <a:rPr lang="en-US" dirty="0" smtClean="0">
                <a:latin typeface="Calibri"/>
                <a:cs typeface="Calibri"/>
              </a:rPr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Andi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bakso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Susi </a:t>
            </a:r>
            <a:r>
              <a:rPr lang="en-US" dirty="0" err="1" smtClean="0"/>
              <a:t>rajin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Susi </a:t>
            </a:r>
            <a:r>
              <a:rPr lang="en-US" dirty="0" err="1" smtClean="0"/>
              <a:t>rajin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Budi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Budi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Tono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merajalela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resesi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devisa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devisa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merajalela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smtClean="0"/>
              <a:t>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 </a:t>
            </a:r>
            <a:r>
              <a:rPr lang="en-US" sz="3200" dirty="0" err="1" smtClean="0"/>
              <a:t>Benar</a:t>
            </a:r>
            <a:r>
              <a:rPr lang="en-US" sz="3200" dirty="0" smtClean="0"/>
              <a:t>, 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i="1" dirty="0" smtClean="0">
                <a:sym typeface="Symbol"/>
              </a:rPr>
              <a:t>(p  q) </a:t>
            </a:r>
            <a:r>
              <a:rPr lang="en-US" sz="3200" dirty="0" err="1" smtClean="0">
                <a:sym typeface="Symbol"/>
              </a:rPr>
              <a:t>bisa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bernilai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Benar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juga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bisa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bernilai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Salah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tergantung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nilai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q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(p  q) </a:t>
            </a:r>
            <a:r>
              <a:rPr lang="en-US" sz="3200" dirty="0" err="1" smtClean="0">
                <a:sym typeface="Symbol"/>
              </a:rPr>
              <a:t>bukan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merupakan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conclusion.</a:t>
            </a:r>
            <a:endParaRPr lang="en-US" sz="3200" dirty="0" smtClean="0">
              <a:sym typeface="Symbol"/>
            </a:endParaRP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ada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Premis</a:t>
            </a:r>
            <a:r>
              <a:rPr lang="en-US" sz="3200" i="1" dirty="0" smtClean="0">
                <a:sym typeface="Symbol"/>
              </a:rPr>
              <a:t> p, q,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(p  q) </a:t>
            </a:r>
            <a:r>
              <a:rPr lang="en-US" sz="3200" dirty="0" err="1" smtClean="0">
                <a:sym typeface="Symbol"/>
              </a:rPr>
              <a:t>merupakan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conclusion,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karena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(p  q) </a:t>
            </a:r>
            <a:r>
              <a:rPr lang="en-US" sz="3200" dirty="0" err="1" smtClean="0">
                <a:sym typeface="Symbol"/>
              </a:rPr>
              <a:t>akan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bernilai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Benar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bernilai</a:t>
            </a:r>
            <a:r>
              <a:rPr lang="en-US" sz="3200" dirty="0" smtClean="0">
                <a:sym typeface="Symbol"/>
              </a:rPr>
              <a:t> B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q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bernilai</a:t>
            </a:r>
            <a:r>
              <a:rPr lang="en-US" sz="3200" dirty="0" smtClean="0">
                <a:sym typeface="Symbol"/>
              </a:rPr>
              <a:t> B, </a:t>
            </a:r>
            <a:r>
              <a:rPr lang="en-US" sz="3200" dirty="0" err="1" smtClean="0">
                <a:sym typeface="Symbol"/>
              </a:rPr>
              <a:t>dimana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disyaratkan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harus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bernilai</a:t>
            </a:r>
            <a:r>
              <a:rPr lang="en-US" sz="3200" dirty="0" smtClean="0">
                <a:sym typeface="Symbol"/>
              </a:rPr>
              <a:t> B agar </a:t>
            </a:r>
            <a:r>
              <a:rPr lang="en-US" sz="3200" dirty="0" err="1" smtClean="0">
                <a:sym typeface="Symbol"/>
              </a:rPr>
              <a:t>mendapatkan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conlusion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Benar</a:t>
            </a:r>
            <a:r>
              <a:rPr lang="en-US" sz="3200" dirty="0" smtClean="0">
                <a:sym typeface="Symbol"/>
              </a:rPr>
              <a:t>  </a:t>
            </a:r>
            <a:r>
              <a:rPr lang="en-US" sz="3200" i="1" dirty="0" smtClean="0">
                <a:sym typeface="Symbo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B. Logical Entailment</a:t>
            </a:r>
            <a:endParaRPr lang="en-US" sz="3200" i="1" dirty="0" smtClean="0">
              <a:sym typeface="Symbo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129713"/>
            <a:ext cx="75936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Logical Entailment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id-ID" sz="3200" dirty="0" smtClean="0"/>
              <a:t>Implikasi logis yang benar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id-ID" sz="3200" dirty="0" smtClean="0"/>
              <a:t>relevan atau tersambung. Misalnya, "Jika semua anjing adalah mamalia, maka Socrates adalah manusia" adalah benar, menurut logika klasik, tetapi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relevan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tersambung</a:t>
            </a:r>
            <a:r>
              <a:rPr lang="en-US" sz="3200" dirty="0" smtClean="0"/>
              <a:t>, </a:t>
            </a:r>
            <a:r>
              <a:rPr lang="id-ID" sz="3200" dirty="0" smtClean="0"/>
              <a:t>"Relevansi logika" merupakan upaya untuk mengharuskan implikasi tersambung dengan benar</a:t>
            </a:r>
            <a:r>
              <a:rPr lang="en-US" sz="3200" dirty="0" smtClean="0"/>
              <a:t>.</a:t>
            </a:r>
            <a:endParaRPr lang="en-US" sz="3200" i="1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428604"/>
            <a:ext cx="759369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 </a:t>
            </a:r>
            <a:r>
              <a:rPr lang="en-US" sz="3200" dirty="0" err="1" smtClean="0">
                <a:sym typeface="Symbol"/>
              </a:rPr>
              <a:t>secara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logis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mengandung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(conclusion)</a:t>
            </a:r>
            <a:r>
              <a:rPr lang="en-US" sz="3200" dirty="0" smtClean="0">
                <a:sym typeface="Symbol"/>
              </a:rPr>
              <a:t> 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ditulis</a:t>
            </a:r>
            <a:r>
              <a:rPr lang="en-US" sz="3200" dirty="0" smtClean="0">
                <a:sym typeface="Symbol"/>
              </a:rPr>
              <a:t> :</a:t>
            </a:r>
          </a:p>
          <a:p>
            <a:pPr algn="just"/>
            <a:endParaRPr lang="en-US" sz="1400" dirty="0" smtClean="0">
              <a:sym typeface="Symbol"/>
            </a:endParaRPr>
          </a:p>
          <a:p>
            <a:pPr algn="ctr"/>
            <a:r>
              <a:rPr lang="en-US" sz="6000" dirty="0" smtClean="0">
                <a:solidFill>
                  <a:srgbClr val="FF0000"/>
                </a:solidFill>
                <a:sym typeface="Symbol"/>
              </a:rPr>
              <a:t>= </a:t>
            </a:r>
          </a:p>
          <a:p>
            <a:pPr algn="ctr"/>
            <a:endParaRPr lang="en-US" sz="1200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hanya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interpretasi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memenuhi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himpunan</a:t>
            </a:r>
            <a:r>
              <a:rPr lang="en-US" sz="3200" dirty="0" smtClean="0">
                <a:sym typeface="Symbol"/>
              </a:rPr>
              <a:t>  </a:t>
            </a:r>
            <a:r>
              <a:rPr lang="en-US" sz="3200" dirty="0" err="1" smtClean="0">
                <a:sym typeface="Symbol"/>
              </a:rPr>
              <a:t>juga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memenuhi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r>
              <a:rPr lang="en-US" sz="3200" dirty="0" smtClean="0">
                <a:sym typeface="Symbol"/>
              </a:rPr>
              <a:t> </a:t>
            </a:r>
          </a:p>
          <a:p>
            <a:pPr algn="just"/>
            <a:endParaRPr lang="en-US" sz="3200" i="1" dirty="0" smtClean="0">
              <a:sym typeface="Symbol"/>
            </a:endParaRPr>
          </a:p>
          <a:p>
            <a:pPr algn="just"/>
            <a:endParaRPr lang="en-US" sz="3200" i="1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428604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Contoh</a:t>
            </a:r>
            <a:r>
              <a:rPr lang="en-US" sz="3200" dirty="0" smtClean="0"/>
              <a:t> 1 :</a:t>
            </a:r>
          </a:p>
          <a:p>
            <a:pPr algn="just"/>
            <a:r>
              <a:rPr lang="en-US" sz="3200" i="1" dirty="0" smtClean="0"/>
              <a:t>	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 :</a:t>
            </a:r>
          </a:p>
          <a:p>
            <a:pPr algn="just"/>
            <a:r>
              <a:rPr lang="en-US" sz="3200" i="1" dirty="0" smtClean="0"/>
              <a:t>	Conclusion : </a:t>
            </a:r>
            <a:r>
              <a:rPr lang="en-US" sz="3200" dirty="0" smtClean="0"/>
              <a:t>(</a:t>
            </a:r>
            <a:r>
              <a:rPr lang="en-US" sz="3200" i="1" dirty="0" smtClean="0"/>
              <a:t>p </a:t>
            </a:r>
            <a:r>
              <a:rPr lang="en-US" sz="3200" i="1" dirty="0" smtClean="0">
                <a:sym typeface="Symbol"/>
              </a:rPr>
              <a:t> q)</a:t>
            </a:r>
          </a:p>
          <a:p>
            <a:pPr algn="just"/>
            <a:r>
              <a:rPr lang="en-US" sz="3200" dirty="0" smtClean="0">
                <a:sym typeface="Symbol"/>
              </a:rPr>
              <a:t>	Hal </a:t>
            </a:r>
            <a:r>
              <a:rPr lang="en-US" sz="3200" dirty="0" err="1" smtClean="0">
                <a:sym typeface="Symbol"/>
              </a:rPr>
              <a:t>ini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ditulis</a:t>
            </a:r>
            <a:r>
              <a:rPr lang="en-US" sz="3200" dirty="0" smtClean="0">
                <a:sym typeface="Symbol"/>
              </a:rPr>
              <a:t> : {p}</a:t>
            </a:r>
            <a:r>
              <a:rPr lang="en-US" sz="3200" dirty="0" smtClean="0"/>
              <a:t>= (p </a:t>
            </a:r>
            <a:r>
              <a:rPr lang="en-US" sz="3200" dirty="0" smtClean="0">
                <a:sym typeface="Symbol"/>
              </a:rPr>
              <a:t> q)</a:t>
            </a:r>
            <a:r>
              <a:rPr lang="en-US" sz="3200" i="1" dirty="0" smtClean="0">
                <a:sym typeface="Symbol"/>
              </a:rPr>
              <a:t> </a:t>
            </a:r>
          </a:p>
          <a:p>
            <a:pPr algn="just"/>
            <a:r>
              <a:rPr lang="en-US" sz="3200" dirty="0" smtClean="0">
                <a:sym typeface="Symbol"/>
              </a:rPr>
              <a:t>	</a:t>
            </a:r>
          </a:p>
          <a:p>
            <a:pPr algn="just"/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 :</a:t>
            </a:r>
          </a:p>
          <a:p>
            <a:pPr algn="just"/>
            <a:r>
              <a:rPr lang="en-US" sz="3200" i="1" dirty="0" smtClean="0"/>
              <a:t>No -Conclusion : </a:t>
            </a:r>
            <a:r>
              <a:rPr lang="en-US" sz="3200" dirty="0" smtClean="0"/>
              <a:t>(</a:t>
            </a:r>
            <a:r>
              <a:rPr lang="en-US" sz="3200" i="1" dirty="0" smtClean="0"/>
              <a:t>p </a:t>
            </a:r>
            <a:r>
              <a:rPr lang="en-US" sz="3200" i="1" dirty="0" smtClean="0">
                <a:sym typeface="Symbol"/>
              </a:rPr>
              <a:t> q)</a:t>
            </a:r>
          </a:p>
          <a:p>
            <a:pPr algn="just"/>
            <a:r>
              <a:rPr lang="en-US" sz="3200" dirty="0" smtClean="0">
                <a:sym typeface="Symbol"/>
              </a:rPr>
              <a:t>Hal </a:t>
            </a:r>
            <a:r>
              <a:rPr lang="en-US" sz="3200" dirty="0" err="1" smtClean="0">
                <a:sym typeface="Symbol"/>
              </a:rPr>
              <a:t>ini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ditulis</a:t>
            </a:r>
            <a:r>
              <a:rPr lang="en-US" sz="3200" dirty="0" smtClean="0">
                <a:sym typeface="Symbol"/>
              </a:rPr>
              <a:t> : {p}</a:t>
            </a:r>
            <a:r>
              <a:rPr lang="en-US" sz="3200" dirty="0" smtClean="0"/>
              <a:t> (p </a:t>
            </a:r>
            <a:r>
              <a:rPr lang="en-US" sz="3200" dirty="0" smtClean="0">
                <a:sym typeface="Symbol"/>
              </a:rPr>
              <a:t> q)</a:t>
            </a:r>
            <a:r>
              <a:rPr lang="en-US" sz="3200" i="1" dirty="0" smtClean="0">
                <a:sym typeface="Symbol"/>
              </a:rPr>
              <a:t> </a:t>
            </a:r>
          </a:p>
          <a:p>
            <a:pPr algn="just"/>
            <a:endParaRPr lang="en-US" sz="3200" dirty="0" smtClean="0">
              <a:sym typeface="Symbol"/>
            </a:endParaRPr>
          </a:p>
          <a:p>
            <a:pPr algn="just"/>
            <a:r>
              <a:rPr lang="en-US" sz="3200" i="1" dirty="0" smtClean="0"/>
              <a:t>	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p, q :</a:t>
            </a:r>
          </a:p>
          <a:p>
            <a:pPr algn="just"/>
            <a:r>
              <a:rPr lang="en-US" sz="3200" i="1" dirty="0" smtClean="0"/>
              <a:t>	Conclusion : </a:t>
            </a:r>
            <a:r>
              <a:rPr lang="en-US" sz="3200" dirty="0" smtClean="0"/>
              <a:t>(</a:t>
            </a:r>
            <a:r>
              <a:rPr lang="en-US" sz="3200" i="1" dirty="0" smtClean="0"/>
              <a:t>p </a:t>
            </a:r>
            <a:r>
              <a:rPr lang="en-US" sz="3200" dirty="0" smtClean="0">
                <a:sym typeface="Symbol"/>
              </a:rPr>
              <a:t> </a:t>
            </a:r>
            <a:r>
              <a:rPr lang="en-US" sz="3200" i="1" dirty="0" smtClean="0">
                <a:sym typeface="Symbol"/>
              </a:rPr>
              <a:t>q)</a:t>
            </a:r>
          </a:p>
          <a:p>
            <a:pPr algn="just"/>
            <a:r>
              <a:rPr lang="en-US" sz="3200" dirty="0" smtClean="0">
                <a:sym typeface="Symbol"/>
              </a:rPr>
              <a:t>	Hal </a:t>
            </a:r>
            <a:r>
              <a:rPr lang="en-US" sz="3200" dirty="0" err="1" smtClean="0">
                <a:sym typeface="Symbol"/>
              </a:rPr>
              <a:t>ini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ditulis</a:t>
            </a:r>
            <a:r>
              <a:rPr lang="en-US" sz="3200" dirty="0" smtClean="0">
                <a:sym typeface="Symbol"/>
              </a:rPr>
              <a:t> : {</a:t>
            </a:r>
            <a:r>
              <a:rPr lang="en-US" sz="3200" smtClean="0">
                <a:sym typeface="Symbol"/>
              </a:rPr>
              <a:t>p,q}</a:t>
            </a:r>
            <a:r>
              <a:rPr lang="en-US" sz="3200" dirty="0" smtClean="0">
                <a:sym typeface="Symbol"/>
              </a:rPr>
              <a:t></a:t>
            </a:r>
            <a:r>
              <a:rPr lang="en-US" sz="3200" dirty="0" smtClean="0"/>
              <a:t>= (p </a:t>
            </a:r>
            <a:r>
              <a:rPr lang="en-US" sz="3200" dirty="0" smtClean="0">
                <a:sym typeface="Symbol"/>
              </a:rPr>
              <a:t> q)</a:t>
            </a:r>
            <a:r>
              <a:rPr lang="en-US" sz="3200" i="1" dirty="0" smtClean="0">
                <a:sym typeface="Symbo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428604"/>
            <a:ext cx="75936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 </a:t>
            </a:r>
            <a:r>
              <a:rPr lang="en-US" sz="3200" dirty="0" err="1" smtClean="0"/>
              <a:t>Kebenaran</a:t>
            </a:r>
            <a:r>
              <a:rPr lang="en-US" sz="3200" dirty="0" smtClean="0"/>
              <a:t> :</a:t>
            </a:r>
          </a:p>
          <a:p>
            <a:pPr algn="just"/>
            <a:endParaRPr lang="en-US" sz="3200" i="1" dirty="0" smtClean="0">
              <a:sym typeface="Symbol"/>
            </a:endParaRPr>
          </a:p>
          <a:p>
            <a:pPr algn="just"/>
            <a:r>
              <a:rPr lang="en-US" sz="3200" dirty="0" err="1" smtClean="0">
                <a:sym typeface="Symbol"/>
              </a:rPr>
              <a:t>Untuk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mengetahui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suatu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himpunan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menghasilkan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logis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menggunakan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Tabel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Kebenaran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langkah</a:t>
            </a:r>
            <a:r>
              <a:rPr lang="en-US" sz="3200" dirty="0" smtClean="0">
                <a:sym typeface="Symbol"/>
              </a:rPr>
              <a:t> :</a:t>
            </a:r>
          </a:p>
          <a:p>
            <a:pPr marL="514350" indent="-514350" algn="just">
              <a:buAutoNum type="arabicPeriod"/>
            </a:pPr>
            <a:r>
              <a:rPr lang="en-US" sz="3200" dirty="0" err="1" smtClean="0">
                <a:sym typeface="Symbol"/>
              </a:rPr>
              <a:t>Tentukan</a:t>
            </a:r>
            <a:r>
              <a:rPr lang="en-US" sz="3200" dirty="0" smtClean="0">
                <a:sym typeface="Symbol"/>
              </a:rPr>
              <a:t> (</a:t>
            </a:r>
            <a:r>
              <a:rPr lang="en-US" sz="3200" dirty="0" err="1" smtClean="0">
                <a:sym typeface="Symbol"/>
              </a:rPr>
              <a:t>coret</a:t>
            </a:r>
            <a:r>
              <a:rPr lang="en-US" sz="3200" dirty="0" smtClean="0">
                <a:sym typeface="Symbol"/>
              </a:rPr>
              <a:t>) </a:t>
            </a:r>
            <a:r>
              <a:rPr lang="en-US" sz="3200" dirty="0" err="1" smtClean="0">
                <a:sym typeface="Symbol"/>
              </a:rPr>
              <a:t>interpretasi</a:t>
            </a:r>
            <a:r>
              <a:rPr lang="en-US" sz="3200" dirty="0" smtClean="0">
                <a:sym typeface="Symbol"/>
              </a:rPr>
              <a:t> (</a:t>
            </a:r>
            <a:r>
              <a:rPr lang="en-US" sz="3200" dirty="0" err="1" smtClean="0">
                <a:sym typeface="Symbol"/>
              </a:rPr>
              <a:t>baris</a:t>
            </a:r>
            <a:r>
              <a:rPr lang="en-US" sz="3200" dirty="0" smtClean="0">
                <a:sym typeface="Symbol"/>
              </a:rPr>
              <a:t>) yang </a:t>
            </a:r>
            <a:r>
              <a:rPr lang="en-US" sz="3200" dirty="0" err="1" smtClean="0">
                <a:sym typeface="Symbol"/>
              </a:rPr>
              <a:t>tidak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memenuhi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syarat</a:t>
            </a:r>
            <a:endParaRPr lang="en-US" sz="3200" dirty="0" smtClean="0">
              <a:sym typeface="Symbol"/>
            </a:endParaRPr>
          </a:p>
          <a:p>
            <a:pPr marL="514350" indent="-514350" algn="just">
              <a:buAutoNum type="arabicPeriod"/>
            </a:pPr>
            <a:r>
              <a:rPr lang="en-US" sz="3200" dirty="0" err="1" smtClean="0">
                <a:sym typeface="Symbol"/>
              </a:rPr>
              <a:t>Lakukan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untuk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setiap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diketahui</a:t>
            </a:r>
            <a:endParaRPr lang="en-US" sz="3200" dirty="0" smtClean="0">
              <a:sym typeface="Symbol"/>
            </a:endParaRPr>
          </a:p>
          <a:p>
            <a:pPr marL="514350" indent="-514350" algn="just">
              <a:buAutoNum type="arabicPeriod"/>
            </a:pPr>
            <a:r>
              <a:rPr lang="en-US" sz="3200" dirty="0" err="1" smtClean="0">
                <a:sym typeface="Symbol"/>
              </a:rPr>
              <a:t>Interpretasi</a:t>
            </a:r>
            <a:r>
              <a:rPr lang="en-US" sz="3200" dirty="0" smtClean="0">
                <a:sym typeface="Symbol"/>
              </a:rPr>
              <a:t> (</a:t>
            </a:r>
            <a:r>
              <a:rPr lang="en-US" sz="3200" dirty="0" err="1" smtClean="0">
                <a:sym typeface="Symbol"/>
              </a:rPr>
              <a:t>baris</a:t>
            </a:r>
            <a:r>
              <a:rPr lang="en-US" sz="3200" dirty="0" smtClean="0">
                <a:sym typeface="Symbol"/>
              </a:rPr>
              <a:t>) yang </a:t>
            </a:r>
            <a:r>
              <a:rPr lang="en-US" sz="3200" dirty="0" err="1" smtClean="0">
                <a:sym typeface="Symbol"/>
              </a:rPr>
              <a:t>tersisa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menunjukan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apakah</a:t>
            </a:r>
            <a:r>
              <a:rPr lang="en-US" sz="3200" dirty="0" smtClean="0">
                <a:sym typeface="Symbo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71414"/>
            <a:ext cx="75936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Contoh</a:t>
            </a:r>
            <a:r>
              <a:rPr lang="en-US" sz="3200" dirty="0" smtClean="0"/>
              <a:t> 2 :</a:t>
            </a:r>
          </a:p>
          <a:p>
            <a:pPr algn="just"/>
            <a:r>
              <a:rPr lang="en-US" sz="3200" i="1" dirty="0" smtClean="0"/>
              <a:t>	</a:t>
            </a:r>
            <a:r>
              <a:rPr lang="en-US" sz="3200" i="1" dirty="0" err="1" smtClean="0"/>
              <a:t>apakah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 Logical Entailment </a:t>
            </a:r>
          </a:p>
          <a:p>
            <a:pPr algn="just"/>
            <a:r>
              <a:rPr lang="en-US" sz="3200" i="1" dirty="0" smtClean="0"/>
              <a:t>	</a:t>
            </a:r>
            <a:r>
              <a:rPr lang="en-US" sz="3200" dirty="0" smtClean="0"/>
              <a:t>(</a:t>
            </a:r>
            <a:r>
              <a:rPr lang="en-US" sz="3200" i="1" dirty="0" smtClean="0"/>
              <a:t>p </a:t>
            </a:r>
            <a:r>
              <a:rPr lang="en-US" sz="3200" i="1" dirty="0" smtClean="0">
                <a:sym typeface="Symbol"/>
              </a:rPr>
              <a:t> q) </a:t>
            </a:r>
            <a:r>
              <a:rPr lang="en-US" sz="3200" i="1" dirty="0" err="1" smtClean="0">
                <a:sym typeface="Symbol"/>
              </a:rPr>
              <a:t>atau</a:t>
            </a:r>
            <a:r>
              <a:rPr lang="en-US" sz="3200" i="1" dirty="0" smtClean="0">
                <a:sym typeface="Symbol"/>
              </a:rPr>
              <a:t> {p} | = (p  q)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00100" y="1940492"/>
          <a:ext cx="1571636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6115" y="1785926"/>
            <a:ext cx="5357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 </a:t>
            </a:r>
            <a:r>
              <a:rPr lang="en-US" sz="3200" i="1" dirty="0" err="1" smtClean="0"/>
              <a:t>coret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S,  </a:t>
            </a:r>
            <a:r>
              <a:rPr lang="en-US" sz="3200" i="1" dirty="0" err="1" smtClean="0"/>
              <a:t>yaitu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interpretasi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</a:t>
            </a:r>
            <a:r>
              <a:rPr lang="en-US" sz="3200" i="1" dirty="0" smtClean="0"/>
              <a:t> 3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</a:t>
            </a:r>
            <a:r>
              <a:rPr lang="en-US" sz="3200" i="1" dirty="0" smtClean="0"/>
              <a:t> 4</a:t>
            </a:r>
            <a:r>
              <a:rPr lang="en-US" sz="3200" i="1" dirty="0" smtClean="0">
                <a:sym typeface="Symbol"/>
              </a:rPr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43174" y="1928802"/>
          <a:ext cx="54767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7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86116" y="3500438"/>
            <a:ext cx="53578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(</a:t>
            </a:r>
            <a:r>
              <a:rPr lang="en-US" sz="3200" i="1" dirty="0" smtClean="0"/>
              <a:t>p </a:t>
            </a:r>
            <a:r>
              <a:rPr lang="en-US" sz="3200" i="1" dirty="0" smtClean="0">
                <a:sym typeface="Symbol"/>
              </a:rPr>
              <a:t> q) </a:t>
            </a:r>
            <a:r>
              <a:rPr lang="en-US" sz="3200" i="1" dirty="0" err="1" smtClean="0">
                <a:sym typeface="Symbol"/>
              </a:rPr>
              <a:t>bernilai</a:t>
            </a:r>
            <a:r>
              <a:rPr lang="en-US" sz="3200" i="1" dirty="0" smtClean="0">
                <a:sym typeface="Symbol"/>
              </a:rPr>
              <a:t> B </a:t>
            </a:r>
            <a:r>
              <a:rPr lang="en-US" sz="3200" i="1" dirty="0" err="1" smtClean="0">
                <a:sym typeface="Symbol"/>
              </a:rPr>
              <a:t>jika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/>
              <a:t>Premis</a:t>
            </a:r>
            <a:r>
              <a:rPr lang="en-US" sz="3200" dirty="0" smtClean="0"/>
              <a:t> </a:t>
            </a:r>
            <a:r>
              <a:rPr lang="en-US" sz="3200" i="1" dirty="0" smtClean="0"/>
              <a:t>p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B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premis</a:t>
            </a:r>
            <a:r>
              <a:rPr lang="en-US" sz="3200" i="1" dirty="0" smtClean="0"/>
              <a:t> q </a:t>
            </a:r>
            <a:r>
              <a:rPr lang="en-US" sz="3200" i="1" dirty="0" err="1" smtClean="0"/>
              <a:t>jika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ada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bisa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bernilai</a:t>
            </a:r>
            <a:r>
              <a:rPr lang="en-US" sz="3200" i="1" dirty="0" smtClean="0"/>
              <a:t> B </a:t>
            </a:r>
            <a:r>
              <a:rPr lang="en-US" sz="3200" i="1" dirty="0" err="1" smtClean="0"/>
              <a:t>ataupun</a:t>
            </a:r>
            <a:r>
              <a:rPr lang="en-US" sz="3200" i="1" dirty="0" smtClean="0"/>
              <a:t> S </a:t>
            </a:r>
            <a:r>
              <a:rPr lang="en-US" sz="3200" i="1" dirty="0" err="1" smtClean="0"/>
              <a:t>tidak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pengaruh</a:t>
            </a:r>
            <a:r>
              <a:rPr lang="en-US" sz="3200" i="1" dirty="0" smtClean="0">
                <a:sym typeface="Symbol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21711" y="5630307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err="1" smtClean="0">
                <a:sym typeface="Symbol"/>
              </a:rPr>
              <a:t>Jadi</a:t>
            </a:r>
            <a:r>
              <a:rPr lang="en-US" sz="3200" i="1" dirty="0" smtClean="0">
                <a:sym typeface="Symbol"/>
              </a:rPr>
              <a:t> {p} | = (p  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1468</Words>
  <Application>Microsoft Office PowerPoint</Application>
  <PresentationFormat>On-screen Show (4:3)</PresentationFormat>
  <Paragraphs>514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Latihan Soal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: Pendahuluan</dc:title>
  <dc:creator>Bowo</dc:creator>
  <cp:lastModifiedBy>fujitsu</cp:lastModifiedBy>
  <cp:revision>175</cp:revision>
  <dcterms:created xsi:type="dcterms:W3CDTF">2014-02-21T13:21:04Z</dcterms:created>
  <dcterms:modified xsi:type="dcterms:W3CDTF">2017-04-17T20:27:01Z</dcterms:modified>
</cp:coreProperties>
</file>