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2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7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8C05A-51AD-4C38-B6FA-C5B8B9E7FD55}" type="datetimeFigureOut">
              <a:rPr lang="en-US" smtClean="0"/>
              <a:pPr/>
              <a:t>6/26/2014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41C66-6F00-4B97-AA97-436ADEB48D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MANAJEMEN KEUANGAN</a:t>
            </a:r>
            <a:endParaRPr lang="en-US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Laba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Rugi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 </a:t>
            </a:r>
            <a:br>
              <a:rPr lang="en-US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(</a:t>
            </a:r>
            <a:r>
              <a:rPr lang="en-US" sz="4000" b="1" i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income statement</a:t>
            </a:r>
            <a:r>
              <a:rPr lang="en-US" sz="4000" b="1" dirty="0" smtClean="0">
                <a:solidFill>
                  <a:schemeClr val="accent6">
                    <a:lumMod val="50000"/>
                  </a:schemeClr>
                </a:solidFill>
                <a:latin typeface="Andalus" pitchFamily="18" charset="-78"/>
                <a:cs typeface="Andalus" pitchFamily="18" charset="-78"/>
              </a:rPr>
              <a:t>)</a:t>
            </a:r>
            <a:r>
              <a:rPr lang="en-US" sz="4000" b="1" i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en-US" sz="4000" b="1" i="1" dirty="0" smtClean="0">
                <a:latin typeface="Andalus" pitchFamily="18" charset="-78"/>
                <a:cs typeface="Andalus" pitchFamily="18" charset="-78"/>
              </a:rPr>
            </a:br>
            <a:endParaRPr lang="en-US" sz="40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Bersih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net sales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Harga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Pokok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cost of goods sold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Kotor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gross </a:t>
            </a:r>
            <a:r>
              <a:rPr lang="en-US" sz="2800" i="1" dirty="0" err="1" smtClean="0">
                <a:latin typeface="Andalus" pitchFamily="18" charset="-78"/>
                <a:cs typeface="Andalus" pitchFamily="18" charset="-78"/>
              </a:rPr>
              <a:t>frofit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Beban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Operasi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(operating expenses)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sebelum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Bunga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Pajak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earnings before interest and taxes- EBIT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sebelum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Pajak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earnings before taxes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Bersih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Net Income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2004 South-Western. All rights reserved.</a:t>
            </a: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15–</a:t>
            </a:r>
            <a:fld id="{709F4AF2-06D1-48F6-8C5F-490C2A58249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-12700" y="317500"/>
            <a:ext cx="8458200" cy="14351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600" dirty="0" smtClean="0"/>
              <a:t>Example of Income Statement: Taylor, Inc.</a:t>
            </a:r>
          </a:p>
        </p:txBody>
      </p:sp>
      <p:pic>
        <p:nvPicPr>
          <p:cNvPr id="15155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5" y="1676400"/>
            <a:ext cx="7705725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12294" name="Text Box 5"/>
          <p:cNvSpPr txBox="1">
            <a:spLocks noChangeArrowheads="1"/>
          </p:cNvSpPr>
          <p:nvPr/>
        </p:nvSpPr>
        <p:spPr bwMode="auto">
          <a:xfrm>
            <a:off x="7391400" y="6481763"/>
            <a:ext cx="990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 dirty="0" smtClean="0">
                <a:latin typeface="Arial" charset="0"/>
              </a:rPr>
              <a:t>Exhibit </a:t>
            </a:r>
            <a:r>
              <a:rPr lang="en-US" sz="1000" b="1" dirty="0">
                <a:latin typeface="Arial" charset="0"/>
              </a:rPr>
              <a:t>15.1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2004 South-Western. All rights reserved.</a:t>
            </a:r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15–</a:t>
            </a:r>
            <a:fld id="{FA22DA6A-2EAD-46CB-8DA6-144500351F2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5257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-12700" y="285750"/>
            <a:ext cx="8458200" cy="131445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Income Statement Items as a Percentage of Net Sales for Taylor, Inc</a:t>
            </a:r>
            <a:r>
              <a:rPr lang="en-US" sz="4000" dirty="0" smtClean="0"/>
              <a:t>.</a:t>
            </a:r>
          </a:p>
        </p:txBody>
      </p:sp>
      <p:pic>
        <p:nvPicPr>
          <p:cNvPr id="152580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438" y="1524000"/>
            <a:ext cx="8005762" cy="4495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13318" name="Text Box 1029"/>
          <p:cNvSpPr txBox="1">
            <a:spLocks noChangeArrowheads="1"/>
          </p:cNvSpPr>
          <p:nvPr/>
        </p:nvSpPr>
        <p:spPr bwMode="auto">
          <a:xfrm>
            <a:off x="7391400" y="6481763"/>
            <a:ext cx="990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Exhibit 15.2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err="1" smtClean="0">
                <a:latin typeface="Andalus" pitchFamily="18" charset="-78"/>
                <a:cs typeface="Andalus" pitchFamily="18" charset="-78"/>
              </a:rPr>
              <a:t>Neraca</a:t>
            </a: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 </a:t>
            </a:r>
            <a:br>
              <a:rPr lang="en-US" sz="4000" b="1" dirty="0" smtClean="0">
                <a:latin typeface="Andalus" pitchFamily="18" charset="-78"/>
                <a:cs typeface="Andalus" pitchFamily="18" charset="-78"/>
              </a:rPr>
            </a:br>
            <a:r>
              <a:rPr lang="en-US" sz="4000" b="1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4000" b="1" i="1" dirty="0" smtClean="0">
                <a:latin typeface="Andalus" pitchFamily="18" charset="-78"/>
                <a:cs typeface="Andalus" pitchFamily="18" charset="-78"/>
              </a:rPr>
              <a:t>balance sheet</a:t>
            </a:r>
            <a:r>
              <a:rPr lang="en-US" sz="4000" dirty="0" smtClean="0">
                <a:latin typeface="Andalus" pitchFamily="18" charset="-78"/>
                <a:cs typeface="Andalus" pitchFamily="18" charset="-78"/>
              </a:rPr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9863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(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asset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)</a:t>
            </a:r>
            <a:endParaRPr kumimoji="0" lang="en-US" sz="36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(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liability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Ekuitas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Pemilik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(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owner’s equity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l"/>
            <a:r>
              <a:rPr lang="en-US" dirty="0" err="1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(</a:t>
            </a:r>
            <a:r>
              <a:rPr lang="en-US" i="1" dirty="0">
                <a:latin typeface="Andalus" pitchFamily="18" charset="-78"/>
                <a:cs typeface="Andalus" pitchFamily="18" charset="-78"/>
              </a:rPr>
              <a:t>asset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adalah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Semua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yang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dimiliki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oleh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sebuah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(</a:t>
            </a:r>
            <a:r>
              <a:rPr kumimoji="0" lang="en-US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current asset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diubah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menjadi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kas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kurang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satu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kas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sekuritas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piutang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persediaan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600" dirty="0" err="1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sz="36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latin typeface="Andalus" pitchFamily="18" charset="-78"/>
                <a:cs typeface="Andalus" pitchFamily="18" charset="-78"/>
              </a:rPr>
              <a:t>tetap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600" i="1" dirty="0" smtClean="0">
                <a:latin typeface="Andalus" pitchFamily="18" charset="-78"/>
                <a:cs typeface="Andalus" pitchFamily="18" charset="-78"/>
              </a:rPr>
              <a:t>fixed asset</a:t>
            </a:r>
            <a:r>
              <a:rPr lang="en-US" sz="36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3600" dirty="0">
              <a:latin typeface="Andalus" pitchFamily="18" charset="-78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yang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digunakan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oleh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lebih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satu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pabrik</a:t>
            </a:r>
            <a:r>
              <a:rPr lang="en-US" sz="2400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peralatan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Kewajiban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liability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jangka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pendek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   -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Utang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usaha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(</a:t>
            </a:r>
            <a:r>
              <a:rPr kumimoji="0" lang="en-US" sz="3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account payable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	   - Wesel Bayar (</a:t>
            </a:r>
            <a:r>
              <a:rPr lang="en-US" sz="3000" i="1" dirty="0" smtClean="0">
                <a:latin typeface="Andalus" pitchFamily="18" charset="-78"/>
                <a:cs typeface="Andalus" pitchFamily="18" charset="-78"/>
              </a:rPr>
              <a:t>notes payable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Kewajiban</a:t>
            </a:r>
            <a:r>
              <a:rPr lang="en-US" sz="3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Jangka</a:t>
            </a:r>
            <a:r>
              <a:rPr lang="en-US" sz="32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Panjang</a:t>
            </a:r>
            <a:endParaRPr lang="en-US" sz="32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pinjaman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dilunasi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dalam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waktu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kurang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satu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tahun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280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000" dirty="0">
              <a:latin typeface="Andalus" pitchFamily="18" charset="-78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3600" dirty="0">
                <a:latin typeface="Andalus" pitchFamily="18" charset="-78"/>
                <a:cs typeface="Andalus" pitchFamily="18" charset="-78"/>
              </a:rPr>
              <a:t>	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0" algn="l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Ekuitas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Pemilik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i="1" dirty="0" err="1" smtClean="0">
                <a:latin typeface="Andalus" pitchFamily="18" charset="-78"/>
                <a:cs typeface="Andalus" pitchFamily="18" charset="-78"/>
              </a:rPr>
              <a:t>lowner’s</a:t>
            </a:r>
            <a:r>
              <a:rPr lang="en-US" i="1" dirty="0" smtClean="0">
                <a:latin typeface="Andalus" pitchFamily="18" charset="-78"/>
                <a:cs typeface="Andalus" pitchFamily="18" charset="-78"/>
              </a:rPr>
              <a:t> equity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Saham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Modal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setor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tambahan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uang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diinvestasikan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oleh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pemilik</a:t>
            </a:r>
            <a:endParaRPr lang="en-US" sz="30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ditahan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bersih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disimpan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perusahan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alih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alih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dibayar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sebagai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deviden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kepada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pemegang</a:t>
            </a:r>
            <a:r>
              <a:rPr lang="en-US" sz="30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3000" dirty="0" err="1" smtClean="0">
                <a:latin typeface="Andalus" pitchFamily="18" charset="-78"/>
                <a:cs typeface="Andalus" pitchFamily="18" charset="-78"/>
              </a:rPr>
              <a:t>saham</a:t>
            </a:r>
            <a:endParaRPr lang="en-US" sz="30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6412" y="228600"/>
            <a:ext cx="5284788" cy="617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C0C0C0">
                <a:alpha val="50000"/>
              </a:srgbClr>
            </a:outerShdw>
          </a:effectLst>
        </p:spPr>
      </p:pic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19800" y="2740025"/>
            <a:ext cx="2425700" cy="137636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2800" smtClean="0"/>
              <a:t>Example of Balance Sheet for Taylor,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Copyright © 2004 South-Western. All rights reserved.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15–</a:t>
            </a:r>
            <a:fld id="{A6C1B5A8-62CD-4EE8-8A80-0013D26A8AA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61950"/>
            <a:ext cx="8458200" cy="13144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Breakdown of Balance Sheet </a:t>
            </a:r>
            <a:br>
              <a:rPr lang="en-US" sz="4000" dirty="0" smtClean="0"/>
            </a:br>
            <a:r>
              <a:rPr lang="en-US" sz="4000" dirty="0" smtClean="0"/>
              <a:t>for Taylor, Inc.</a:t>
            </a:r>
          </a:p>
        </p:txBody>
      </p:sp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7391400" y="6481763"/>
            <a:ext cx="990600" cy="244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b="1">
                <a:latin typeface="Arial" charset="0"/>
              </a:rPr>
              <a:t>Exhibit 15.4</a:t>
            </a:r>
          </a:p>
        </p:txBody>
      </p:sp>
      <p:pic>
        <p:nvPicPr>
          <p:cNvPr id="19462" name="Picture 5" descr="C:\My Documents\Books\South-Western\Madura 3e\EPS\CH15\150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825625"/>
            <a:ext cx="6477000" cy="465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Analisi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Rasio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2514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Evaluasi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hubungan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antar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variabel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dalam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laporan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Membandingkan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rasio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dalam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industri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sama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Menilai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karakteristis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dalam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kurun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waktu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886200"/>
            <a:ext cx="8229600" cy="2514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Klasifikasi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karakteristik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4000" b="1" i="0" u="none" strike="noStrike" kern="1200" cap="none" spc="0" normalizeH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Rasio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:</a:t>
            </a:r>
            <a:endParaRPr kumimoji="0" lang="en-US" sz="40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Likuiditas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Efisiensi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Pengungkit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Profitabilitas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pPr algn="r"/>
            <a:r>
              <a:rPr lang="en-US" sz="36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				</a:t>
            </a:r>
            <a:r>
              <a:rPr lang="en-US" sz="3600" b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Tujuan</a:t>
            </a:r>
            <a:r>
              <a:rPr lang="en-US" sz="36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Pembelajaran</a:t>
            </a:r>
            <a:endParaRPr lang="en-US" sz="36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❶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Bagaimana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akuntansi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❷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Menjelaskan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bagaiaman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cara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menginterpretasikan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Calibri"/>
                <a:cs typeface="Calibri"/>
              </a:rPr>
              <a:t>❸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Bagaimana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mengevaluasi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 smtClean="0">
                <a:latin typeface="Calibri"/>
                <a:cs typeface="Calibri"/>
              </a:rPr>
              <a:t>	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Ukuran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Liguiditas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19200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Mengacu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pada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kemampuan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sebuah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untuk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memenuhi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jangka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pendek</a:t>
            </a:r>
            <a:endParaRPr kumimoji="0" lang="en-US" sz="28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Membandingkan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antara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kewajiban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lancar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Semakin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besar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tingkat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yang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tersedia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terhadap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semakin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besar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likuiditas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Ukuran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liguiditas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lancar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cepat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457200"/>
            <a:ext cx="8229600" cy="31242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Rasio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:</a:t>
            </a:r>
            <a:endParaRPr kumimoji="0" lang="en-US" sz="40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Membandingkan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dengan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dalam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bentuk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rasio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Lancar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=   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Lancar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	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     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048000" y="2878772"/>
            <a:ext cx="27432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33400" y="3505200"/>
            <a:ext cx="8229600" cy="3124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Rasio</a:t>
            </a: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4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Cepat</a:t>
            </a:r>
            <a:r>
              <a:rPr kumimoji="0" lang="en-US" sz="4000" b="1" i="0" u="none" strike="noStrike" kern="1200" cap="none" spc="0" normalizeH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:</a:t>
            </a:r>
            <a:endParaRPr kumimoji="0" lang="en-US" sz="4000" b="1" i="1" u="none" strike="noStrike" kern="1200" cap="none" spc="0" normalizeH="0" baseline="0" noProof="0" dirty="0" smtClean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memasukkan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Andalus" pitchFamily="18" charset="-78"/>
                <a:cs typeface="Andalus" pitchFamily="18" charset="-78"/>
              </a:rPr>
              <a:t>persediaan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sebagai</a:t>
            </a: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pembilang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Cepat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=   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+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sekuritas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+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piutang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usaha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	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             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Kewajiban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Lancar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154680" y="5654040"/>
            <a:ext cx="4953000" cy="7620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85800" y="4267200"/>
            <a:ext cx="76962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2590800"/>
            <a:ext cx="7696200" cy="14478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Ukuran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Efisiensi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Mengukur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seberapa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efisien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dalam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memanfaatkan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aktivanya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Perputaran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Persediaan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= 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Harga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Pokok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	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        		             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Persediaan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aseline="0" dirty="0" smtClean="0">
              <a:latin typeface="Andalus" pitchFamily="18" charset="-78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Perputaran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=   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Bersih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		          		     Total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Aktiva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95800" y="3429000"/>
            <a:ext cx="38100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23360" y="4953000"/>
            <a:ext cx="2819400" cy="158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Ukuran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Pengungkit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Keuangan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8006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Sejauh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mana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menggunakan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dana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pinjaman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untuk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mendanai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aktiva-aktivanya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aseline="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Rasio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Hutang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-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Ekuitas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=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Utang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Jangka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Panjang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			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Ekuitas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Pemilik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Kelipatan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Pembayaran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=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Laba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sebelum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Bunga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Pajak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Bunga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	     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Beban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Bunga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Tahunan</a:t>
            </a:r>
            <a:endParaRPr lang="en-US" sz="2800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657600" y="3093720"/>
            <a:ext cx="342900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499360" y="4831080"/>
            <a:ext cx="434340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Ukuran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Andalus" pitchFamily="18" charset="-78"/>
                <a:cs typeface="Andalus" pitchFamily="18" charset="-78"/>
              </a:rPr>
              <a:t>PROFITABILITAS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8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Kinerja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dapat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diukur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relatif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terhadap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tingkat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penjualan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ekuitas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pemilik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baseline="0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		</a:t>
            </a:r>
            <a:r>
              <a:rPr lang="en-US" sz="2800" baseline="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Margin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Bersih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=   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Bersih</a:t>
            </a:r>
            <a:endParaRPr lang="en-US" sz="2800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			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   	 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Penjualan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Bersih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Pengembalian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Aktiva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=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Laba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Bersih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baseline="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		</a:t>
            </a:r>
            <a:r>
              <a:rPr lang="en-US" sz="2800" baseline="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(ROA) </a:t>
            </a:r>
            <a:r>
              <a:rPr lang="en-US" sz="2800" baseline="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			     Total </a:t>
            </a:r>
            <a:r>
              <a:rPr lang="en-US" sz="2800" baseline="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Aktiva</a:t>
            </a:r>
            <a:endParaRPr lang="en-US" sz="2800" baseline="0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Pengembalian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Ekuitas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=   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 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Laba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Bersih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		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ROE) 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			    </a:t>
            </a:r>
            <a:r>
              <a:rPr lang="en-US" sz="28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Ekuitas</a:t>
            </a:r>
            <a:r>
              <a:rPr lang="en-US" sz="2800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Pemilik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						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14800" y="2802572"/>
            <a:ext cx="25146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114800" y="3901440"/>
            <a:ext cx="243840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145280" y="4998720"/>
            <a:ext cx="2438400" cy="158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Keterbatasan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Rasio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447800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Perusahaan-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perusahaan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beroperasi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lebih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dari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satu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industri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Praktik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Akuntansi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bisa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berbeda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musiman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dapat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berdampak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rasio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/>
            <a:r>
              <a:rPr lang="en-US" dirty="0" smtClean="0">
                <a:latin typeface="Andalus" pitchFamily="18" charset="-78"/>
                <a:cs typeface="Andalus" pitchFamily="18" charset="-78"/>
              </a:rPr>
              <a:t>RANGKUMAN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8229600" cy="495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Kondisi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sangat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penting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bagi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Manjer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,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kreditor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dan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investor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utama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/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Rugi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Neraca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Rasio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dievaluasi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4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karaktersitik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: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likuiditas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efisiensi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leverage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profitabilitas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-152400"/>
            <a:ext cx="8229600" cy="1143000"/>
          </a:xfrm>
        </p:spPr>
        <p:txBody>
          <a:bodyPr/>
          <a:lstStyle/>
          <a:p>
            <a:pPr algn="r"/>
            <a:r>
              <a:rPr lang="en-US" sz="4000" b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Akuntansi</a:t>
            </a:r>
            <a:r>
              <a:rPr lang="en-US" sz="40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&amp; </a:t>
            </a:r>
            <a:r>
              <a:rPr lang="en-US" sz="4000" b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Analisis</a:t>
            </a:r>
            <a:r>
              <a:rPr lang="en-US" sz="4000" b="1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Keuangan</a:t>
            </a:r>
            <a:endParaRPr lang="en-US" sz="4000" b="1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304800" y="1524000"/>
            <a:ext cx="8534400" cy="4648200"/>
            <a:chOff x="152400" y="1524000"/>
            <a:chExt cx="8534400" cy="4648200"/>
          </a:xfrm>
        </p:grpSpPr>
        <p:sp>
          <p:nvSpPr>
            <p:cNvPr id="4" name="Rectangle 3"/>
            <p:cNvSpPr/>
            <p:nvPr/>
          </p:nvSpPr>
          <p:spPr>
            <a:xfrm>
              <a:off x="152400" y="3124200"/>
              <a:ext cx="2133600" cy="1447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Fungsi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</a:p>
            <a:p>
              <a:pPr algn="ctr"/>
              <a:r>
                <a:rPr lang="en-US" sz="1600" u="sng" dirty="0" err="1" smtClean="0">
                  <a:latin typeface="Andalus" pitchFamily="18" charset="-78"/>
                  <a:cs typeface="Andalus" pitchFamily="18" charset="-78"/>
                </a:rPr>
                <a:t>Akuntansi</a:t>
              </a:r>
              <a:endParaRPr lang="en-US" sz="1600" u="sng" dirty="0" smtClean="0">
                <a:latin typeface="Andalus" pitchFamily="18" charset="-78"/>
                <a:cs typeface="Andalus" pitchFamily="18" charset="-78"/>
              </a:endParaRPr>
            </a:p>
            <a:p>
              <a:pPr algn="ctr"/>
              <a:endParaRPr lang="en-US" sz="1600" dirty="0">
                <a:latin typeface="Andalus" pitchFamily="18" charset="-78"/>
                <a:cs typeface="Andalus" pitchFamily="18" charset="-78"/>
              </a:endParaRPr>
            </a:p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Iktisar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dan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Analisis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Kondisi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Keuangan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Perusahaan</a:t>
              </a:r>
              <a:endParaRPr lang="en-US" sz="16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667000" y="1524000"/>
              <a:ext cx="2133600" cy="1447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Keputusan-Keputusan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Pemasaran</a:t>
              </a:r>
              <a:r>
                <a:rPr lang="en-US" sz="1600" dirty="0">
                  <a:latin typeface="Andalus" pitchFamily="18" charset="-78"/>
                  <a:cs typeface="Andalus" pitchFamily="18" charset="-78"/>
                </a:rPr>
                <a:t> </a:t>
              </a:r>
              <a:endParaRPr lang="en-US" sz="1600" dirty="0" smtClean="0">
                <a:latin typeface="Andalus" pitchFamily="18" charset="-78"/>
                <a:cs typeface="Andalus" pitchFamily="18" charset="-78"/>
              </a:endParaRPr>
            </a:p>
            <a:p>
              <a:pPr algn="ctr"/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(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penentuan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harga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dan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jumlah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promosi</a:t>
              </a:r>
              <a:r>
                <a:rPr lang="en-US" sz="1600" dirty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yang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dibutuhkan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)</a:t>
              </a:r>
              <a:endParaRPr lang="en-US" sz="16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667000" y="3124200"/>
              <a:ext cx="2133600" cy="1447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Keputusan-Keputusan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Manajemen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</a:p>
            <a:p>
              <a:pPr algn="ctr"/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(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Jumlah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produksi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dan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jumlah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karyawan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)</a:t>
              </a:r>
              <a:endParaRPr lang="en-US" sz="16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667000" y="4724400"/>
              <a:ext cx="2133600" cy="1447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Keputusan-Keputusan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Keuangan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endParaRPr lang="en-US" sz="1600" dirty="0" smtClean="0">
                <a:latin typeface="Andalus" pitchFamily="18" charset="-78"/>
                <a:cs typeface="Andalus" pitchFamily="18" charset="-78"/>
              </a:endParaRPr>
            </a:p>
            <a:p>
              <a:pPr algn="ctr"/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(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Jumlah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pendanaan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melalui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utang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dan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ekuitas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yang </a:t>
              </a:r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tepat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)</a:t>
              </a:r>
              <a:endParaRPr lang="en-US" sz="16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334000" y="3398520"/>
              <a:ext cx="1447800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Laba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Perusahaan</a:t>
              </a:r>
              <a:endParaRPr lang="en-US" sz="16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239000" y="3398520"/>
              <a:ext cx="1447800" cy="9144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>
                  <a:latin typeface="Andalus" pitchFamily="18" charset="-78"/>
                  <a:cs typeface="Andalus" pitchFamily="18" charset="-78"/>
                </a:rPr>
                <a:t>Nilai</a:t>
              </a:r>
              <a:r>
                <a:rPr lang="en-US" sz="1600" dirty="0" smtClean="0">
                  <a:latin typeface="Andalus" pitchFamily="18" charset="-78"/>
                  <a:cs typeface="Andalus" pitchFamily="18" charset="-78"/>
                </a:rPr>
                <a:t> Perusahaan</a:t>
              </a:r>
              <a:endParaRPr lang="en-US" sz="1600" dirty="0">
                <a:latin typeface="Andalus" pitchFamily="18" charset="-78"/>
                <a:cs typeface="Andalus" pitchFamily="18" charset="-78"/>
              </a:endParaRPr>
            </a:p>
          </p:txBody>
        </p:sp>
        <p:cxnSp>
          <p:nvCxnSpPr>
            <p:cNvPr id="25" name="Elbow Connector 24"/>
            <p:cNvCxnSpPr>
              <a:stCxn id="5" idx="1"/>
              <a:endCxn id="10" idx="1"/>
            </p:cNvCxnSpPr>
            <p:nvPr/>
          </p:nvCxnSpPr>
          <p:spPr>
            <a:xfrm rot="10800000" flipV="1">
              <a:off x="2667000" y="2247900"/>
              <a:ext cx="1588" cy="3200400"/>
            </a:xfrm>
            <a:prstGeom prst="bentConnector3">
              <a:avLst>
                <a:gd name="adj1" fmla="val 14395466"/>
              </a:avLst>
            </a:prstGeom>
            <a:ln w="50800"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4" idx="3"/>
              <a:endCxn id="9" idx="1"/>
            </p:cNvCxnSpPr>
            <p:nvPr/>
          </p:nvCxnSpPr>
          <p:spPr>
            <a:xfrm>
              <a:off x="2286000" y="3848100"/>
              <a:ext cx="3810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9" idx="3"/>
              <a:endCxn id="11" idx="1"/>
            </p:cNvCxnSpPr>
            <p:nvPr/>
          </p:nvCxnSpPr>
          <p:spPr>
            <a:xfrm>
              <a:off x="4800600" y="3848100"/>
              <a:ext cx="533400" cy="7620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>
              <a:stCxn id="11" idx="3"/>
              <a:endCxn id="12" idx="1"/>
            </p:cNvCxnSpPr>
            <p:nvPr/>
          </p:nvCxnSpPr>
          <p:spPr>
            <a:xfrm>
              <a:off x="6781800" y="3855720"/>
              <a:ext cx="457200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Elbow Connector 34"/>
          <p:cNvCxnSpPr>
            <a:stCxn id="5" idx="3"/>
            <a:endCxn id="10" idx="3"/>
          </p:cNvCxnSpPr>
          <p:nvPr/>
        </p:nvCxnSpPr>
        <p:spPr>
          <a:xfrm>
            <a:off x="4953000" y="2247900"/>
            <a:ext cx="1588" cy="3200400"/>
          </a:xfrm>
          <a:prstGeom prst="bentConnector3">
            <a:avLst>
              <a:gd name="adj1" fmla="val 14395466"/>
            </a:avLst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Akuntansi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Keuangan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vs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ea typeface="+mj-ea"/>
                <a:cs typeface="Andalus" pitchFamily="18" charset="-78"/>
              </a:rPr>
              <a:t>Manajerial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Andalus" pitchFamily="18" charset="-78"/>
              <a:ea typeface="+mj-ea"/>
              <a:cs typeface="Andalus" pitchFamily="18" charset="-78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6462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cs typeface="Calibri"/>
              </a:rPr>
              <a:t>√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cs typeface="Calibri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Akuntansi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Keuangan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(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financial accounting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»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Pengguna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eksternal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pemegang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saham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serikat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pekerja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badan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pengawas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»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Fokus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pada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kegiatan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keseluruhan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  <a:cs typeface="Calibri"/>
              </a:rPr>
              <a:t>√</a:t>
            </a:r>
            <a:r>
              <a:rPr lang="en-US" sz="3200" b="1" dirty="0" smtClean="0">
                <a:cs typeface="Calibri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Akuntansi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ndalus" pitchFamily="18" charset="-78"/>
                <a:ea typeface="+mn-ea"/>
                <a:cs typeface="Andalus" pitchFamily="18" charset="-78"/>
              </a:rPr>
              <a:t>manajerial</a:t>
            </a: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(</a:t>
            </a:r>
            <a:r>
              <a:rPr lang="en-US" sz="3200" b="1" i="1" dirty="0" err="1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manajerial</a:t>
            </a:r>
            <a:r>
              <a:rPr lang="en-US" sz="3200" b="1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 accounting</a:t>
            </a:r>
            <a:r>
              <a:rPr lang="en-US" sz="32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)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	»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Pengguna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sz="2400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internal (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manajer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produksi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pemasaran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	»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tiap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departemen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memonitor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2400" dirty="0">
                <a:latin typeface="Andalus" pitchFamily="18" charset="-78"/>
                <a:cs typeface="Andalus" pitchFamily="18" charset="-78"/>
              </a:rPr>
              <a:t>	 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perencanaan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keputusan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bisnis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400" dirty="0" err="1" smtClean="0">
                <a:latin typeface="Andalus" pitchFamily="18" charset="-78"/>
                <a:cs typeface="Andalus" pitchFamily="18" charset="-78"/>
              </a:rPr>
              <a:t>dsb</a:t>
            </a:r>
            <a:r>
              <a:rPr lang="en-US" sz="2400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sz="2400" dirty="0">
              <a:latin typeface="Andalus" pitchFamily="18" charset="-78"/>
              <a:cs typeface="Andalus" pitchFamily="18" charset="-78"/>
            </a:endParaRPr>
          </a:p>
          <a:p>
            <a:pPr marL="342900" lvl="0" indent="-342900">
              <a:spcBef>
                <a:spcPct val="20000"/>
              </a:spcBef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dalus" pitchFamily="18" charset="-78"/>
              <a:ea typeface="+mn-ea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Bagaimana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Perusahaan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Akuntansi</a:t>
            </a:r>
            <a:endParaRPr lang="en-US" sz="36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kondisi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keuangan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Mendukung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keputusan</a:t>
            </a:r>
            <a:endParaRPr lang="en-US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dirty="0" err="1" smtClean="0">
                <a:latin typeface="Andalus" pitchFamily="18" charset="-78"/>
                <a:cs typeface="Andalus" pitchFamily="18" charset="-78"/>
              </a:rPr>
              <a:t>Mengendalikan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operasi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 smtClean="0">
                <a:latin typeface="Andalus" pitchFamily="18" charset="-78"/>
                <a:cs typeface="Andalus" pitchFamily="18" charset="-78"/>
              </a:rPr>
              <a:t>perusahaan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 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Pelaporan</a:t>
            </a:r>
            <a:endParaRPr lang="en-US" sz="36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Melaporkan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data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akurat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berkala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kepada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i="1" dirty="0" smtClean="0">
                <a:latin typeface="Andalus" pitchFamily="18" charset="-78"/>
                <a:cs typeface="Andalus" pitchFamily="18" charset="-78"/>
              </a:rPr>
              <a:t>stakeholders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kreditor</a:t>
            </a: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Dilakukan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sesuai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prinsip-prinsip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berlaku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umum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Pengambilan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keputusan</a:t>
            </a:r>
            <a:endParaRPr lang="en-US" sz="36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pendapatan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biaya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historis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keputusan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penganggaran</a:t>
            </a: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mengevaluasi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dampak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strategi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promosi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Menggunakan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informasi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penjualan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musiman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menentukan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tingkat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produksi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masa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mendatang</a:t>
            </a: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Keuangan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Pengendalian</a:t>
            </a:r>
            <a:endParaRPr lang="en-US" sz="36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memonitor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kinerja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perorangan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divisi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produk</a:t>
            </a: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memonitor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efisiensi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produksi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memonitor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operasi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serta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mengidentifikasi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kelebihan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kekurangan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Memonitor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kelebihan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kekurangan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mengidentifikasi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masalah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kebutuhan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audit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untuk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memastikan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setiap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divisi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telah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telah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beroperasi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secara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efisiensi</a:t>
            </a:r>
            <a:endParaRPr lang="en-US" sz="2800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Menginterpretasikan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sz="3600" dirty="0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Andalus" pitchFamily="18" charset="-78"/>
                <a:cs typeface="Andalus" pitchFamily="18" charset="-78"/>
              </a:rPr>
              <a:t>Keuangan</a:t>
            </a:r>
            <a:endParaRPr lang="en-US" sz="3600" dirty="0">
              <a:solidFill>
                <a:srgbClr val="7030A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Laporan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Rugi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income statement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)</a:t>
            </a:r>
            <a:endParaRPr lang="en-US" b="1" i="1" dirty="0" smtClean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menunjukkan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pendapatan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biaya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laba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perusahaan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selama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periode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tertentu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 err="1" smtClean="0">
                <a:latin typeface="Andalus" pitchFamily="18" charset="-78"/>
                <a:cs typeface="Andalus" pitchFamily="18" charset="-78"/>
              </a:rPr>
              <a:t>Neraca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 (</a:t>
            </a:r>
            <a:r>
              <a:rPr lang="en-US" b="1" i="1" dirty="0" smtClean="0">
                <a:latin typeface="Andalus" pitchFamily="18" charset="-78"/>
                <a:cs typeface="Andalus" pitchFamily="18" charset="-78"/>
              </a:rPr>
              <a:t>balance sheet</a:t>
            </a:r>
            <a:r>
              <a:rPr lang="en-US" dirty="0" smtClean="0">
                <a:latin typeface="Andalus" pitchFamily="18" charset="-78"/>
                <a:cs typeface="Andalus" pitchFamily="18" charset="-78"/>
              </a:rPr>
              <a:t>)</a:t>
            </a:r>
          </a:p>
          <a:p>
            <a:pPr>
              <a:buNone/>
            </a:pP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	-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melaporkan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nilai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buku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dari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seluruh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aktiva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</a:p>
          <a:p>
            <a:pPr>
              <a:buNone/>
            </a:pPr>
            <a:r>
              <a:rPr lang="en-US" sz="2800" dirty="0">
                <a:latin typeface="Andalus" pitchFamily="18" charset="-78"/>
                <a:cs typeface="Andalus" pitchFamily="18" charset="-78"/>
              </a:rPr>
              <a:t>	 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kewajiban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dan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ekuitas</a:t>
            </a:r>
            <a:r>
              <a:rPr lang="en-US" sz="2800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2800" dirty="0" err="1" smtClean="0">
                <a:latin typeface="Andalus" pitchFamily="18" charset="-78"/>
                <a:cs typeface="Andalus" pitchFamily="18" charset="-78"/>
              </a:rPr>
              <a:t>pemilik</a:t>
            </a:r>
            <a:r>
              <a:rPr lang="en-US" sz="2800" dirty="0">
                <a:latin typeface="Andalus" pitchFamily="18" charset="-78"/>
                <a:cs typeface="Andalus" pitchFamily="18" charset="-78"/>
              </a:rPr>
              <a:t>	</a:t>
            </a:r>
            <a:endParaRPr lang="en-US" sz="2800" dirty="0" smtClean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569</Words>
  <Application>Microsoft Office PowerPoint</Application>
  <PresentationFormat>On-screen Show (4:3)</PresentationFormat>
  <Paragraphs>177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MANAJEMEN KEUANGAN</vt:lpstr>
      <vt:lpstr>    Tujuan Pembelajaran</vt:lpstr>
      <vt:lpstr>Akuntansi &amp; Analisis Keuangan</vt:lpstr>
      <vt:lpstr>Slide 4</vt:lpstr>
      <vt:lpstr>Bagaimana Perusahaan Menggunakan Akuntansi</vt:lpstr>
      <vt:lpstr>Pelaporan</vt:lpstr>
      <vt:lpstr>Laporan Keuangan untuk Pengambilan keputusan</vt:lpstr>
      <vt:lpstr>Laporan Keuangan untuk Pengendalian</vt:lpstr>
      <vt:lpstr>Menginterpretasikan Laporan Keuangan</vt:lpstr>
      <vt:lpstr>Laporan Laba Rugi  (income statement) </vt:lpstr>
      <vt:lpstr>Example of Income Statement: Taylor, Inc.</vt:lpstr>
      <vt:lpstr>Income Statement Items as a Percentage of Net Sales for Taylor, Inc.</vt:lpstr>
      <vt:lpstr>Neraca  (balance sheet)</vt:lpstr>
      <vt:lpstr>Aktiva (asset)</vt:lpstr>
      <vt:lpstr>Kewajiban (liability)</vt:lpstr>
      <vt:lpstr>Ekuitas Pemilik (lowner’s equity)</vt:lpstr>
      <vt:lpstr>Example of Balance Sheet for Taylor, Inc.</vt:lpstr>
      <vt:lpstr>Breakdown of Balance Sheet  for Taylor, Inc.</vt:lpstr>
      <vt:lpstr>Analisi Rasio</vt:lpstr>
      <vt:lpstr>Ukuran Liguiditas</vt:lpstr>
      <vt:lpstr>Slide 21</vt:lpstr>
      <vt:lpstr>Ukuran Efisiensi</vt:lpstr>
      <vt:lpstr>Ukuran Pengungkit Keuangan</vt:lpstr>
      <vt:lpstr>Ukuran PROFITABILITAS</vt:lpstr>
      <vt:lpstr>Keterbatasan Analisis Rasio</vt:lpstr>
      <vt:lpstr>RANGKUMAN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</dc:title>
  <dc:creator>Toshiba</dc:creator>
  <cp:lastModifiedBy>Toshiba</cp:lastModifiedBy>
  <cp:revision>51</cp:revision>
  <dcterms:created xsi:type="dcterms:W3CDTF">2014-06-19T04:18:08Z</dcterms:created>
  <dcterms:modified xsi:type="dcterms:W3CDTF">2014-06-26T05:07:15Z</dcterms:modified>
</cp:coreProperties>
</file>