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3C07E8-5507-464E-BB3E-D894D243AC9B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A10291-0F1F-4C60-B431-2A2C6255E6E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KE-2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LINGKUNGAN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60350"/>
            <a:ext cx="8686800" cy="58356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200" b="1" dirty="0" err="1" smtClean="0">
                <a:latin typeface="Arial Narrow" pitchFamily="34" charset="0"/>
              </a:rPr>
              <a:t>Tindakan</a:t>
            </a:r>
            <a:r>
              <a:rPr lang="en-AU" sz="3200" b="1" dirty="0" smtClean="0">
                <a:latin typeface="Arial Narrow" pitchFamily="34" charset="0"/>
              </a:rPr>
              <a:t> </a:t>
            </a:r>
            <a:r>
              <a:rPr lang="en-AU" sz="3200" b="1" dirty="0" err="1" smtClean="0">
                <a:latin typeface="Arial Narrow" pitchFamily="34" charset="0"/>
              </a:rPr>
              <a:t>pencegahan</a:t>
            </a:r>
            <a:r>
              <a:rPr lang="en-AU" sz="3200" b="1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dapat</a:t>
            </a:r>
            <a:r>
              <a:rPr lang="en-AU" sz="3200" dirty="0" smtClean="0">
                <a:latin typeface="Arial Narrow" pitchFamily="34" charset="0"/>
              </a:rPr>
              <a:t> pula </a:t>
            </a:r>
            <a:r>
              <a:rPr lang="en-AU" sz="3200" dirty="0" err="1" smtClean="0">
                <a:latin typeface="Arial Narrow" pitchFamily="34" charset="0"/>
              </a:rPr>
              <a:t>dilakukan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dengan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mengganti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alat-alat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rumah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tangga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atau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bahan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bakar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kendaraan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bermotor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dengan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bahan</a:t>
            </a:r>
            <a:r>
              <a:rPr lang="en-AU" sz="3200" dirty="0" smtClean="0">
                <a:latin typeface="Arial Narrow" pitchFamily="34" charset="0"/>
              </a:rPr>
              <a:t> yang </a:t>
            </a:r>
            <a:r>
              <a:rPr lang="en-AU" sz="3200" dirty="0" err="1" smtClean="0">
                <a:latin typeface="Arial Narrow" pitchFamily="34" charset="0"/>
              </a:rPr>
              <a:t>lebih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ramah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lingkungan</a:t>
            </a:r>
            <a:r>
              <a:rPr lang="en-AU" sz="3200" dirty="0" smtClean="0">
                <a:latin typeface="Arial Narrow" pitchFamily="34" charset="0"/>
              </a:rPr>
              <a:t>. </a:t>
            </a:r>
            <a:r>
              <a:rPr lang="en-AU" sz="3200" dirty="0" err="1" smtClean="0">
                <a:latin typeface="Arial Narrow" pitchFamily="34" charset="0"/>
              </a:rPr>
              <a:t>Pencegahan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dapat</a:t>
            </a:r>
            <a:r>
              <a:rPr lang="en-AU" sz="3200" dirty="0" smtClean="0">
                <a:latin typeface="Arial Narrow" pitchFamily="34" charset="0"/>
              </a:rPr>
              <a:t> pula </a:t>
            </a:r>
            <a:r>
              <a:rPr lang="en-AU" sz="3200" dirty="0" err="1" smtClean="0">
                <a:latin typeface="Arial Narrow" pitchFamily="34" charset="0"/>
              </a:rPr>
              <a:t>dilakukan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dengan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kegiatan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konservasi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penggunaan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energi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alternatif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penggunaan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alat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transportasi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alternatif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dan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pembangunan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berkelanjutan</a:t>
            </a:r>
            <a:r>
              <a:rPr lang="en-AU" sz="3200" dirty="0" smtClean="0">
                <a:latin typeface="Arial Narrow" pitchFamily="34" charset="0"/>
              </a:rPr>
              <a:t> (sustainable development).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200" b="1" dirty="0" err="1" smtClean="0">
                <a:latin typeface="Arial Narrow" pitchFamily="34" charset="0"/>
              </a:rPr>
              <a:t>Langkah</a:t>
            </a:r>
            <a:r>
              <a:rPr lang="en-AU" sz="3200" b="1" dirty="0" smtClean="0">
                <a:latin typeface="Arial Narrow" pitchFamily="34" charset="0"/>
              </a:rPr>
              <a:t> </a:t>
            </a:r>
            <a:r>
              <a:rPr lang="en-AU" sz="3200" b="1" dirty="0" err="1" smtClean="0">
                <a:latin typeface="Arial Narrow" pitchFamily="34" charset="0"/>
              </a:rPr>
              <a:t>pengendalian</a:t>
            </a:r>
            <a:r>
              <a:rPr lang="en-AU" sz="3200" b="1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sangat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penting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untuk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menjaga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lingkungan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tetap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bersih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sehat</a:t>
            </a:r>
            <a:r>
              <a:rPr lang="en-AU" sz="3200" dirty="0" smtClean="0">
                <a:latin typeface="Arial Narrow" pitchFamily="34" charset="0"/>
              </a:rPr>
              <a:t>. </a:t>
            </a:r>
            <a:r>
              <a:rPr lang="en-AU" sz="3200" dirty="0" err="1" smtClean="0">
                <a:latin typeface="Arial Narrow" pitchFamily="34" charset="0"/>
              </a:rPr>
              <a:t>Pengendalian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dapat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berupa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pembuatan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standar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baku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mutu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lingkungan</a:t>
            </a:r>
            <a:r>
              <a:rPr lang="en-AU" sz="3200" dirty="0" smtClean="0">
                <a:latin typeface="Arial Narrow" pitchFamily="34" charset="0"/>
              </a:rPr>
              <a:t>, monitoring </a:t>
            </a:r>
            <a:r>
              <a:rPr lang="en-AU" sz="3200" dirty="0" err="1" smtClean="0">
                <a:latin typeface="Arial Narrow" pitchFamily="34" charset="0"/>
              </a:rPr>
              <a:t>lingkungan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penggunaan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teknologi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untuk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mengatasi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masalah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lingkungan</a:t>
            </a:r>
            <a:r>
              <a:rPr lang="en-AU" sz="3200" dirty="0" smtClean="0">
                <a:latin typeface="Arial Narrow" pitchFamily="34" charset="0"/>
              </a:rPr>
              <a:t>. </a:t>
            </a:r>
            <a:r>
              <a:rPr lang="en-AU" sz="3200" dirty="0" err="1" smtClean="0">
                <a:latin typeface="Arial Narrow" pitchFamily="34" charset="0"/>
              </a:rPr>
              <a:t>Untuk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permasalahan</a:t>
            </a:r>
            <a:r>
              <a:rPr lang="en-AU" sz="3200" dirty="0" smtClean="0">
                <a:latin typeface="Arial Narrow" pitchFamily="34" charset="0"/>
              </a:rPr>
              <a:t> global </a:t>
            </a:r>
            <a:r>
              <a:rPr lang="en-AU" sz="3200" dirty="0" err="1" smtClean="0">
                <a:latin typeface="Arial Narrow" pitchFamily="34" charset="0"/>
              </a:rPr>
              <a:t>seperti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perubahan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iklim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penipisan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lapisan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ozon</a:t>
            </a:r>
            <a:r>
              <a:rPr lang="en-AU" sz="3200" dirty="0" smtClean="0">
                <a:latin typeface="Arial Narrow" pitchFamily="34" charset="0"/>
              </a:rPr>
              <a:t>, </a:t>
            </a:r>
            <a:r>
              <a:rPr lang="en-AU" sz="3200" dirty="0" err="1" smtClean="0">
                <a:latin typeface="Arial Narrow" pitchFamily="34" charset="0"/>
              </a:rPr>
              <a:t>dan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pemanasan</a:t>
            </a:r>
            <a:r>
              <a:rPr lang="en-AU" sz="3200" dirty="0" smtClean="0">
                <a:latin typeface="Arial Narrow" pitchFamily="34" charset="0"/>
              </a:rPr>
              <a:t> global </a:t>
            </a:r>
            <a:r>
              <a:rPr lang="en-AU" sz="3200" dirty="0" err="1" smtClean="0">
                <a:latin typeface="Arial Narrow" pitchFamily="34" charset="0"/>
              </a:rPr>
              <a:t>diperlukan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kerjasama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semua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pihak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antara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satu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negara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dengan</a:t>
            </a:r>
            <a:r>
              <a:rPr lang="en-AU" sz="3200" dirty="0" smtClean="0">
                <a:latin typeface="Arial Narrow" pitchFamily="34" charset="0"/>
              </a:rPr>
              <a:t> </a:t>
            </a:r>
            <a:r>
              <a:rPr lang="en-AU" sz="3200" dirty="0" err="1" smtClean="0">
                <a:latin typeface="Arial Narrow" pitchFamily="34" charset="0"/>
              </a:rPr>
              <a:t>negara</a:t>
            </a:r>
            <a:r>
              <a:rPr lang="en-AU" sz="3200" dirty="0" smtClean="0">
                <a:latin typeface="Arial Narrow" pitchFamily="34" charset="0"/>
              </a:rPr>
              <a:t> lain</a:t>
            </a:r>
            <a:endParaRPr lang="en-US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74138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dirty="0" smtClean="0"/>
              <a:t>EMS</a:t>
            </a:r>
            <a:endParaRPr lang="en-US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57298"/>
            <a:ext cx="9144000" cy="487998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Banyak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pendekatan</a:t>
            </a:r>
            <a:r>
              <a:rPr lang="en-AU" altLang="ja-JP" sz="2800" dirty="0" smtClean="0"/>
              <a:t> yang </a:t>
            </a:r>
            <a:r>
              <a:rPr lang="en-AU" altLang="ja-JP" sz="2800" dirty="0" err="1" smtClean="0"/>
              <a:t>dibuat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untuk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mengelola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baik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tingkat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perusahaan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maupun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pemerintah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diantaranya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adalah</a:t>
            </a:r>
            <a:r>
              <a:rPr lang="en-AU" altLang="ja-JP" sz="2800" dirty="0" smtClean="0"/>
              <a:t> Environmental Management System (EMS). </a:t>
            </a:r>
            <a:endParaRPr lang="id-ID" altLang="ja-JP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smtClean="0"/>
              <a:t>EMS </a:t>
            </a:r>
            <a:r>
              <a:rPr lang="en-AU" altLang="ja-JP" sz="2800" dirty="0" err="1" smtClean="0"/>
              <a:t>adalah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siklus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berkelanjutan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dari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kegiatan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perencanaan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implementasi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evaluasi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peningkatan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proses</a:t>
            </a:r>
            <a:r>
              <a:rPr lang="en-AU" altLang="ja-JP" sz="2800" dirty="0" smtClean="0"/>
              <a:t>, yang </a:t>
            </a:r>
            <a:r>
              <a:rPr lang="en-AU" altLang="ja-JP" sz="2800" dirty="0" err="1" smtClean="0"/>
              <a:t>diorganisasi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sedemikian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sehingga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tujuan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bisnis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perusahaan</a:t>
            </a:r>
            <a:r>
              <a:rPr lang="en-AU" altLang="ja-JP" sz="2800" dirty="0" smtClean="0"/>
              <a:t>/</a:t>
            </a:r>
            <a:r>
              <a:rPr lang="en-AU" altLang="ja-JP" sz="2800" dirty="0" err="1" smtClean="0"/>
              <a:t>pemerintah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tujuan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padu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bersinergi</a:t>
            </a:r>
            <a:r>
              <a:rPr lang="en-AU" altLang="ja-JP" sz="2800" dirty="0" smtClean="0"/>
              <a:t>. </a:t>
            </a:r>
            <a:endParaRPr lang="en-US" altLang="ja-JP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Perencanaan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meliputi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identifikasi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aspek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penetapan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tujuan</a:t>
            </a:r>
            <a:r>
              <a:rPr lang="en-AU" altLang="ja-JP" sz="2800" dirty="0" smtClean="0"/>
              <a:t> (goal)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Implementasi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termasuk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pelatihan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pengendalian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operasi</a:t>
            </a:r>
            <a:r>
              <a:rPr lang="en-AU" altLang="ja-JP" sz="2800" dirty="0" smtClean="0"/>
              <a:t>;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Pemeriksaan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termasuk</a:t>
            </a:r>
            <a:r>
              <a:rPr lang="en-AU" altLang="ja-JP" sz="2800" dirty="0" smtClean="0"/>
              <a:t> monitoring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pemeriksaan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hasil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kerja</a:t>
            </a:r>
            <a:r>
              <a:rPr lang="en-AU" altLang="ja-JP" sz="2800" dirty="0" smtClean="0"/>
              <a:t>; </a:t>
            </a:r>
            <a:endParaRPr lang="id-ID" altLang="ja-JP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Evaluasi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termasuk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evaluasi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kemajuan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kerja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perbaikan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sistem</a:t>
            </a:r>
            <a:r>
              <a:rPr lang="en-AU" altLang="ja-JP" sz="2800" dirty="0" smtClean="0"/>
              <a:t>.</a:t>
            </a:r>
            <a:r>
              <a:rPr lang="en-AU" altLang="ja-JP" dirty="0" smtClean="0"/>
              <a:t> </a:t>
            </a:r>
            <a:endParaRPr lang="en-US" altLang="ja-JP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04813"/>
            <a:ext cx="9144000" cy="531020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b="1" dirty="0" err="1" smtClean="0"/>
              <a:t>Penerapan</a:t>
            </a:r>
            <a:r>
              <a:rPr lang="en-AU" b="1" dirty="0" smtClean="0"/>
              <a:t> EMS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EMS yang </a:t>
            </a:r>
            <a:r>
              <a:rPr lang="en-AU" sz="2800" dirty="0" err="1" smtClean="0"/>
              <a:t>efektif</a:t>
            </a:r>
            <a:r>
              <a:rPr lang="en-AU" sz="2800" dirty="0" smtClean="0"/>
              <a:t>, </a:t>
            </a:r>
            <a:r>
              <a:rPr lang="en-AU" sz="2800" dirty="0" err="1" smtClean="0"/>
              <a:t>dibangun</a:t>
            </a:r>
            <a:r>
              <a:rPr lang="en-AU" sz="2800" dirty="0" smtClean="0"/>
              <a:t> </a:t>
            </a:r>
            <a:r>
              <a:rPr lang="en-AU" sz="2800" dirty="0" err="1" smtClean="0"/>
              <a:t>pada</a:t>
            </a:r>
            <a:r>
              <a:rPr lang="en-AU" sz="2800" dirty="0" smtClean="0"/>
              <a:t> </a:t>
            </a:r>
            <a:r>
              <a:rPr lang="en-AU" sz="2800" dirty="0" err="1" smtClean="0"/>
              <a:t>konsep</a:t>
            </a:r>
            <a:r>
              <a:rPr lang="en-AU" sz="2800" dirty="0" smtClean="0"/>
              <a:t> TQM (Total Quality Management), </a:t>
            </a:r>
            <a:r>
              <a:rPr lang="en-AU" sz="2800" dirty="0" err="1" smtClean="0"/>
              <a:t>misalnya</a:t>
            </a:r>
            <a:r>
              <a:rPr lang="en-AU" sz="2800" dirty="0" smtClean="0"/>
              <a:t> </a:t>
            </a:r>
            <a:r>
              <a:rPr lang="en-AU" sz="2800" dirty="0" err="1" smtClean="0"/>
              <a:t>pada</a:t>
            </a:r>
            <a:r>
              <a:rPr lang="en-AU" sz="2800" dirty="0" smtClean="0"/>
              <a:t> ISO 9000. </a:t>
            </a:r>
            <a:r>
              <a:rPr lang="en-AU" sz="2800" dirty="0" err="1" smtClean="0"/>
              <a:t>Untuk</a:t>
            </a:r>
            <a:r>
              <a:rPr lang="en-AU" sz="2800" dirty="0" smtClean="0"/>
              <a:t> </a:t>
            </a:r>
            <a:r>
              <a:rPr lang="en-AU" sz="2800" dirty="0" err="1" smtClean="0"/>
              <a:t>meningkatkan</a:t>
            </a:r>
            <a:r>
              <a:rPr lang="en-AU" sz="2800" dirty="0" smtClean="0"/>
              <a:t> </a:t>
            </a:r>
            <a:r>
              <a:rPr lang="en-AU" sz="2800" dirty="0" err="1" smtClean="0"/>
              <a:t>pengelolaan</a:t>
            </a:r>
            <a:r>
              <a:rPr lang="en-AU" sz="2800" dirty="0" smtClean="0"/>
              <a:t>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, </a:t>
            </a:r>
            <a:r>
              <a:rPr lang="en-AU" sz="2800" dirty="0" err="1" smtClean="0"/>
              <a:t>organisasi</a:t>
            </a:r>
            <a:r>
              <a:rPr lang="en-AU" sz="2800" dirty="0" smtClean="0"/>
              <a:t> </a:t>
            </a:r>
            <a:r>
              <a:rPr lang="en-AU" sz="2800" dirty="0" err="1" smtClean="0"/>
              <a:t>tidak</a:t>
            </a:r>
            <a:r>
              <a:rPr lang="en-AU" sz="2800" dirty="0" smtClean="0"/>
              <a:t> </a:t>
            </a:r>
            <a:r>
              <a:rPr lang="en-AU" sz="2800" dirty="0" err="1" smtClean="0"/>
              <a:t>hanya</a:t>
            </a:r>
            <a:r>
              <a:rPr lang="en-AU" sz="2800" dirty="0" smtClean="0"/>
              <a:t> </a:t>
            </a:r>
            <a:r>
              <a:rPr lang="en-AU" sz="2800" dirty="0" err="1" smtClean="0"/>
              <a:t>tahu</a:t>
            </a:r>
            <a:r>
              <a:rPr lang="en-AU" sz="2800" dirty="0" smtClean="0"/>
              <a:t> </a:t>
            </a:r>
            <a:r>
              <a:rPr lang="en-AU" sz="2800" dirty="0" err="1" smtClean="0"/>
              <a:t>apa</a:t>
            </a:r>
            <a:r>
              <a:rPr lang="en-AU" sz="2800" dirty="0" smtClean="0"/>
              <a:t> yang </a:t>
            </a:r>
            <a:r>
              <a:rPr lang="en-AU" sz="2800" dirty="0" err="1" smtClean="0"/>
              <a:t>terjadi</a:t>
            </a:r>
            <a:r>
              <a:rPr lang="en-AU" sz="2800" dirty="0" smtClean="0"/>
              <a:t>, </a:t>
            </a:r>
            <a:r>
              <a:rPr lang="en-AU" sz="2800" dirty="0" err="1" smtClean="0"/>
              <a:t>tetapi</a:t>
            </a:r>
            <a:r>
              <a:rPr lang="en-AU" sz="2800" dirty="0" smtClean="0"/>
              <a:t> </a:t>
            </a:r>
            <a:r>
              <a:rPr lang="en-AU" sz="2800" dirty="0" err="1" smtClean="0"/>
              <a:t>juga</a:t>
            </a:r>
            <a:r>
              <a:rPr lang="en-AU" sz="2800" dirty="0" smtClean="0"/>
              <a:t> </a:t>
            </a:r>
            <a:r>
              <a:rPr lang="en-AU" sz="2800" dirty="0" err="1" smtClean="0"/>
              <a:t>harus</a:t>
            </a:r>
            <a:r>
              <a:rPr lang="en-AU" sz="2800" dirty="0" smtClean="0"/>
              <a:t> </a:t>
            </a:r>
            <a:r>
              <a:rPr lang="en-AU" sz="2800" dirty="0" err="1" smtClean="0"/>
              <a:t>tahu</a:t>
            </a:r>
            <a:r>
              <a:rPr lang="en-AU" sz="2800" dirty="0" smtClean="0"/>
              <a:t> </a:t>
            </a:r>
            <a:r>
              <a:rPr lang="en-AU" sz="2800" dirty="0" err="1" smtClean="0"/>
              <a:t>mengapa</a:t>
            </a:r>
            <a:r>
              <a:rPr lang="en-AU" sz="2800" dirty="0" smtClean="0"/>
              <a:t> </a:t>
            </a:r>
            <a:r>
              <a:rPr lang="en-AU" sz="2800" dirty="0" err="1" smtClean="0"/>
              <a:t>terjadi</a:t>
            </a:r>
            <a:r>
              <a:rPr lang="en-AU" sz="2800" dirty="0" smtClean="0"/>
              <a:t>. </a:t>
            </a:r>
            <a:r>
              <a:rPr lang="en-AU" sz="2800" dirty="0" err="1" smtClean="0"/>
              <a:t>Kebanyakan</a:t>
            </a:r>
            <a:r>
              <a:rPr lang="en-AU" sz="2800" dirty="0" smtClean="0"/>
              <a:t> </a:t>
            </a:r>
            <a:r>
              <a:rPr lang="en-AU" sz="2800" dirty="0" err="1" smtClean="0"/>
              <a:t>penerapan</a:t>
            </a:r>
            <a:r>
              <a:rPr lang="en-AU" sz="2800" dirty="0" smtClean="0"/>
              <a:t> EMS (</a:t>
            </a:r>
            <a:r>
              <a:rPr lang="en-AU" sz="2800" dirty="0" err="1" smtClean="0"/>
              <a:t>termasuk</a:t>
            </a:r>
            <a:r>
              <a:rPr lang="en-AU" sz="2800" dirty="0" smtClean="0"/>
              <a:t> </a:t>
            </a:r>
            <a:r>
              <a:rPr lang="en-AU" sz="2800" dirty="0" err="1" smtClean="0"/>
              <a:t>didalamnya</a:t>
            </a:r>
            <a:r>
              <a:rPr lang="en-AU" sz="2800" dirty="0" smtClean="0"/>
              <a:t> ISO 14001), </a:t>
            </a:r>
            <a:r>
              <a:rPr lang="en-AU" sz="2800" dirty="0" err="1" smtClean="0"/>
              <a:t>akan</a:t>
            </a:r>
            <a:r>
              <a:rPr lang="en-AU" sz="2800" dirty="0" smtClean="0"/>
              <a:t> </a:t>
            </a:r>
            <a:r>
              <a:rPr lang="en-AU" sz="2800" dirty="0" err="1" smtClean="0"/>
              <a:t>sukses</a:t>
            </a:r>
            <a:r>
              <a:rPr lang="en-AU" sz="2800" dirty="0" smtClean="0"/>
              <a:t> </a:t>
            </a:r>
            <a:endParaRPr lang="id-ID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id-ID" sz="2800" dirty="0" smtClean="0"/>
              <a:t>	</a:t>
            </a:r>
            <a:r>
              <a:rPr lang="en-AU" sz="2800" dirty="0" err="1" smtClean="0"/>
              <a:t>jika</a:t>
            </a:r>
            <a:r>
              <a:rPr lang="en-AU" sz="2800" dirty="0" smtClean="0"/>
              <a:t> </a:t>
            </a:r>
            <a:r>
              <a:rPr lang="en-AU" sz="2800" dirty="0" smtClean="0"/>
              <a:t>: </a:t>
            </a:r>
            <a:endParaRPr lang="en-US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didukung</a:t>
            </a:r>
            <a:r>
              <a:rPr lang="en-AU" sz="2800" dirty="0" smtClean="0"/>
              <a:t> </a:t>
            </a:r>
            <a:r>
              <a:rPr lang="en-AU" sz="2800" dirty="0" err="1" smtClean="0"/>
              <a:t>oleh</a:t>
            </a:r>
            <a:r>
              <a:rPr lang="en-AU" sz="2800" dirty="0" smtClean="0"/>
              <a:t> </a:t>
            </a:r>
            <a:r>
              <a:rPr lang="en-AU" sz="2800" dirty="0" err="1" smtClean="0"/>
              <a:t>manajemen</a:t>
            </a:r>
            <a:r>
              <a:rPr lang="en-AU" sz="2800" dirty="0" smtClean="0"/>
              <a:t> </a:t>
            </a:r>
            <a:r>
              <a:rPr lang="en-AU" sz="2800" dirty="0" err="1" smtClean="0"/>
              <a:t>puncak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fokus</a:t>
            </a:r>
            <a:r>
              <a:rPr lang="en-AU" sz="2800" dirty="0" smtClean="0"/>
              <a:t> </a:t>
            </a:r>
            <a:r>
              <a:rPr lang="en-AU" sz="2800" dirty="0" err="1" smtClean="0"/>
              <a:t>pada</a:t>
            </a:r>
            <a:r>
              <a:rPr lang="en-AU" sz="2800" dirty="0" smtClean="0"/>
              <a:t> </a:t>
            </a:r>
            <a:r>
              <a:rPr lang="en-AU" sz="2800" dirty="0" err="1" smtClean="0"/>
              <a:t>peningkatan</a:t>
            </a:r>
            <a:r>
              <a:rPr lang="en-AU" sz="2800" dirty="0" smtClean="0"/>
              <a:t> </a:t>
            </a:r>
            <a:r>
              <a:rPr lang="en-AU" sz="2800" dirty="0" err="1" smtClean="0"/>
              <a:t>berkelanjutan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sederhana</a:t>
            </a:r>
            <a:r>
              <a:rPr lang="en-AU" sz="2800" dirty="0" smtClean="0"/>
              <a:t>, </a:t>
            </a:r>
            <a:r>
              <a:rPr lang="en-AU" sz="2800" dirty="0" err="1" smtClean="0"/>
              <a:t>fleksibel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dinamis</a:t>
            </a:r>
            <a:r>
              <a:rPr lang="en-AU" sz="2800" dirty="0" smtClean="0"/>
              <a:t> </a:t>
            </a:r>
            <a:r>
              <a:rPr lang="en-AU" sz="2800" dirty="0" err="1" smtClean="0"/>
              <a:t>mengikuti</a:t>
            </a:r>
            <a:r>
              <a:rPr lang="en-AU" sz="2800" dirty="0" smtClean="0"/>
              <a:t> </a:t>
            </a:r>
            <a:r>
              <a:rPr lang="en-AU" sz="2800" dirty="0" err="1" smtClean="0"/>
              <a:t>perubahan</a:t>
            </a:r>
            <a:r>
              <a:rPr lang="en-AU" sz="2800" dirty="0" smtClean="0"/>
              <a:t>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cocok</a:t>
            </a:r>
            <a:r>
              <a:rPr lang="en-AU" sz="2800" dirty="0" smtClean="0"/>
              <a:t>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budaya</a:t>
            </a:r>
            <a:r>
              <a:rPr lang="en-AU" sz="2800" dirty="0" smtClean="0"/>
              <a:t> </a:t>
            </a:r>
            <a:r>
              <a:rPr lang="en-AU" sz="2800" dirty="0" err="1" smtClean="0"/>
              <a:t>organisasi</a:t>
            </a:r>
            <a:r>
              <a:rPr lang="en-AU" sz="2800" dirty="0" smtClean="0"/>
              <a:t> </a:t>
            </a:r>
            <a:endParaRPr lang="en-US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kepedulian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keterlibatan</a:t>
            </a:r>
            <a:r>
              <a:rPr lang="en-AU" sz="2800" dirty="0" smtClean="0"/>
              <a:t> </a:t>
            </a:r>
            <a:r>
              <a:rPr lang="en-AU" sz="2800" dirty="0" err="1" smtClean="0"/>
              <a:t>semua</a:t>
            </a:r>
            <a:r>
              <a:rPr lang="en-AU" sz="2800" dirty="0" smtClean="0"/>
              <a:t> </a:t>
            </a:r>
            <a:r>
              <a:rPr lang="en-AU" sz="2800" dirty="0" err="1" smtClean="0"/>
              <a:t>pihak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4136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b="1" dirty="0" err="1" smtClean="0"/>
              <a:t>Manfaat</a:t>
            </a:r>
            <a:r>
              <a:rPr lang="en-AU" sz="4000" b="1" dirty="0" smtClean="0"/>
              <a:t> EMS</a:t>
            </a:r>
            <a:endParaRPr 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42984"/>
            <a:ext cx="9144000" cy="521497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meningkatkan</a:t>
            </a:r>
            <a:r>
              <a:rPr lang="en-AU" sz="2800" dirty="0" smtClean="0"/>
              <a:t> </a:t>
            </a:r>
            <a:r>
              <a:rPr lang="en-AU" sz="2800" dirty="0" err="1" smtClean="0"/>
              <a:t>kinerja</a:t>
            </a:r>
            <a:r>
              <a:rPr lang="en-AU" sz="2800" dirty="0" smtClean="0"/>
              <a:t>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mengurangi</a:t>
            </a:r>
            <a:r>
              <a:rPr lang="en-AU" sz="2800" dirty="0" smtClean="0"/>
              <a:t>/</a:t>
            </a:r>
            <a:r>
              <a:rPr lang="en-AU" sz="2800" dirty="0" err="1" smtClean="0"/>
              <a:t>menghilangkan</a:t>
            </a:r>
            <a:r>
              <a:rPr lang="en-AU" sz="2800" dirty="0" smtClean="0"/>
              <a:t> </a:t>
            </a:r>
            <a:r>
              <a:rPr lang="en-AU" sz="2800" dirty="0" err="1" smtClean="0"/>
              <a:t>keluhan</a:t>
            </a:r>
            <a:r>
              <a:rPr lang="en-AU" sz="2800" dirty="0" smtClean="0"/>
              <a:t> </a:t>
            </a:r>
            <a:r>
              <a:rPr lang="en-AU" sz="2800" dirty="0" err="1" smtClean="0"/>
              <a:t>masyarakat</a:t>
            </a:r>
            <a:r>
              <a:rPr lang="en-AU" sz="2800" dirty="0" smtClean="0"/>
              <a:t> </a:t>
            </a:r>
            <a:r>
              <a:rPr lang="en-AU" sz="2800" dirty="0" err="1" smtClean="0"/>
              <a:t>terhadap</a:t>
            </a:r>
            <a:r>
              <a:rPr lang="en-AU" sz="2800" dirty="0" smtClean="0"/>
              <a:t> </a:t>
            </a:r>
            <a:r>
              <a:rPr lang="en-AU" sz="2800" dirty="0" err="1" smtClean="0"/>
              <a:t>dampak</a:t>
            </a:r>
            <a:r>
              <a:rPr lang="en-AU" sz="2800" dirty="0" smtClean="0"/>
              <a:t>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mencegah</a:t>
            </a:r>
            <a:r>
              <a:rPr lang="en-AU" sz="2800" dirty="0" smtClean="0"/>
              <a:t> </a:t>
            </a:r>
            <a:r>
              <a:rPr lang="en-AU" sz="2800" dirty="0" err="1" smtClean="0"/>
              <a:t>polusi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melindungi</a:t>
            </a:r>
            <a:r>
              <a:rPr lang="en-AU" sz="2800" dirty="0" smtClean="0"/>
              <a:t> </a:t>
            </a:r>
            <a:r>
              <a:rPr lang="en-AU" sz="2800" dirty="0" err="1" smtClean="0"/>
              <a:t>sumber</a:t>
            </a:r>
            <a:r>
              <a:rPr lang="en-AU" sz="2800" dirty="0" smtClean="0"/>
              <a:t> </a:t>
            </a:r>
            <a:r>
              <a:rPr lang="en-AU" sz="2800" dirty="0" err="1" smtClean="0"/>
              <a:t>daya</a:t>
            </a:r>
            <a:r>
              <a:rPr lang="en-AU" sz="2800" dirty="0" smtClean="0"/>
              <a:t> </a:t>
            </a:r>
            <a:r>
              <a:rPr lang="en-AU" sz="2800" dirty="0" err="1" smtClean="0"/>
              <a:t>alam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mengurangi</a:t>
            </a:r>
            <a:r>
              <a:rPr lang="en-AU" sz="2800" dirty="0" smtClean="0"/>
              <a:t> </a:t>
            </a:r>
            <a:r>
              <a:rPr lang="en-AU" sz="2800" dirty="0" err="1" smtClean="0"/>
              <a:t>resiko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menarik</a:t>
            </a:r>
            <a:r>
              <a:rPr lang="en-AU" sz="2800" dirty="0" smtClean="0"/>
              <a:t> </a:t>
            </a:r>
            <a:r>
              <a:rPr lang="en-AU" sz="2800" dirty="0" err="1" smtClean="0"/>
              <a:t>pelanggan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pasar</a:t>
            </a:r>
            <a:r>
              <a:rPr lang="en-AU" sz="2800" dirty="0" smtClean="0"/>
              <a:t> </a:t>
            </a:r>
            <a:r>
              <a:rPr lang="en-AU" sz="2800" dirty="0" err="1" smtClean="0"/>
              <a:t>baru</a:t>
            </a:r>
            <a:r>
              <a:rPr lang="en-AU" sz="2800" dirty="0" smtClean="0"/>
              <a:t> (yang </a:t>
            </a:r>
            <a:r>
              <a:rPr lang="en-AU" sz="2800" dirty="0" err="1" smtClean="0"/>
              <a:t>mensyaratkan</a:t>
            </a:r>
            <a:r>
              <a:rPr lang="en-AU" sz="2800" dirty="0" smtClean="0"/>
              <a:t> EMS)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menaikkan</a:t>
            </a:r>
            <a:r>
              <a:rPr lang="en-AU" sz="2800" dirty="0" smtClean="0"/>
              <a:t> </a:t>
            </a:r>
            <a:r>
              <a:rPr lang="en-AU" sz="2800" dirty="0" err="1" smtClean="0"/>
              <a:t>efisiensi</a:t>
            </a:r>
            <a:r>
              <a:rPr lang="en-AU" sz="2800" dirty="0" smtClean="0"/>
              <a:t>/</a:t>
            </a:r>
            <a:r>
              <a:rPr lang="en-AU" sz="2800" dirty="0" err="1" smtClean="0"/>
              <a:t>mengurangi</a:t>
            </a:r>
            <a:r>
              <a:rPr lang="en-AU" sz="2800" dirty="0" smtClean="0"/>
              <a:t> </a:t>
            </a:r>
            <a:r>
              <a:rPr lang="en-AU" sz="2800" dirty="0" err="1" smtClean="0"/>
              <a:t>biaya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meningkatkan</a:t>
            </a:r>
            <a:r>
              <a:rPr lang="en-AU" sz="2800" dirty="0" smtClean="0"/>
              <a:t> moral </a:t>
            </a:r>
            <a:r>
              <a:rPr lang="en-AU" sz="2800" dirty="0" err="1" smtClean="0"/>
              <a:t>karyawan</a:t>
            </a:r>
            <a:r>
              <a:rPr lang="en-AU" sz="2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meningkatkan</a:t>
            </a:r>
            <a:r>
              <a:rPr lang="en-AU" sz="2800" dirty="0" smtClean="0"/>
              <a:t> </a:t>
            </a:r>
            <a:r>
              <a:rPr lang="en-AU" sz="2800" dirty="0" err="1" smtClean="0"/>
              <a:t>kesan</a:t>
            </a:r>
            <a:r>
              <a:rPr lang="en-AU" sz="2800" dirty="0" smtClean="0"/>
              <a:t> </a:t>
            </a:r>
            <a:r>
              <a:rPr lang="en-AU" sz="2800" dirty="0" err="1" smtClean="0"/>
              <a:t>baik</a:t>
            </a:r>
            <a:r>
              <a:rPr lang="en-AU" sz="2800" dirty="0" smtClean="0"/>
              <a:t> </a:t>
            </a:r>
            <a:r>
              <a:rPr lang="en-AU" sz="2800" dirty="0" err="1" smtClean="0"/>
              <a:t>di</a:t>
            </a:r>
            <a:r>
              <a:rPr lang="en-AU" sz="2800" dirty="0" smtClean="0"/>
              <a:t> </a:t>
            </a:r>
            <a:r>
              <a:rPr lang="en-AU" sz="2800" dirty="0" err="1" smtClean="0"/>
              <a:t>masyarakat</a:t>
            </a:r>
            <a:r>
              <a:rPr lang="en-AU" sz="2800" dirty="0" smtClean="0"/>
              <a:t>, </a:t>
            </a:r>
            <a:r>
              <a:rPr lang="en-AU" sz="2800" dirty="0" err="1" smtClean="0"/>
              <a:t>pemerintah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investor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800" dirty="0" err="1" smtClean="0"/>
              <a:t>meningkatkan</a:t>
            </a:r>
            <a:r>
              <a:rPr lang="en-AU" sz="2800" dirty="0" smtClean="0"/>
              <a:t> </a:t>
            </a:r>
            <a:r>
              <a:rPr lang="en-AU" sz="2800" dirty="0" err="1" smtClean="0"/>
              <a:t>tanggung</a:t>
            </a:r>
            <a:r>
              <a:rPr lang="en-AU" sz="2800" dirty="0" smtClean="0"/>
              <a:t> </a:t>
            </a:r>
            <a:r>
              <a:rPr lang="en-AU" sz="2800" dirty="0" err="1" smtClean="0"/>
              <a:t>jawab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kepedulian</a:t>
            </a:r>
            <a:r>
              <a:rPr lang="en-AU" sz="2800" dirty="0" smtClean="0"/>
              <a:t> </a:t>
            </a:r>
            <a:r>
              <a:rPr lang="en-AU" sz="2800" dirty="0" err="1" smtClean="0"/>
              <a:t>karyawan</a:t>
            </a:r>
            <a:r>
              <a:rPr lang="en-AU" sz="2800" dirty="0" smtClean="0"/>
              <a:t> </a:t>
            </a:r>
            <a:r>
              <a:rPr lang="en-AU" sz="2800" dirty="0" err="1" smtClean="0"/>
              <a:t>terhadap</a:t>
            </a:r>
            <a:r>
              <a:rPr lang="en-AU" sz="2800" dirty="0" smtClean="0"/>
              <a:t>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 </a:t>
            </a:r>
            <a:endParaRPr lang="en-US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55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b="1" smtClean="0"/>
              <a:t>ISO 14000</a:t>
            </a:r>
            <a:endParaRPr lang="en-US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71546"/>
            <a:ext cx="9144000" cy="394970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b="1" dirty="0" smtClean="0"/>
              <a:t>ISO</a:t>
            </a:r>
            <a:r>
              <a:rPr lang="en-AU" altLang="ja-JP" sz="2800" dirty="0" smtClean="0"/>
              <a:t> (International Organization for Standardization), </a:t>
            </a:r>
            <a:r>
              <a:rPr lang="en-AU" altLang="ja-JP" sz="2800" dirty="0" err="1" smtClean="0"/>
              <a:t>merupakan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organisasi</a:t>
            </a:r>
            <a:r>
              <a:rPr lang="en-AU" altLang="ja-JP" sz="2800" dirty="0" smtClean="0"/>
              <a:t> non </a:t>
            </a:r>
            <a:r>
              <a:rPr lang="en-AU" altLang="ja-JP" sz="2800" dirty="0" err="1" smtClean="0"/>
              <a:t>pemerintah</a:t>
            </a:r>
            <a:r>
              <a:rPr lang="en-AU" altLang="ja-JP" sz="2800" dirty="0" smtClean="0"/>
              <a:t>, yang </a:t>
            </a:r>
            <a:r>
              <a:rPr lang="en-AU" altLang="ja-JP" sz="2800" dirty="0" err="1" smtClean="0"/>
              <a:t>berlokasi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di</a:t>
            </a:r>
            <a:r>
              <a:rPr lang="en-AU" altLang="ja-JP" sz="2800" dirty="0" smtClean="0"/>
              <a:t> Geneva, Switzerland. ISO </a:t>
            </a:r>
            <a:r>
              <a:rPr lang="en-AU" altLang="ja-JP" sz="2800" dirty="0" err="1" smtClean="0"/>
              <a:t>memperkenalkan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mengembangkan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standar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internasional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seperti</a:t>
            </a:r>
            <a:r>
              <a:rPr lang="en-AU" altLang="ja-JP" sz="2800" dirty="0" smtClean="0"/>
              <a:t> </a:t>
            </a:r>
            <a:r>
              <a:rPr lang="en-AU" altLang="ja-JP" sz="2800" b="1" dirty="0" err="1" smtClean="0"/>
              <a:t>seri</a:t>
            </a:r>
            <a:r>
              <a:rPr lang="en-AU" altLang="ja-JP" sz="2800" b="1" dirty="0" smtClean="0"/>
              <a:t> ISO 9000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b="1" dirty="0" smtClean="0"/>
              <a:t>ISO 14000. ISO 9000 </a:t>
            </a:r>
            <a:r>
              <a:rPr lang="en-AU" altLang="ja-JP" sz="2800" dirty="0" err="1" smtClean="0"/>
              <a:t>mengenai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pengelolaan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kualitas</a:t>
            </a:r>
            <a:r>
              <a:rPr lang="en-AU" altLang="ja-JP" sz="2800" dirty="0" smtClean="0"/>
              <a:t> (quality management), </a:t>
            </a:r>
            <a:r>
              <a:rPr lang="en-AU" altLang="ja-JP" sz="2800" dirty="0" err="1" smtClean="0"/>
              <a:t>sedangkan</a:t>
            </a:r>
            <a:r>
              <a:rPr lang="en-AU" altLang="ja-JP" sz="2800" dirty="0" smtClean="0"/>
              <a:t> ISO 14000 </a:t>
            </a:r>
            <a:r>
              <a:rPr lang="en-AU" altLang="ja-JP" sz="2800" dirty="0" err="1" smtClean="0"/>
              <a:t>mengenai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pengelolaan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(environmental management). </a:t>
            </a:r>
            <a:r>
              <a:rPr lang="en-AU" altLang="ja-JP" sz="2800" dirty="0" err="1" smtClean="0"/>
              <a:t>Aktivitas</a:t>
            </a:r>
            <a:r>
              <a:rPr lang="en-AU" altLang="ja-JP" sz="2800" dirty="0" smtClean="0"/>
              <a:t> yang </a:t>
            </a:r>
            <a:r>
              <a:rPr lang="en-AU" altLang="ja-JP" sz="2800" dirty="0" err="1" smtClean="0"/>
              <a:t>menggunakan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standar</a:t>
            </a:r>
            <a:r>
              <a:rPr lang="en-AU" altLang="ja-JP" sz="2800" dirty="0" smtClean="0"/>
              <a:t> </a:t>
            </a:r>
            <a:r>
              <a:rPr lang="en-AU" altLang="ja-JP" sz="2800" b="1" dirty="0" smtClean="0"/>
              <a:t>ISO 14000 </a:t>
            </a:r>
            <a:r>
              <a:rPr lang="en-AU" altLang="ja-JP" sz="2800" dirty="0" err="1" smtClean="0"/>
              <a:t>menghendaki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aktivitas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pengurangan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dampak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merugikan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terhadap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peningkatan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menerus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terhadap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kinerja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dirty="0" smtClean="0"/>
              <a:t>.</a:t>
            </a:r>
            <a:r>
              <a:rPr lang="en-US" altLang="ja-JP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88421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ja-JP" sz="4000" b="1" dirty="0" smtClean="0"/>
              <a:t>AMDAL</a:t>
            </a:r>
            <a:endParaRPr lang="en-US" sz="4000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00108"/>
            <a:ext cx="9144000" cy="5143536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smtClean="0"/>
              <a:t>Environmental Impact Assessment </a:t>
            </a:r>
            <a:r>
              <a:rPr lang="en-AU" altLang="ja-JP" sz="2800" dirty="0" err="1" smtClean="0"/>
              <a:t>merupakan</a:t>
            </a:r>
            <a:r>
              <a:rPr lang="en-AU" altLang="ja-JP" sz="2800" dirty="0" smtClean="0">
                <a:latin typeface="Arial"/>
              </a:rPr>
              <a:t> 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perangkat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analisis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untuk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menilai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suatu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kegiatan</a:t>
            </a:r>
            <a:r>
              <a:rPr lang="en-AU" altLang="ja-JP" sz="2800" dirty="0" smtClean="0"/>
              <a:t> (proposal </a:t>
            </a:r>
            <a:r>
              <a:rPr lang="en-AU" altLang="ja-JP" sz="2800" dirty="0" err="1" smtClean="0"/>
              <a:t>kegiatan</a:t>
            </a:r>
            <a:r>
              <a:rPr lang="en-AU" altLang="ja-JP" sz="2800" dirty="0" smtClean="0"/>
              <a:t>) </a:t>
            </a:r>
            <a:r>
              <a:rPr lang="en-AU" altLang="ja-JP" sz="2800" dirty="0" err="1" smtClean="0"/>
              <a:t>tidak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berdampak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merugikan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seperti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pada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kesehatan</a:t>
            </a:r>
            <a:r>
              <a:rPr lang="en-AU" altLang="ja-JP" sz="2800" dirty="0" smtClean="0"/>
              <a:t>, flora, fauna, </a:t>
            </a:r>
            <a:r>
              <a:rPr lang="en-AU" altLang="ja-JP" sz="2800" dirty="0" err="1" smtClean="0"/>
              <a:t>tata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guna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lahan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ekonomi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budaya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sosial</a:t>
            </a:r>
            <a:r>
              <a:rPr lang="en-AU" altLang="ja-JP" sz="2800" dirty="0" smtClean="0"/>
              <a:t>.</a:t>
            </a:r>
            <a:r>
              <a:rPr lang="en-AU" altLang="ja-JP" sz="2800" dirty="0" smtClean="0">
                <a:latin typeface="Arial"/>
              </a:rPr>
              <a:t>  </a:t>
            </a:r>
            <a:endParaRPr lang="en-AU" altLang="ja-JP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Amdal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juga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merupakan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sebuah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proses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perencanaan</a:t>
            </a:r>
            <a:r>
              <a:rPr lang="en-AU" altLang="ja-JP" sz="2800" dirty="0" smtClean="0"/>
              <a:t> yang </a:t>
            </a:r>
            <a:r>
              <a:rPr lang="en-AU" altLang="ja-JP" sz="2800" dirty="0" err="1" smtClean="0"/>
              <a:t>digunakan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untuk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menghitung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memprediksi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menganalisis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dampak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nyata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dari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sebuah</a:t>
            </a:r>
            <a:r>
              <a:rPr lang="en-AU" altLang="ja-JP" sz="2800" dirty="0" smtClean="0"/>
              <a:t> proposal (</a:t>
            </a:r>
            <a:r>
              <a:rPr lang="en-AU" altLang="ja-JP" sz="2800" dirty="0" err="1" smtClean="0"/>
              <a:t>rencana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pembangungan</a:t>
            </a:r>
            <a:r>
              <a:rPr lang="en-AU" altLang="ja-JP" sz="2800" dirty="0" smtClean="0"/>
              <a:t>) </a:t>
            </a:r>
            <a:r>
              <a:rPr lang="en-AU" altLang="ja-JP" sz="2800" dirty="0" err="1" smtClean="0"/>
              <a:t>terhadap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lingkungan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serta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untuk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menyediakan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informasi</a:t>
            </a:r>
            <a:r>
              <a:rPr lang="en-AU" altLang="ja-JP" sz="2800" dirty="0" smtClean="0"/>
              <a:t> yang </a:t>
            </a:r>
            <a:r>
              <a:rPr lang="en-AU" altLang="ja-JP" sz="2800" dirty="0" err="1" smtClean="0"/>
              <a:t>bisa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digunakan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dalam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proses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pengambilan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keputusan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apakah</a:t>
            </a:r>
            <a:r>
              <a:rPr lang="en-AU" altLang="ja-JP" sz="2800" dirty="0" smtClean="0"/>
              <a:t> proposal </a:t>
            </a:r>
            <a:r>
              <a:rPr lang="en-AU" altLang="ja-JP" sz="2800" dirty="0" err="1" smtClean="0"/>
              <a:t>tersebut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akan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disetujui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atau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tidak</a:t>
            </a:r>
            <a:r>
              <a:rPr lang="en-AU" altLang="ja-JP" sz="2800" dirty="0" smtClean="0"/>
              <a:t>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altLang="ja-JP" sz="2800" dirty="0" err="1" smtClean="0"/>
              <a:t>Proses</a:t>
            </a:r>
            <a:r>
              <a:rPr lang="en-AU" altLang="ja-JP" sz="2800" dirty="0" smtClean="0"/>
              <a:t> AMDAL </a:t>
            </a:r>
            <a:r>
              <a:rPr lang="en-AU" altLang="ja-JP" sz="2800" dirty="0" err="1" smtClean="0"/>
              <a:t>terdiri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dari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penyaringan</a:t>
            </a:r>
            <a:r>
              <a:rPr lang="en-AU" altLang="ja-JP" sz="2800" dirty="0" smtClean="0"/>
              <a:t>, scoping, </a:t>
            </a:r>
            <a:r>
              <a:rPr lang="en-AU" altLang="ja-JP" sz="2800" dirty="0" err="1" smtClean="0"/>
              <a:t>pengkajian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mitigasi</a:t>
            </a:r>
            <a:r>
              <a:rPr lang="en-AU" altLang="ja-JP" sz="2800" dirty="0" smtClean="0"/>
              <a:t> , </a:t>
            </a:r>
            <a:r>
              <a:rPr lang="en-AU" altLang="ja-JP" sz="2800" dirty="0" err="1" smtClean="0"/>
              <a:t>pelaporan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peninjauan</a:t>
            </a:r>
            <a:r>
              <a:rPr lang="en-AU" altLang="ja-JP" sz="2800" dirty="0" smtClean="0"/>
              <a:t>, </a:t>
            </a:r>
            <a:r>
              <a:rPr lang="en-AU" altLang="ja-JP" sz="2800" dirty="0" err="1" smtClean="0"/>
              <a:t>pengambilan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keputusan</a:t>
            </a:r>
            <a:r>
              <a:rPr lang="en-AU" altLang="ja-JP" sz="2800" dirty="0" smtClean="0"/>
              <a:t> , </a:t>
            </a:r>
            <a:r>
              <a:rPr lang="en-AU" altLang="ja-JP" sz="2800" dirty="0" err="1" smtClean="0"/>
              <a:t>pengawasan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manajemen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dan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partisipasi</a:t>
            </a:r>
            <a:r>
              <a:rPr lang="en-AU" altLang="ja-JP" sz="2800" dirty="0" smtClean="0"/>
              <a:t> </a:t>
            </a:r>
            <a:r>
              <a:rPr lang="en-AU" altLang="ja-JP" sz="2800" dirty="0" err="1" smtClean="0"/>
              <a:t>publik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 txBox="1">
            <a:spLocks noGrp="1" noChangeArrowheads="1"/>
          </p:cNvSpPr>
          <p:nvPr/>
        </p:nvSpPr>
        <p:spPr bwMode="auto">
          <a:xfrm>
            <a:off x="76200" y="62484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fld id="{2B5FE89D-76D1-4CC1-9F6C-80E92A658A17}" type="slidenum">
              <a:rPr lang="en-US" sz="2600" b="1">
                <a:solidFill>
                  <a:schemeClr val="bg1"/>
                </a:solidFill>
              </a:rPr>
              <a:pPr eaLnBrk="1" hangingPunct="1"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7775575" cy="1196975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 eaLnBrk="1" hangingPunct="1"/>
            <a:r>
              <a:rPr lang="en-AU" smtClean="0"/>
              <a:t>MANAJEMEN</a:t>
            </a:r>
            <a:r>
              <a:rPr lang="id-ID" smtClean="0"/>
              <a:t> PENCEMARAN</a:t>
            </a:r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596" y="1142984"/>
            <a:ext cx="8358246" cy="4643470"/>
          </a:xfrm>
        </p:spPr>
        <p:txBody>
          <a:bodyPr anchor="b"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Permasalahan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pencemaran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lingkungan</a:t>
            </a:r>
            <a:r>
              <a:rPr lang="en-AU" sz="3200" dirty="0" smtClean="0">
                <a:solidFill>
                  <a:schemeClr val="tx2"/>
                </a:solidFill>
              </a:rPr>
              <a:t> yang </a:t>
            </a:r>
            <a:r>
              <a:rPr lang="en-AU" sz="3200" dirty="0" err="1" smtClean="0">
                <a:solidFill>
                  <a:schemeClr val="tx2"/>
                </a:solidFill>
              </a:rPr>
              <a:t>harus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segera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kita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atasi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bersama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diantaranya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pencemaran</a:t>
            </a:r>
            <a:r>
              <a:rPr lang="en-AU" sz="3200" dirty="0" smtClean="0">
                <a:solidFill>
                  <a:schemeClr val="tx2"/>
                </a:solidFill>
              </a:rPr>
              <a:t> air </a:t>
            </a:r>
            <a:r>
              <a:rPr lang="en-AU" sz="3200" dirty="0" err="1" smtClean="0">
                <a:solidFill>
                  <a:schemeClr val="tx2"/>
                </a:solidFill>
              </a:rPr>
              <a:t>tanah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dan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sungai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pencemaran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udara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perkotaan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kontaminasi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tanah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oleh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sampah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hujan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asam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perubahan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iklim</a:t>
            </a:r>
            <a:r>
              <a:rPr lang="en-AU" sz="3200" dirty="0" smtClean="0">
                <a:solidFill>
                  <a:schemeClr val="tx2"/>
                </a:solidFill>
              </a:rPr>
              <a:t> global,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penipisan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lapisan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ozon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endParaRPr lang="id-ID" sz="3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3200" dirty="0" err="1" smtClean="0">
                <a:solidFill>
                  <a:schemeClr val="tx2"/>
                </a:solidFill>
              </a:rPr>
              <a:t>kontaminasi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zat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radioaktif</a:t>
            </a:r>
            <a:r>
              <a:rPr lang="en-AU" sz="3200" dirty="0" smtClean="0">
                <a:solidFill>
                  <a:schemeClr val="tx2"/>
                </a:solidFill>
              </a:rPr>
              <a:t>, </a:t>
            </a:r>
            <a:r>
              <a:rPr lang="en-AU" sz="3200" dirty="0" err="1" smtClean="0">
                <a:solidFill>
                  <a:schemeClr val="tx2"/>
                </a:solidFill>
              </a:rPr>
              <a:t>dan</a:t>
            </a:r>
            <a:r>
              <a:rPr lang="en-AU" sz="3200" dirty="0" smtClean="0">
                <a:solidFill>
                  <a:schemeClr val="tx2"/>
                </a:solidFill>
              </a:rPr>
              <a:t> </a:t>
            </a:r>
            <a:r>
              <a:rPr lang="en-AU" sz="3200" dirty="0" err="1" smtClean="0">
                <a:solidFill>
                  <a:schemeClr val="tx2"/>
                </a:solidFill>
              </a:rPr>
              <a:t>sebagainya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 txBox="1">
            <a:spLocks noGrp="1" noChangeArrowheads="1"/>
          </p:cNvSpPr>
          <p:nvPr/>
        </p:nvSpPr>
        <p:spPr bwMode="auto">
          <a:xfrm>
            <a:off x="76200" y="62484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fld id="{7F5481A6-FD6C-45F1-825F-7E6FDCDBA058}" type="slidenum">
              <a:rPr lang="en-US" sz="2600" b="1">
                <a:solidFill>
                  <a:schemeClr val="bg1"/>
                </a:solidFill>
              </a:rPr>
              <a:pPr eaLnBrk="1" hangingPunct="1"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00063"/>
            <a:ext cx="7772400" cy="762000"/>
          </a:xfrm>
          <a:prstGeom prst="roundRect">
            <a:avLst>
              <a:gd name="adj" fmla="val 50000"/>
            </a:avLst>
          </a:prstGeo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b="1" smtClean="0"/>
              <a:t>SUMBER PENCEMAR</a:t>
            </a:r>
            <a:endParaRPr lang="en-US" sz="2800" b="1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57313"/>
            <a:ext cx="9144000" cy="4392612"/>
          </a:xfrm>
        </p:spPr>
        <p:txBody>
          <a:bodyPr rtlCol="0" anchor="b">
            <a:no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AU" sz="3200" dirty="0" err="1" smtClean="0"/>
              <a:t>Untuk</a:t>
            </a:r>
            <a:r>
              <a:rPr lang="en-AU" sz="3200" dirty="0" smtClean="0"/>
              <a:t> </a:t>
            </a:r>
            <a:r>
              <a:rPr lang="en-AU" sz="3200" dirty="0" err="1" smtClean="0"/>
              <a:t>menyelesaikan</a:t>
            </a:r>
            <a:r>
              <a:rPr lang="en-AU" sz="3200" dirty="0" smtClean="0"/>
              <a:t> </a:t>
            </a:r>
            <a:r>
              <a:rPr lang="en-AU" sz="3200" dirty="0" err="1" smtClean="0"/>
              <a:t>masalah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lingkungan</a:t>
            </a:r>
            <a:r>
              <a:rPr lang="en-AU" sz="3200" dirty="0" smtClean="0"/>
              <a:t> </a:t>
            </a:r>
            <a:r>
              <a:rPr lang="en-AU" sz="3200" dirty="0" err="1" smtClean="0"/>
              <a:t>ini</a:t>
            </a:r>
            <a:r>
              <a:rPr lang="en-AU" sz="3200" dirty="0" smtClean="0"/>
              <a:t>, </a:t>
            </a:r>
            <a:r>
              <a:rPr lang="en-AU" sz="3200" dirty="0" err="1" smtClean="0"/>
              <a:t>tentunya</a:t>
            </a:r>
            <a:r>
              <a:rPr lang="en-AU" sz="3200" dirty="0" smtClean="0"/>
              <a:t> </a:t>
            </a:r>
            <a:r>
              <a:rPr lang="en-AU" sz="3200" dirty="0" err="1" smtClean="0"/>
              <a:t>kita</a:t>
            </a:r>
            <a:r>
              <a:rPr lang="en-AU" sz="3200" dirty="0" smtClean="0"/>
              <a:t> </a:t>
            </a:r>
            <a:r>
              <a:rPr lang="en-AU" sz="3200" dirty="0" err="1" smtClean="0"/>
              <a:t>harus</a:t>
            </a:r>
            <a:r>
              <a:rPr lang="en-AU" sz="3200" dirty="0" smtClean="0"/>
              <a:t> </a:t>
            </a:r>
            <a:r>
              <a:rPr lang="en-AU" sz="3200" dirty="0" err="1" smtClean="0"/>
              <a:t>mengetahui</a:t>
            </a:r>
            <a:r>
              <a:rPr lang="en-AU" sz="3200" dirty="0" smtClean="0"/>
              <a:t> </a:t>
            </a:r>
            <a:r>
              <a:rPr lang="en-AU" sz="3200" dirty="0" err="1" smtClean="0"/>
              <a:t>sumber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, </a:t>
            </a:r>
            <a:r>
              <a:rPr lang="en-AU" sz="3200" dirty="0" err="1" smtClean="0"/>
              <a:t>bagaimana</a:t>
            </a:r>
            <a:r>
              <a:rPr lang="en-AU" sz="3200" dirty="0" smtClean="0"/>
              <a:t> </a:t>
            </a:r>
            <a:r>
              <a:rPr lang="en-AU" sz="3200" dirty="0" err="1" smtClean="0"/>
              <a:t>proses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itu</a:t>
            </a:r>
            <a:r>
              <a:rPr lang="en-AU" sz="3200" dirty="0" smtClean="0"/>
              <a:t> </a:t>
            </a:r>
            <a:r>
              <a:rPr lang="en-AU" sz="3200" dirty="0" err="1" smtClean="0"/>
              <a:t>terjadi</a:t>
            </a:r>
            <a:r>
              <a:rPr lang="en-AU" sz="3200" dirty="0" smtClean="0"/>
              <a:t>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bagaimana</a:t>
            </a:r>
            <a:r>
              <a:rPr lang="en-AU" sz="3200" dirty="0" smtClean="0"/>
              <a:t> </a:t>
            </a:r>
            <a:r>
              <a:rPr lang="en-AU" sz="3200" dirty="0" err="1" smtClean="0"/>
              <a:t>langkah</a:t>
            </a:r>
            <a:r>
              <a:rPr lang="en-AU" sz="3200" dirty="0" smtClean="0"/>
              <a:t> </a:t>
            </a:r>
            <a:r>
              <a:rPr lang="en-AU" sz="3200" dirty="0" err="1" smtClean="0"/>
              <a:t>penyelesaian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lingkungan</a:t>
            </a:r>
            <a:r>
              <a:rPr lang="en-AU" sz="3200" dirty="0" smtClean="0"/>
              <a:t> </a:t>
            </a:r>
            <a:r>
              <a:rPr lang="en-AU" sz="3200" dirty="0" err="1" smtClean="0"/>
              <a:t>itu</a:t>
            </a:r>
            <a:r>
              <a:rPr lang="en-AU" sz="3200" dirty="0" smtClean="0"/>
              <a:t> </a:t>
            </a:r>
            <a:r>
              <a:rPr lang="en-AU" sz="3200" dirty="0" err="1" smtClean="0"/>
              <a:t>sendiri</a:t>
            </a:r>
            <a:r>
              <a:rPr lang="en-AU" sz="3200" dirty="0" smtClean="0"/>
              <a:t> </a:t>
            </a:r>
            <a:endParaRPr lang="id-ID" sz="3200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datang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berbagai</a:t>
            </a:r>
            <a:r>
              <a:rPr lang="en-AU" sz="3200" dirty="0" smtClean="0"/>
              <a:t> </a:t>
            </a:r>
            <a:r>
              <a:rPr lang="en-AU" sz="3200" dirty="0" err="1" smtClean="0"/>
              <a:t>sumber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memasuki</a:t>
            </a:r>
            <a:r>
              <a:rPr lang="en-AU" sz="3200" dirty="0" smtClean="0"/>
              <a:t> </a:t>
            </a:r>
            <a:r>
              <a:rPr lang="en-AU" sz="3200" dirty="0" err="1" smtClean="0"/>
              <a:t>udara</a:t>
            </a:r>
            <a:r>
              <a:rPr lang="en-AU" sz="3200" dirty="0" smtClean="0"/>
              <a:t>, air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tanah</a:t>
            </a:r>
            <a:r>
              <a:rPr lang="en-AU" sz="3200" dirty="0" smtClean="0"/>
              <a:t> </a:t>
            </a:r>
            <a:r>
              <a:rPr lang="en-AU" sz="3200" dirty="0" err="1" smtClean="0"/>
              <a:t>dengan</a:t>
            </a:r>
            <a:r>
              <a:rPr lang="en-AU" sz="3200" dirty="0" smtClean="0"/>
              <a:t> </a:t>
            </a:r>
            <a:r>
              <a:rPr lang="en-AU" sz="3200" dirty="0" err="1" smtClean="0"/>
              <a:t>berbagai</a:t>
            </a:r>
            <a:r>
              <a:rPr lang="en-AU" sz="3200" dirty="0" smtClean="0"/>
              <a:t> </a:t>
            </a:r>
            <a:r>
              <a:rPr lang="en-AU" sz="3200" dirty="0" err="1" smtClean="0"/>
              <a:t>cara</a:t>
            </a:r>
            <a:r>
              <a:rPr lang="en-AU" sz="3200" dirty="0" smtClean="0"/>
              <a:t>.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udara</a:t>
            </a:r>
            <a:r>
              <a:rPr lang="en-AU" sz="3200" dirty="0" smtClean="0"/>
              <a:t> </a:t>
            </a:r>
            <a:r>
              <a:rPr lang="en-AU" sz="3200" dirty="0" err="1" smtClean="0"/>
              <a:t>terutama</a:t>
            </a:r>
            <a:r>
              <a:rPr lang="en-AU" sz="3200" dirty="0" smtClean="0"/>
              <a:t> </a:t>
            </a:r>
            <a:r>
              <a:rPr lang="en-AU" sz="3200" dirty="0" err="1" smtClean="0"/>
              <a:t>datang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kendaraan</a:t>
            </a:r>
            <a:r>
              <a:rPr lang="en-AU" sz="3200" dirty="0" smtClean="0"/>
              <a:t> </a:t>
            </a:r>
            <a:r>
              <a:rPr lang="en-AU" sz="3200" dirty="0" err="1" smtClean="0"/>
              <a:t>bermotor</a:t>
            </a:r>
            <a:r>
              <a:rPr lang="en-AU" sz="3200" dirty="0" smtClean="0"/>
              <a:t>, </a:t>
            </a:r>
            <a:r>
              <a:rPr lang="en-AU" sz="3200" dirty="0" err="1" smtClean="0"/>
              <a:t>industi</a:t>
            </a:r>
            <a:r>
              <a:rPr lang="en-AU" sz="3200" dirty="0" smtClean="0"/>
              <a:t>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pembakaran</a:t>
            </a:r>
            <a:r>
              <a:rPr lang="en-AU" sz="3200" dirty="0" smtClean="0"/>
              <a:t> </a:t>
            </a:r>
            <a:r>
              <a:rPr lang="en-AU" sz="3200" dirty="0" err="1" smtClean="0"/>
              <a:t>sampah</a:t>
            </a:r>
            <a:r>
              <a:rPr lang="en-AU" sz="3200" dirty="0" smtClean="0"/>
              <a:t>.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udara</a:t>
            </a:r>
            <a:r>
              <a:rPr lang="en-AU" sz="3200" dirty="0" smtClean="0"/>
              <a:t> </a:t>
            </a:r>
            <a:r>
              <a:rPr lang="en-AU" sz="3200" dirty="0" err="1" smtClean="0"/>
              <a:t>dapat</a:t>
            </a:r>
            <a:r>
              <a:rPr lang="en-AU" sz="3200" dirty="0" smtClean="0"/>
              <a:t> pula </a:t>
            </a:r>
            <a:r>
              <a:rPr lang="en-AU" sz="3200" dirty="0" err="1" smtClean="0"/>
              <a:t>berasal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aktivitas</a:t>
            </a:r>
            <a:r>
              <a:rPr lang="en-AU" sz="3200" dirty="0" smtClean="0"/>
              <a:t> </a:t>
            </a:r>
            <a:r>
              <a:rPr lang="en-AU" sz="3200" dirty="0" err="1" smtClean="0"/>
              <a:t>gunung</a:t>
            </a:r>
            <a:r>
              <a:rPr lang="en-AU" sz="3200" dirty="0" smtClean="0"/>
              <a:t> </a:t>
            </a:r>
            <a:r>
              <a:rPr lang="en-AU" sz="3200" dirty="0" err="1" smtClean="0"/>
              <a:t>berapi</a:t>
            </a:r>
            <a:r>
              <a:rPr lang="en-AU" sz="3200" dirty="0" smtClean="0"/>
              <a:t>.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b="1" smtClean="0"/>
              <a:t>SUMBER PENCEMAR</a:t>
            </a:r>
            <a:endParaRPr lang="en-US" sz="28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12875"/>
            <a:ext cx="9144000" cy="337344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AU" dirty="0" smtClean="0"/>
          </a:p>
          <a:p>
            <a:pPr eaLnBrk="1" hangingPunct="1">
              <a:lnSpc>
                <a:spcPct val="90000"/>
              </a:lnSpc>
            </a:pP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sungai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air </a:t>
            </a:r>
            <a:r>
              <a:rPr lang="en-AU" sz="3200" dirty="0" err="1" smtClean="0"/>
              <a:t>tanah</a:t>
            </a:r>
            <a:r>
              <a:rPr lang="en-AU" sz="3200" dirty="0" smtClean="0"/>
              <a:t> </a:t>
            </a:r>
            <a:r>
              <a:rPr lang="en-AU" sz="3200" dirty="0" err="1" smtClean="0"/>
              <a:t>terutama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kegiatan</a:t>
            </a:r>
            <a:r>
              <a:rPr lang="en-AU" sz="3200" dirty="0" smtClean="0"/>
              <a:t> </a:t>
            </a:r>
            <a:r>
              <a:rPr lang="en-AU" sz="3200" dirty="0" err="1" smtClean="0"/>
              <a:t>domestik</a:t>
            </a:r>
            <a:r>
              <a:rPr lang="en-AU" sz="3200" dirty="0" smtClean="0"/>
              <a:t>, </a:t>
            </a:r>
            <a:r>
              <a:rPr lang="en-AU" sz="3200" dirty="0" err="1" smtClean="0"/>
              <a:t>industri</a:t>
            </a:r>
            <a:r>
              <a:rPr lang="en-AU" sz="3200" dirty="0" smtClean="0"/>
              <a:t>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pertanian</a:t>
            </a:r>
            <a:r>
              <a:rPr lang="en-AU" sz="3200" dirty="0" smtClean="0"/>
              <a:t>. </a:t>
            </a:r>
            <a:r>
              <a:rPr lang="en-AU" sz="3200" dirty="0" err="1" smtClean="0"/>
              <a:t>Limbah</a:t>
            </a:r>
            <a:r>
              <a:rPr lang="en-AU" sz="3200" dirty="0" smtClean="0"/>
              <a:t> </a:t>
            </a:r>
            <a:r>
              <a:rPr lang="en-AU" sz="3200" dirty="0" err="1" smtClean="0"/>
              <a:t>cair</a:t>
            </a:r>
            <a:r>
              <a:rPr lang="en-AU" sz="3200" dirty="0" smtClean="0"/>
              <a:t> </a:t>
            </a:r>
            <a:r>
              <a:rPr lang="en-AU" sz="3200" dirty="0" err="1" smtClean="0"/>
              <a:t>domestik</a:t>
            </a:r>
            <a:r>
              <a:rPr lang="en-AU" sz="3200" dirty="0" smtClean="0"/>
              <a:t> </a:t>
            </a:r>
            <a:r>
              <a:rPr lang="en-AU" sz="3200" dirty="0" err="1" smtClean="0"/>
              <a:t>terutama</a:t>
            </a:r>
            <a:r>
              <a:rPr lang="en-AU" sz="3200" dirty="0" smtClean="0"/>
              <a:t> </a:t>
            </a:r>
            <a:r>
              <a:rPr lang="en-AU" sz="3200" dirty="0" err="1" smtClean="0"/>
              <a:t>berupa</a:t>
            </a:r>
            <a:r>
              <a:rPr lang="en-AU" sz="3200" dirty="0" smtClean="0"/>
              <a:t> BOD, COD,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zat</a:t>
            </a:r>
            <a:r>
              <a:rPr lang="en-AU" sz="3200" dirty="0" smtClean="0"/>
              <a:t> </a:t>
            </a:r>
            <a:r>
              <a:rPr lang="en-AU" sz="3200" dirty="0" err="1" smtClean="0"/>
              <a:t>organik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hangingPunct="1">
              <a:lnSpc>
                <a:spcPct val="90000"/>
              </a:lnSpc>
            </a:pPr>
            <a:r>
              <a:rPr lang="en-AU" sz="3200" dirty="0" err="1" smtClean="0"/>
              <a:t>Limbah</a:t>
            </a:r>
            <a:r>
              <a:rPr lang="en-AU" sz="3200" dirty="0" smtClean="0"/>
              <a:t> </a:t>
            </a:r>
            <a:r>
              <a:rPr lang="en-AU" sz="3200" dirty="0" err="1" smtClean="0"/>
              <a:t>cair</a:t>
            </a:r>
            <a:r>
              <a:rPr lang="en-AU" sz="3200" dirty="0" smtClean="0"/>
              <a:t> </a:t>
            </a:r>
            <a:r>
              <a:rPr lang="en-AU" sz="3200" dirty="0" err="1" smtClean="0"/>
              <a:t>industri</a:t>
            </a:r>
            <a:r>
              <a:rPr lang="en-AU" sz="3200" dirty="0" smtClean="0"/>
              <a:t> </a:t>
            </a:r>
            <a:r>
              <a:rPr lang="en-AU" sz="3200" dirty="0" err="1" smtClean="0"/>
              <a:t>menghasilkan</a:t>
            </a:r>
            <a:r>
              <a:rPr lang="en-AU" sz="3200" dirty="0" smtClean="0"/>
              <a:t> BOD, COD, </a:t>
            </a:r>
            <a:r>
              <a:rPr lang="en-AU" sz="3200" dirty="0" err="1" smtClean="0"/>
              <a:t>zat</a:t>
            </a:r>
            <a:r>
              <a:rPr lang="en-AU" sz="3200" dirty="0" smtClean="0"/>
              <a:t> </a:t>
            </a:r>
            <a:r>
              <a:rPr lang="en-AU" sz="3200" dirty="0" err="1" smtClean="0"/>
              <a:t>organik</a:t>
            </a:r>
            <a:r>
              <a:rPr lang="en-AU" sz="3200" dirty="0" smtClean="0"/>
              <a:t>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berbagai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beracun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hangingPunct="1">
              <a:lnSpc>
                <a:spcPct val="90000"/>
              </a:lnSpc>
            </a:pPr>
            <a:r>
              <a:rPr lang="en-AU" sz="3200" dirty="0" err="1" smtClean="0"/>
              <a:t>Limbah</a:t>
            </a:r>
            <a:r>
              <a:rPr lang="en-AU" sz="3200" dirty="0" smtClean="0"/>
              <a:t> </a:t>
            </a:r>
            <a:r>
              <a:rPr lang="en-AU" sz="3200" dirty="0" err="1" smtClean="0"/>
              <a:t>cair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kegiatan</a:t>
            </a:r>
            <a:r>
              <a:rPr lang="en-AU" sz="3200" dirty="0" smtClean="0"/>
              <a:t> </a:t>
            </a:r>
            <a:r>
              <a:rPr lang="en-AU" sz="3200" dirty="0" err="1" smtClean="0"/>
              <a:t>pertanian</a:t>
            </a:r>
            <a:r>
              <a:rPr lang="en-AU" sz="3200" dirty="0" smtClean="0"/>
              <a:t> </a:t>
            </a:r>
            <a:r>
              <a:rPr lang="en-AU" sz="3200" dirty="0" err="1" smtClean="0"/>
              <a:t>terutama</a:t>
            </a:r>
            <a:r>
              <a:rPr lang="en-AU" sz="3200" dirty="0" smtClean="0"/>
              <a:t> </a:t>
            </a:r>
            <a:r>
              <a:rPr lang="en-AU" sz="3200" dirty="0" err="1" smtClean="0"/>
              <a:t>berupa</a:t>
            </a:r>
            <a:r>
              <a:rPr lang="en-AU" sz="3200" dirty="0" smtClean="0"/>
              <a:t> </a:t>
            </a:r>
            <a:r>
              <a:rPr lang="en-AU" sz="3200" dirty="0" err="1" smtClean="0"/>
              <a:t>nitrat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fosfat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Azis  DIL 2007</a:t>
            </a:r>
          </a:p>
        </p:txBody>
      </p:sp>
      <p:pic>
        <p:nvPicPr>
          <p:cNvPr id="6146" name="Picture 5" descr="http://earth2.eco.tut.ac.jp/pub/member/asep/plo/images/air_polluti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592263"/>
            <a:ext cx="7561263" cy="4846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18487" cy="600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b="1" dirty="0" err="1" smtClean="0"/>
              <a:t>Proses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Pencemaran</a:t>
            </a:r>
            <a:endParaRPr lang="en-US" sz="40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96975"/>
            <a:ext cx="8686800" cy="423228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3200" dirty="0" err="1" smtClean="0"/>
              <a:t>Proses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dapat</a:t>
            </a:r>
            <a:r>
              <a:rPr lang="en-AU" sz="3200" dirty="0" smtClean="0"/>
              <a:t> </a:t>
            </a:r>
            <a:r>
              <a:rPr lang="en-AU" sz="3200" dirty="0" err="1" smtClean="0"/>
              <a:t>terjadi</a:t>
            </a:r>
            <a:r>
              <a:rPr lang="en-AU" sz="3200" dirty="0" smtClean="0"/>
              <a:t> </a:t>
            </a:r>
            <a:r>
              <a:rPr lang="en-AU" sz="3200" dirty="0" err="1" smtClean="0"/>
              <a:t>secara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 </a:t>
            </a:r>
            <a:r>
              <a:rPr lang="en-AU" sz="3200" dirty="0" err="1" smtClean="0"/>
              <a:t>maupun</a:t>
            </a:r>
            <a:r>
              <a:rPr lang="en-AU" sz="3200" dirty="0" smtClean="0"/>
              <a:t> </a:t>
            </a:r>
            <a:r>
              <a:rPr lang="en-AU" sz="3200" dirty="0" err="1" smtClean="0"/>
              <a:t>tidak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. </a:t>
            </a:r>
            <a:r>
              <a:rPr lang="en-AU" sz="3200" dirty="0" err="1" smtClean="0"/>
              <a:t>Secara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 </a:t>
            </a:r>
            <a:r>
              <a:rPr lang="en-AU" sz="3200" dirty="0" err="1" smtClean="0"/>
              <a:t>yaitu</a:t>
            </a:r>
            <a:r>
              <a:rPr lang="en-AU" sz="3200" dirty="0" smtClean="0"/>
              <a:t> </a:t>
            </a:r>
            <a:r>
              <a:rPr lang="en-AU" sz="3200" dirty="0" err="1" smtClean="0"/>
              <a:t>bahan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tersebut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 </a:t>
            </a:r>
            <a:r>
              <a:rPr lang="en-AU" sz="3200" dirty="0" err="1" smtClean="0"/>
              <a:t>berdampak</a:t>
            </a:r>
            <a:r>
              <a:rPr lang="en-AU" sz="3200" dirty="0" smtClean="0"/>
              <a:t> </a:t>
            </a:r>
            <a:r>
              <a:rPr lang="en-AU" sz="3200" dirty="0" err="1" smtClean="0"/>
              <a:t>meracuni</a:t>
            </a:r>
            <a:r>
              <a:rPr lang="en-AU" sz="3200" dirty="0" smtClean="0"/>
              <a:t> </a:t>
            </a:r>
            <a:r>
              <a:rPr lang="en-AU" sz="3200" dirty="0" err="1" smtClean="0"/>
              <a:t>sehingga</a:t>
            </a:r>
            <a:r>
              <a:rPr lang="en-AU" sz="3200" dirty="0" smtClean="0"/>
              <a:t> </a:t>
            </a:r>
            <a:r>
              <a:rPr lang="en-AU" sz="3200" dirty="0" err="1" smtClean="0"/>
              <a:t>mengganggu</a:t>
            </a:r>
            <a:r>
              <a:rPr lang="en-AU" sz="3200" dirty="0" smtClean="0"/>
              <a:t> </a:t>
            </a:r>
            <a:r>
              <a:rPr lang="en-AU" sz="3200" dirty="0" err="1" smtClean="0"/>
              <a:t>kesehatan</a:t>
            </a:r>
            <a:r>
              <a:rPr lang="en-AU" sz="3200" dirty="0" smtClean="0"/>
              <a:t> </a:t>
            </a:r>
            <a:r>
              <a:rPr lang="en-AU" sz="3200" dirty="0" err="1" smtClean="0"/>
              <a:t>manusia</a:t>
            </a:r>
            <a:r>
              <a:rPr lang="en-AU" sz="3200" dirty="0" smtClean="0"/>
              <a:t>, </a:t>
            </a:r>
            <a:r>
              <a:rPr lang="en-AU" sz="3200" dirty="0" err="1" smtClean="0"/>
              <a:t>hewan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tumbuhan</a:t>
            </a:r>
            <a:r>
              <a:rPr lang="en-AU" sz="3200" dirty="0" smtClean="0"/>
              <a:t> </a:t>
            </a:r>
            <a:r>
              <a:rPr lang="en-AU" sz="3200" dirty="0" err="1" smtClean="0"/>
              <a:t>atau</a:t>
            </a:r>
            <a:r>
              <a:rPr lang="en-AU" sz="3200" dirty="0" smtClean="0"/>
              <a:t> </a:t>
            </a:r>
            <a:r>
              <a:rPr lang="en-AU" sz="3200" dirty="0" err="1" smtClean="0"/>
              <a:t>mengganggu</a:t>
            </a:r>
            <a:r>
              <a:rPr lang="en-AU" sz="3200" dirty="0" smtClean="0"/>
              <a:t> </a:t>
            </a:r>
            <a:r>
              <a:rPr lang="en-AU" sz="3200" dirty="0" err="1" smtClean="0"/>
              <a:t>keseimbangan</a:t>
            </a:r>
            <a:r>
              <a:rPr lang="en-AU" sz="3200" dirty="0" smtClean="0"/>
              <a:t> </a:t>
            </a:r>
            <a:r>
              <a:rPr lang="en-AU" sz="3200" dirty="0" err="1" smtClean="0"/>
              <a:t>ekologis</a:t>
            </a:r>
            <a:r>
              <a:rPr lang="en-AU" sz="3200" dirty="0" smtClean="0"/>
              <a:t> </a:t>
            </a:r>
            <a:r>
              <a:rPr lang="en-AU" sz="3200" dirty="0" err="1" smtClean="0"/>
              <a:t>baik</a:t>
            </a:r>
            <a:r>
              <a:rPr lang="en-AU" sz="3200" dirty="0" smtClean="0"/>
              <a:t> air, </a:t>
            </a:r>
            <a:r>
              <a:rPr lang="en-AU" sz="3200" dirty="0" err="1" smtClean="0"/>
              <a:t>udara</a:t>
            </a:r>
            <a:r>
              <a:rPr lang="en-AU" sz="3200" dirty="0" smtClean="0"/>
              <a:t> </a:t>
            </a:r>
            <a:r>
              <a:rPr lang="en-AU" sz="3200" dirty="0" err="1" smtClean="0"/>
              <a:t>maupun</a:t>
            </a:r>
            <a:r>
              <a:rPr lang="en-AU" sz="3200" dirty="0" smtClean="0"/>
              <a:t> </a:t>
            </a:r>
            <a:r>
              <a:rPr lang="en-AU" sz="3200" dirty="0" err="1" smtClean="0"/>
              <a:t>tanah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hangingPunct="1">
              <a:lnSpc>
                <a:spcPct val="90000"/>
              </a:lnSpc>
            </a:pPr>
            <a:r>
              <a:rPr lang="en-AU" sz="3200" dirty="0" err="1" smtClean="0"/>
              <a:t>Proses</a:t>
            </a:r>
            <a:r>
              <a:rPr lang="en-AU" sz="3200" dirty="0" smtClean="0"/>
              <a:t> </a:t>
            </a:r>
            <a:r>
              <a:rPr lang="en-AU" sz="3200" dirty="0" err="1" smtClean="0"/>
              <a:t>tidak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, </a:t>
            </a:r>
            <a:r>
              <a:rPr lang="en-AU" sz="3200" dirty="0" err="1" smtClean="0"/>
              <a:t>yaitu</a:t>
            </a:r>
            <a:r>
              <a:rPr lang="en-AU" sz="3200" dirty="0" smtClean="0"/>
              <a:t> </a:t>
            </a:r>
            <a:r>
              <a:rPr lang="en-AU" sz="3200" dirty="0" err="1" smtClean="0"/>
              <a:t>beberapa</a:t>
            </a:r>
            <a:r>
              <a:rPr lang="en-AU" sz="3200" dirty="0" smtClean="0"/>
              <a:t> </a:t>
            </a:r>
            <a:r>
              <a:rPr lang="en-AU" sz="3200" dirty="0" err="1" smtClean="0"/>
              <a:t>zat</a:t>
            </a:r>
            <a:r>
              <a:rPr lang="en-AU" sz="3200" dirty="0" smtClean="0"/>
              <a:t> </a:t>
            </a:r>
            <a:r>
              <a:rPr lang="en-AU" sz="3200" dirty="0" err="1" smtClean="0"/>
              <a:t>kimia</a:t>
            </a:r>
            <a:r>
              <a:rPr lang="en-AU" sz="3200" dirty="0" smtClean="0"/>
              <a:t> </a:t>
            </a:r>
            <a:r>
              <a:rPr lang="en-AU" sz="3200" dirty="0" err="1" smtClean="0"/>
              <a:t>bereaksi</a:t>
            </a:r>
            <a:r>
              <a:rPr lang="en-AU" sz="3200" dirty="0" smtClean="0"/>
              <a:t> </a:t>
            </a:r>
            <a:r>
              <a:rPr lang="en-AU" sz="3200" dirty="0" err="1" smtClean="0"/>
              <a:t>di</a:t>
            </a:r>
            <a:r>
              <a:rPr lang="en-AU" sz="3200" dirty="0" smtClean="0"/>
              <a:t> </a:t>
            </a:r>
            <a:r>
              <a:rPr lang="en-AU" sz="3200" dirty="0" err="1" smtClean="0"/>
              <a:t>udara</a:t>
            </a:r>
            <a:r>
              <a:rPr lang="en-AU" sz="3200" dirty="0" smtClean="0"/>
              <a:t>, air </a:t>
            </a:r>
            <a:r>
              <a:rPr lang="en-AU" sz="3200" dirty="0" err="1" smtClean="0"/>
              <a:t>maupun</a:t>
            </a:r>
            <a:r>
              <a:rPr lang="en-AU" sz="3200" dirty="0" smtClean="0"/>
              <a:t> </a:t>
            </a:r>
            <a:r>
              <a:rPr lang="en-AU" sz="3200" dirty="0" err="1" smtClean="0"/>
              <a:t>tanah</a:t>
            </a:r>
            <a:r>
              <a:rPr lang="en-AU" sz="3200" dirty="0" smtClean="0"/>
              <a:t>, </a:t>
            </a:r>
            <a:r>
              <a:rPr lang="en-AU" sz="3200" dirty="0" err="1" smtClean="0"/>
              <a:t>sehingga</a:t>
            </a:r>
            <a:r>
              <a:rPr lang="en-AU" sz="3200" dirty="0" smtClean="0"/>
              <a:t> </a:t>
            </a:r>
            <a:r>
              <a:rPr lang="en-AU" sz="3200" dirty="0" err="1" smtClean="0"/>
              <a:t>menyebabkan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3857628"/>
          </a:xfrm>
        </p:spPr>
        <p:txBody>
          <a:bodyPr>
            <a:noAutofit/>
          </a:bodyPr>
          <a:lstStyle/>
          <a:p>
            <a:pPr eaLnBrk="1" hangingPunct="1"/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ada</a:t>
            </a:r>
            <a:r>
              <a:rPr lang="en-AU" sz="3200" dirty="0" smtClean="0"/>
              <a:t> yang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 </a:t>
            </a:r>
            <a:r>
              <a:rPr lang="en-AU" sz="3200" dirty="0" err="1" smtClean="0"/>
              <a:t>terasa</a:t>
            </a:r>
            <a:r>
              <a:rPr lang="en-AU" sz="3200" dirty="0" smtClean="0"/>
              <a:t> </a:t>
            </a:r>
            <a:r>
              <a:rPr lang="en-AU" sz="3200" dirty="0" err="1" smtClean="0"/>
              <a:t>dampaknya</a:t>
            </a:r>
            <a:r>
              <a:rPr lang="en-AU" sz="3200" dirty="0" smtClean="0"/>
              <a:t>, </a:t>
            </a:r>
            <a:r>
              <a:rPr lang="en-AU" sz="3200" dirty="0" err="1" smtClean="0"/>
              <a:t>misalnya</a:t>
            </a:r>
            <a:r>
              <a:rPr lang="en-AU" sz="3200" dirty="0" smtClean="0"/>
              <a:t> </a:t>
            </a:r>
            <a:r>
              <a:rPr lang="en-AU" sz="3200" dirty="0" err="1" smtClean="0"/>
              <a:t>berupa</a:t>
            </a:r>
            <a:r>
              <a:rPr lang="en-AU" sz="3200" dirty="0" smtClean="0"/>
              <a:t> </a:t>
            </a:r>
            <a:r>
              <a:rPr lang="en-AU" sz="3200" dirty="0" err="1" smtClean="0"/>
              <a:t>gangguan</a:t>
            </a:r>
            <a:r>
              <a:rPr lang="en-AU" sz="3200" dirty="0" smtClean="0"/>
              <a:t> </a:t>
            </a:r>
            <a:r>
              <a:rPr lang="en-AU" sz="3200" dirty="0" err="1" smtClean="0"/>
              <a:t>kesehatan</a:t>
            </a:r>
            <a:r>
              <a:rPr lang="en-AU" sz="3200" dirty="0" smtClean="0"/>
              <a:t> </a:t>
            </a:r>
            <a:r>
              <a:rPr lang="en-AU" sz="3200" dirty="0" err="1" smtClean="0"/>
              <a:t>langsung</a:t>
            </a:r>
            <a:r>
              <a:rPr lang="en-AU" sz="3200" dirty="0" smtClean="0"/>
              <a:t> (</a:t>
            </a:r>
            <a:r>
              <a:rPr lang="en-AU" sz="3200" dirty="0" err="1" smtClean="0"/>
              <a:t>penyakit</a:t>
            </a:r>
            <a:r>
              <a:rPr lang="en-AU" sz="3200" dirty="0" smtClean="0"/>
              <a:t> </a:t>
            </a:r>
            <a:r>
              <a:rPr lang="en-AU" sz="3200" dirty="0" err="1" smtClean="0"/>
              <a:t>akut</a:t>
            </a:r>
            <a:r>
              <a:rPr lang="en-AU" sz="3200" dirty="0" smtClean="0"/>
              <a:t>), </a:t>
            </a:r>
            <a:r>
              <a:rPr lang="en-AU" sz="3200" dirty="0" err="1" smtClean="0"/>
              <a:t>atau</a:t>
            </a:r>
            <a:r>
              <a:rPr lang="en-AU" sz="3200" dirty="0" smtClean="0"/>
              <a:t> </a:t>
            </a:r>
            <a:r>
              <a:rPr lang="en-AU" sz="3200" dirty="0" err="1" smtClean="0"/>
              <a:t>akan</a:t>
            </a:r>
            <a:r>
              <a:rPr lang="en-AU" sz="3200" dirty="0" smtClean="0"/>
              <a:t> </a:t>
            </a:r>
            <a:r>
              <a:rPr lang="en-AU" sz="3200" dirty="0" err="1" smtClean="0"/>
              <a:t>dirasakan</a:t>
            </a:r>
            <a:r>
              <a:rPr lang="en-AU" sz="3200" dirty="0" smtClean="0"/>
              <a:t> </a:t>
            </a:r>
            <a:r>
              <a:rPr lang="en-AU" sz="3200" dirty="0" err="1" smtClean="0"/>
              <a:t>setelah</a:t>
            </a:r>
            <a:r>
              <a:rPr lang="en-AU" sz="3200" dirty="0" smtClean="0"/>
              <a:t> </a:t>
            </a:r>
            <a:r>
              <a:rPr lang="en-AU" sz="3200" dirty="0" err="1" smtClean="0"/>
              <a:t>jangka</a:t>
            </a:r>
            <a:r>
              <a:rPr lang="en-AU" sz="3200" dirty="0" smtClean="0"/>
              <a:t> </a:t>
            </a:r>
            <a:r>
              <a:rPr lang="en-AU" sz="3200" dirty="0" err="1" smtClean="0"/>
              <a:t>waktu</a:t>
            </a:r>
            <a:r>
              <a:rPr lang="en-AU" sz="3200" dirty="0" smtClean="0"/>
              <a:t> </a:t>
            </a:r>
            <a:r>
              <a:rPr lang="en-AU" sz="3200" dirty="0" err="1" smtClean="0"/>
              <a:t>tertentu</a:t>
            </a:r>
            <a:r>
              <a:rPr lang="en-AU" sz="3200" dirty="0" smtClean="0"/>
              <a:t> (</a:t>
            </a:r>
            <a:r>
              <a:rPr lang="en-AU" sz="3200" dirty="0" err="1" smtClean="0"/>
              <a:t>penyakit</a:t>
            </a:r>
            <a:r>
              <a:rPr lang="en-AU" sz="3200" dirty="0" smtClean="0"/>
              <a:t> </a:t>
            </a:r>
            <a:r>
              <a:rPr lang="en-AU" sz="3200" dirty="0" err="1" smtClean="0"/>
              <a:t>kronis</a:t>
            </a:r>
            <a:r>
              <a:rPr lang="en-AU" sz="3200" dirty="0" smtClean="0"/>
              <a:t>). </a:t>
            </a:r>
            <a:endParaRPr lang="id-ID" sz="3200" dirty="0" smtClean="0"/>
          </a:p>
          <a:p>
            <a:pPr eaLnBrk="1" hangingPunct="1"/>
            <a:r>
              <a:rPr lang="en-AU" sz="3200" dirty="0" err="1" smtClean="0"/>
              <a:t>Sebenarnya</a:t>
            </a:r>
            <a:r>
              <a:rPr lang="en-AU" sz="3200" dirty="0" smtClean="0"/>
              <a:t> </a:t>
            </a:r>
            <a:r>
              <a:rPr lang="en-AU" sz="3200" dirty="0" err="1" smtClean="0"/>
              <a:t>alam</a:t>
            </a:r>
            <a:r>
              <a:rPr lang="en-AU" sz="3200" dirty="0" smtClean="0"/>
              <a:t> </a:t>
            </a:r>
            <a:r>
              <a:rPr lang="en-AU" sz="3200" dirty="0" err="1" smtClean="0"/>
              <a:t>memiliki</a:t>
            </a:r>
            <a:r>
              <a:rPr lang="en-AU" sz="3200" dirty="0" smtClean="0"/>
              <a:t> </a:t>
            </a:r>
            <a:r>
              <a:rPr lang="en-AU" sz="3200" dirty="0" err="1" smtClean="0"/>
              <a:t>kemampuan</a:t>
            </a:r>
            <a:r>
              <a:rPr lang="en-AU" sz="3200" dirty="0" smtClean="0"/>
              <a:t> </a:t>
            </a:r>
            <a:r>
              <a:rPr lang="en-AU" sz="3200" dirty="0" err="1" smtClean="0"/>
              <a:t>sendiri</a:t>
            </a:r>
            <a:r>
              <a:rPr lang="en-AU" sz="3200" dirty="0" smtClean="0"/>
              <a:t> </a:t>
            </a:r>
            <a:r>
              <a:rPr lang="en-AU" sz="3200" dirty="0" err="1" smtClean="0"/>
              <a:t>untuk</a:t>
            </a:r>
            <a:r>
              <a:rPr lang="en-AU" sz="3200" dirty="0" smtClean="0"/>
              <a:t> </a:t>
            </a:r>
            <a:r>
              <a:rPr lang="en-AU" sz="3200" dirty="0" err="1" smtClean="0"/>
              <a:t>mengatasi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(self recovery), </a:t>
            </a:r>
            <a:r>
              <a:rPr lang="en-AU" sz="3200" dirty="0" err="1" smtClean="0"/>
              <a:t>namun</a:t>
            </a:r>
            <a:r>
              <a:rPr lang="en-AU" sz="3200" dirty="0" smtClean="0"/>
              <a:t> </a:t>
            </a:r>
            <a:r>
              <a:rPr lang="en-AU" sz="3200" dirty="0" err="1" smtClean="0"/>
              <a:t>alam</a:t>
            </a:r>
            <a:r>
              <a:rPr lang="en-AU" sz="3200" dirty="0" smtClean="0"/>
              <a:t> </a:t>
            </a:r>
            <a:r>
              <a:rPr lang="en-AU" sz="3200" dirty="0" err="1" smtClean="0"/>
              <a:t>memiliki</a:t>
            </a:r>
            <a:r>
              <a:rPr lang="en-AU" sz="3200" dirty="0" smtClean="0"/>
              <a:t> </a:t>
            </a:r>
            <a:r>
              <a:rPr lang="en-AU" sz="3200" dirty="0" err="1" smtClean="0"/>
              <a:t>keterbatasan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hangingPunct="1"/>
            <a:r>
              <a:rPr lang="en-AU" sz="3200" dirty="0" err="1" smtClean="0"/>
              <a:t>Setelah</a:t>
            </a:r>
            <a:r>
              <a:rPr lang="en-AU" sz="3200" dirty="0" smtClean="0"/>
              <a:t> </a:t>
            </a:r>
            <a:r>
              <a:rPr lang="en-AU" sz="3200" dirty="0" err="1" smtClean="0"/>
              <a:t>batas</a:t>
            </a:r>
            <a:r>
              <a:rPr lang="en-AU" sz="3200" dirty="0" smtClean="0"/>
              <a:t> </a:t>
            </a:r>
            <a:r>
              <a:rPr lang="en-AU" sz="3200" dirty="0" err="1" smtClean="0"/>
              <a:t>itu</a:t>
            </a:r>
            <a:r>
              <a:rPr lang="en-AU" sz="3200" dirty="0" smtClean="0"/>
              <a:t> </a:t>
            </a:r>
            <a:r>
              <a:rPr lang="en-AU" sz="3200" dirty="0" err="1" smtClean="0"/>
              <a:t>terlampaui</a:t>
            </a:r>
            <a:r>
              <a:rPr lang="en-AU" sz="3200" dirty="0" smtClean="0"/>
              <a:t>, </a:t>
            </a:r>
            <a:r>
              <a:rPr lang="en-AU" sz="3200" dirty="0" err="1" smtClean="0"/>
              <a:t>maka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akan</a:t>
            </a:r>
            <a:r>
              <a:rPr lang="en-AU" sz="3200" dirty="0" smtClean="0"/>
              <a:t> </a:t>
            </a:r>
            <a:r>
              <a:rPr lang="en-AU" sz="3200" dirty="0" err="1" smtClean="0"/>
              <a:t>berada</a:t>
            </a:r>
            <a:r>
              <a:rPr lang="en-AU" sz="3200" dirty="0" smtClean="0"/>
              <a:t> </a:t>
            </a:r>
            <a:r>
              <a:rPr lang="en-AU" sz="3200" dirty="0" err="1" smtClean="0"/>
              <a:t>di</a:t>
            </a:r>
            <a:r>
              <a:rPr lang="en-AU" sz="3200" dirty="0" smtClean="0"/>
              <a:t> </a:t>
            </a:r>
            <a:r>
              <a:rPr lang="en-AU" sz="3200" dirty="0" err="1" smtClean="0"/>
              <a:t>alam</a:t>
            </a:r>
            <a:r>
              <a:rPr lang="en-AU" sz="3200" dirty="0" smtClean="0"/>
              <a:t> </a:t>
            </a:r>
            <a:r>
              <a:rPr lang="en-AU" sz="3200" dirty="0" err="1" smtClean="0"/>
              <a:t>secara</a:t>
            </a:r>
            <a:r>
              <a:rPr lang="en-AU" sz="3200" dirty="0" smtClean="0"/>
              <a:t> </a:t>
            </a:r>
            <a:r>
              <a:rPr lang="en-AU" sz="3200" dirty="0" err="1" smtClean="0"/>
              <a:t>tetap</a:t>
            </a:r>
            <a:r>
              <a:rPr lang="en-AU" sz="3200" dirty="0" smtClean="0"/>
              <a:t> </a:t>
            </a:r>
            <a:r>
              <a:rPr lang="en-AU" sz="3200" dirty="0" err="1" smtClean="0"/>
              <a:t>atau</a:t>
            </a:r>
            <a:r>
              <a:rPr lang="en-AU" sz="3200" dirty="0" smtClean="0"/>
              <a:t> </a:t>
            </a:r>
            <a:r>
              <a:rPr lang="en-AU" sz="3200" dirty="0" err="1" smtClean="0"/>
              <a:t>terakumulasi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kemudian</a:t>
            </a:r>
            <a:r>
              <a:rPr lang="en-AU" sz="3200" dirty="0" smtClean="0"/>
              <a:t> </a:t>
            </a:r>
            <a:r>
              <a:rPr lang="en-AU" sz="3200" dirty="0" err="1" smtClean="0"/>
              <a:t>berdampak</a:t>
            </a:r>
            <a:r>
              <a:rPr lang="en-AU" sz="3200" dirty="0" smtClean="0"/>
              <a:t> </a:t>
            </a:r>
            <a:r>
              <a:rPr lang="en-AU" sz="3200" dirty="0" err="1" smtClean="0"/>
              <a:t>pada</a:t>
            </a:r>
            <a:r>
              <a:rPr lang="en-AU" sz="3200" dirty="0" smtClean="0"/>
              <a:t> </a:t>
            </a:r>
            <a:r>
              <a:rPr lang="en-AU" sz="3200" dirty="0" err="1" smtClean="0"/>
              <a:t>manusia</a:t>
            </a:r>
            <a:r>
              <a:rPr lang="en-AU" sz="3200" dirty="0" smtClean="0"/>
              <a:t>, material, </a:t>
            </a:r>
            <a:r>
              <a:rPr lang="en-AU" sz="3200" dirty="0" err="1" smtClean="0"/>
              <a:t>hewan</a:t>
            </a:r>
            <a:r>
              <a:rPr lang="en-AU" sz="3200" dirty="0" smtClean="0"/>
              <a:t>, </a:t>
            </a:r>
            <a:r>
              <a:rPr lang="en-AU" sz="3200" dirty="0" err="1" smtClean="0"/>
              <a:t>tumbuhan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ekosistem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772400" cy="1143000"/>
          </a:xfrm>
        </p:spPr>
        <p:txBody>
          <a:bodyPr/>
          <a:lstStyle/>
          <a:p>
            <a:pPr eaLnBrk="1" hangingPunct="1"/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dirty="0" err="1" smtClean="0"/>
              <a:t>Penyelesaian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5860"/>
            <a:ext cx="8686800" cy="44672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AU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200" dirty="0" err="1" smtClean="0"/>
              <a:t>Penyelesaian</a:t>
            </a:r>
            <a:r>
              <a:rPr lang="en-AU" sz="3200" dirty="0" smtClean="0"/>
              <a:t> </a:t>
            </a:r>
            <a:r>
              <a:rPr lang="en-AU" sz="3200" dirty="0" err="1" smtClean="0"/>
              <a:t>masalah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pencemaran</a:t>
            </a:r>
            <a:r>
              <a:rPr lang="en-AU" sz="3200" dirty="0" smtClean="0"/>
              <a:t> </a:t>
            </a:r>
            <a:r>
              <a:rPr lang="en-AU" sz="3200" dirty="0" err="1" smtClean="0"/>
              <a:t>terdiri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langkah</a:t>
            </a:r>
            <a:r>
              <a:rPr lang="en-AU" sz="3200" dirty="0" smtClean="0"/>
              <a:t> </a:t>
            </a:r>
            <a:r>
              <a:rPr lang="en-AU" sz="3200" dirty="0" err="1" smtClean="0"/>
              <a:t>pencegahan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pengendalian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200" dirty="0" err="1" smtClean="0"/>
              <a:t>Langkah</a:t>
            </a:r>
            <a:r>
              <a:rPr lang="en-AU" sz="3200" dirty="0" smtClean="0"/>
              <a:t> </a:t>
            </a:r>
            <a:r>
              <a:rPr lang="en-AU" sz="3200" dirty="0" err="1" smtClean="0"/>
              <a:t>pencegahan</a:t>
            </a:r>
            <a:r>
              <a:rPr lang="en-AU" sz="3200" dirty="0" smtClean="0"/>
              <a:t> </a:t>
            </a:r>
            <a:r>
              <a:rPr lang="en-AU" sz="3200" dirty="0" err="1" smtClean="0"/>
              <a:t>pada</a:t>
            </a:r>
            <a:r>
              <a:rPr lang="en-AU" sz="3200" dirty="0" smtClean="0"/>
              <a:t> </a:t>
            </a:r>
            <a:r>
              <a:rPr lang="en-AU" sz="3200" dirty="0" err="1" smtClean="0"/>
              <a:t>prinsipnya</a:t>
            </a:r>
            <a:r>
              <a:rPr lang="en-AU" sz="3200" dirty="0" smtClean="0"/>
              <a:t>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pencemar</a:t>
            </a:r>
            <a:r>
              <a:rPr lang="en-AU" sz="3200" dirty="0" smtClean="0"/>
              <a:t> </a:t>
            </a: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200" dirty="0" err="1" smtClean="0"/>
              <a:t>sumbernya</a:t>
            </a:r>
            <a:r>
              <a:rPr lang="en-AU" sz="3200" dirty="0" smtClean="0"/>
              <a:t> </a:t>
            </a:r>
            <a:r>
              <a:rPr lang="en-AU" sz="3200" dirty="0" err="1" smtClean="0"/>
              <a:t>untuk</a:t>
            </a:r>
            <a:r>
              <a:rPr lang="en-AU" sz="3200" dirty="0" smtClean="0"/>
              <a:t> </a:t>
            </a:r>
            <a:r>
              <a:rPr lang="en-AU" sz="3200" dirty="0" err="1" smtClean="0"/>
              <a:t>mencegah</a:t>
            </a:r>
            <a:r>
              <a:rPr lang="en-AU" sz="3200" dirty="0" smtClean="0"/>
              <a:t> </a:t>
            </a:r>
            <a:r>
              <a:rPr lang="en-AU" sz="3200" dirty="0" err="1" smtClean="0"/>
              <a:t>dampak</a:t>
            </a:r>
            <a:r>
              <a:rPr lang="en-AU" sz="3200" dirty="0" smtClean="0"/>
              <a:t> </a:t>
            </a:r>
            <a:r>
              <a:rPr lang="en-AU" sz="3200" dirty="0" err="1" smtClean="0"/>
              <a:t>lingkungan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lebih</a:t>
            </a:r>
            <a:r>
              <a:rPr lang="en-AU" sz="3200" dirty="0" smtClean="0"/>
              <a:t> </a:t>
            </a:r>
            <a:r>
              <a:rPr lang="en-AU" sz="3200" dirty="0" err="1" smtClean="0"/>
              <a:t>berat</a:t>
            </a:r>
            <a:r>
              <a:rPr lang="en-AU" sz="3200" dirty="0" smtClean="0"/>
              <a:t>. </a:t>
            </a:r>
            <a:endParaRPr lang="id-ID" sz="3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200" dirty="0" smtClean="0"/>
              <a:t>Di </a:t>
            </a:r>
            <a:r>
              <a:rPr lang="en-AU" sz="3200" dirty="0" err="1" smtClean="0"/>
              <a:t>lingkungan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terdekat</a:t>
            </a:r>
            <a:r>
              <a:rPr lang="en-AU" sz="3200" dirty="0" smtClean="0"/>
              <a:t>, </a:t>
            </a:r>
            <a:r>
              <a:rPr lang="en-AU" sz="3200" dirty="0" err="1" smtClean="0"/>
              <a:t>misalnya</a:t>
            </a:r>
            <a:r>
              <a:rPr lang="en-AU" sz="3200" dirty="0" smtClean="0"/>
              <a:t> </a:t>
            </a:r>
            <a:r>
              <a:rPr lang="en-AU" sz="3200" dirty="0" err="1" smtClean="0"/>
              <a:t>dengan</a:t>
            </a:r>
            <a:r>
              <a:rPr lang="en-AU" sz="3200" dirty="0" smtClean="0"/>
              <a:t>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jumlah</a:t>
            </a:r>
            <a:r>
              <a:rPr lang="en-AU" sz="3200" dirty="0" smtClean="0"/>
              <a:t> </a:t>
            </a:r>
            <a:r>
              <a:rPr lang="en-AU" sz="3200" dirty="0" err="1" smtClean="0"/>
              <a:t>sampah</a:t>
            </a:r>
            <a:r>
              <a:rPr lang="en-AU" sz="3200" dirty="0" smtClean="0"/>
              <a:t> yang </a:t>
            </a:r>
            <a:r>
              <a:rPr lang="en-AU" sz="3200" dirty="0" err="1" smtClean="0"/>
              <a:t>dihasilkan</a:t>
            </a:r>
            <a:r>
              <a:rPr lang="en-AU" sz="3200" dirty="0" smtClean="0"/>
              <a:t>, </a:t>
            </a:r>
            <a:r>
              <a:rPr lang="en-AU" sz="3200" dirty="0" err="1" smtClean="0"/>
              <a:t>menggunakan</a:t>
            </a:r>
            <a:r>
              <a:rPr lang="en-AU" sz="3200" dirty="0" smtClean="0"/>
              <a:t> </a:t>
            </a:r>
            <a:r>
              <a:rPr lang="en-AU" sz="3200" dirty="0" err="1" smtClean="0"/>
              <a:t>kembali</a:t>
            </a:r>
            <a:r>
              <a:rPr lang="en-AU" sz="3200" dirty="0" smtClean="0"/>
              <a:t> (reuse)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daur</a:t>
            </a:r>
            <a:r>
              <a:rPr lang="en-AU" sz="3200" dirty="0" smtClean="0"/>
              <a:t> </a:t>
            </a:r>
            <a:r>
              <a:rPr lang="en-AU" sz="3200" dirty="0" err="1" smtClean="0"/>
              <a:t>ulang</a:t>
            </a:r>
            <a:r>
              <a:rPr lang="en-AU" sz="3200" dirty="0" smtClean="0"/>
              <a:t> (recycle). 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772400" cy="1143000"/>
          </a:xfrm>
        </p:spPr>
        <p:txBody>
          <a:bodyPr/>
          <a:lstStyle/>
          <a:p>
            <a:pPr eaLnBrk="1" hangingPunct="1"/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dirty="0" err="1" smtClean="0"/>
              <a:t>Penyelesaian</a:t>
            </a:r>
            <a:endParaRPr lang="en-US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571612"/>
            <a:ext cx="7772400" cy="3286148"/>
          </a:xfrm>
        </p:spPr>
        <p:txBody>
          <a:bodyPr>
            <a:noAutofit/>
          </a:bodyPr>
          <a:lstStyle/>
          <a:p>
            <a:pPr eaLnBrk="1" hangingPunct="1"/>
            <a:r>
              <a:rPr lang="en-AU" sz="3200" dirty="0" smtClean="0"/>
              <a:t>Di </a:t>
            </a:r>
            <a:r>
              <a:rPr lang="en-AU" sz="3200" dirty="0" err="1" smtClean="0"/>
              <a:t>bidang</a:t>
            </a:r>
            <a:r>
              <a:rPr lang="en-AU" sz="3200" dirty="0" smtClean="0"/>
              <a:t> </a:t>
            </a:r>
            <a:r>
              <a:rPr lang="en-AU" sz="3200" dirty="0" err="1" smtClean="0"/>
              <a:t>industri</a:t>
            </a:r>
            <a:r>
              <a:rPr lang="en-AU" sz="3200" dirty="0" smtClean="0"/>
              <a:t> </a:t>
            </a:r>
            <a:r>
              <a:rPr lang="en-AU" sz="3200" dirty="0" err="1" smtClean="0"/>
              <a:t>misalnya</a:t>
            </a:r>
            <a:r>
              <a:rPr lang="en-AU" sz="3200" dirty="0" smtClean="0"/>
              <a:t> </a:t>
            </a:r>
            <a:r>
              <a:rPr lang="en-AU" sz="3200" dirty="0" err="1" smtClean="0"/>
              <a:t>dengan</a:t>
            </a:r>
            <a:r>
              <a:rPr lang="en-AU" sz="3200" dirty="0" smtClean="0"/>
              <a:t>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jumlah</a:t>
            </a:r>
            <a:r>
              <a:rPr lang="en-AU" sz="3200" dirty="0" smtClean="0"/>
              <a:t> air yang </a:t>
            </a:r>
            <a:r>
              <a:rPr lang="en-AU" sz="3200" dirty="0" err="1" smtClean="0"/>
              <a:t>dipakai</a:t>
            </a:r>
            <a:r>
              <a:rPr lang="en-AU" sz="3200" dirty="0" smtClean="0"/>
              <a:t>,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jumlah</a:t>
            </a:r>
            <a:r>
              <a:rPr lang="en-AU" sz="3200" dirty="0" smtClean="0"/>
              <a:t> </a:t>
            </a:r>
            <a:r>
              <a:rPr lang="en-AU" sz="3200" dirty="0" err="1" smtClean="0"/>
              <a:t>limbah</a:t>
            </a:r>
            <a:r>
              <a:rPr lang="en-AU" sz="3200" dirty="0" smtClean="0"/>
              <a:t>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keberadaan</a:t>
            </a:r>
            <a:r>
              <a:rPr lang="en-AU" sz="3200" dirty="0" smtClean="0"/>
              <a:t> </a:t>
            </a:r>
            <a:r>
              <a:rPr lang="en-AU" sz="3200" dirty="0" err="1" smtClean="0"/>
              <a:t>zat</a:t>
            </a:r>
            <a:r>
              <a:rPr lang="en-AU" sz="3200" dirty="0" smtClean="0"/>
              <a:t> </a:t>
            </a:r>
            <a:r>
              <a:rPr lang="en-AU" sz="3200" dirty="0" err="1" smtClean="0"/>
              <a:t>kimia</a:t>
            </a:r>
            <a:r>
              <a:rPr lang="en-AU" sz="3200" dirty="0" smtClean="0"/>
              <a:t> PBT (Persistent, </a:t>
            </a:r>
            <a:r>
              <a:rPr lang="en-AU" sz="3200" dirty="0" err="1" smtClean="0"/>
              <a:t>Bioaccumulative</a:t>
            </a:r>
            <a:r>
              <a:rPr lang="en-AU" sz="3200" dirty="0" smtClean="0"/>
              <a:t>, and Toxic),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berangsur-angsur</a:t>
            </a:r>
            <a:r>
              <a:rPr lang="en-AU" sz="3200" dirty="0" smtClean="0"/>
              <a:t> </a:t>
            </a:r>
            <a:r>
              <a:rPr lang="en-AU" sz="3200" dirty="0" err="1" smtClean="0"/>
              <a:t>menggantinya</a:t>
            </a:r>
            <a:r>
              <a:rPr lang="en-AU" sz="3200" dirty="0" smtClean="0"/>
              <a:t> </a:t>
            </a:r>
            <a:r>
              <a:rPr lang="en-AU" sz="3200" dirty="0" err="1" smtClean="0"/>
              <a:t>dengan</a:t>
            </a:r>
            <a:r>
              <a:rPr lang="en-AU" sz="3200" dirty="0" smtClean="0"/>
              <a:t> Green Chemistry. Green chemistry </a:t>
            </a:r>
            <a:r>
              <a:rPr lang="en-AU" sz="3200" dirty="0" err="1" smtClean="0"/>
              <a:t>merupakan</a:t>
            </a:r>
            <a:r>
              <a:rPr lang="en-AU" sz="3200" dirty="0" smtClean="0"/>
              <a:t> </a:t>
            </a:r>
            <a:r>
              <a:rPr lang="en-AU" sz="3200" dirty="0" err="1" smtClean="0"/>
              <a:t>segala</a:t>
            </a:r>
            <a:r>
              <a:rPr lang="en-AU" sz="3200" dirty="0" smtClean="0"/>
              <a:t> </a:t>
            </a:r>
            <a:r>
              <a:rPr lang="en-AU" sz="3200" dirty="0" err="1" smtClean="0"/>
              <a:t>produk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proses</a:t>
            </a:r>
            <a:r>
              <a:rPr lang="en-AU" sz="3200" dirty="0" smtClean="0"/>
              <a:t> </a:t>
            </a:r>
            <a:r>
              <a:rPr lang="en-AU" sz="3200" dirty="0" err="1" smtClean="0"/>
              <a:t>kimia</a:t>
            </a:r>
            <a:r>
              <a:rPr lang="en-AU" sz="3200" dirty="0" smtClean="0"/>
              <a:t> yang </a:t>
            </a:r>
            <a:r>
              <a:rPr lang="en-AU" sz="3200" dirty="0" err="1" smtClean="0"/>
              <a:t>mengurangi</a:t>
            </a:r>
            <a:r>
              <a:rPr lang="en-AU" sz="3200" dirty="0" smtClean="0"/>
              <a:t> </a:t>
            </a:r>
            <a:r>
              <a:rPr lang="en-AU" sz="3200" dirty="0" err="1" smtClean="0"/>
              <a:t>atau</a:t>
            </a:r>
            <a:r>
              <a:rPr lang="en-AU" sz="3200" dirty="0" smtClean="0"/>
              <a:t> </a:t>
            </a:r>
            <a:r>
              <a:rPr lang="en-AU" sz="3200" dirty="0" err="1" smtClean="0"/>
              <a:t>menghilangkan</a:t>
            </a:r>
            <a:r>
              <a:rPr lang="en-AU" sz="3200" dirty="0" smtClean="0"/>
              <a:t> </a:t>
            </a:r>
            <a:r>
              <a:rPr lang="en-AU" sz="3200" dirty="0" err="1" smtClean="0"/>
              <a:t>zat</a:t>
            </a:r>
            <a:r>
              <a:rPr lang="en-AU" sz="3200" dirty="0" smtClean="0"/>
              <a:t> </a:t>
            </a:r>
            <a:r>
              <a:rPr lang="en-AU" sz="3200" dirty="0" err="1" smtClean="0"/>
              <a:t>berbahaya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742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MANAJEMEN LINGKUNGAN</vt:lpstr>
      <vt:lpstr>MANAJEMEN PENCEMARAN</vt:lpstr>
      <vt:lpstr>SUMBER PENCEMAR</vt:lpstr>
      <vt:lpstr>SUMBER PENCEMAR</vt:lpstr>
      <vt:lpstr>Slide 5</vt:lpstr>
      <vt:lpstr>Proses Pencemaran</vt:lpstr>
      <vt:lpstr>Slide 7</vt:lpstr>
      <vt:lpstr>Langkah Penyelesaian</vt:lpstr>
      <vt:lpstr>Langkah Penyelesaian</vt:lpstr>
      <vt:lpstr>Slide 10</vt:lpstr>
      <vt:lpstr>EMS</vt:lpstr>
      <vt:lpstr>Slide 12</vt:lpstr>
      <vt:lpstr>Manfaat EMS</vt:lpstr>
      <vt:lpstr>ISO 14000</vt:lpstr>
      <vt:lpstr>AMDAL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LINGKUNGAN</dc:title>
  <dc:creator>TARI</dc:creator>
  <cp:lastModifiedBy>TARI</cp:lastModifiedBy>
  <cp:revision>2</cp:revision>
  <dcterms:created xsi:type="dcterms:W3CDTF">2016-03-15T21:39:22Z</dcterms:created>
  <dcterms:modified xsi:type="dcterms:W3CDTF">2016-03-15T21:56:20Z</dcterms:modified>
</cp:coreProperties>
</file>