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3" r:id="rId6"/>
    <p:sldId id="266" r:id="rId7"/>
    <p:sldId id="268" r:id="rId8"/>
    <p:sldId id="270" r:id="rId9"/>
    <p:sldId id="272" r:id="rId10"/>
    <p:sldId id="274" r:id="rId11"/>
    <p:sldId id="276" r:id="rId12"/>
    <p:sldId id="278" r:id="rId13"/>
    <p:sldId id="280" r:id="rId14"/>
    <p:sldId id="282" r:id="rId15"/>
    <p:sldId id="284" r:id="rId16"/>
    <p:sldId id="286" r:id="rId17"/>
    <p:sldId id="288" r:id="rId18"/>
    <p:sldId id="290" r:id="rId19"/>
    <p:sldId id="292" r:id="rId20"/>
    <p:sldId id="294" r:id="rId21"/>
    <p:sldId id="296" r:id="rId22"/>
    <p:sldId id="298" r:id="rId23"/>
    <p:sldId id="300" r:id="rId24"/>
    <p:sldId id="302" r:id="rId25"/>
    <p:sldId id="304" r:id="rId26"/>
    <p:sldId id="306"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68749DE-AE47-414B-8376-2796C44C9BA7}" type="datetimeFigureOut">
              <a:rPr lang="id-ID" smtClean="0"/>
              <a:t>21/11/2016</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4D56465-3F0B-4155-BE7F-33B5B4F3577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8749DE-AE47-414B-8376-2796C44C9BA7}" type="datetimeFigureOut">
              <a:rPr lang="id-ID" smtClean="0"/>
              <a:t>21/11/2016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D56465-3F0B-4155-BE7F-33B5B4F3577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8749DE-AE47-414B-8376-2796C44C9BA7}" type="datetimeFigureOut">
              <a:rPr lang="id-ID" smtClean="0"/>
              <a:t>21/11/2016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D56465-3F0B-4155-BE7F-33B5B4F3577E}"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68749DE-AE47-414B-8376-2796C44C9BA7}" type="datetimeFigureOut">
              <a:rPr lang="id-ID" smtClean="0"/>
              <a:t>21/11/2016</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E4D56465-3F0B-4155-BE7F-33B5B4F3577E}"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68749DE-AE47-414B-8376-2796C44C9BA7}" type="datetimeFigureOut">
              <a:rPr lang="id-ID" smtClean="0"/>
              <a:t>21/11/2016</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E4D56465-3F0B-4155-BE7F-33B5B4F3577E}" type="slidenum">
              <a:rPr lang="id-ID" smtClean="0"/>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68749DE-AE47-414B-8376-2796C44C9BA7}" type="datetimeFigureOut">
              <a:rPr lang="id-ID" smtClean="0"/>
              <a:t>21/11/2016</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E4D56465-3F0B-4155-BE7F-33B5B4F3577E}"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68749DE-AE47-414B-8376-2796C44C9BA7}" type="datetimeFigureOut">
              <a:rPr lang="id-ID" smtClean="0"/>
              <a:t>21/11/2016</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4D56465-3F0B-4155-BE7F-33B5B4F3577E}"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8749DE-AE47-414B-8376-2796C44C9BA7}" type="datetimeFigureOut">
              <a:rPr lang="id-ID" smtClean="0"/>
              <a:t>21/11/2016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4D56465-3F0B-4155-BE7F-33B5B4F3577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68749DE-AE47-414B-8376-2796C44C9BA7}" type="datetimeFigureOut">
              <a:rPr lang="id-ID" smtClean="0"/>
              <a:t>21/11/2016</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E4D56465-3F0B-4155-BE7F-33B5B4F3577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68749DE-AE47-414B-8376-2796C44C9BA7}" type="datetimeFigureOut">
              <a:rPr lang="id-ID" smtClean="0"/>
              <a:t>21/11/2016</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4D56465-3F0B-4155-BE7F-33B5B4F3577E}"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68749DE-AE47-414B-8376-2796C44C9BA7}" type="datetimeFigureOut">
              <a:rPr lang="id-ID" smtClean="0"/>
              <a:t>21/11/2016</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4D56465-3F0B-4155-BE7F-33B5B4F3577E}"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68749DE-AE47-414B-8376-2796C44C9BA7}" type="datetimeFigureOut">
              <a:rPr lang="id-ID" smtClean="0"/>
              <a:t>21/11/2016</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4D56465-3F0B-4155-BE7F-33B5B4F3577E}"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207920" cy="1932632"/>
          </a:xfrm>
        </p:spPr>
        <p:txBody>
          <a:bodyPr>
            <a:noAutofit/>
          </a:bodyPr>
          <a:lstStyle/>
          <a:p>
            <a:pPr algn="ctr"/>
            <a:r>
              <a:rPr lang="id-ID" sz="4800" b="1" dirty="0" smtClean="0">
                <a:solidFill>
                  <a:srgbClr val="FFFF00"/>
                </a:solidFill>
              </a:rPr>
              <a:t>MANAJEMEN RUMAH SAKIT</a:t>
            </a:r>
            <a:endParaRPr lang="id-ID" sz="4800" b="1" dirty="0">
              <a:solidFill>
                <a:srgbClr val="FFFF00"/>
              </a:solidFill>
            </a:endParaRPr>
          </a:p>
        </p:txBody>
      </p:sp>
      <p:sp>
        <p:nvSpPr>
          <p:cNvPr id="3" name="Subtitle 2"/>
          <p:cNvSpPr>
            <a:spLocks noGrp="1"/>
          </p:cNvSpPr>
          <p:nvPr>
            <p:ph type="subTitle" idx="1"/>
          </p:nvPr>
        </p:nvSpPr>
        <p:spPr>
          <a:xfrm>
            <a:off x="323528" y="3861048"/>
            <a:ext cx="5400600" cy="2160240"/>
          </a:xfrm>
        </p:spPr>
        <p:txBody>
          <a:bodyPr>
            <a:normAutofit/>
          </a:bodyPr>
          <a:lstStyle/>
          <a:p>
            <a:pPr algn="ctr"/>
            <a:r>
              <a:rPr lang="id-ID" b="1" dirty="0" smtClean="0">
                <a:solidFill>
                  <a:schemeClr val="tx1"/>
                </a:solidFill>
              </a:rPr>
              <a:t>Materi 4 </a:t>
            </a:r>
          </a:p>
          <a:p>
            <a:pPr algn="ctr"/>
            <a:r>
              <a:rPr lang="id-ID" b="1" dirty="0" smtClean="0">
                <a:solidFill>
                  <a:schemeClr val="tx1"/>
                </a:solidFill>
              </a:rPr>
              <a:t>Manajemen Rumah Sakit</a:t>
            </a:r>
          </a:p>
          <a:p>
            <a:pPr algn="ctr"/>
            <a:r>
              <a:rPr lang="id-ID" b="1" dirty="0" smtClean="0">
                <a:solidFill>
                  <a:schemeClr val="tx1"/>
                </a:solidFill>
              </a:rPr>
              <a:t>AKK – smt 7</a:t>
            </a:r>
            <a:endParaRPr lang="id-ID" b="1" dirty="0">
              <a:solidFill>
                <a:schemeClr val="tx1"/>
              </a:solidFill>
            </a:endParaRPr>
          </a:p>
        </p:txBody>
      </p:sp>
    </p:spTree>
    <p:extLst>
      <p:ext uri="{BB962C8B-B14F-4D97-AF65-F5344CB8AC3E}">
        <p14:creationId xmlns:p14="http://schemas.microsoft.com/office/powerpoint/2010/main" val="1746444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328592"/>
          </a:xfrm>
        </p:spPr>
        <p:txBody>
          <a:bodyPr>
            <a:normAutofit fontScale="85000" lnSpcReduction="10000"/>
          </a:bodyPr>
          <a:lstStyle/>
          <a:p>
            <a:pPr>
              <a:buFont typeface="Wingdings" pitchFamily="2" charset="2"/>
              <a:buChar char="Ø"/>
              <a:tabLst>
                <a:tab pos="722313" algn="l"/>
              </a:tabLst>
            </a:pPr>
            <a:r>
              <a:rPr lang="id-ID" sz="3100" dirty="0" smtClean="0"/>
              <a:t>Jenis Rumah Sakit berdasarkan kepemilikannya : </a:t>
            </a:r>
          </a:p>
          <a:p>
            <a:pPr marL="722313" indent="-279400">
              <a:buNone/>
              <a:tabLst>
                <a:tab pos="722313" algn="l"/>
              </a:tabLst>
            </a:pPr>
            <a:r>
              <a:rPr lang="id-ID" sz="3100" dirty="0" smtClean="0"/>
              <a:t>1. Rumah Sakit Milik Pemerintah, ada 3 =</a:t>
            </a:r>
          </a:p>
          <a:p>
            <a:pPr marL="1076325" indent="-633413">
              <a:buNone/>
              <a:tabLst>
                <a:tab pos="722313" algn="l"/>
                <a:tab pos="1076325" algn="l"/>
              </a:tabLst>
            </a:pPr>
            <a:r>
              <a:rPr lang="id-ID" sz="3100" dirty="0" smtClean="0"/>
              <a:t>	a. Rumah Sakit Pemerintah bukan Badan layanan Umum (BLU), Direktur atau Kepala Rumah Sakit langsung bertanggung jawab kepada pejabat diatas organisasi Rumah Sakit dalam jajaran birokrasi yang berwenang mengangkat dan memberhentikannya untuk Rumah Sakit milik pemerintah bukan BLU yang ditentukan sebagai unit swadana ditetapkan adanya dewan penyantun </a:t>
            </a:r>
            <a:r>
              <a:rPr lang="id-ID" sz="3100" dirty="0" smtClean="0">
                <a:sym typeface="Wingdings" pitchFamily="2" charset="2"/>
              </a:rPr>
              <a:t> Keputusan Menteri Kesehatan 983/Menkes/SK/XI/1992 tentang Pedoman Organisasi Rumah Sakit Umum. </a:t>
            </a:r>
            <a:endParaRPr lang="id-ID" sz="3100" dirty="0" smtClean="0"/>
          </a:p>
        </p:txBody>
      </p:sp>
    </p:spTree>
    <p:extLst>
      <p:ext uri="{BB962C8B-B14F-4D97-AF65-F5344CB8AC3E}">
        <p14:creationId xmlns:p14="http://schemas.microsoft.com/office/powerpoint/2010/main" val="3079324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328592"/>
          </a:xfrm>
        </p:spPr>
        <p:txBody>
          <a:bodyPr>
            <a:normAutofit fontScale="92500"/>
          </a:bodyPr>
          <a:lstStyle/>
          <a:p>
            <a:pPr>
              <a:buFont typeface="Wingdings" pitchFamily="2" charset="2"/>
              <a:buChar char="Ø"/>
              <a:tabLst>
                <a:tab pos="722313" algn="l"/>
              </a:tabLst>
            </a:pPr>
            <a:r>
              <a:rPr lang="id-ID" sz="3100" dirty="0" smtClean="0"/>
              <a:t>Jenis Rumah Sakit berdasarkan kepemilikannya : </a:t>
            </a:r>
          </a:p>
          <a:p>
            <a:pPr marL="900113" indent="-457200">
              <a:buFontTx/>
              <a:buChar char="-"/>
              <a:tabLst>
                <a:tab pos="722313" algn="l"/>
              </a:tabLst>
            </a:pPr>
            <a:r>
              <a:rPr lang="id-ID" sz="3100" dirty="0" smtClean="0"/>
              <a:t>Dewan Penyantun adalah kelompok pengarah atau penasehat yang keanggotaannya terdiri atas unsur pemilik rumah sakit, unsur pemerintah dan tokoh masyarakat </a:t>
            </a:r>
          </a:p>
          <a:p>
            <a:pPr marL="900113" indent="-457200">
              <a:buFontTx/>
              <a:buChar char="-"/>
              <a:tabLst>
                <a:tab pos="722313" algn="l"/>
              </a:tabLst>
            </a:pPr>
            <a:r>
              <a:rPr lang="id-ID" sz="3100" dirty="0" smtClean="0"/>
              <a:t>Dewan penyantun mengarahkan direktur dalam melaksanakan misi rumah sakit dengan memperhatikan kebijakan yang ditetapkan oleh pemerintah</a:t>
            </a:r>
          </a:p>
        </p:txBody>
      </p:sp>
    </p:spTree>
    <p:extLst>
      <p:ext uri="{BB962C8B-B14F-4D97-AF65-F5344CB8AC3E}">
        <p14:creationId xmlns:p14="http://schemas.microsoft.com/office/powerpoint/2010/main" val="1736008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328592"/>
          </a:xfrm>
        </p:spPr>
        <p:txBody>
          <a:bodyPr>
            <a:normAutofit/>
          </a:bodyPr>
          <a:lstStyle/>
          <a:p>
            <a:pPr>
              <a:buFont typeface="Wingdings" pitchFamily="2" charset="2"/>
              <a:buChar char="Ø"/>
              <a:tabLst>
                <a:tab pos="722313" algn="l"/>
              </a:tabLst>
            </a:pPr>
            <a:r>
              <a:rPr lang="id-ID" sz="3100" dirty="0" smtClean="0"/>
              <a:t>Jenis Rumah Sakit berdasarkan kepemilikannya : </a:t>
            </a:r>
          </a:p>
          <a:p>
            <a:pPr marL="900113" indent="-457200">
              <a:buFontTx/>
              <a:buChar char="-"/>
              <a:tabLst>
                <a:tab pos="722313" algn="l"/>
              </a:tabLst>
            </a:pPr>
            <a:r>
              <a:rPr lang="id-ID" sz="3100" dirty="0" smtClean="0"/>
              <a:t>Dewan penyantun dapat dibentuk pada rumah sakit yang ditentukan sebagai unit swadana</a:t>
            </a:r>
          </a:p>
          <a:p>
            <a:pPr marL="900113" indent="-457200">
              <a:buFontTx/>
              <a:buChar char="-"/>
              <a:tabLst>
                <a:tab pos="722313" algn="l"/>
              </a:tabLst>
            </a:pPr>
            <a:r>
              <a:rPr lang="id-ID" sz="3100" dirty="0" smtClean="0"/>
              <a:t>Dewan penyantun ditetapkan oleh pemilik rumah sakit untuk masa kerja 3 tahun</a:t>
            </a:r>
          </a:p>
        </p:txBody>
      </p:sp>
    </p:spTree>
    <p:extLst>
      <p:ext uri="{BB962C8B-B14F-4D97-AF65-F5344CB8AC3E}">
        <p14:creationId xmlns:p14="http://schemas.microsoft.com/office/powerpoint/2010/main" val="1802645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328592"/>
          </a:xfrm>
        </p:spPr>
        <p:txBody>
          <a:bodyPr>
            <a:normAutofit fontScale="92500" lnSpcReduction="20000"/>
          </a:bodyPr>
          <a:lstStyle/>
          <a:p>
            <a:pPr>
              <a:buFont typeface="Wingdings" pitchFamily="2" charset="2"/>
              <a:buChar char="Ø"/>
              <a:tabLst>
                <a:tab pos="722313" algn="l"/>
              </a:tabLst>
            </a:pPr>
            <a:r>
              <a:rPr lang="id-ID" sz="3100" dirty="0" smtClean="0"/>
              <a:t>Jenis Rumah Sakit berdasarkan kepemilikannya : </a:t>
            </a:r>
          </a:p>
          <a:p>
            <a:pPr marL="722313" indent="-279400">
              <a:buNone/>
              <a:tabLst>
                <a:tab pos="722313" algn="l"/>
              </a:tabLst>
            </a:pPr>
            <a:r>
              <a:rPr lang="id-ID" sz="3100" dirty="0" smtClean="0"/>
              <a:t>1. Rumah Sakit Milik Pemerintah, ada 3 =</a:t>
            </a:r>
          </a:p>
          <a:p>
            <a:pPr marL="1165225" indent="-722313">
              <a:buNone/>
              <a:tabLst>
                <a:tab pos="722313" algn="l"/>
              </a:tabLst>
            </a:pPr>
            <a:r>
              <a:rPr lang="id-ID" sz="3100" dirty="0" smtClean="0"/>
              <a:t>	b. Rumah Sakit pemerintah BLU </a:t>
            </a:r>
            <a:r>
              <a:rPr lang="id-ID" sz="3100" dirty="0" smtClean="0">
                <a:sym typeface="Wingdings" pitchFamily="2" charset="2"/>
              </a:rPr>
              <a:t> keputusan Menteri Kesehatan No. 1243/Menkes/SK/VIII/2005 tentang penetapan Rumah Sakit perusahaan jawatan (Perjan) menjadi Unit Pelaksana Teknis (UPT) Depkes dengan menetapkan pada pengelolaan keuangan BLU, serta Peraturan Menteri Keuangan no. 09/PMK/02/2006 tentang Pembentukan Dewan Pengawas pada BLU</a:t>
            </a:r>
            <a:endParaRPr lang="id-ID" sz="3100" dirty="0" smtClean="0"/>
          </a:p>
        </p:txBody>
      </p:sp>
    </p:spTree>
    <p:extLst>
      <p:ext uri="{BB962C8B-B14F-4D97-AF65-F5344CB8AC3E}">
        <p14:creationId xmlns:p14="http://schemas.microsoft.com/office/powerpoint/2010/main" val="3591742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052736"/>
            <a:ext cx="8640960" cy="5616624"/>
          </a:xfrm>
        </p:spPr>
        <p:txBody>
          <a:bodyPr>
            <a:normAutofit fontScale="77500" lnSpcReduction="20000"/>
          </a:bodyPr>
          <a:lstStyle/>
          <a:p>
            <a:pPr>
              <a:buFont typeface="Wingdings" pitchFamily="2" charset="2"/>
              <a:buChar char="Ø"/>
              <a:tabLst>
                <a:tab pos="722313" algn="l"/>
              </a:tabLst>
            </a:pPr>
            <a:r>
              <a:rPr lang="id-ID" sz="3100" dirty="0" smtClean="0"/>
              <a:t>Jenis Rumah Sakit berdasarkan kepemilikannya : </a:t>
            </a:r>
          </a:p>
          <a:p>
            <a:pPr marL="722313" indent="-279400">
              <a:buNone/>
              <a:tabLst>
                <a:tab pos="722313" algn="l"/>
              </a:tabLst>
            </a:pPr>
            <a:r>
              <a:rPr lang="id-ID" sz="3100" dirty="0" smtClean="0"/>
              <a:t>1. Rumah Sakit Milik Pemerintah, ada 3 =</a:t>
            </a:r>
          </a:p>
          <a:p>
            <a:pPr marL="1165225" indent="-722313">
              <a:buNone/>
              <a:tabLst>
                <a:tab pos="722313" algn="l"/>
              </a:tabLst>
            </a:pPr>
            <a:r>
              <a:rPr lang="id-ID" sz="3100" dirty="0" smtClean="0"/>
              <a:t>	b. Rumah Sakit pemerintah BLU </a:t>
            </a:r>
            <a:r>
              <a:rPr lang="id-ID" sz="3100" dirty="0" smtClean="0">
                <a:sym typeface="Wingdings" pitchFamily="2" charset="2"/>
              </a:rPr>
              <a:t> Dewan Pengawas :</a:t>
            </a:r>
          </a:p>
          <a:p>
            <a:pPr marL="1430338" indent="-987425">
              <a:buNone/>
              <a:tabLst>
                <a:tab pos="722313" algn="l"/>
                <a:tab pos="1076325" algn="l"/>
              </a:tabLst>
            </a:pPr>
            <a:r>
              <a:rPr lang="id-ID" sz="3100" dirty="0">
                <a:sym typeface="Wingdings" pitchFamily="2" charset="2"/>
              </a:rPr>
              <a:t>	</a:t>
            </a:r>
            <a:r>
              <a:rPr lang="id-ID" sz="3100" dirty="0" smtClean="0">
                <a:sym typeface="Wingdings" pitchFamily="2" charset="2"/>
              </a:rPr>
              <a:t>	- Dewan Pengawas bertugas melaksanakan pengawasan terhadap pengurusan BLU yang dilakukan oleh pejabat pengelola BLU</a:t>
            </a:r>
          </a:p>
          <a:p>
            <a:pPr marL="1430338" indent="-987425">
              <a:buNone/>
              <a:tabLst>
                <a:tab pos="722313" algn="l"/>
                <a:tab pos="1076325" algn="l"/>
              </a:tabLst>
            </a:pPr>
            <a:r>
              <a:rPr lang="id-ID" sz="3100" dirty="0">
                <a:sym typeface="Wingdings" pitchFamily="2" charset="2"/>
              </a:rPr>
              <a:t>	</a:t>
            </a:r>
            <a:r>
              <a:rPr lang="id-ID" sz="3100" dirty="0" smtClean="0">
                <a:sym typeface="Wingdings" pitchFamily="2" charset="2"/>
              </a:rPr>
              <a:t>	- Dewan pengawas memberi nasihat kepada pengelola BLU dalam melaksanakan kegiatan kepengurusan BLU</a:t>
            </a:r>
          </a:p>
          <a:p>
            <a:pPr marL="1430338" indent="-987425">
              <a:buNone/>
              <a:tabLst>
                <a:tab pos="722313" algn="l"/>
                <a:tab pos="1076325" algn="l"/>
              </a:tabLst>
            </a:pPr>
            <a:r>
              <a:rPr lang="id-ID" sz="3100" dirty="0">
                <a:sym typeface="Wingdings" pitchFamily="2" charset="2"/>
              </a:rPr>
              <a:t>	</a:t>
            </a:r>
            <a:r>
              <a:rPr lang="id-ID" sz="3100" dirty="0" smtClean="0">
                <a:sym typeface="Wingdings" pitchFamily="2" charset="2"/>
              </a:rPr>
              <a:t>	- Pengawasan tersebut antara lain menyangkut rencana jangka panjang dan anggaran, ketentuan-ketentuan dalam pemerintah, dan ketentuan-ketentuan dalam Peraturan Pemerintah dan ketentuan peraturan perundang-undangan yang berlaku</a:t>
            </a:r>
          </a:p>
          <a:p>
            <a:pPr marL="1165225" indent="-722313">
              <a:buNone/>
              <a:tabLst>
                <a:tab pos="722313" algn="l"/>
              </a:tabLst>
            </a:pPr>
            <a:endParaRPr lang="id-ID" sz="3100" dirty="0" smtClean="0"/>
          </a:p>
        </p:txBody>
      </p:sp>
    </p:spTree>
    <p:extLst>
      <p:ext uri="{BB962C8B-B14F-4D97-AF65-F5344CB8AC3E}">
        <p14:creationId xmlns:p14="http://schemas.microsoft.com/office/powerpoint/2010/main" val="2703425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328592"/>
          </a:xfrm>
        </p:spPr>
        <p:txBody>
          <a:bodyPr>
            <a:normAutofit lnSpcReduction="10000"/>
          </a:bodyPr>
          <a:lstStyle/>
          <a:p>
            <a:pPr>
              <a:buFont typeface="Wingdings" pitchFamily="2" charset="2"/>
              <a:buChar char="Ø"/>
              <a:tabLst>
                <a:tab pos="722313" algn="l"/>
              </a:tabLst>
            </a:pPr>
            <a:r>
              <a:rPr lang="id-ID" sz="3100" dirty="0" smtClean="0"/>
              <a:t>Jenis Rumah Sakit berdasarkan kepemilikannya : </a:t>
            </a:r>
          </a:p>
          <a:p>
            <a:pPr marL="722313" indent="-279400">
              <a:buNone/>
              <a:tabLst>
                <a:tab pos="722313" algn="l"/>
              </a:tabLst>
            </a:pPr>
            <a:r>
              <a:rPr lang="id-ID" sz="3100" dirty="0" smtClean="0"/>
              <a:t>1. Rumah Sakit Milik Pemerintah, ada 3 =</a:t>
            </a:r>
          </a:p>
          <a:p>
            <a:pPr marL="1165225" indent="-722313">
              <a:buNone/>
              <a:tabLst>
                <a:tab pos="722313" algn="l"/>
              </a:tabLst>
            </a:pPr>
            <a:r>
              <a:rPr lang="id-ID" sz="3100" dirty="0" smtClean="0"/>
              <a:t>	c. Rumah Sakit Milik Badan Usaha Milik Negara (BUMN) = kebanyakan sudah diubah bentuk badan hukumnya menjadi Perseroan Terbatas (PT), Rumah sakit tersebut sudah dijadikan anak perusahaan atau unit usaha yang dikelola secara mandiri</a:t>
            </a:r>
          </a:p>
        </p:txBody>
      </p:sp>
    </p:spTree>
    <p:extLst>
      <p:ext uri="{BB962C8B-B14F-4D97-AF65-F5344CB8AC3E}">
        <p14:creationId xmlns:p14="http://schemas.microsoft.com/office/powerpoint/2010/main" val="1057826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328592"/>
          </a:xfrm>
        </p:spPr>
        <p:txBody>
          <a:bodyPr>
            <a:normAutofit fontScale="92500" lnSpcReduction="20000"/>
          </a:bodyPr>
          <a:lstStyle/>
          <a:p>
            <a:pPr>
              <a:buFont typeface="Wingdings" pitchFamily="2" charset="2"/>
              <a:buChar char="Ø"/>
              <a:tabLst>
                <a:tab pos="722313" algn="l"/>
              </a:tabLst>
            </a:pPr>
            <a:r>
              <a:rPr lang="id-ID" sz="3100" dirty="0" smtClean="0"/>
              <a:t>Jenis Rumah Sakit berdasarkan kepemilikannya : </a:t>
            </a:r>
          </a:p>
          <a:p>
            <a:pPr marL="722313" indent="-279400">
              <a:buNone/>
              <a:tabLst>
                <a:tab pos="722313" algn="l"/>
              </a:tabLst>
            </a:pPr>
            <a:r>
              <a:rPr lang="id-ID" sz="3100" dirty="0" smtClean="0"/>
              <a:t>2. Rumah Sakit Milik Swasta :</a:t>
            </a:r>
          </a:p>
          <a:p>
            <a:pPr marL="1165225" indent="-722313">
              <a:buNone/>
              <a:tabLst>
                <a:tab pos="811213" algn="l"/>
                <a:tab pos="1165225" algn="l"/>
              </a:tabLst>
            </a:pPr>
            <a:r>
              <a:rPr lang="id-ID" sz="3100" dirty="0"/>
              <a:t>	</a:t>
            </a:r>
            <a:r>
              <a:rPr lang="id-ID" sz="3100" dirty="0" smtClean="0"/>
              <a:t>a. Rumah Sakit Milik Perseroan Terbatas (PT) : ada 3 bagian yang punya kewenangan = Dewan Komisaris, Direksi, dan Komite Medik</a:t>
            </a:r>
          </a:p>
          <a:p>
            <a:pPr marL="1165225" indent="-722313">
              <a:buNone/>
              <a:tabLst>
                <a:tab pos="811213" algn="l"/>
                <a:tab pos="1165225" algn="l"/>
              </a:tabLst>
            </a:pPr>
            <a:r>
              <a:rPr lang="id-ID" sz="3100" dirty="0"/>
              <a:t>	</a:t>
            </a:r>
            <a:r>
              <a:rPr lang="id-ID" sz="3100" dirty="0" smtClean="0"/>
              <a:t>b. Rumah Sakit Milik Yayasan : ada 3 bagian yang punya tugas, kewenangan dan tanggung jawab yang berbeda = pembina, pengawas, dan pengurus, kekuasaan tertinggi pada pembina</a:t>
            </a:r>
          </a:p>
        </p:txBody>
      </p:sp>
    </p:spTree>
    <p:extLst>
      <p:ext uri="{BB962C8B-B14F-4D97-AF65-F5344CB8AC3E}">
        <p14:creationId xmlns:p14="http://schemas.microsoft.com/office/powerpoint/2010/main" val="554737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328592"/>
          </a:xfrm>
        </p:spPr>
        <p:txBody>
          <a:bodyPr>
            <a:normAutofit fontScale="92500" lnSpcReduction="20000"/>
          </a:bodyPr>
          <a:lstStyle/>
          <a:p>
            <a:pPr>
              <a:buFont typeface="Wingdings" pitchFamily="2" charset="2"/>
              <a:buChar char="Ø"/>
              <a:tabLst>
                <a:tab pos="722313" algn="l"/>
              </a:tabLst>
            </a:pPr>
            <a:r>
              <a:rPr lang="id-ID" sz="3100" dirty="0" smtClean="0"/>
              <a:t>Jenis pelayanan di rumah sakit berdasarkan Undang-undang RI No. 44 tahun 2009, pasal 19 = </a:t>
            </a:r>
          </a:p>
          <a:p>
            <a:pPr marL="987425" indent="-544513">
              <a:buNone/>
              <a:tabLst>
                <a:tab pos="442913" algn="l"/>
                <a:tab pos="722313" algn="l"/>
              </a:tabLst>
            </a:pPr>
            <a:r>
              <a:rPr lang="id-ID" sz="3100" dirty="0" smtClean="0"/>
              <a:t> 1. Rumah Sakit Umum : memberikan pelayanan kesehatan pada semua bidang dan jenis penyakit</a:t>
            </a:r>
          </a:p>
          <a:p>
            <a:pPr marL="987425" indent="-544513">
              <a:buNone/>
              <a:tabLst>
                <a:tab pos="442913" algn="l"/>
                <a:tab pos="722313" algn="l"/>
              </a:tabLst>
            </a:pPr>
            <a:r>
              <a:rPr lang="id-ID" sz="3100" dirty="0" smtClean="0"/>
              <a:t>	2.	Rumah Sakit khusus (mata, paru, rehabilitasi, jantung, kanker, dll) : memberikan pelayanan utama pada 1 bidang atau 1 jenis penyakit tertentu berdasarkan disiplin ilmu, golongan umur, organ, jenis penyakit, dan kekhususan lainnya</a:t>
            </a:r>
          </a:p>
        </p:txBody>
      </p:sp>
    </p:spTree>
    <p:extLst>
      <p:ext uri="{BB962C8B-B14F-4D97-AF65-F5344CB8AC3E}">
        <p14:creationId xmlns:p14="http://schemas.microsoft.com/office/powerpoint/2010/main" val="4062374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472608"/>
          </a:xfrm>
        </p:spPr>
        <p:txBody>
          <a:bodyPr>
            <a:normAutofit fontScale="62500" lnSpcReduction="20000"/>
          </a:bodyPr>
          <a:lstStyle/>
          <a:p>
            <a:pPr>
              <a:buFont typeface="Wingdings" pitchFamily="2" charset="2"/>
              <a:buChar char="Ø"/>
              <a:tabLst>
                <a:tab pos="722313" algn="l"/>
              </a:tabLst>
            </a:pPr>
            <a:r>
              <a:rPr lang="id-ID" sz="3800" dirty="0" smtClean="0"/>
              <a:t>Rumah sakit berdasarkan jenis kelasnya </a:t>
            </a:r>
            <a:r>
              <a:rPr lang="id-ID" sz="3800" dirty="0" smtClean="0">
                <a:sym typeface="Wingdings" pitchFamily="2" charset="2"/>
              </a:rPr>
              <a:t> Kepmenkes No. 51/Menkes/SK/II/1979: </a:t>
            </a:r>
          </a:p>
          <a:p>
            <a:pPr marL="442913" lvl="0" indent="-379413">
              <a:buNone/>
              <a:tabLst>
                <a:tab pos="265113" algn="l"/>
              </a:tabLst>
            </a:pPr>
            <a:r>
              <a:rPr lang="id-ID" sz="3800" dirty="0" smtClean="0">
                <a:sym typeface="Wingdings" pitchFamily="2" charset="2"/>
              </a:rPr>
              <a:t>1.  </a:t>
            </a:r>
            <a:r>
              <a:rPr lang="en-US" sz="3800" b="1" dirty="0" err="1" smtClean="0"/>
              <a:t>Rumah</a:t>
            </a:r>
            <a:r>
              <a:rPr lang="en-US" sz="3800" b="1" dirty="0" smtClean="0"/>
              <a:t> </a:t>
            </a:r>
            <a:r>
              <a:rPr lang="en-US" sz="3800" b="1" dirty="0" err="1"/>
              <a:t>Sakit</a:t>
            </a:r>
            <a:r>
              <a:rPr lang="en-US" sz="3800" b="1" dirty="0"/>
              <a:t> </a:t>
            </a:r>
            <a:r>
              <a:rPr lang="en-US" sz="3800" b="1" dirty="0" err="1"/>
              <a:t>Tipe</a:t>
            </a:r>
            <a:r>
              <a:rPr lang="en-US" sz="3800" b="1" dirty="0"/>
              <a:t> A </a:t>
            </a:r>
            <a:endParaRPr lang="id-ID" sz="3800" dirty="0"/>
          </a:p>
          <a:p>
            <a:pPr marL="442913" indent="-379413">
              <a:buNone/>
            </a:pPr>
            <a:r>
              <a:rPr lang="id-ID" sz="3800" dirty="0" smtClean="0"/>
              <a:t>	</a:t>
            </a:r>
            <a:r>
              <a:rPr lang="en-US" sz="3800" dirty="0" err="1" smtClean="0"/>
              <a:t>Adalah</a:t>
            </a:r>
            <a:r>
              <a:rPr lang="en-US" sz="3800" dirty="0" smtClean="0"/>
              <a:t> </a:t>
            </a:r>
            <a:r>
              <a:rPr lang="en-US" sz="3800" dirty="0" err="1"/>
              <a:t>rumah</a:t>
            </a:r>
            <a:r>
              <a:rPr lang="en-US" sz="3800" dirty="0"/>
              <a:t> </a:t>
            </a:r>
            <a:r>
              <a:rPr lang="en-US" sz="3800" dirty="0" err="1"/>
              <a:t>sakit</a:t>
            </a:r>
            <a:r>
              <a:rPr lang="en-US" sz="3800" dirty="0"/>
              <a:t> yang </a:t>
            </a:r>
            <a:r>
              <a:rPr lang="en-US" sz="3800" dirty="0" err="1"/>
              <a:t>mampu</a:t>
            </a:r>
            <a:r>
              <a:rPr lang="en-US" sz="3800" dirty="0"/>
              <a:t> </a:t>
            </a:r>
            <a:r>
              <a:rPr lang="en-US" sz="3800" dirty="0" err="1"/>
              <a:t>memberikan</a:t>
            </a:r>
            <a:r>
              <a:rPr lang="en-US" sz="3800" dirty="0"/>
              <a:t> </a:t>
            </a:r>
            <a:r>
              <a:rPr lang="en-US" sz="3800" dirty="0" err="1"/>
              <a:t>pelayanan</a:t>
            </a:r>
            <a:r>
              <a:rPr lang="en-US" sz="3800" dirty="0"/>
              <a:t> </a:t>
            </a:r>
            <a:r>
              <a:rPr lang="en-US" sz="3800" dirty="0" err="1"/>
              <a:t>kedokteran</a:t>
            </a:r>
            <a:r>
              <a:rPr lang="en-US" sz="3800" dirty="0"/>
              <a:t> </a:t>
            </a:r>
            <a:r>
              <a:rPr lang="en-US" sz="3800" dirty="0" err="1"/>
              <a:t>spesialis</a:t>
            </a:r>
            <a:r>
              <a:rPr lang="en-US" sz="3800" dirty="0"/>
              <a:t> </a:t>
            </a:r>
            <a:r>
              <a:rPr lang="en-US" sz="3800" dirty="0" err="1"/>
              <a:t>dan</a:t>
            </a:r>
            <a:r>
              <a:rPr lang="en-US" sz="3800" dirty="0"/>
              <a:t> </a:t>
            </a:r>
            <a:r>
              <a:rPr lang="en-US" sz="3800" dirty="0" err="1"/>
              <a:t>subspesialis</a:t>
            </a:r>
            <a:r>
              <a:rPr lang="en-US" sz="3800" dirty="0"/>
              <a:t> </a:t>
            </a:r>
            <a:r>
              <a:rPr lang="en-US" sz="3800" dirty="0" err="1"/>
              <a:t>luas</a:t>
            </a:r>
            <a:r>
              <a:rPr lang="en-US" sz="3800" dirty="0"/>
              <a:t> </a:t>
            </a:r>
            <a:r>
              <a:rPr lang="en-US" sz="3800" dirty="0" err="1"/>
              <a:t>oleh</a:t>
            </a:r>
            <a:r>
              <a:rPr lang="en-US" sz="3800" dirty="0"/>
              <a:t> </a:t>
            </a:r>
            <a:r>
              <a:rPr lang="en-US" sz="3800" dirty="0" err="1"/>
              <a:t>pemerintah</a:t>
            </a:r>
            <a:r>
              <a:rPr lang="en-US" sz="3800" dirty="0"/>
              <a:t> </a:t>
            </a:r>
            <a:r>
              <a:rPr lang="id-ID" sz="3800" dirty="0"/>
              <a:t>yang </a:t>
            </a:r>
            <a:r>
              <a:rPr lang="en-US" sz="3800" dirty="0" err="1"/>
              <a:t>ditetapkan</a:t>
            </a:r>
            <a:r>
              <a:rPr lang="en-US" sz="3800" dirty="0"/>
              <a:t> </a:t>
            </a:r>
            <a:r>
              <a:rPr lang="en-US" sz="3800" dirty="0" err="1"/>
              <a:t>sebagai</a:t>
            </a:r>
            <a:r>
              <a:rPr lang="en-US" sz="3800" dirty="0"/>
              <a:t> </a:t>
            </a:r>
            <a:r>
              <a:rPr lang="en-US" sz="3800" dirty="0" err="1"/>
              <a:t>rujukan</a:t>
            </a:r>
            <a:r>
              <a:rPr lang="en-US" sz="3800" dirty="0"/>
              <a:t> </a:t>
            </a:r>
            <a:r>
              <a:rPr lang="en-US" sz="3800" dirty="0" err="1"/>
              <a:t>tertinggi</a:t>
            </a:r>
            <a:r>
              <a:rPr lang="en-US" sz="3800" dirty="0"/>
              <a:t> (</a:t>
            </a:r>
            <a:r>
              <a:rPr lang="en-US" sz="3800" i="1" dirty="0"/>
              <a:t>Top Referral Hospital</a:t>
            </a:r>
            <a:r>
              <a:rPr lang="en-US" sz="3800" dirty="0"/>
              <a:t>) </a:t>
            </a:r>
            <a:r>
              <a:rPr lang="en-US" sz="3800" dirty="0" err="1"/>
              <a:t>atau</a:t>
            </a:r>
            <a:r>
              <a:rPr lang="en-US" sz="3800" dirty="0"/>
              <a:t> </a:t>
            </a:r>
            <a:r>
              <a:rPr lang="en-US" sz="3800" dirty="0" err="1"/>
              <a:t>disebut</a:t>
            </a:r>
            <a:r>
              <a:rPr lang="en-US" sz="3800" dirty="0"/>
              <a:t> pula </a:t>
            </a:r>
            <a:r>
              <a:rPr lang="en-US" sz="3800" dirty="0" err="1"/>
              <a:t>sebagai</a:t>
            </a:r>
            <a:r>
              <a:rPr lang="en-US" sz="3800" dirty="0"/>
              <a:t> </a:t>
            </a:r>
            <a:r>
              <a:rPr lang="en-US" sz="3800" dirty="0" err="1"/>
              <a:t>rumah</a:t>
            </a:r>
            <a:r>
              <a:rPr lang="en-US" sz="3800" dirty="0"/>
              <a:t> </a:t>
            </a:r>
            <a:r>
              <a:rPr lang="en-US" sz="3800" dirty="0" err="1"/>
              <a:t>sakit</a:t>
            </a:r>
            <a:r>
              <a:rPr lang="en-US" sz="3800" dirty="0"/>
              <a:t> </a:t>
            </a:r>
            <a:r>
              <a:rPr lang="en-US" sz="3800" dirty="0" err="1"/>
              <a:t>pusat</a:t>
            </a:r>
            <a:r>
              <a:rPr lang="en-US" sz="3800" dirty="0"/>
              <a:t>. </a:t>
            </a:r>
            <a:endParaRPr lang="id-ID" sz="3800" dirty="0"/>
          </a:p>
          <a:p>
            <a:pPr marL="64008" indent="0">
              <a:buNone/>
            </a:pPr>
            <a:r>
              <a:rPr lang="id-ID" sz="3800" dirty="0"/>
              <a:t> </a:t>
            </a:r>
          </a:p>
          <a:p>
            <a:pPr marL="64008" lvl="0" indent="0">
              <a:buNone/>
            </a:pPr>
            <a:r>
              <a:rPr lang="id-ID" sz="3800" b="1" dirty="0" smtClean="0"/>
              <a:t>2. </a:t>
            </a:r>
            <a:r>
              <a:rPr lang="en-US" sz="3800" b="1" dirty="0" err="1" smtClean="0"/>
              <a:t>Rumah</a:t>
            </a:r>
            <a:r>
              <a:rPr lang="en-US" sz="3800" b="1" dirty="0" smtClean="0"/>
              <a:t> </a:t>
            </a:r>
            <a:r>
              <a:rPr lang="en-US" sz="3800" b="1" dirty="0" err="1"/>
              <a:t>Sakit</a:t>
            </a:r>
            <a:r>
              <a:rPr lang="en-US" sz="3800" b="1" dirty="0"/>
              <a:t> </a:t>
            </a:r>
            <a:r>
              <a:rPr lang="en-US" sz="3800" b="1" dirty="0" err="1"/>
              <a:t>Tipe</a:t>
            </a:r>
            <a:r>
              <a:rPr lang="en-US" sz="3800" b="1" dirty="0"/>
              <a:t> B</a:t>
            </a:r>
            <a:endParaRPr lang="id-ID" sz="3800" dirty="0"/>
          </a:p>
          <a:p>
            <a:pPr marL="530225" indent="-466725">
              <a:buNone/>
              <a:tabLst>
                <a:tab pos="442913" algn="l"/>
              </a:tabLst>
            </a:pPr>
            <a:r>
              <a:rPr lang="id-ID" sz="3800" dirty="0" smtClean="0"/>
              <a:t>	</a:t>
            </a:r>
            <a:r>
              <a:rPr lang="en-US" sz="3800" dirty="0" err="1" smtClean="0"/>
              <a:t>Adalah</a:t>
            </a:r>
            <a:r>
              <a:rPr lang="en-US" sz="3800" dirty="0" smtClean="0"/>
              <a:t> </a:t>
            </a:r>
            <a:r>
              <a:rPr lang="en-US" sz="3800" dirty="0" err="1"/>
              <a:t>rumah</a:t>
            </a:r>
            <a:r>
              <a:rPr lang="en-US" sz="3800" dirty="0"/>
              <a:t> </a:t>
            </a:r>
            <a:r>
              <a:rPr lang="en-US" sz="3800" dirty="0" err="1"/>
              <a:t>sakit</a:t>
            </a:r>
            <a:r>
              <a:rPr lang="en-US" sz="3800" dirty="0"/>
              <a:t> yang </a:t>
            </a:r>
            <a:r>
              <a:rPr lang="en-US" sz="3800" dirty="0" err="1"/>
              <a:t>mampu</a:t>
            </a:r>
            <a:r>
              <a:rPr lang="en-US" sz="3800" dirty="0"/>
              <a:t> </a:t>
            </a:r>
            <a:r>
              <a:rPr lang="en-US" sz="3800" dirty="0" err="1"/>
              <a:t>memberikan</a:t>
            </a:r>
            <a:r>
              <a:rPr lang="en-US" sz="3800" dirty="0"/>
              <a:t> </a:t>
            </a:r>
            <a:r>
              <a:rPr lang="en-US" sz="3800" dirty="0" err="1"/>
              <a:t>pelayanan</a:t>
            </a:r>
            <a:r>
              <a:rPr lang="en-US" sz="3800" dirty="0"/>
              <a:t> </a:t>
            </a:r>
            <a:r>
              <a:rPr lang="en-US" sz="3800" dirty="0" err="1"/>
              <a:t>kedokteran</a:t>
            </a:r>
            <a:r>
              <a:rPr lang="en-US" sz="3800" dirty="0"/>
              <a:t> </a:t>
            </a:r>
            <a:r>
              <a:rPr lang="en-US" sz="3800" dirty="0" err="1"/>
              <a:t>spesialis</a:t>
            </a:r>
            <a:r>
              <a:rPr lang="en-US" sz="3800" dirty="0"/>
              <a:t> </a:t>
            </a:r>
            <a:r>
              <a:rPr lang="en-US" sz="3800" dirty="0" err="1"/>
              <a:t>dan</a:t>
            </a:r>
            <a:r>
              <a:rPr lang="en-US" sz="3800" dirty="0"/>
              <a:t> </a:t>
            </a:r>
            <a:r>
              <a:rPr lang="en-US" sz="3800" dirty="0" err="1"/>
              <a:t>subspesialis</a:t>
            </a:r>
            <a:r>
              <a:rPr lang="en-US" sz="3800" dirty="0"/>
              <a:t> </a:t>
            </a:r>
            <a:r>
              <a:rPr lang="en-US" sz="3800" dirty="0" err="1"/>
              <a:t>terbatas</a:t>
            </a:r>
            <a:r>
              <a:rPr lang="en-US" sz="3800" dirty="0"/>
              <a:t>. </a:t>
            </a:r>
            <a:r>
              <a:rPr lang="en-US" sz="3800" dirty="0" err="1"/>
              <a:t>Rumah</a:t>
            </a:r>
            <a:r>
              <a:rPr lang="en-US" sz="3800" dirty="0"/>
              <a:t> </a:t>
            </a:r>
            <a:r>
              <a:rPr lang="en-US" sz="3800" dirty="0" err="1"/>
              <a:t>sakit</a:t>
            </a:r>
            <a:r>
              <a:rPr lang="en-US" sz="3800" dirty="0"/>
              <a:t> </a:t>
            </a:r>
            <a:r>
              <a:rPr lang="en-US" sz="3800" dirty="0" err="1"/>
              <a:t>ini</a:t>
            </a:r>
            <a:r>
              <a:rPr lang="en-US" sz="3800" dirty="0"/>
              <a:t> </a:t>
            </a:r>
            <a:r>
              <a:rPr lang="en-US" sz="3800" dirty="0" err="1"/>
              <a:t>didirikan</a:t>
            </a:r>
            <a:r>
              <a:rPr lang="en-US" sz="3800" dirty="0"/>
              <a:t> di </a:t>
            </a:r>
            <a:r>
              <a:rPr lang="en-US" sz="3800" dirty="0" err="1"/>
              <a:t>setiap</a:t>
            </a:r>
            <a:r>
              <a:rPr lang="en-US" sz="3800" dirty="0"/>
              <a:t> </a:t>
            </a:r>
            <a:r>
              <a:rPr lang="id-ID" sz="3800" dirty="0"/>
              <a:t>i</a:t>
            </a:r>
            <a:r>
              <a:rPr lang="en-US" sz="3800" dirty="0" err="1"/>
              <a:t>bukota</a:t>
            </a:r>
            <a:r>
              <a:rPr lang="en-US" sz="3800" dirty="0"/>
              <a:t> </a:t>
            </a:r>
            <a:r>
              <a:rPr lang="id-ID" sz="3800" dirty="0"/>
              <a:t>provinsi yang </a:t>
            </a:r>
            <a:r>
              <a:rPr lang="en-US" sz="3800" dirty="0"/>
              <a:t> </a:t>
            </a:r>
            <a:r>
              <a:rPr lang="en-US" sz="3800" dirty="0" err="1"/>
              <a:t>menampung</a:t>
            </a:r>
            <a:r>
              <a:rPr lang="en-US" sz="3800" dirty="0"/>
              <a:t> </a:t>
            </a:r>
            <a:r>
              <a:rPr lang="en-US" sz="3800" dirty="0" err="1"/>
              <a:t>pelayanan</a:t>
            </a:r>
            <a:r>
              <a:rPr lang="en-US" sz="3800" dirty="0"/>
              <a:t> </a:t>
            </a:r>
            <a:r>
              <a:rPr lang="en-US" sz="3800" dirty="0" err="1"/>
              <a:t>rujukan</a:t>
            </a:r>
            <a:r>
              <a:rPr lang="en-US" sz="3800" dirty="0"/>
              <a:t> di </a:t>
            </a:r>
            <a:r>
              <a:rPr lang="en-US" sz="3800" dirty="0" err="1"/>
              <a:t>rumah</a:t>
            </a:r>
            <a:r>
              <a:rPr lang="en-US" sz="3800" dirty="0"/>
              <a:t> </a:t>
            </a:r>
            <a:r>
              <a:rPr lang="en-US" sz="3800" dirty="0" err="1"/>
              <a:t>sakit</a:t>
            </a:r>
            <a:r>
              <a:rPr lang="en-US" sz="3800" dirty="0"/>
              <a:t> </a:t>
            </a:r>
            <a:r>
              <a:rPr lang="id-ID" sz="3800" dirty="0"/>
              <a:t>k</a:t>
            </a:r>
            <a:r>
              <a:rPr lang="en-US" sz="3800" dirty="0" err="1"/>
              <a:t>abupaten</a:t>
            </a:r>
            <a:r>
              <a:rPr lang="en-US" sz="3800" dirty="0"/>
              <a:t>.</a:t>
            </a:r>
            <a:endParaRPr lang="id-ID" sz="3800" dirty="0"/>
          </a:p>
          <a:p>
            <a:pPr marL="530225" indent="-466725">
              <a:buNone/>
              <a:tabLst>
                <a:tab pos="442913" algn="l"/>
              </a:tabLst>
            </a:pPr>
            <a:r>
              <a:rPr lang="id-ID" sz="3800" dirty="0">
                <a:solidFill>
                  <a:schemeClr val="accent6">
                    <a:lumMod val="50000"/>
                  </a:schemeClr>
                </a:solidFill>
              </a:rPr>
              <a:t> </a:t>
            </a: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1834309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472608"/>
          </a:xfrm>
        </p:spPr>
        <p:txBody>
          <a:bodyPr>
            <a:normAutofit fontScale="47500" lnSpcReduction="20000"/>
          </a:bodyPr>
          <a:lstStyle/>
          <a:p>
            <a:pPr>
              <a:buFont typeface="Wingdings" pitchFamily="2" charset="2"/>
              <a:buChar char="Ø"/>
              <a:tabLst>
                <a:tab pos="722313" algn="l"/>
              </a:tabLst>
            </a:pPr>
            <a:r>
              <a:rPr lang="id-ID" sz="5000" dirty="0" smtClean="0"/>
              <a:t>Rumah sakit berdasarkan jenis kelasnya </a:t>
            </a:r>
            <a:r>
              <a:rPr lang="id-ID" sz="5000" dirty="0" smtClean="0">
                <a:sym typeface="Wingdings" pitchFamily="2" charset="2"/>
              </a:rPr>
              <a:t> Kepmenkes No. 51/Menkes/SK/II/1979: </a:t>
            </a:r>
          </a:p>
          <a:p>
            <a:pPr marL="530225" lvl="0" indent="-466725">
              <a:buNone/>
            </a:pPr>
            <a:r>
              <a:rPr lang="id-ID" sz="5000" dirty="0" smtClean="0">
                <a:sym typeface="Wingdings" pitchFamily="2" charset="2"/>
              </a:rPr>
              <a:t>3.	</a:t>
            </a:r>
            <a:r>
              <a:rPr lang="en-US" sz="5000" b="1" dirty="0" err="1" smtClean="0"/>
              <a:t>Rumah</a:t>
            </a:r>
            <a:r>
              <a:rPr lang="en-US" sz="5000" b="1" dirty="0" smtClean="0"/>
              <a:t> </a:t>
            </a:r>
            <a:r>
              <a:rPr lang="en-US" sz="5000" b="1" dirty="0" err="1" smtClean="0"/>
              <a:t>Sakit</a:t>
            </a:r>
            <a:r>
              <a:rPr lang="en-US" sz="5000" b="1" dirty="0" smtClean="0"/>
              <a:t> </a:t>
            </a:r>
            <a:r>
              <a:rPr lang="en-US" sz="5000" b="1" dirty="0" err="1" smtClean="0"/>
              <a:t>Tipe</a:t>
            </a:r>
            <a:r>
              <a:rPr lang="en-US" sz="5000" b="1" dirty="0" smtClean="0"/>
              <a:t> C </a:t>
            </a:r>
            <a:endParaRPr lang="id-ID" sz="5000" dirty="0" smtClean="0"/>
          </a:p>
          <a:p>
            <a:pPr marL="530225" indent="-466725">
              <a:buNone/>
            </a:pPr>
            <a:r>
              <a:rPr lang="id-ID" sz="5000" dirty="0" smtClean="0"/>
              <a:t>	</a:t>
            </a:r>
            <a:r>
              <a:rPr lang="en-US" sz="5000" dirty="0" err="1" smtClean="0"/>
              <a:t>Adalah</a:t>
            </a:r>
            <a:r>
              <a:rPr lang="en-US" sz="5000" dirty="0" smtClean="0"/>
              <a:t> </a:t>
            </a:r>
            <a:r>
              <a:rPr lang="en-US" sz="5000" dirty="0" err="1" smtClean="0"/>
              <a:t>rumah</a:t>
            </a:r>
            <a:r>
              <a:rPr lang="en-US" sz="5000" dirty="0" smtClean="0"/>
              <a:t> </a:t>
            </a:r>
            <a:r>
              <a:rPr lang="en-US" sz="5000" dirty="0" err="1" smtClean="0"/>
              <a:t>sakit</a:t>
            </a:r>
            <a:r>
              <a:rPr lang="en-US" sz="5000" dirty="0" smtClean="0"/>
              <a:t> yang ma</a:t>
            </a:r>
            <a:r>
              <a:rPr lang="id-ID" sz="5000" dirty="0" smtClean="0"/>
              <a:t>m</a:t>
            </a:r>
            <a:r>
              <a:rPr lang="en-US" sz="5000" dirty="0" err="1" smtClean="0"/>
              <a:t>pu</a:t>
            </a:r>
            <a:r>
              <a:rPr lang="en-US" sz="5000" dirty="0" smtClean="0"/>
              <a:t> </a:t>
            </a:r>
            <a:r>
              <a:rPr lang="en-US" sz="5000" dirty="0" err="1" smtClean="0"/>
              <a:t>memberikan</a:t>
            </a:r>
            <a:r>
              <a:rPr lang="en-US" sz="5000" dirty="0" smtClean="0"/>
              <a:t> </a:t>
            </a:r>
            <a:r>
              <a:rPr lang="en-US" sz="5000" dirty="0" err="1" smtClean="0"/>
              <a:t>pelayanan</a:t>
            </a:r>
            <a:r>
              <a:rPr lang="en-US" sz="5000" dirty="0" smtClean="0"/>
              <a:t> </a:t>
            </a:r>
            <a:r>
              <a:rPr lang="en-US" sz="5000" dirty="0" err="1" smtClean="0"/>
              <a:t>kedokeran</a:t>
            </a:r>
            <a:r>
              <a:rPr lang="en-US" sz="5000" dirty="0" smtClean="0"/>
              <a:t> </a:t>
            </a:r>
            <a:r>
              <a:rPr lang="en-US" sz="5000" dirty="0" err="1" smtClean="0"/>
              <a:t>spesialis</a:t>
            </a:r>
            <a:r>
              <a:rPr lang="en-US" sz="5000" dirty="0" smtClean="0"/>
              <a:t> </a:t>
            </a:r>
            <a:r>
              <a:rPr lang="en-US" sz="5000" dirty="0" err="1" smtClean="0"/>
              <a:t>terbatas</a:t>
            </a:r>
            <a:r>
              <a:rPr lang="en-US" sz="5000" dirty="0" smtClean="0"/>
              <a:t>. </a:t>
            </a:r>
            <a:r>
              <a:rPr lang="en-US" sz="5000" dirty="0" err="1" smtClean="0"/>
              <a:t>Rumah</a:t>
            </a:r>
            <a:r>
              <a:rPr lang="en-US" sz="5000" dirty="0" smtClean="0"/>
              <a:t> </a:t>
            </a:r>
            <a:r>
              <a:rPr lang="en-US" sz="5000" dirty="0" err="1" smtClean="0"/>
              <a:t>sakit</a:t>
            </a:r>
            <a:r>
              <a:rPr lang="en-US" sz="5000" dirty="0" smtClean="0"/>
              <a:t> </a:t>
            </a:r>
            <a:r>
              <a:rPr lang="en-US" sz="5000" dirty="0" err="1" smtClean="0"/>
              <a:t>ini</a:t>
            </a:r>
            <a:r>
              <a:rPr lang="en-US" sz="5000" dirty="0" smtClean="0"/>
              <a:t> </a:t>
            </a:r>
            <a:r>
              <a:rPr lang="en-US" sz="5000" dirty="0" err="1" smtClean="0"/>
              <a:t>didirikan</a:t>
            </a:r>
            <a:r>
              <a:rPr lang="en-US" sz="5000" dirty="0" smtClean="0"/>
              <a:t> di </a:t>
            </a:r>
            <a:r>
              <a:rPr lang="en-US" sz="5000" dirty="0" err="1" smtClean="0"/>
              <a:t>setiap</a:t>
            </a:r>
            <a:r>
              <a:rPr lang="en-US" sz="5000" dirty="0" smtClean="0"/>
              <a:t> </a:t>
            </a:r>
            <a:r>
              <a:rPr lang="en-US" sz="5000" dirty="0" err="1" smtClean="0"/>
              <a:t>ibukota</a:t>
            </a:r>
            <a:r>
              <a:rPr lang="en-US" sz="5000" dirty="0" smtClean="0"/>
              <a:t> </a:t>
            </a:r>
            <a:r>
              <a:rPr lang="id-ID" sz="5000" dirty="0" smtClean="0"/>
              <a:t>k</a:t>
            </a:r>
            <a:r>
              <a:rPr lang="en-US" sz="5000" dirty="0" err="1" smtClean="0"/>
              <a:t>abupaten</a:t>
            </a:r>
            <a:r>
              <a:rPr lang="en-US" sz="5000" dirty="0" smtClean="0"/>
              <a:t> (</a:t>
            </a:r>
            <a:r>
              <a:rPr lang="en-US" sz="5000" i="1" dirty="0" smtClean="0"/>
              <a:t>Regency </a:t>
            </a:r>
            <a:r>
              <a:rPr lang="id-ID" sz="5000" i="1" dirty="0" smtClean="0"/>
              <a:t>H</a:t>
            </a:r>
            <a:r>
              <a:rPr lang="en-US" sz="5000" i="1" dirty="0" err="1" smtClean="0"/>
              <a:t>ospital</a:t>
            </a:r>
            <a:r>
              <a:rPr lang="en-US" sz="5000" dirty="0" smtClean="0"/>
              <a:t>) yang </a:t>
            </a:r>
            <a:r>
              <a:rPr lang="en-US" sz="5000" dirty="0" err="1" smtClean="0"/>
              <a:t>menampung</a:t>
            </a:r>
            <a:r>
              <a:rPr lang="en-US" sz="5000" dirty="0" smtClean="0"/>
              <a:t> </a:t>
            </a:r>
            <a:r>
              <a:rPr lang="en-US" sz="5000" dirty="0" err="1" smtClean="0"/>
              <a:t>pelayanan</a:t>
            </a:r>
            <a:r>
              <a:rPr lang="en-US" sz="5000" dirty="0" smtClean="0"/>
              <a:t> </a:t>
            </a:r>
            <a:r>
              <a:rPr lang="en-US" sz="5000" dirty="0" err="1" smtClean="0"/>
              <a:t>rujukan</a:t>
            </a:r>
            <a:r>
              <a:rPr lang="en-US" sz="5000" dirty="0" smtClean="0"/>
              <a:t> </a:t>
            </a:r>
            <a:r>
              <a:rPr lang="en-US" sz="5000" dirty="0" err="1" smtClean="0"/>
              <a:t>dari</a:t>
            </a:r>
            <a:r>
              <a:rPr lang="en-US" sz="5000" dirty="0" smtClean="0"/>
              <a:t> </a:t>
            </a:r>
            <a:r>
              <a:rPr lang="en-US" sz="5000" dirty="0" err="1" smtClean="0"/>
              <a:t>puskesmas</a:t>
            </a:r>
            <a:r>
              <a:rPr lang="en-US" sz="5000" dirty="0" smtClean="0"/>
              <a:t>.</a:t>
            </a:r>
            <a:endParaRPr lang="id-ID" sz="5000" dirty="0" smtClean="0"/>
          </a:p>
          <a:p>
            <a:pPr marL="530225" indent="-466725">
              <a:buNone/>
            </a:pPr>
            <a:r>
              <a:rPr lang="id-ID" sz="5000" b="1" dirty="0" smtClean="0"/>
              <a:t> </a:t>
            </a:r>
            <a:endParaRPr lang="id-ID" sz="5000" dirty="0" smtClean="0"/>
          </a:p>
          <a:p>
            <a:pPr marL="530225" lvl="0" indent="-466725">
              <a:buNone/>
            </a:pPr>
            <a:r>
              <a:rPr lang="id-ID" sz="5000" b="1" dirty="0" smtClean="0"/>
              <a:t>4. </a:t>
            </a:r>
            <a:r>
              <a:rPr lang="en-US" sz="5000" b="1" dirty="0" err="1" smtClean="0"/>
              <a:t>Rumah</a:t>
            </a:r>
            <a:r>
              <a:rPr lang="en-US" sz="5000" b="1" dirty="0" smtClean="0"/>
              <a:t> </a:t>
            </a:r>
            <a:r>
              <a:rPr lang="en-US" sz="5000" b="1" dirty="0" err="1" smtClean="0"/>
              <a:t>Sakit</a:t>
            </a:r>
            <a:r>
              <a:rPr lang="en-US" sz="5000" b="1" dirty="0" smtClean="0"/>
              <a:t> </a:t>
            </a:r>
            <a:r>
              <a:rPr lang="en-US" sz="5000" b="1" dirty="0" err="1" smtClean="0"/>
              <a:t>Tipe</a:t>
            </a:r>
            <a:r>
              <a:rPr lang="en-US" sz="5000" b="1" dirty="0" smtClean="0"/>
              <a:t> D </a:t>
            </a:r>
            <a:endParaRPr lang="id-ID" sz="5000" dirty="0" smtClean="0"/>
          </a:p>
          <a:p>
            <a:pPr marL="530225" indent="-466725">
              <a:buNone/>
            </a:pPr>
            <a:r>
              <a:rPr lang="id-ID" sz="5000" dirty="0" smtClean="0"/>
              <a:t>	</a:t>
            </a:r>
            <a:r>
              <a:rPr lang="en-US" sz="5000" dirty="0" err="1" smtClean="0"/>
              <a:t>Adalah</a:t>
            </a:r>
            <a:r>
              <a:rPr lang="en-US" sz="5000" dirty="0" smtClean="0"/>
              <a:t> </a:t>
            </a:r>
            <a:r>
              <a:rPr lang="en-US" sz="5000" dirty="0" err="1" smtClean="0"/>
              <a:t>rumah</a:t>
            </a:r>
            <a:r>
              <a:rPr lang="en-US" sz="5000" dirty="0" smtClean="0"/>
              <a:t> </a:t>
            </a:r>
            <a:r>
              <a:rPr lang="en-US" sz="5000" dirty="0" err="1" smtClean="0"/>
              <a:t>sakit</a:t>
            </a:r>
            <a:r>
              <a:rPr lang="en-US" sz="5000" dirty="0" smtClean="0"/>
              <a:t> yang </a:t>
            </a:r>
            <a:r>
              <a:rPr lang="en-US" sz="5000" dirty="0" err="1" smtClean="0"/>
              <a:t>bersifat</a:t>
            </a:r>
            <a:r>
              <a:rPr lang="en-US" sz="5000" dirty="0" smtClean="0"/>
              <a:t> </a:t>
            </a:r>
            <a:r>
              <a:rPr lang="en-US" sz="5000" dirty="0" err="1" smtClean="0"/>
              <a:t>transisi</a:t>
            </a:r>
            <a:r>
              <a:rPr lang="en-US" sz="5000" dirty="0" smtClean="0"/>
              <a:t> </a:t>
            </a:r>
            <a:r>
              <a:rPr lang="en-US" sz="5000" dirty="0" err="1" smtClean="0"/>
              <a:t>dengan</a:t>
            </a:r>
            <a:r>
              <a:rPr lang="en-US" sz="5000" dirty="0" smtClean="0"/>
              <a:t> </a:t>
            </a:r>
            <a:r>
              <a:rPr lang="en-US" sz="5000" dirty="0" err="1" smtClean="0"/>
              <a:t>kemampuan</a:t>
            </a:r>
            <a:r>
              <a:rPr lang="en-US" sz="5000" dirty="0" smtClean="0"/>
              <a:t> </a:t>
            </a:r>
            <a:r>
              <a:rPr lang="en-US" sz="5000" dirty="0" err="1" smtClean="0"/>
              <a:t>hanya</a:t>
            </a:r>
            <a:r>
              <a:rPr lang="en-US" sz="5000" dirty="0" smtClean="0"/>
              <a:t> </a:t>
            </a:r>
            <a:r>
              <a:rPr lang="en-US" sz="5000" dirty="0" err="1" smtClean="0"/>
              <a:t>memberikan</a:t>
            </a:r>
            <a:r>
              <a:rPr lang="en-US" sz="5000" dirty="0" smtClean="0"/>
              <a:t> </a:t>
            </a:r>
            <a:r>
              <a:rPr lang="en-US" sz="5000" dirty="0" err="1" smtClean="0"/>
              <a:t>pelayanan</a:t>
            </a:r>
            <a:r>
              <a:rPr lang="en-US" sz="5000" dirty="0" smtClean="0"/>
              <a:t> </a:t>
            </a:r>
            <a:r>
              <a:rPr lang="en-US" sz="5000" dirty="0" err="1" smtClean="0"/>
              <a:t>kedokteran</a:t>
            </a:r>
            <a:r>
              <a:rPr lang="en-US" sz="5000" dirty="0" smtClean="0"/>
              <a:t> </a:t>
            </a:r>
            <a:r>
              <a:rPr lang="en-US" sz="5000" dirty="0" err="1" smtClean="0"/>
              <a:t>umum</a:t>
            </a:r>
            <a:r>
              <a:rPr lang="en-US" sz="5000" dirty="0" smtClean="0"/>
              <a:t> </a:t>
            </a:r>
            <a:r>
              <a:rPr lang="en-US" sz="5000" dirty="0" err="1" smtClean="0"/>
              <a:t>dan</a:t>
            </a:r>
            <a:r>
              <a:rPr lang="en-US" sz="5000" dirty="0" smtClean="0"/>
              <a:t> </a:t>
            </a:r>
            <a:r>
              <a:rPr lang="en-US" sz="5000" dirty="0" err="1" smtClean="0"/>
              <a:t>gigi</a:t>
            </a:r>
            <a:r>
              <a:rPr lang="en-US" sz="5000" dirty="0" smtClean="0"/>
              <a:t>. </a:t>
            </a:r>
            <a:r>
              <a:rPr lang="en-US" sz="5000" dirty="0" err="1" smtClean="0"/>
              <a:t>Rumah</a:t>
            </a:r>
            <a:r>
              <a:rPr lang="en-US" sz="5000" dirty="0" smtClean="0"/>
              <a:t> </a:t>
            </a:r>
            <a:r>
              <a:rPr lang="en-US" sz="5000" dirty="0" err="1" smtClean="0"/>
              <a:t>sakit</a:t>
            </a:r>
            <a:r>
              <a:rPr lang="en-US" sz="5000" dirty="0" smtClean="0"/>
              <a:t> </a:t>
            </a:r>
            <a:r>
              <a:rPr lang="en-US" sz="5000" dirty="0" err="1" smtClean="0"/>
              <a:t>ini</a:t>
            </a:r>
            <a:r>
              <a:rPr lang="en-US" sz="5000" dirty="0" smtClean="0"/>
              <a:t> </a:t>
            </a:r>
            <a:r>
              <a:rPr lang="en-US" sz="5000" dirty="0" err="1" smtClean="0"/>
              <a:t>menampung</a:t>
            </a:r>
            <a:r>
              <a:rPr lang="en-US" sz="5000" dirty="0" smtClean="0"/>
              <a:t> </a:t>
            </a:r>
            <a:r>
              <a:rPr lang="en-US" sz="5000" dirty="0" err="1" smtClean="0"/>
              <a:t>rujukan</a:t>
            </a:r>
            <a:r>
              <a:rPr lang="en-US" sz="5000" dirty="0" smtClean="0"/>
              <a:t> yang </a:t>
            </a:r>
            <a:r>
              <a:rPr lang="en-US" sz="5000" dirty="0" err="1" smtClean="0"/>
              <a:t>berasal</a:t>
            </a:r>
            <a:r>
              <a:rPr lang="en-US" sz="5000" dirty="0" smtClean="0"/>
              <a:t> </a:t>
            </a:r>
            <a:r>
              <a:rPr lang="en-US" sz="5000" dirty="0" err="1" smtClean="0"/>
              <a:t>dari</a:t>
            </a:r>
            <a:r>
              <a:rPr lang="en-US" sz="5000" dirty="0" smtClean="0"/>
              <a:t> </a:t>
            </a:r>
            <a:r>
              <a:rPr lang="en-US" sz="5000" dirty="0" err="1" smtClean="0"/>
              <a:t>puskesmas</a:t>
            </a:r>
            <a:r>
              <a:rPr lang="en-US" sz="5000" dirty="0" smtClean="0"/>
              <a:t>.</a:t>
            </a:r>
            <a:endParaRPr lang="id-ID" sz="5000" dirty="0" smtClean="0"/>
          </a:p>
          <a:p>
            <a:pPr marL="530225" indent="-466725">
              <a:buNone/>
              <a:tabLst>
                <a:tab pos="442913" algn="l"/>
              </a:tabLst>
            </a:pPr>
            <a:endParaRPr lang="id-ID" sz="3800" dirty="0"/>
          </a:p>
          <a:p>
            <a:pPr marL="530225" indent="-466725">
              <a:buNone/>
              <a:tabLst>
                <a:tab pos="442913" algn="l"/>
              </a:tabLst>
            </a:pPr>
            <a:r>
              <a:rPr lang="id-ID" sz="3800" dirty="0">
                <a:solidFill>
                  <a:schemeClr val="accent6">
                    <a:lumMod val="50000"/>
                  </a:schemeClr>
                </a:solidFill>
              </a:rPr>
              <a:t> </a:t>
            </a: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3965258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id-ID" b="1" dirty="0" smtClean="0">
                <a:solidFill>
                  <a:srgbClr val="FFFF00"/>
                </a:solidFill>
              </a:rPr>
              <a:t>RUMAH SAKIT</a:t>
            </a:r>
            <a:endParaRPr lang="id-ID" b="1" dirty="0">
              <a:solidFill>
                <a:srgbClr val="FFFF00"/>
              </a:solidFill>
            </a:endParaRPr>
          </a:p>
        </p:txBody>
      </p:sp>
      <p:sp>
        <p:nvSpPr>
          <p:cNvPr id="3" name="Content Placeholder 2"/>
          <p:cNvSpPr>
            <a:spLocks noGrp="1"/>
          </p:cNvSpPr>
          <p:nvPr>
            <p:ph idx="1"/>
          </p:nvPr>
        </p:nvSpPr>
        <p:spPr>
          <a:xfrm>
            <a:off x="457200" y="1268760"/>
            <a:ext cx="8363272" cy="5256584"/>
          </a:xfrm>
        </p:spPr>
        <p:txBody>
          <a:bodyPr>
            <a:normAutofit fontScale="77500" lnSpcReduction="20000"/>
          </a:bodyPr>
          <a:lstStyle/>
          <a:p>
            <a:pPr>
              <a:buFont typeface="Wingdings" pitchFamily="2" charset="2"/>
              <a:buChar char="Ø"/>
            </a:pPr>
            <a:r>
              <a:rPr lang="id-ID" dirty="0" smtClean="0"/>
              <a:t> </a:t>
            </a:r>
            <a:r>
              <a:rPr lang="id-ID" sz="3200" dirty="0" smtClean="0"/>
              <a:t>Definisi : </a:t>
            </a:r>
          </a:p>
          <a:p>
            <a:pPr marL="811213" indent="-457200">
              <a:buFontTx/>
              <a:buChar char="-"/>
              <a:tabLst>
                <a:tab pos="354013" algn="l"/>
                <a:tab pos="722313" algn="l"/>
              </a:tabLst>
            </a:pPr>
            <a:r>
              <a:rPr lang="id-ID" sz="3200" dirty="0" smtClean="0"/>
              <a:t>UU RI nomor : 44 tahun 2009  pasal 1 = institusi pelayanan kesehatan yang menyelenggarakan pelayanan kesehatan perorangan secara paripurna yang menyediakan pelayanan rawat inap, rawat jalan, dan gawat darurat.</a:t>
            </a:r>
          </a:p>
          <a:p>
            <a:pPr marL="811213" indent="-457200">
              <a:buFontTx/>
              <a:buChar char="-"/>
              <a:tabLst>
                <a:tab pos="354013" algn="l"/>
                <a:tab pos="722313" algn="l"/>
              </a:tabLst>
            </a:pPr>
            <a:r>
              <a:rPr lang="id-ID" sz="3200" dirty="0" smtClean="0"/>
              <a:t>UU RI no : 44 tahun 2009 pasal 2 tentang asas dan tujuan rumah sakit, tercantum bahwa Rumah sakit diselenggarakan atas asas Pancasila dan didasarkan pada nilai kemanusiaan, etika dan profesionalitas, manfaat, keadilan, persamaan hak dan anti diskriminasi,pemerataan, perlindungan, dan keselamatan pasien, serta mempunyai fungsi sosial </a:t>
            </a:r>
            <a:endParaRPr lang="id-ID" sz="3200" dirty="0"/>
          </a:p>
        </p:txBody>
      </p:sp>
    </p:spTree>
    <p:extLst>
      <p:ext uri="{BB962C8B-B14F-4D97-AF65-F5344CB8AC3E}">
        <p14:creationId xmlns:p14="http://schemas.microsoft.com/office/powerpoint/2010/main" val="1978902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JENIS RUMAH SAKIT DI INDONESIA </a:t>
            </a:r>
            <a:endParaRPr lang="id-ID" b="1" dirty="0">
              <a:solidFill>
                <a:srgbClr val="FFFF00"/>
              </a:solidFill>
            </a:endParaRPr>
          </a:p>
        </p:txBody>
      </p:sp>
      <p:sp>
        <p:nvSpPr>
          <p:cNvPr id="3" name="Content Placeholder 2"/>
          <p:cNvSpPr>
            <a:spLocks noGrp="1"/>
          </p:cNvSpPr>
          <p:nvPr>
            <p:ph idx="1"/>
          </p:nvPr>
        </p:nvSpPr>
        <p:spPr>
          <a:xfrm>
            <a:off x="323528" y="1196752"/>
            <a:ext cx="8496944" cy="5472608"/>
          </a:xfrm>
        </p:spPr>
        <p:txBody>
          <a:bodyPr>
            <a:normAutofit fontScale="92500" lnSpcReduction="10000"/>
          </a:bodyPr>
          <a:lstStyle/>
          <a:p>
            <a:pPr>
              <a:buFont typeface="Wingdings" pitchFamily="2" charset="2"/>
              <a:buChar char="Ø"/>
              <a:tabLst>
                <a:tab pos="722313" algn="l"/>
              </a:tabLst>
            </a:pPr>
            <a:r>
              <a:rPr lang="id-ID" sz="2800" dirty="0" smtClean="0"/>
              <a:t>Rumah sakit berdasarkan jenis kelasnya </a:t>
            </a:r>
            <a:r>
              <a:rPr lang="id-ID" sz="2800" dirty="0" smtClean="0">
                <a:sym typeface="Wingdings" pitchFamily="2" charset="2"/>
              </a:rPr>
              <a:t> Kepmenkes No. 51/Menkes/SK/II/1979: </a:t>
            </a:r>
          </a:p>
          <a:p>
            <a:pPr marL="442913" lvl="0" indent="-379413">
              <a:buNone/>
            </a:pPr>
            <a:r>
              <a:rPr lang="id-ID" sz="2800" b="1" dirty="0" smtClean="0"/>
              <a:t>5. </a:t>
            </a:r>
            <a:r>
              <a:rPr lang="en-US" sz="2800" b="1" dirty="0" err="1" smtClean="0"/>
              <a:t>Rumah</a:t>
            </a:r>
            <a:r>
              <a:rPr lang="en-US" sz="2800" b="1" dirty="0" smtClean="0"/>
              <a:t> </a:t>
            </a:r>
            <a:r>
              <a:rPr lang="en-US" sz="2800" b="1" dirty="0" err="1"/>
              <a:t>Sakit</a:t>
            </a:r>
            <a:r>
              <a:rPr lang="en-US" sz="2800" b="1" dirty="0"/>
              <a:t> </a:t>
            </a:r>
            <a:r>
              <a:rPr lang="en-US" sz="2800" b="1" dirty="0" err="1"/>
              <a:t>Tipe</a:t>
            </a:r>
            <a:r>
              <a:rPr lang="en-US" sz="2800" b="1" dirty="0"/>
              <a:t> E</a:t>
            </a:r>
            <a:r>
              <a:rPr lang="en-US" sz="2800" dirty="0"/>
              <a:t> </a:t>
            </a:r>
            <a:endParaRPr lang="id-ID" sz="2800" dirty="0"/>
          </a:p>
          <a:p>
            <a:pPr marL="442913" indent="-379413">
              <a:buNone/>
            </a:pPr>
            <a:r>
              <a:rPr lang="id-ID" sz="2800" dirty="0" smtClean="0"/>
              <a:t>	</a:t>
            </a:r>
            <a:r>
              <a:rPr lang="en-US" sz="2800" dirty="0" err="1" smtClean="0"/>
              <a:t>Adalah</a:t>
            </a:r>
            <a:r>
              <a:rPr lang="en-US" sz="2800" dirty="0" smtClean="0"/>
              <a:t> </a:t>
            </a:r>
            <a:r>
              <a:rPr lang="en-US" sz="2800" dirty="0" err="1"/>
              <a:t>rumah</a:t>
            </a:r>
            <a:r>
              <a:rPr lang="en-US" sz="2800" dirty="0"/>
              <a:t> </a:t>
            </a:r>
            <a:r>
              <a:rPr lang="en-US" sz="2800" dirty="0" err="1"/>
              <a:t>sakit</a:t>
            </a:r>
            <a:r>
              <a:rPr lang="en-US" sz="2800" dirty="0"/>
              <a:t> </a:t>
            </a:r>
            <a:r>
              <a:rPr lang="en-US" sz="2800" dirty="0" err="1"/>
              <a:t>khusus</a:t>
            </a:r>
            <a:r>
              <a:rPr lang="en-US" sz="2800" dirty="0"/>
              <a:t> (</a:t>
            </a:r>
            <a:r>
              <a:rPr lang="id-ID" sz="2800" dirty="0"/>
              <a:t>S</a:t>
            </a:r>
            <a:r>
              <a:rPr lang="en-US" sz="2800" i="1" dirty="0" err="1"/>
              <a:t>pesial</a:t>
            </a:r>
            <a:r>
              <a:rPr lang="en-US" sz="2800" i="1" dirty="0"/>
              <a:t> </a:t>
            </a:r>
            <a:r>
              <a:rPr lang="id-ID" sz="2800" i="1" dirty="0"/>
              <a:t>H</a:t>
            </a:r>
            <a:r>
              <a:rPr lang="en-US" sz="2800" i="1" dirty="0" err="1"/>
              <a:t>ospital</a:t>
            </a:r>
            <a:r>
              <a:rPr lang="en-US" sz="2800" dirty="0"/>
              <a:t>) yang </a:t>
            </a:r>
            <a:r>
              <a:rPr lang="en-US" sz="2800" dirty="0" err="1"/>
              <a:t>menyalenggarakan</a:t>
            </a:r>
            <a:r>
              <a:rPr lang="en-US" sz="2800" dirty="0"/>
              <a:t> </a:t>
            </a:r>
            <a:r>
              <a:rPr lang="en-US" sz="2800" dirty="0" err="1"/>
              <a:t>hanya</a:t>
            </a:r>
            <a:r>
              <a:rPr lang="en-US" sz="2800" dirty="0"/>
              <a:t> </a:t>
            </a:r>
            <a:r>
              <a:rPr lang="en-US" sz="2800" dirty="0" err="1"/>
              <a:t>satu</a:t>
            </a:r>
            <a:r>
              <a:rPr lang="en-US" sz="2800" dirty="0"/>
              <a:t> </a:t>
            </a:r>
            <a:r>
              <a:rPr lang="en-US" sz="2800" dirty="0" err="1"/>
              <a:t>macam</a:t>
            </a:r>
            <a:r>
              <a:rPr lang="en-US" sz="2800" dirty="0"/>
              <a:t> </a:t>
            </a:r>
            <a:r>
              <a:rPr lang="en-US" sz="2800" dirty="0" err="1"/>
              <a:t>pelayan</a:t>
            </a:r>
            <a:r>
              <a:rPr lang="id-ID" sz="2800" dirty="0"/>
              <a:t>an</a:t>
            </a:r>
            <a:r>
              <a:rPr lang="en-US" sz="2800" dirty="0"/>
              <a:t> </a:t>
            </a:r>
            <a:r>
              <a:rPr lang="en-US" sz="2800" dirty="0" err="1"/>
              <a:t>kesehatan</a:t>
            </a:r>
            <a:r>
              <a:rPr lang="en-US" sz="2800" dirty="0"/>
              <a:t> </a:t>
            </a:r>
            <a:r>
              <a:rPr lang="en-US" sz="2800" dirty="0" err="1"/>
              <a:t>kedokteran</a:t>
            </a:r>
            <a:r>
              <a:rPr lang="en-US" sz="2800" dirty="0"/>
              <a:t> </a:t>
            </a:r>
            <a:r>
              <a:rPr lang="en-US" sz="2800" dirty="0" err="1"/>
              <a:t>saja</a:t>
            </a:r>
            <a:r>
              <a:rPr lang="en-US" sz="2800" dirty="0"/>
              <a:t>. </a:t>
            </a:r>
            <a:r>
              <a:rPr lang="en-US" sz="2800" dirty="0" err="1"/>
              <a:t>Saat</a:t>
            </a:r>
            <a:r>
              <a:rPr lang="en-US" sz="2800" dirty="0"/>
              <a:t> </a:t>
            </a:r>
            <a:r>
              <a:rPr lang="en-US" sz="2800" dirty="0" err="1"/>
              <a:t>ini</a:t>
            </a:r>
            <a:r>
              <a:rPr lang="en-US" sz="2800" dirty="0"/>
              <a:t> </a:t>
            </a:r>
            <a:r>
              <a:rPr lang="en-US" sz="2800" dirty="0" err="1"/>
              <a:t>banyak</a:t>
            </a:r>
            <a:r>
              <a:rPr lang="en-US" sz="2800" dirty="0"/>
              <a:t> </a:t>
            </a:r>
            <a:r>
              <a:rPr lang="id-ID" sz="2800" dirty="0"/>
              <a:t>berdiri </a:t>
            </a:r>
            <a:r>
              <a:rPr lang="en-US" sz="2800" dirty="0" err="1"/>
              <a:t>rumah</a:t>
            </a:r>
            <a:r>
              <a:rPr lang="en-US" sz="2800" dirty="0"/>
              <a:t> </a:t>
            </a:r>
            <a:r>
              <a:rPr lang="en-US" sz="2800" dirty="0" err="1"/>
              <a:t>sakit</a:t>
            </a:r>
            <a:r>
              <a:rPr lang="en-US" sz="2800" dirty="0"/>
              <a:t> </a:t>
            </a:r>
            <a:r>
              <a:rPr lang="en-US" sz="2800" dirty="0" err="1"/>
              <a:t>kelas</a:t>
            </a:r>
            <a:r>
              <a:rPr lang="en-US" sz="2800" dirty="0"/>
              <a:t> in</a:t>
            </a:r>
            <a:r>
              <a:rPr lang="id-ID" sz="2800" dirty="0"/>
              <a:t>i. M</a:t>
            </a:r>
            <a:r>
              <a:rPr lang="en-US" sz="2800" dirty="0" err="1"/>
              <a:t>isal</a:t>
            </a:r>
            <a:r>
              <a:rPr lang="id-ID" sz="2800" dirty="0"/>
              <a:t>nya</a:t>
            </a:r>
            <a:r>
              <a:rPr lang="en-US" sz="2800" dirty="0"/>
              <a:t>, </a:t>
            </a:r>
            <a:r>
              <a:rPr lang="en-US" sz="2800" dirty="0" err="1"/>
              <a:t>rumah</a:t>
            </a:r>
            <a:r>
              <a:rPr lang="en-US" sz="2800" dirty="0"/>
              <a:t> </a:t>
            </a:r>
            <a:r>
              <a:rPr lang="en-US" sz="2800" dirty="0" err="1"/>
              <a:t>sakit</a:t>
            </a:r>
            <a:r>
              <a:rPr lang="en-US" sz="2800" dirty="0"/>
              <a:t> </a:t>
            </a:r>
            <a:r>
              <a:rPr lang="en-US" sz="2800" dirty="0" err="1"/>
              <a:t>kusta</a:t>
            </a:r>
            <a:r>
              <a:rPr lang="en-US" sz="2800" dirty="0"/>
              <a:t>, </a:t>
            </a:r>
            <a:r>
              <a:rPr lang="en-US" sz="2800" dirty="0" err="1"/>
              <a:t>paru</a:t>
            </a:r>
            <a:r>
              <a:rPr lang="id-ID" sz="2800" dirty="0"/>
              <a:t>-paru</a:t>
            </a:r>
            <a:r>
              <a:rPr lang="en-US" sz="2800" dirty="0"/>
              <a:t>, </a:t>
            </a:r>
            <a:r>
              <a:rPr lang="en-US" sz="2800" dirty="0" err="1"/>
              <a:t>jantung</a:t>
            </a:r>
            <a:r>
              <a:rPr lang="en-US" sz="2800" dirty="0"/>
              <a:t>, </a:t>
            </a:r>
            <a:r>
              <a:rPr lang="en-US" sz="2800" dirty="0" err="1"/>
              <a:t>kanker</a:t>
            </a:r>
            <a:r>
              <a:rPr lang="en-US" sz="2800" dirty="0"/>
              <a:t>, </a:t>
            </a:r>
            <a:r>
              <a:rPr lang="en-US" sz="2800" dirty="0" err="1"/>
              <a:t>ibu</a:t>
            </a:r>
            <a:r>
              <a:rPr lang="en-US" sz="2800" dirty="0"/>
              <a:t> </a:t>
            </a:r>
            <a:r>
              <a:rPr lang="en-US" sz="2800" dirty="0" err="1"/>
              <a:t>dan</a:t>
            </a:r>
            <a:r>
              <a:rPr lang="en-US" sz="2800" dirty="0"/>
              <a:t> </a:t>
            </a:r>
            <a:r>
              <a:rPr lang="en-US" sz="2800" dirty="0" err="1"/>
              <a:t>anak</a:t>
            </a:r>
            <a:r>
              <a:rPr lang="en-US" sz="2800" dirty="0"/>
              <a:t> (</a:t>
            </a:r>
            <a:r>
              <a:rPr lang="en-US" sz="2800" dirty="0" err="1"/>
              <a:t>Bidanku</a:t>
            </a:r>
            <a:r>
              <a:rPr lang="en-US" sz="2800" dirty="0"/>
              <a:t> </a:t>
            </a:r>
            <a:r>
              <a:rPr lang="en-US" sz="2800" dirty="0" err="1"/>
              <a:t>Sahabatku</a:t>
            </a:r>
            <a:r>
              <a:rPr lang="en-US" sz="2800" dirty="0"/>
              <a:t>). </a:t>
            </a:r>
            <a:endParaRPr lang="id-ID" sz="2800" dirty="0"/>
          </a:p>
          <a:p>
            <a:endParaRPr lang="id-ID" sz="2800" dirty="0"/>
          </a:p>
          <a:p>
            <a:pPr marL="530225" indent="-466725">
              <a:buNone/>
              <a:tabLst>
                <a:tab pos="442913" algn="l"/>
              </a:tabLst>
            </a:pPr>
            <a:endParaRPr lang="id-ID" sz="3800" dirty="0"/>
          </a:p>
          <a:p>
            <a:pPr marL="530225" indent="-466725">
              <a:buNone/>
              <a:tabLst>
                <a:tab pos="442913" algn="l"/>
              </a:tabLst>
            </a:pPr>
            <a:r>
              <a:rPr lang="id-ID" sz="3800" dirty="0">
                <a:solidFill>
                  <a:schemeClr val="accent6">
                    <a:lumMod val="50000"/>
                  </a:schemeClr>
                </a:solidFill>
              </a:rPr>
              <a:t> </a:t>
            </a: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1124264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SUSUNAN ORGANISASI RUMAH SAKIT UMUM DI INDONESIA</a:t>
            </a:r>
            <a:endParaRPr lang="id-ID" b="1" dirty="0">
              <a:solidFill>
                <a:srgbClr val="FFFF00"/>
              </a:solidFill>
            </a:endParaRPr>
          </a:p>
        </p:txBody>
      </p:sp>
      <p:sp>
        <p:nvSpPr>
          <p:cNvPr id="3" name="Content Placeholder 2"/>
          <p:cNvSpPr>
            <a:spLocks noGrp="1"/>
          </p:cNvSpPr>
          <p:nvPr>
            <p:ph idx="1"/>
          </p:nvPr>
        </p:nvSpPr>
        <p:spPr>
          <a:xfrm>
            <a:off x="323528" y="1340768"/>
            <a:ext cx="8496944" cy="5328592"/>
          </a:xfrm>
        </p:spPr>
        <p:txBody>
          <a:bodyPr>
            <a:normAutofit fontScale="92500" lnSpcReduction="10000"/>
          </a:bodyPr>
          <a:lstStyle/>
          <a:p>
            <a:pPr>
              <a:buFont typeface="Wingdings" pitchFamily="2" charset="2"/>
              <a:buChar char="Ø"/>
              <a:tabLst>
                <a:tab pos="722313" algn="l"/>
              </a:tabLst>
            </a:pPr>
            <a:r>
              <a:rPr lang="id-ID" sz="2800" dirty="0" smtClean="0"/>
              <a:t>Rumah Sakit Umum Kelas A </a:t>
            </a:r>
            <a:r>
              <a:rPr lang="id-ID" sz="2800" dirty="0" smtClean="0">
                <a:sym typeface="Wingdings" pitchFamily="2" charset="2"/>
              </a:rPr>
              <a:t> SK Menkes no. 543/VI/1994 terdiri dari :</a:t>
            </a:r>
          </a:p>
          <a:p>
            <a:pPr marL="722313" indent="-279400">
              <a:buNone/>
              <a:tabLst>
                <a:tab pos="442913" algn="l"/>
                <a:tab pos="722313" algn="l"/>
              </a:tabLst>
            </a:pPr>
            <a:r>
              <a:rPr lang="id-ID" sz="2800" dirty="0" smtClean="0"/>
              <a:t> a. Direktur </a:t>
            </a:r>
          </a:p>
          <a:p>
            <a:pPr marL="722313" indent="-279400">
              <a:buNone/>
              <a:tabLst>
                <a:tab pos="442913" algn="l"/>
                <a:tab pos="722313" algn="l"/>
              </a:tabLst>
            </a:pPr>
            <a:r>
              <a:rPr lang="id-ID" sz="2800" dirty="0" smtClean="0"/>
              <a:t> b. Wakil Direktur : Wadir pelayanan medik dan keperawatan, Wadir penunjang medik dan instalasi, Wadir umum dan keuangan, wadir komite medik</a:t>
            </a:r>
          </a:p>
          <a:p>
            <a:pPr marL="722313" indent="-279400">
              <a:buNone/>
              <a:tabLst>
                <a:tab pos="442913" algn="l"/>
                <a:tab pos="722313" algn="l"/>
              </a:tabLst>
            </a:pPr>
            <a:r>
              <a:rPr lang="id-ID" sz="2800" dirty="0" smtClean="0"/>
              <a:t>Beberapa instalasi = irja, rawat darurat, ranap, rawat insentif, bedah sentral, farmasi, patologi anatomi, patologi klinik, gizi, laboratorium, bedah sentral, perpustakaan, pemeliharaan sarana rumah sakit, pemulasaran jenazah, laundry, pengamanan dan ketertiban lingkungan</a:t>
            </a:r>
            <a:endParaRPr lang="id-ID" sz="2800" dirty="0"/>
          </a:p>
          <a:p>
            <a:endParaRPr lang="id-ID" sz="2800" dirty="0"/>
          </a:p>
          <a:p>
            <a:pPr marL="530225" indent="-466725">
              <a:buNone/>
              <a:tabLst>
                <a:tab pos="442913" algn="l"/>
              </a:tabLst>
            </a:pPr>
            <a:endParaRPr lang="id-ID" sz="3800" dirty="0"/>
          </a:p>
          <a:p>
            <a:pPr marL="530225" indent="-466725">
              <a:buNone/>
              <a:tabLst>
                <a:tab pos="442913" algn="l"/>
              </a:tabLst>
            </a:pPr>
            <a:endParaRPr lang="id-ID" sz="3800" dirty="0">
              <a:solidFill>
                <a:schemeClr val="accent6">
                  <a:lumMod val="50000"/>
                </a:schemeClr>
              </a:solidFill>
            </a:endParaRP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2939040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SUSUNAN ORGANISASI RUMAH SAKIT UMUM DI INDONESIA</a:t>
            </a:r>
            <a:endParaRPr lang="id-ID" b="1" dirty="0">
              <a:solidFill>
                <a:srgbClr val="FFFF00"/>
              </a:solidFill>
            </a:endParaRPr>
          </a:p>
        </p:txBody>
      </p:sp>
      <p:sp>
        <p:nvSpPr>
          <p:cNvPr id="3" name="Content Placeholder 2"/>
          <p:cNvSpPr>
            <a:spLocks noGrp="1"/>
          </p:cNvSpPr>
          <p:nvPr>
            <p:ph idx="1"/>
          </p:nvPr>
        </p:nvSpPr>
        <p:spPr>
          <a:xfrm>
            <a:off x="323528" y="1340768"/>
            <a:ext cx="8496944" cy="5328592"/>
          </a:xfrm>
        </p:spPr>
        <p:txBody>
          <a:bodyPr>
            <a:normAutofit fontScale="92500" lnSpcReduction="20000"/>
          </a:bodyPr>
          <a:lstStyle/>
          <a:p>
            <a:pPr>
              <a:buFont typeface="Wingdings" pitchFamily="2" charset="2"/>
              <a:buChar char="Ø"/>
              <a:tabLst>
                <a:tab pos="722313" algn="l"/>
              </a:tabLst>
            </a:pPr>
            <a:r>
              <a:rPr lang="id-ID" sz="2800" dirty="0" smtClean="0"/>
              <a:t>Rumah Sakit Umum Kelas A </a:t>
            </a:r>
            <a:r>
              <a:rPr lang="id-ID" sz="2800" dirty="0" smtClean="0">
                <a:sym typeface="Wingdings" pitchFamily="2" charset="2"/>
              </a:rPr>
              <a:t> SK Menkes no. 543/VI/1994 terdiri dari :</a:t>
            </a:r>
          </a:p>
          <a:p>
            <a:pPr marL="722313" indent="-279400">
              <a:buNone/>
              <a:tabLst>
                <a:tab pos="442913" algn="l"/>
                <a:tab pos="722313" algn="l"/>
              </a:tabLst>
            </a:pPr>
            <a:r>
              <a:rPr lang="id-ID" sz="2800" dirty="0" smtClean="0"/>
              <a:t> Komite Medik (KM) juga diberikan jabatan nonstruktural dengan fungsi : menghimpun anggota yang terdiri dari para kepala staf medik fungsional (SMF). </a:t>
            </a:r>
          </a:p>
          <a:p>
            <a:pPr marL="722313" indent="-279400">
              <a:buNone/>
              <a:tabLst>
                <a:tab pos="442913" algn="l"/>
                <a:tab pos="722313" algn="l"/>
              </a:tabLst>
            </a:pPr>
            <a:r>
              <a:rPr lang="id-ID" sz="2800" dirty="0"/>
              <a:t>	</a:t>
            </a:r>
            <a:r>
              <a:rPr lang="id-ID" sz="2800" dirty="0" smtClean="0"/>
              <a:t>Tugas utama KM : menyusun standar pelayanan medis dan memberikan pertimbangan kepada direktur untuk =</a:t>
            </a:r>
          </a:p>
          <a:p>
            <a:pPr marL="722313" indent="-279400">
              <a:buNone/>
              <a:tabLst>
                <a:tab pos="442913" algn="l"/>
                <a:tab pos="722313" algn="l"/>
              </a:tabLst>
            </a:pPr>
            <a:r>
              <a:rPr lang="id-ID" sz="2800" dirty="0"/>
              <a:t>	</a:t>
            </a:r>
            <a:r>
              <a:rPr lang="id-ID" sz="2800" dirty="0" smtClean="0"/>
              <a:t>- pembinaan, pengawasan dan penelitian suatu pelayanan medis, hak-hak klinis khusus kepada SMF, program pelayanan medis, diklat dan litbang</a:t>
            </a:r>
          </a:p>
          <a:p>
            <a:pPr marL="722313" indent="-279400">
              <a:buNone/>
              <a:tabLst>
                <a:tab pos="442913" algn="l"/>
                <a:tab pos="722313" algn="l"/>
              </a:tabLst>
            </a:pPr>
            <a:r>
              <a:rPr lang="id-ID" sz="2800" dirty="0"/>
              <a:t>	</a:t>
            </a:r>
            <a:r>
              <a:rPr lang="id-ID" sz="2800" dirty="0" smtClean="0"/>
              <a:t>- pembinaan tenaga medis dan bertanggung jawab terhadap pelaksanaan etika profesi</a:t>
            </a:r>
            <a:endParaRPr lang="id-ID" sz="2800" dirty="0"/>
          </a:p>
          <a:p>
            <a:endParaRPr lang="id-ID" sz="2800" dirty="0"/>
          </a:p>
          <a:p>
            <a:pPr marL="530225" indent="-466725">
              <a:buNone/>
              <a:tabLst>
                <a:tab pos="442913" algn="l"/>
              </a:tabLst>
            </a:pPr>
            <a:endParaRPr lang="id-ID" sz="3800" dirty="0"/>
          </a:p>
          <a:p>
            <a:pPr marL="530225" indent="-466725">
              <a:buNone/>
              <a:tabLst>
                <a:tab pos="442913" algn="l"/>
              </a:tabLst>
            </a:pPr>
            <a:endParaRPr lang="id-ID" sz="3800" dirty="0">
              <a:solidFill>
                <a:schemeClr val="accent6">
                  <a:lumMod val="50000"/>
                </a:schemeClr>
              </a:solidFill>
            </a:endParaRP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3018558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785242"/>
          </a:xfrm>
        </p:spPr>
        <p:txBody>
          <a:bodyPr>
            <a:noAutofit/>
          </a:bodyPr>
          <a:lstStyle/>
          <a:p>
            <a:pPr algn="ctr"/>
            <a:r>
              <a:rPr lang="id-ID" sz="3200" b="1" dirty="0" smtClean="0">
                <a:solidFill>
                  <a:srgbClr val="FFFF00"/>
                </a:solidFill>
              </a:rPr>
              <a:t>SUSUNAN ORGANISASI RUMAH SAKIT UMUM DI INDONESIA</a:t>
            </a:r>
            <a:endParaRPr lang="id-ID" sz="3200" b="1" dirty="0">
              <a:solidFill>
                <a:srgbClr val="FFFF00"/>
              </a:solidFill>
            </a:endParaRPr>
          </a:p>
        </p:txBody>
      </p:sp>
      <p:sp>
        <p:nvSpPr>
          <p:cNvPr id="3" name="Content Placeholder 2"/>
          <p:cNvSpPr>
            <a:spLocks noGrp="1"/>
          </p:cNvSpPr>
          <p:nvPr>
            <p:ph idx="1"/>
          </p:nvPr>
        </p:nvSpPr>
        <p:spPr>
          <a:xfrm>
            <a:off x="323528" y="1340768"/>
            <a:ext cx="8496944" cy="5328592"/>
          </a:xfrm>
        </p:spPr>
        <p:txBody>
          <a:bodyPr>
            <a:normAutofit fontScale="47500" lnSpcReduction="20000"/>
          </a:bodyPr>
          <a:lstStyle/>
          <a:p>
            <a:pPr>
              <a:buFont typeface="Wingdings" pitchFamily="2" charset="2"/>
              <a:buChar char="Ø"/>
              <a:tabLst>
                <a:tab pos="722313" algn="l"/>
              </a:tabLst>
            </a:pPr>
            <a:r>
              <a:rPr lang="id-ID" sz="4000" dirty="0" smtClean="0"/>
              <a:t>Rumah Sakit Umum Kelas A </a:t>
            </a:r>
            <a:r>
              <a:rPr lang="id-ID" sz="4000" dirty="0" smtClean="0">
                <a:sym typeface="Wingdings" pitchFamily="2" charset="2"/>
              </a:rPr>
              <a:t> SK Menkes no. 543/VI/1994 terdiri dari :</a:t>
            </a:r>
          </a:p>
          <a:p>
            <a:pPr marL="722313" indent="-279400">
              <a:buNone/>
              <a:tabLst>
                <a:tab pos="442913" algn="l"/>
                <a:tab pos="722313" algn="l"/>
              </a:tabLst>
            </a:pPr>
            <a:r>
              <a:rPr lang="id-ID" sz="4000" dirty="0" smtClean="0"/>
              <a:t> Jumlah SMF untuk Rumah sakit kelas A =</a:t>
            </a:r>
          </a:p>
          <a:p>
            <a:pPr marL="957263" indent="-514350">
              <a:buAutoNum type="arabicPeriod"/>
              <a:tabLst>
                <a:tab pos="442913" algn="l"/>
                <a:tab pos="722313" algn="l"/>
              </a:tabLst>
            </a:pPr>
            <a:r>
              <a:rPr lang="id-ID" sz="4000" dirty="0" smtClean="0"/>
              <a:t>Bedah</a:t>
            </a:r>
          </a:p>
          <a:p>
            <a:pPr marL="957263" indent="-514350">
              <a:buAutoNum type="arabicPeriod"/>
              <a:tabLst>
                <a:tab pos="442913" algn="l"/>
                <a:tab pos="722313" algn="l"/>
              </a:tabLst>
            </a:pPr>
            <a:r>
              <a:rPr lang="id-ID" sz="4000" dirty="0" smtClean="0"/>
              <a:t>Kesehatan anak</a:t>
            </a:r>
          </a:p>
          <a:p>
            <a:pPr marL="957263" indent="-514350">
              <a:buAutoNum type="arabicPeriod"/>
              <a:tabLst>
                <a:tab pos="442913" algn="l"/>
                <a:tab pos="722313" algn="l"/>
              </a:tabLst>
            </a:pPr>
            <a:r>
              <a:rPr lang="id-ID" sz="4000" dirty="0" smtClean="0"/>
              <a:t>Kebidanan dan penyakit kandungan</a:t>
            </a:r>
          </a:p>
          <a:p>
            <a:pPr marL="957263" indent="-514350">
              <a:buAutoNum type="arabicPeriod"/>
              <a:tabLst>
                <a:tab pos="442913" algn="l"/>
                <a:tab pos="722313" algn="l"/>
              </a:tabLst>
            </a:pPr>
            <a:r>
              <a:rPr lang="id-ID" sz="4000" dirty="0" smtClean="0"/>
              <a:t>Penyakit dalam </a:t>
            </a:r>
          </a:p>
          <a:p>
            <a:pPr marL="957263" indent="-514350">
              <a:buAutoNum type="arabicPeriod"/>
              <a:tabLst>
                <a:tab pos="442913" algn="l"/>
                <a:tab pos="722313" algn="l"/>
              </a:tabLst>
            </a:pPr>
            <a:r>
              <a:rPr lang="id-ID" sz="4000" dirty="0" smtClean="0"/>
              <a:t>Penyakit saraf</a:t>
            </a:r>
          </a:p>
          <a:p>
            <a:pPr marL="957263" indent="-514350">
              <a:buAutoNum type="arabicPeriod"/>
              <a:tabLst>
                <a:tab pos="442913" algn="l"/>
                <a:tab pos="722313" algn="l"/>
              </a:tabLst>
            </a:pPr>
            <a:r>
              <a:rPr lang="id-ID" sz="4000" dirty="0" smtClean="0"/>
              <a:t>Penyakit kulit kelamin</a:t>
            </a:r>
          </a:p>
          <a:p>
            <a:pPr marL="957263" indent="-514350">
              <a:buAutoNum type="arabicPeriod"/>
              <a:tabLst>
                <a:tab pos="442913" algn="l"/>
                <a:tab pos="722313" algn="l"/>
              </a:tabLst>
            </a:pPr>
            <a:r>
              <a:rPr lang="id-ID" sz="4000" dirty="0" smtClean="0"/>
              <a:t>THT</a:t>
            </a:r>
          </a:p>
          <a:p>
            <a:pPr marL="957263" indent="-514350">
              <a:buAutoNum type="arabicPeriod"/>
              <a:tabLst>
                <a:tab pos="442913" algn="l"/>
                <a:tab pos="722313" algn="l"/>
              </a:tabLst>
            </a:pPr>
            <a:r>
              <a:rPr lang="id-ID" sz="4000" dirty="0" smtClean="0"/>
              <a:t>Gigi dan mulut</a:t>
            </a:r>
          </a:p>
          <a:p>
            <a:pPr marL="957263" indent="-514350">
              <a:buAutoNum type="arabicPeriod"/>
              <a:tabLst>
                <a:tab pos="442913" algn="l"/>
                <a:tab pos="722313" algn="l"/>
              </a:tabLst>
            </a:pPr>
            <a:r>
              <a:rPr lang="id-ID" sz="4000" dirty="0" smtClean="0"/>
              <a:t>Mata</a:t>
            </a:r>
          </a:p>
          <a:p>
            <a:pPr marL="957263" indent="-514350">
              <a:buAutoNum type="arabicPeriod"/>
              <a:tabLst>
                <a:tab pos="442913" algn="l"/>
                <a:tab pos="722313" algn="l"/>
              </a:tabLst>
            </a:pPr>
            <a:r>
              <a:rPr lang="id-ID" sz="4000" dirty="0" smtClean="0"/>
              <a:t>Radiologi </a:t>
            </a:r>
          </a:p>
          <a:p>
            <a:pPr marL="957263" indent="-514350">
              <a:buAutoNum type="arabicPeriod"/>
              <a:tabLst>
                <a:tab pos="442913" algn="l"/>
                <a:tab pos="722313" algn="l"/>
              </a:tabLst>
            </a:pPr>
            <a:r>
              <a:rPr lang="id-ID" sz="4000" dirty="0" smtClean="0"/>
              <a:t>Patologi klinik</a:t>
            </a:r>
          </a:p>
          <a:p>
            <a:pPr marL="957263" indent="-514350">
              <a:buAutoNum type="arabicPeriod"/>
              <a:tabLst>
                <a:tab pos="442913" algn="l"/>
                <a:tab pos="722313" algn="l"/>
              </a:tabLst>
            </a:pPr>
            <a:r>
              <a:rPr lang="id-ID" sz="4000" dirty="0" smtClean="0"/>
              <a:t>Patologi anatomi</a:t>
            </a:r>
          </a:p>
          <a:p>
            <a:pPr marL="957263" indent="-514350">
              <a:buAutoNum type="arabicPeriod"/>
              <a:tabLst>
                <a:tab pos="442913" algn="l"/>
                <a:tab pos="722313" algn="l"/>
              </a:tabLst>
            </a:pPr>
            <a:r>
              <a:rPr lang="id-ID" sz="4000" dirty="0" smtClean="0"/>
              <a:t>Kedokteran kehakiman</a:t>
            </a:r>
          </a:p>
          <a:p>
            <a:pPr marL="957263" indent="-514350">
              <a:buAutoNum type="arabicPeriod"/>
              <a:tabLst>
                <a:tab pos="442913" algn="l"/>
                <a:tab pos="722313" algn="l"/>
              </a:tabLst>
            </a:pPr>
            <a:r>
              <a:rPr lang="id-ID" sz="4000" dirty="0" smtClean="0"/>
              <a:t>Rehabilitasi medik</a:t>
            </a:r>
          </a:p>
          <a:p>
            <a:pPr marL="957263" indent="-514350">
              <a:buAutoNum type="arabicPeriod"/>
              <a:tabLst>
                <a:tab pos="442913" algn="l"/>
                <a:tab pos="722313" algn="l"/>
              </a:tabLst>
            </a:pPr>
            <a:r>
              <a:rPr lang="id-ID" sz="4000" dirty="0" smtClean="0"/>
              <a:t>anestesi</a:t>
            </a:r>
            <a:endParaRPr lang="id-ID" sz="4000" dirty="0"/>
          </a:p>
          <a:p>
            <a:endParaRPr lang="id-ID" sz="2800" dirty="0"/>
          </a:p>
          <a:p>
            <a:pPr marL="530225" indent="-466725">
              <a:buNone/>
              <a:tabLst>
                <a:tab pos="442913" algn="l"/>
              </a:tabLst>
            </a:pPr>
            <a:endParaRPr lang="id-ID" sz="3800" dirty="0"/>
          </a:p>
          <a:p>
            <a:pPr marL="530225" indent="-466725">
              <a:buNone/>
              <a:tabLst>
                <a:tab pos="442913" algn="l"/>
              </a:tabLst>
            </a:pPr>
            <a:endParaRPr lang="id-ID" sz="3800" dirty="0">
              <a:solidFill>
                <a:schemeClr val="accent6">
                  <a:lumMod val="50000"/>
                </a:schemeClr>
              </a:solidFill>
            </a:endParaRP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11481754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SUSUNAN ORGANISASI RUMAH SAKIT UMUM DI INDONESIA</a:t>
            </a:r>
            <a:endParaRPr lang="id-ID" b="1" dirty="0">
              <a:solidFill>
                <a:srgbClr val="FFFF00"/>
              </a:solidFill>
            </a:endParaRPr>
          </a:p>
        </p:txBody>
      </p:sp>
      <p:sp>
        <p:nvSpPr>
          <p:cNvPr id="3" name="Content Placeholder 2"/>
          <p:cNvSpPr>
            <a:spLocks noGrp="1"/>
          </p:cNvSpPr>
          <p:nvPr>
            <p:ph idx="1"/>
          </p:nvPr>
        </p:nvSpPr>
        <p:spPr>
          <a:xfrm>
            <a:off x="323528" y="1484784"/>
            <a:ext cx="8496944" cy="5184576"/>
          </a:xfrm>
        </p:spPr>
        <p:txBody>
          <a:bodyPr>
            <a:normAutofit/>
          </a:bodyPr>
          <a:lstStyle/>
          <a:p>
            <a:pPr>
              <a:buFont typeface="Wingdings" pitchFamily="2" charset="2"/>
              <a:buChar char="Ø"/>
              <a:tabLst>
                <a:tab pos="722313" algn="l"/>
              </a:tabLst>
            </a:pPr>
            <a:r>
              <a:rPr lang="id-ID" sz="2800" dirty="0" smtClean="0"/>
              <a:t>Rumah Sakit Umum Kelas A </a:t>
            </a:r>
            <a:r>
              <a:rPr lang="id-ID" sz="2800" dirty="0" smtClean="0">
                <a:sym typeface="Wingdings" pitchFamily="2" charset="2"/>
              </a:rPr>
              <a:t> SK Menkes no. 543/VI/1994 terdiri dari :</a:t>
            </a:r>
          </a:p>
          <a:p>
            <a:pPr marL="722313" indent="-279400">
              <a:buNone/>
              <a:tabLst>
                <a:tab pos="442913" algn="l"/>
                <a:tab pos="722313" algn="l"/>
              </a:tabLst>
            </a:pPr>
            <a:r>
              <a:rPr lang="id-ID" sz="2800" dirty="0" smtClean="0"/>
              <a:t> masing-masing Wadir dilengkapi sekretariat khusus dan bidang-bidang yang dibagi lagi jadi subbagian dan seksi </a:t>
            </a:r>
            <a:r>
              <a:rPr lang="id-ID" sz="2800" dirty="0" smtClean="0">
                <a:sym typeface="Wingdings" pitchFamily="2" charset="2"/>
              </a:rPr>
              <a:t> SK Menkes no. 134</a:t>
            </a:r>
          </a:p>
          <a:p>
            <a:pPr marL="722313" indent="-279400">
              <a:buNone/>
              <a:tabLst>
                <a:tab pos="442913" algn="l"/>
                <a:tab pos="722313" algn="l"/>
              </a:tabLst>
            </a:pPr>
            <a:endParaRPr lang="id-ID" sz="2800" dirty="0">
              <a:sym typeface="Wingdings" pitchFamily="2" charset="2"/>
            </a:endParaRPr>
          </a:p>
          <a:p>
            <a:pPr marL="722313" indent="-279400">
              <a:buNone/>
              <a:tabLst>
                <a:tab pos="442913" algn="l"/>
                <a:tab pos="722313" algn="l"/>
              </a:tabLst>
            </a:pPr>
            <a:endParaRPr lang="id-ID" sz="2800" dirty="0"/>
          </a:p>
          <a:p>
            <a:endParaRPr lang="id-ID" sz="2800" dirty="0"/>
          </a:p>
          <a:p>
            <a:pPr marL="530225" indent="-466725">
              <a:buNone/>
              <a:tabLst>
                <a:tab pos="442913" algn="l"/>
              </a:tabLst>
            </a:pPr>
            <a:endParaRPr lang="id-ID" sz="3800" dirty="0"/>
          </a:p>
          <a:p>
            <a:pPr marL="530225" indent="-466725">
              <a:buNone/>
              <a:tabLst>
                <a:tab pos="442913" algn="l"/>
              </a:tabLst>
            </a:pPr>
            <a:endParaRPr lang="id-ID" sz="3800" dirty="0">
              <a:solidFill>
                <a:schemeClr val="accent6">
                  <a:lumMod val="50000"/>
                </a:schemeClr>
              </a:solidFill>
            </a:endParaRP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2924361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fontScale="90000"/>
          </a:bodyPr>
          <a:lstStyle/>
          <a:p>
            <a:pPr algn="ctr"/>
            <a:r>
              <a:rPr lang="id-ID" b="1" dirty="0" smtClean="0">
                <a:solidFill>
                  <a:srgbClr val="FFFF00"/>
                </a:solidFill>
              </a:rPr>
              <a:t>SUSUNAN ORGANISASI RUMAH SAKIT UMUM DI INDONESIA</a:t>
            </a:r>
            <a:endParaRPr lang="id-ID" b="1" dirty="0">
              <a:solidFill>
                <a:srgbClr val="FFFF00"/>
              </a:solidFill>
            </a:endParaRPr>
          </a:p>
        </p:txBody>
      </p:sp>
      <p:sp>
        <p:nvSpPr>
          <p:cNvPr id="3" name="Content Placeholder 2"/>
          <p:cNvSpPr>
            <a:spLocks noGrp="1"/>
          </p:cNvSpPr>
          <p:nvPr>
            <p:ph idx="1"/>
          </p:nvPr>
        </p:nvSpPr>
        <p:spPr>
          <a:xfrm>
            <a:off x="323528" y="1484784"/>
            <a:ext cx="8496944" cy="5184576"/>
          </a:xfrm>
        </p:spPr>
        <p:txBody>
          <a:bodyPr>
            <a:normAutofit/>
          </a:bodyPr>
          <a:lstStyle/>
          <a:p>
            <a:pPr>
              <a:buFont typeface="Wingdings" pitchFamily="2" charset="2"/>
              <a:buChar char="Ø"/>
              <a:tabLst>
                <a:tab pos="722313" algn="l"/>
              </a:tabLst>
            </a:pPr>
            <a:r>
              <a:rPr lang="id-ID" sz="2800" dirty="0" smtClean="0"/>
              <a:t>Rumah sakit tipe B hampir sama dengan tipe A, yang berbeda pada jumlah dan jenis masing-masing SMF, karena tipe B tidak ada subspesialisnya</a:t>
            </a:r>
          </a:p>
          <a:p>
            <a:pPr>
              <a:buFont typeface="Wingdings" pitchFamily="2" charset="2"/>
              <a:buChar char="Ø"/>
              <a:tabLst>
                <a:tab pos="722313" algn="l"/>
              </a:tabLst>
            </a:pPr>
            <a:r>
              <a:rPr lang="id-ID" sz="2800" dirty="0" smtClean="0">
                <a:sym typeface="Wingdings" pitchFamily="2" charset="2"/>
              </a:rPr>
              <a:t>Rumah sakit C dan D lebih sederhana karena tidak ada Wakil direktur tetapi dilengkapi dengan staf khusus administrasi </a:t>
            </a:r>
          </a:p>
          <a:p>
            <a:pPr marL="722313" indent="-279400">
              <a:buNone/>
              <a:tabLst>
                <a:tab pos="442913" algn="l"/>
                <a:tab pos="722313" algn="l"/>
              </a:tabLst>
            </a:pPr>
            <a:endParaRPr lang="id-ID" sz="2800" dirty="0">
              <a:sym typeface="Wingdings" pitchFamily="2" charset="2"/>
            </a:endParaRPr>
          </a:p>
          <a:p>
            <a:pPr marL="722313" indent="-279400">
              <a:buNone/>
              <a:tabLst>
                <a:tab pos="442913" algn="l"/>
                <a:tab pos="722313" algn="l"/>
              </a:tabLst>
            </a:pPr>
            <a:endParaRPr lang="id-ID" sz="2800" dirty="0"/>
          </a:p>
          <a:p>
            <a:endParaRPr lang="id-ID" sz="2800" dirty="0"/>
          </a:p>
          <a:p>
            <a:pPr marL="530225" indent="-466725">
              <a:buNone/>
              <a:tabLst>
                <a:tab pos="442913" algn="l"/>
              </a:tabLst>
            </a:pPr>
            <a:endParaRPr lang="id-ID" sz="3800" dirty="0"/>
          </a:p>
          <a:p>
            <a:pPr marL="530225" indent="-466725">
              <a:buNone/>
              <a:tabLst>
                <a:tab pos="442913" algn="l"/>
              </a:tabLst>
            </a:pPr>
            <a:endParaRPr lang="id-ID" sz="3800" dirty="0">
              <a:solidFill>
                <a:schemeClr val="accent6">
                  <a:lumMod val="50000"/>
                </a:schemeClr>
              </a:solidFill>
            </a:endParaRP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2125626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568952" cy="929258"/>
          </a:xfrm>
        </p:spPr>
        <p:txBody>
          <a:bodyPr>
            <a:normAutofit/>
          </a:bodyPr>
          <a:lstStyle/>
          <a:p>
            <a:pPr algn="ctr"/>
            <a:r>
              <a:rPr lang="id-ID" b="1" dirty="0" smtClean="0">
                <a:solidFill>
                  <a:srgbClr val="FFFF00"/>
                </a:solidFill>
              </a:rPr>
              <a:t>KEWAJIBAN RUMAH SAKIT </a:t>
            </a:r>
            <a:endParaRPr lang="id-ID" b="1" dirty="0">
              <a:solidFill>
                <a:srgbClr val="FFFF00"/>
              </a:solidFill>
            </a:endParaRPr>
          </a:p>
        </p:txBody>
      </p:sp>
      <p:sp>
        <p:nvSpPr>
          <p:cNvPr id="3" name="Content Placeholder 2"/>
          <p:cNvSpPr>
            <a:spLocks noGrp="1"/>
          </p:cNvSpPr>
          <p:nvPr>
            <p:ph idx="1"/>
          </p:nvPr>
        </p:nvSpPr>
        <p:spPr>
          <a:xfrm>
            <a:off x="323528" y="1484784"/>
            <a:ext cx="8496944" cy="5184576"/>
          </a:xfrm>
        </p:spPr>
        <p:txBody>
          <a:bodyPr>
            <a:normAutofit lnSpcReduction="10000"/>
          </a:bodyPr>
          <a:lstStyle/>
          <a:p>
            <a:pPr>
              <a:buFont typeface="Wingdings" pitchFamily="2" charset="2"/>
              <a:buChar char="Ø"/>
              <a:tabLst>
                <a:tab pos="722313" algn="l"/>
              </a:tabLst>
            </a:pPr>
            <a:r>
              <a:rPr lang="id-ID" sz="2800" dirty="0" smtClean="0"/>
              <a:t>Kewajiban rumah sakit, ada 2 :</a:t>
            </a:r>
          </a:p>
          <a:p>
            <a:pPr marL="868363" indent="-514350">
              <a:buAutoNum type="arabicPeriod"/>
              <a:tabLst>
                <a:tab pos="354013" algn="l"/>
                <a:tab pos="722313" algn="l"/>
              </a:tabLst>
            </a:pPr>
            <a:r>
              <a:rPr lang="id-ID" sz="2800" dirty="0" smtClean="0">
                <a:sym typeface="Wingdings" pitchFamily="2" charset="2"/>
              </a:rPr>
              <a:t>Menerapkan fungsi-fungsi manajemen dalam pengelolaan rumah sakit melalui </a:t>
            </a:r>
            <a:r>
              <a:rPr lang="id-ID" sz="2800" i="1" dirty="0" smtClean="0">
                <a:sym typeface="Wingdings" pitchFamily="2" charset="2"/>
              </a:rPr>
              <a:t>Hospital by law agar </a:t>
            </a:r>
            <a:r>
              <a:rPr lang="id-ID" sz="2800" dirty="0" smtClean="0">
                <a:sym typeface="Wingdings" pitchFamily="2" charset="2"/>
              </a:rPr>
              <a:t>tercipta</a:t>
            </a:r>
            <a:r>
              <a:rPr lang="id-ID" sz="2800" i="1" dirty="0" smtClean="0">
                <a:sym typeface="Wingdings" pitchFamily="2" charset="2"/>
              </a:rPr>
              <a:t> “Good Corporate Governance</a:t>
            </a:r>
            <a:r>
              <a:rPr lang="id-ID" sz="2800" dirty="0" smtClean="0">
                <a:sym typeface="Wingdings" pitchFamily="2" charset="2"/>
              </a:rPr>
              <a:t>” (tata kelola perusahaan yang baik)</a:t>
            </a:r>
          </a:p>
          <a:p>
            <a:pPr marL="868363" indent="-514350">
              <a:buAutoNum type="arabicPeriod"/>
              <a:tabLst>
                <a:tab pos="354013" algn="l"/>
                <a:tab pos="722313" algn="l"/>
              </a:tabLst>
            </a:pPr>
            <a:r>
              <a:rPr lang="id-ID" sz="2800" dirty="0" smtClean="0">
                <a:sym typeface="Wingdings" pitchFamily="2" charset="2"/>
              </a:rPr>
              <a:t>Menerapkan fungsi-fungsi manajemen klinis yang baik sesuai standar pelayanan medis dan standard operating procedure yang telah diterapkan agar tercipta “</a:t>
            </a:r>
            <a:r>
              <a:rPr lang="id-ID" sz="2800" i="1" dirty="0" smtClean="0">
                <a:sym typeface="Wingdings" pitchFamily="2" charset="2"/>
              </a:rPr>
              <a:t>Good Clnical Governance</a:t>
            </a:r>
            <a:r>
              <a:rPr lang="id-ID" sz="2800" dirty="0" smtClean="0">
                <a:sym typeface="Wingdings" pitchFamily="2" charset="2"/>
              </a:rPr>
              <a:t>”(tata kelola klinis yang baik)</a:t>
            </a:r>
            <a:endParaRPr lang="id-ID" sz="2800" dirty="0">
              <a:sym typeface="Wingdings" pitchFamily="2" charset="2"/>
            </a:endParaRPr>
          </a:p>
          <a:p>
            <a:pPr marL="722313" indent="-279400">
              <a:buNone/>
              <a:tabLst>
                <a:tab pos="442913" algn="l"/>
                <a:tab pos="722313" algn="l"/>
              </a:tabLst>
            </a:pPr>
            <a:endParaRPr lang="id-ID" sz="2800" dirty="0"/>
          </a:p>
          <a:p>
            <a:endParaRPr lang="id-ID" sz="2800" dirty="0"/>
          </a:p>
          <a:p>
            <a:pPr marL="530225" indent="-466725">
              <a:buNone/>
              <a:tabLst>
                <a:tab pos="442913" algn="l"/>
              </a:tabLst>
            </a:pPr>
            <a:endParaRPr lang="id-ID" sz="3800" dirty="0"/>
          </a:p>
          <a:p>
            <a:pPr marL="530225" indent="-466725">
              <a:buNone/>
              <a:tabLst>
                <a:tab pos="442913" algn="l"/>
              </a:tabLst>
            </a:pPr>
            <a:endParaRPr lang="id-ID" sz="3800" dirty="0">
              <a:solidFill>
                <a:schemeClr val="accent6">
                  <a:lumMod val="50000"/>
                </a:schemeClr>
              </a:solidFill>
            </a:endParaRPr>
          </a:p>
          <a:p>
            <a:pPr marL="354013" indent="-290513">
              <a:buNone/>
              <a:tabLst>
                <a:tab pos="722313" algn="l"/>
              </a:tabLst>
            </a:pPr>
            <a:endParaRPr lang="id-ID" sz="3100" dirty="0" smtClean="0">
              <a:sym typeface="Wingdings" pitchFamily="2" charset="2"/>
            </a:endParaRPr>
          </a:p>
        </p:txBody>
      </p:sp>
    </p:spTree>
    <p:extLst>
      <p:ext uri="{BB962C8B-B14F-4D97-AF65-F5344CB8AC3E}">
        <p14:creationId xmlns:p14="http://schemas.microsoft.com/office/powerpoint/2010/main" val="293576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id-ID" b="1" dirty="0" smtClean="0">
                <a:solidFill>
                  <a:srgbClr val="FFFF00"/>
                </a:solidFill>
              </a:rPr>
              <a:t>RUMAH SAKIT</a:t>
            </a:r>
            <a:endParaRPr lang="id-ID" b="1" dirty="0">
              <a:solidFill>
                <a:srgbClr val="FFFF00"/>
              </a:solidFill>
            </a:endParaRPr>
          </a:p>
        </p:txBody>
      </p:sp>
      <p:sp>
        <p:nvSpPr>
          <p:cNvPr id="3" name="Content Placeholder 2"/>
          <p:cNvSpPr>
            <a:spLocks noGrp="1"/>
          </p:cNvSpPr>
          <p:nvPr>
            <p:ph idx="1"/>
          </p:nvPr>
        </p:nvSpPr>
        <p:spPr>
          <a:xfrm>
            <a:off x="457200" y="1412776"/>
            <a:ext cx="8363272" cy="5112568"/>
          </a:xfrm>
        </p:spPr>
        <p:txBody>
          <a:bodyPr>
            <a:normAutofit fontScale="85000" lnSpcReduction="10000"/>
          </a:bodyPr>
          <a:lstStyle/>
          <a:p>
            <a:pPr>
              <a:buFont typeface="Wingdings" pitchFamily="2" charset="2"/>
              <a:buChar char="Ø"/>
            </a:pPr>
            <a:r>
              <a:rPr lang="id-ID" sz="3100" dirty="0" smtClean="0"/>
              <a:t>UU RI no. 44 tahun 2009 pasal 2 = tujuan penyelenggaraan rumah sakit  :</a:t>
            </a:r>
          </a:p>
          <a:p>
            <a:pPr marL="868363" indent="-514350">
              <a:buAutoNum type="arabicPeriod"/>
              <a:tabLst>
                <a:tab pos="354013" algn="l"/>
                <a:tab pos="722313" algn="l"/>
              </a:tabLst>
            </a:pPr>
            <a:r>
              <a:rPr lang="id-ID" sz="3100" dirty="0" smtClean="0"/>
              <a:t>Mempermudah akses masyarakat untuk mendapatkan pelayanan kesehatan</a:t>
            </a:r>
          </a:p>
          <a:p>
            <a:pPr marL="868363" indent="-514350">
              <a:buAutoNum type="arabicPeriod"/>
              <a:tabLst>
                <a:tab pos="354013" algn="l"/>
                <a:tab pos="722313" algn="l"/>
              </a:tabLst>
            </a:pPr>
            <a:r>
              <a:rPr lang="id-ID" sz="3100" dirty="0" smtClean="0"/>
              <a:t>Memberikan perlindungan terhadap keselamatan pasien, masyarakat, lingkungan rumah sakit dan sumber daya manusia di rumah sakit</a:t>
            </a:r>
          </a:p>
          <a:p>
            <a:pPr marL="868363" indent="-514350">
              <a:buAutoNum type="arabicPeriod"/>
              <a:tabLst>
                <a:tab pos="354013" algn="l"/>
                <a:tab pos="722313" algn="l"/>
              </a:tabLst>
            </a:pPr>
            <a:r>
              <a:rPr lang="id-ID" sz="3100" dirty="0" smtClean="0"/>
              <a:t>Memberikan mutu dan mempertahankan standar pelayanan rumah sakit</a:t>
            </a:r>
          </a:p>
          <a:p>
            <a:pPr marL="868363" indent="-514350">
              <a:buAutoNum type="arabicPeriod"/>
              <a:tabLst>
                <a:tab pos="354013" algn="l"/>
                <a:tab pos="722313" algn="l"/>
              </a:tabLst>
            </a:pPr>
            <a:r>
              <a:rPr lang="id-ID" sz="3100" dirty="0" smtClean="0"/>
              <a:t>Memberikan kepastian hukum kepada pasien, masyarakat, SDM rumah sakit, dan rumah sakit</a:t>
            </a:r>
            <a:endParaRPr lang="id-ID" sz="3100" dirty="0"/>
          </a:p>
        </p:txBody>
      </p:sp>
    </p:spTree>
    <p:extLst>
      <p:ext uri="{BB962C8B-B14F-4D97-AF65-F5344CB8AC3E}">
        <p14:creationId xmlns:p14="http://schemas.microsoft.com/office/powerpoint/2010/main" val="3907372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id-ID" b="1" dirty="0" smtClean="0">
                <a:solidFill>
                  <a:srgbClr val="FFFF00"/>
                </a:solidFill>
              </a:rPr>
              <a:t>RUMAH SAKIT</a:t>
            </a:r>
            <a:endParaRPr lang="id-ID" b="1" dirty="0">
              <a:solidFill>
                <a:srgbClr val="FFFF00"/>
              </a:solidFill>
            </a:endParaRPr>
          </a:p>
        </p:txBody>
      </p:sp>
      <p:sp>
        <p:nvSpPr>
          <p:cNvPr id="3" name="Content Placeholder 2"/>
          <p:cNvSpPr>
            <a:spLocks noGrp="1"/>
          </p:cNvSpPr>
          <p:nvPr>
            <p:ph idx="1"/>
          </p:nvPr>
        </p:nvSpPr>
        <p:spPr>
          <a:xfrm>
            <a:off x="457200" y="1412776"/>
            <a:ext cx="8363272" cy="5112568"/>
          </a:xfrm>
        </p:spPr>
        <p:txBody>
          <a:bodyPr>
            <a:normAutofit/>
          </a:bodyPr>
          <a:lstStyle/>
          <a:p>
            <a:pPr>
              <a:buFont typeface="Wingdings" pitchFamily="2" charset="2"/>
              <a:buChar char="Ø"/>
            </a:pPr>
            <a:r>
              <a:rPr lang="id-ID" sz="3100" dirty="0" smtClean="0"/>
              <a:t>UU RI no. 44 tahun 2009 pasal 3 = Tugas dan Fungsi Rumah Sakit :</a:t>
            </a:r>
          </a:p>
          <a:p>
            <a:pPr marL="722313" indent="-368300">
              <a:buNone/>
              <a:tabLst>
                <a:tab pos="354013" algn="l"/>
                <a:tab pos="722313" algn="l"/>
              </a:tabLst>
            </a:pPr>
            <a:r>
              <a:rPr lang="id-ID" sz="3100" dirty="0" smtClean="0"/>
              <a:t>	Rumah sakit memiliki tugas untuk memberikan pelayanan kesehatan perorangan secara paripurna.</a:t>
            </a:r>
          </a:p>
          <a:p>
            <a:pPr marL="722313" indent="-368300">
              <a:buNone/>
              <a:tabLst>
                <a:tab pos="354013" algn="l"/>
                <a:tab pos="722313" algn="l"/>
              </a:tabLst>
            </a:pPr>
            <a:endParaRPr lang="id-ID" sz="3100" dirty="0"/>
          </a:p>
        </p:txBody>
      </p:sp>
    </p:spTree>
    <p:extLst>
      <p:ext uri="{BB962C8B-B14F-4D97-AF65-F5344CB8AC3E}">
        <p14:creationId xmlns:p14="http://schemas.microsoft.com/office/powerpoint/2010/main" val="3489457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id-ID" b="1" dirty="0" smtClean="0">
                <a:solidFill>
                  <a:srgbClr val="FFFF00"/>
                </a:solidFill>
              </a:rPr>
              <a:t>RUMAH SAKIT</a:t>
            </a:r>
            <a:endParaRPr lang="id-ID" b="1" dirty="0">
              <a:solidFill>
                <a:srgbClr val="FFFF00"/>
              </a:solidFill>
            </a:endParaRPr>
          </a:p>
        </p:txBody>
      </p:sp>
      <p:sp>
        <p:nvSpPr>
          <p:cNvPr id="3" name="Content Placeholder 2"/>
          <p:cNvSpPr>
            <a:spLocks noGrp="1"/>
          </p:cNvSpPr>
          <p:nvPr>
            <p:ph idx="1"/>
          </p:nvPr>
        </p:nvSpPr>
        <p:spPr>
          <a:xfrm>
            <a:off x="457200" y="1412776"/>
            <a:ext cx="8363272" cy="5112568"/>
          </a:xfrm>
        </p:spPr>
        <p:txBody>
          <a:bodyPr>
            <a:normAutofit fontScale="92500" lnSpcReduction="20000"/>
          </a:bodyPr>
          <a:lstStyle/>
          <a:p>
            <a:pPr>
              <a:buFont typeface="Wingdings" pitchFamily="2" charset="2"/>
              <a:buChar char="Ø"/>
            </a:pPr>
            <a:r>
              <a:rPr lang="id-ID" sz="3100" dirty="0" smtClean="0"/>
              <a:t>UU RI no. 44 tahun 2009 pasal 3 = Tugas dan Fungsi Rumah Sakit :</a:t>
            </a:r>
          </a:p>
          <a:p>
            <a:pPr marL="722313" indent="-368300">
              <a:buNone/>
              <a:tabLst>
                <a:tab pos="354013" algn="l"/>
                <a:tab pos="722313" algn="l"/>
              </a:tabLst>
            </a:pPr>
            <a:r>
              <a:rPr lang="id-ID" sz="3100" dirty="0" smtClean="0"/>
              <a:t>	Fungsi rumah sakit =</a:t>
            </a:r>
          </a:p>
          <a:p>
            <a:pPr marL="868363" indent="-514350">
              <a:buAutoNum type="arabicPeriod"/>
              <a:tabLst>
                <a:tab pos="354013" algn="l"/>
                <a:tab pos="722313" algn="l"/>
              </a:tabLst>
            </a:pPr>
            <a:r>
              <a:rPr lang="id-ID" sz="3100" dirty="0" smtClean="0"/>
              <a:t>Penyelenggaraan pelayanan pengobatan dan pemulihan kesehatan sesuai dengan standar pelayanan rumah sakit</a:t>
            </a:r>
          </a:p>
          <a:p>
            <a:pPr marL="868363" indent="-514350">
              <a:buAutoNum type="arabicPeriod"/>
              <a:tabLst>
                <a:tab pos="354013" algn="l"/>
                <a:tab pos="722313" algn="l"/>
              </a:tabLst>
            </a:pPr>
            <a:r>
              <a:rPr lang="id-ID" sz="3100" dirty="0" smtClean="0"/>
              <a:t>Pemeliharaan dan peningkatan kesehatan perorangan melalui pelayanan kesehatan yang paripurna tingkat kedua dan ketiga sesuai kebutuhan medis</a:t>
            </a:r>
            <a:endParaRPr lang="id-ID" sz="3100" dirty="0"/>
          </a:p>
        </p:txBody>
      </p:sp>
    </p:spTree>
    <p:extLst>
      <p:ext uri="{BB962C8B-B14F-4D97-AF65-F5344CB8AC3E}">
        <p14:creationId xmlns:p14="http://schemas.microsoft.com/office/powerpoint/2010/main" val="608560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id-ID" b="1" dirty="0" smtClean="0">
                <a:solidFill>
                  <a:srgbClr val="FFFF00"/>
                </a:solidFill>
              </a:rPr>
              <a:t>RUMAH SAKIT</a:t>
            </a:r>
            <a:endParaRPr lang="id-ID" b="1" dirty="0">
              <a:solidFill>
                <a:srgbClr val="FFFF00"/>
              </a:solidFill>
            </a:endParaRPr>
          </a:p>
        </p:txBody>
      </p:sp>
      <p:sp>
        <p:nvSpPr>
          <p:cNvPr id="3" name="Content Placeholder 2"/>
          <p:cNvSpPr>
            <a:spLocks noGrp="1"/>
          </p:cNvSpPr>
          <p:nvPr>
            <p:ph idx="1"/>
          </p:nvPr>
        </p:nvSpPr>
        <p:spPr>
          <a:xfrm>
            <a:off x="323528" y="1412776"/>
            <a:ext cx="8496944" cy="5112568"/>
          </a:xfrm>
        </p:spPr>
        <p:txBody>
          <a:bodyPr>
            <a:normAutofit fontScale="92500" lnSpcReduction="20000"/>
          </a:bodyPr>
          <a:lstStyle/>
          <a:p>
            <a:pPr>
              <a:buFont typeface="Wingdings" pitchFamily="2" charset="2"/>
              <a:buChar char="Ø"/>
            </a:pPr>
            <a:r>
              <a:rPr lang="id-ID" sz="3100" dirty="0" smtClean="0"/>
              <a:t>UU RI no. 44 tahun 2009 pasal 3 = Tugas dan Fungsi Rumah Sakit :</a:t>
            </a:r>
          </a:p>
          <a:p>
            <a:pPr marL="722313" indent="-368300">
              <a:buNone/>
              <a:tabLst>
                <a:tab pos="354013" algn="l"/>
                <a:tab pos="722313" algn="l"/>
              </a:tabLst>
            </a:pPr>
            <a:r>
              <a:rPr lang="id-ID" sz="3100" dirty="0" smtClean="0"/>
              <a:t>	Fungsi rumah sakit =</a:t>
            </a:r>
          </a:p>
          <a:p>
            <a:pPr marL="868363" indent="-514350">
              <a:buAutoNum type="arabicPeriod" startAt="3"/>
              <a:tabLst>
                <a:tab pos="354013" algn="l"/>
                <a:tab pos="722313" algn="l"/>
              </a:tabLst>
            </a:pPr>
            <a:r>
              <a:rPr lang="id-ID" sz="3100" dirty="0" smtClean="0"/>
              <a:t>Penyelenggaraan pendidikan dan pelatihan sumber daya manusia dalam rangka peningkatan kemampuan dalam pemberian pelayanan kesehatan</a:t>
            </a:r>
          </a:p>
          <a:p>
            <a:pPr marL="868363" indent="-514350">
              <a:buAutoNum type="arabicPeriod" startAt="3"/>
              <a:tabLst>
                <a:tab pos="354013" algn="l"/>
                <a:tab pos="722313" algn="l"/>
              </a:tabLst>
            </a:pPr>
            <a:r>
              <a:rPr lang="id-ID" sz="3100" dirty="0" smtClean="0"/>
              <a:t>Penyelenggaraan penelitian dan pengembangan serta penapisan teknologi bidang kesehatan dalam rangka peningkatan pelayanan kesehatan dengan memperhatikan etika ilmu pengetahuan bidang kesehatan</a:t>
            </a:r>
          </a:p>
        </p:txBody>
      </p:sp>
    </p:spTree>
    <p:extLst>
      <p:ext uri="{BB962C8B-B14F-4D97-AF65-F5344CB8AC3E}">
        <p14:creationId xmlns:p14="http://schemas.microsoft.com/office/powerpoint/2010/main" val="406099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id-ID" b="1" dirty="0" smtClean="0">
                <a:solidFill>
                  <a:srgbClr val="FFFF00"/>
                </a:solidFill>
              </a:rPr>
              <a:t>RUMAH SAKIT</a:t>
            </a:r>
            <a:endParaRPr lang="id-ID" b="1" dirty="0">
              <a:solidFill>
                <a:srgbClr val="FFFF00"/>
              </a:solidFill>
            </a:endParaRPr>
          </a:p>
        </p:txBody>
      </p:sp>
      <p:sp>
        <p:nvSpPr>
          <p:cNvPr id="3" name="Content Placeholder 2"/>
          <p:cNvSpPr>
            <a:spLocks noGrp="1"/>
          </p:cNvSpPr>
          <p:nvPr>
            <p:ph idx="1"/>
          </p:nvPr>
        </p:nvSpPr>
        <p:spPr>
          <a:xfrm>
            <a:off x="323528" y="1412776"/>
            <a:ext cx="8496944" cy="5112568"/>
          </a:xfrm>
        </p:spPr>
        <p:txBody>
          <a:bodyPr>
            <a:normAutofit/>
          </a:bodyPr>
          <a:lstStyle/>
          <a:p>
            <a:pPr>
              <a:buFont typeface="Wingdings" pitchFamily="2" charset="2"/>
              <a:buChar char="Ø"/>
            </a:pPr>
            <a:r>
              <a:rPr lang="id-ID" sz="3100" dirty="0" smtClean="0"/>
              <a:t>Berdasarkan tugas dan fungsi rumah sakit </a:t>
            </a:r>
            <a:r>
              <a:rPr lang="id-ID" sz="3100" dirty="0" smtClean="0">
                <a:sym typeface="Wingdings" pitchFamily="2" charset="2"/>
              </a:rPr>
              <a:t> rumah sakit umum melaksanakan upaya pelayanan kesehatan secara berdaya guna dan berhasil guna dengan mengutamakan penyembuhan dan pemulihan yang dilaksanakan secara serasi dan terpadu dengan peningkatan dan pencegahan serta pelaksanaan upaya rujukan</a:t>
            </a:r>
            <a:endParaRPr lang="id-ID" sz="3100" dirty="0" smtClean="0"/>
          </a:p>
        </p:txBody>
      </p:sp>
    </p:spTree>
    <p:extLst>
      <p:ext uri="{BB962C8B-B14F-4D97-AF65-F5344CB8AC3E}">
        <p14:creationId xmlns:p14="http://schemas.microsoft.com/office/powerpoint/2010/main" val="3716325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id-ID" b="1" dirty="0" smtClean="0">
                <a:solidFill>
                  <a:srgbClr val="FFFF00"/>
                </a:solidFill>
              </a:rPr>
              <a:t>RUMAH SAKIT</a:t>
            </a:r>
            <a:endParaRPr lang="id-ID" b="1" dirty="0">
              <a:solidFill>
                <a:srgbClr val="FFFF00"/>
              </a:solidFill>
            </a:endParaRPr>
          </a:p>
        </p:txBody>
      </p:sp>
      <p:sp>
        <p:nvSpPr>
          <p:cNvPr id="3" name="Content Placeholder 2"/>
          <p:cNvSpPr>
            <a:spLocks noGrp="1"/>
          </p:cNvSpPr>
          <p:nvPr>
            <p:ph idx="1"/>
          </p:nvPr>
        </p:nvSpPr>
        <p:spPr>
          <a:xfrm>
            <a:off x="323528" y="1412776"/>
            <a:ext cx="8496944" cy="5112568"/>
          </a:xfrm>
        </p:spPr>
        <p:txBody>
          <a:bodyPr>
            <a:normAutofit fontScale="92500" lnSpcReduction="10000"/>
          </a:bodyPr>
          <a:lstStyle/>
          <a:p>
            <a:pPr>
              <a:buFont typeface="Wingdings" pitchFamily="2" charset="2"/>
              <a:buChar char="Ø"/>
            </a:pPr>
            <a:r>
              <a:rPr lang="id-ID" sz="3100" dirty="0" smtClean="0"/>
              <a:t>Penyelenggaraan pelayanan rumah sakit umum =</a:t>
            </a:r>
          </a:p>
          <a:p>
            <a:pPr marL="868363" indent="-514350">
              <a:buAutoNum type="arabicPeriod"/>
              <a:tabLst>
                <a:tab pos="354013" algn="l"/>
                <a:tab pos="722313" algn="l"/>
              </a:tabLst>
            </a:pPr>
            <a:r>
              <a:rPr lang="id-ID" sz="3100" dirty="0" smtClean="0"/>
              <a:t>Pelayanan medis</a:t>
            </a:r>
          </a:p>
          <a:p>
            <a:pPr marL="868363" indent="-514350">
              <a:buAutoNum type="arabicPeriod"/>
              <a:tabLst>
                <a:tab pos="354013" algn="l"/>
                <a:tab pos="722313" algn="l"/>
              </a:tabLst>
            </a:pPr>
            <a:r>
              <a:rPr lang="id-ID" sz="3100" dirty="0" smtClean="0"/>
              <a:t>Pelayanan dan asuhan keperawatan</a:t>
            </a:r>
          </a:p>
          <a:p>
            <a:pPr marL="868363" indent="-514350">
              <a:buAutoNum type="arabicPeriod"/>
              <a:tabLst>
                <a:tab pos="354013" algn="l"/>
                <a:tab pos="722313" algn="l"/>
              </a:tabLst>
            </a:pPr>
            <a:r>
              <a:rPr lang="id-ID" sz="3100" dirty="0" smtClean="0"/>
              <a:t>Pelayanan penunjang medis dan nonmedis</a:t>
            </a:r>
          </a:p>
          <a:p>
            <a:pPr marL="868363" indent="-514350">
              <a:buAutoNum type="arabicPeriod"/>
              <a:tabLst>
                <a:tab pos="354013" algn="l"/>
                <a:tab pos="722313" algn="l"/>
              </a:tabLst>
            </a:pPr>
            <a:r>
              <a:rPr lang="id-ID" sz="3100" dirty="0" smtClean="0"/>
              <a:t>Pelayanan kesehatan kemasyarakatan dan rujukan</a:t>
            </a:r>
          </a:p>
          <a:p>
            <a:pPr marL="868363" indent="-514350">
              <a:buAutoNum type="arabicPeriod"/>
              <a:tabLst>
                <a:tab pos="354013" algn="l"/>
                <a:tab pos="722313" algn="l"/>
              </a:tabLst>
            </a:pPr>
            <a:r>
              <a:rPr lang="id-ID" sz="3100" dirty="0" smtClean="0"/>
              <a:t>Pendidikan, penelitian, dan pengembangan</a:t>
            </a:r>
          </a:p>
          <a:p>
            <a:pPr marL="868363" indent="-514350">
              <a:buAutoNum type="arabicPeriod"/>
              <a:tabLst>
                <a:tab pos="354013" algn="l"/>
                <a:tab pos="722313" algn="l"/>
              </a:tabLst>
            </a:pPr>
            <a:r>
              <a:rPr lang="id-ID" sz="3100" dirty="0" smtClean="0"/>
              <a:t>Administrasi umum dan keuangan</a:t>
            </a:r>
          </a:p>
        </p:txBody>
      </p:sp>
    </p:spTree>
    <p:extLst>
      <p:ext uri="{BB962C8B-B14F-4D97-AF65-F5344CB8AC3E}">
        <p14:creationId xmlns:p14="http://schemas.microsoft.com/office/powerpoint/2010/main" val="3157103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normAutofit fontScale="90000"/>
          </a:bodyPr>
          <a:lstStyle/>
          <a:p>
            <a:pPr algn="ctr"/>
            <a:r>
              <a:rPr lang="id-ID" b="1" dirty="0" smtClean="0">
                <a:solidFill>
                  <a:srgbClr val="FFFF00"/>
                </a:solidFill>
              </a:rPr>
              <a:t>PERKEMBANGAN RUMAH SAKIT</a:t>
            </a:r>
            <a:endParaRPr lang="id-ID" b="1" dirty="0">
              <a:solidFill>
                <a:srgbClr val="FFFF00"/>
              </a:solidFill>
            </a:endParaRPr>
          </a:p>
        </p:txBody>
      </p:sp>
      <p:sp>
        <p:nvSpPr>
          <p:cNvPr id="3" name="Content Placeholder 2"/>
          <p:cNvSpPr>
            <a:spLocks noGrp="1"/>
          </p:cNvSpPr>
          <p:nvPr>
            <p:ph idx="1"/>
          </p:nvPr>
        </p:nvSpPr>
        <p:spPr>
          <a:xfrm>
            <a:off x="323528" y="1340768"/>
            <a:ext cx="8496944" cy="5184576"/>
          </a:xfrm>
        </p:spPr>
        <p:txBody>
          <a:bodyPr>
            <a:normAutofit/>
          </a:bodyPr>
          <a:lstStyle/>
          <a:p>
            <a:pPr>
              <a:buFont typeface="Wingdings" pitchFamily="2" charset="2"/>
              <a:buChar char="Ø"/>
            </a:pPr>
            <a:r>
              <a:rPr lang="id-ID" sz="3100" dirty="0" smtClean="0"/>
              <a:t>Perkembangan rumah sakit di Indonesia, yang pada awalnya </a:t>
            </a:r>
            <a:r>
              <a:rPr lang="id-ID" sz="3100" dirty="0" smtClean="0">
                <a:sym typeface="Wingdings" pitchFamily="2" charset="2"/>
              </a:rPr>
              <a:t> Kuratif terhadap pasien melalui rawat inap. </a:t>
            </a:r>
          </a:p>
          <a:p>
            <a:pPr>
              <a:buFont typeface="Wingdings" pitchFamily="2" charset="2"/>
              <a:buChar char="Ø"/>
            </a:pPr>
            <a:r>
              <a:rPr lang="id-ID" sz="3100" dirty="0" smtClean="0">
                <a:sym typeface="Wingdings" pitchFamily="2" charset="2"/>
              </a:rPr>
              <a:t>Seiring kemajuan ilmu pengetahuan, teknologi kedokteran, peningkatan pendapatan dan pendidikan masyarakat  pelayanan tidak hanya kuratif tapi juga Rehabilitatif yang didukung dengan promosi kesehatan.</a:t>
            </a:r>
            <a:endParaRPr lang="id-ID" sz="3100" dirty="0" smtClean="0"/>
          </a:p>
        </p:txBody>
      </p:sp>
    </p:spTree>
    <p:extLst>
      <p:ext uri="{BB962C8B-B14F-4D97-AF65-F5344CB8AC3E}">
        <p14:creationId xmlns:p14="http://schemas.microsoft.com/office/powerpoint/2010/main" val="29493205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1658</TotalTime>
  <Words>991</Words>
  <Application>Microsoft Office PowerPoint</Application>
  <PresentationFormat>On-screen Show (4:3)</PresentationFormat>
  <Paragraphs>156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Verve</vt:lpstr>
      <vt:lpstr>MANAJEMEN RUMAH SAKIT</vt:lpstr>
      <vt:lpstr>RUMAH SAKIT</vt:lpstr>
      <vt:lpstr>RUMAH SAKIT</vt:lpstr>
      <vt:lpstr>RUMAH SAKIT</vt:lpstr>
      <vt:lpstr>RUMAH SAKIT</vt:lpstr>
      <vt:lpstr>RUMAH SAKIT</vt:lpstr>
      <vt:lpstr>RUMAH SAKIT</vt:lpstr>
      <vt:lpstr>RUMAH SAKIT</vt:lpstr>
      <vt:lpstr>PERKEMBANGAN RUMAH SAKIT</vt:lpstr>
      <vt:lpstr>JENIS RUMAH SAKIT DI INDONESIA </vt:lpstr>
      <vt:lpstr>JENIS RUMAH SAKIT DI INDONESIA </vt:lpstr>
      <vt:lpstr>JENIS RUMAH SAKIT DI INDONESIA </vt:lpstr>
      <vt:lpstr>JENIS RUMAH SAKIT DI INDONESIA </vt:lpstr>
      <vt:lpstr>JENIS RUMAH SAKIT DI INDONESIA </vt:lpstr>
      <vt:lpstr>JENIS RUMAH SAKIT DI INDONESIA </vt:lpstr>
      <vt:lpstr>JENIS RUMAH SAKIT DI INDONESIA </vt:lpstr>
      <vt:lpstr>JENIS RUMAH SAKIT DI INDONESIA </vt:lpstr>
      <vt:lpstr>JENIS RUMAH SAKIT DI INDONESIA </vt:lpstr>
      <vt:lpstr>JENIS RUMAH SAKIT DI INDONESIA </vt:lpstr>
      <vt:lpstr>JENIS RUMAH SAKIT DI INDONESIA </vt:lpstr>
      <vt:lpstr>SUSUNAN ORGANISASI RUMAH SAKIT UMUM DI INDONESIA</vt:lpstr>
      <vt:lpstr>SUSUNAN ORGANISASI RUMAH SAKIT UMUM DI INDONESIA</vt:lpstr>
      <vt:lpstr>SUSUNAN ORGANISASI RUMAH SAKIT UMUM DI INDONESIA</vt:lpstr>
      <vt:lpstr>SUSUNAN ORGANISASI RUMAH SAKIT UMUM DI INDONESIA</vt:lpstr>
      <vt:lpstr>SUSUNAN ORGANISASI RUMAH SAKIT UMUM DI INDONESIA</vt:lpstr>
      <vt:lpstr>KEWAJIBAN RUMAH SAKIT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37</cp:revision>
  <dcterms:created xsi:type="dcterms:W3CDTF">2016-10-11T04:04:39Z</dcterms:created>
  <dcterms:modified xsi:type="dcterms:W3CDTF">2016-11-22T04:44:32Z</dcterms:modified>
</cp:coreProperties>
</file>