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1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9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5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F4FE-FB50-46F2-8E57-982666B310D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0090-E055-4E0A-93A0-58D212CBB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MASALAH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8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486026"/>
            <a:ext cx="7543800" cy="2887663"/>
          </a:xfrm>
        </p:spPr>
        <p:txBody>
          <a:bodyPr rtlCol="0">
            <a:normAutofit fontScale="92500" lnSpcReduction="20000"/>
          </a:bodyPr>
          <a:lstStyle/>
          <a:p>
            <a:pPr marL="411480">
              <a:buNone/>
              <a:defRPr/>
            </a:pPr>
            <a:endParaRPr lang="en-US" sz="4400" b="1" dirty="0"/>
          </a:p>
          <a:p>
            <a:pPr marL="411480">
              <a:buFont typeface="Wingdings"/>
              <a:buChar char=""/>
              <a:defRPr/>
            </a:pPr>
            <a:r>
              <a:rPr lang="en-US" sz="4400" b="1" dirty="0"/>
              <a:t> </a:t>
            </a:r>
            <a:r>
              <a:rPr lang="en-US" sz="4400" b="1" dirty="0" err="1"/>
              <a:t>Menemukan</a:t>
            </a:r>
            <a:r>
              <a:rPr lang="en-US" sz="4400" b="1" dirty="0"/>
              <a:t> </a:t>
            </a:r>
            <a:r>
              <a:rPr lang="en-US" sz="4400" b="1" dirty="0" err="1"/>
              <a:t>Masalah</a:t>
            </a:r>
            <a:endParaRPr lang="en-US" sz="4400" b="1" dirty="0"/>
          </a:p>
          <a:p>
            <a:pPr marL="411480">
              <a:buFont typeface="Wingdings"/>
              <a:buChar char=""/>
              <a:defRPr/>
            </a:pPr>
            <a:r>
              <a:rPr lang="en-US" sz="4400" b="1" dirty="0"/>
              <a:t> </a:t>
            </a:r>
            <a:r>
              <a:rPr lang="en-US" sz="4400" b="1" dirty="0" err="1"/>
              <a:t>Memilih</a:t>
            </a:r>
            <a:r>
              <a:rPr lang="en-US" sz="4400" b="1" dirty="0"/>
              <a:t> </a:t>
            </a:r>
            <a:r>
              <a:rPr lang="en-US" sz="4400" b="1" dirty="0" err="1"/>
              <a:t>Masalah</a:t>
            </a:r>
            <a:endParaRPr lang="en-US" sz="4400" b="1" dirty="0"/>
          </a:p>
          <a:p>
            <a:pPr marL="411480">
              <a:buFont typeface="Wingdings"/>
              <a:buChar char=""/>
              <a:defRPr/>
            </a:pPr>
            <a:r>
              <a:rPr lang="en-US" sz="4400" b="1" dirty="0"/>
              <a:t> </a:t>
            </a:r>
            <a:r>
              <a:rPr lang="en-US" sz="4400" b="1" dirty="0" err="1"/>
              <a:t>Merumuskan</a:t>
            </a:r>
            <a:r>
              <a:rPr lang="en-US" sz="4400" b="1" dirty="0"/>
              <a:t> </a:t>
            </a:r>
            <a:r>
              <a:rPr lang="en-US" sz="4400" b="1" dirty="0" err="1"/>
              <a:t>Masalah</a:t>
            </a:r>
            <a:endParaRPr lang="en-US" sz="4400" b="1" dirty="0"/>
          </a:p>
          <a:p>
            <a:pPr marL="411480">
              <a:buNone/>
              <a:defRPr/>
            </a:pPr>
            <a:r>
              <a:rPr lang="en-US" sz="4400" b="1" dirty="0"/>
              <a:t>  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A40C44-15F0-439C-84D0-860EBF16C11D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4580" name="WordArt 9"/>
          <p:cNvSpPr>
            <a:spLocks noChangeArrowheads="1" noChangeShapeType="1" noTextEdit="1"/>
          </p:cNvSpPr>
          <p:nvPr/>
        </p:nvSpPr>
        <p:spPr bwMode="auto">
          <a:xfrm>
            <a:off x="2667001" y="1206500"/>
            <a:ext cx="47910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MENETAPKAN MASALAH</a:t>
            </a:r>
          </a:p>
          <a:p>
            <a:r>
              <a:rPr lang="en-US" sz="32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PENELITIAN</a:t>
            </a:r>
          </a:p>
        </p:txBody>
      </p:sp>
    </p:spTree>
    <p:extLst>
      <p:ext uri="{BB962C8B-B14F-4D97-AF65-F5344CB8AC3E}">
        <p14:creationId xmlns:p14="http://schemas.microsoft.com/office/powerpoint/2010/main" val="34167887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Menemukan Masalah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smtClean="0"/>
              <a:t>     Masalah penelitian dapat ditemukan dari berbagai sumber: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Referensi atau literatur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Pertemuan Ilmiah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Pendapat Otorita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Pengamatan Sepintas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Pengalaman Pribadi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 Intuisi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058D99-F478-42A5-B4EF-03DFDDC93FCF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943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88950"/>
            <a:ext cx="5943600" cy="914400"/>
          </a:xfrm>
        </p:spPr>
        <p:txBody>
          <a:bodyPr/>
          <a:lstStyle/>
          <a:p>
            <a:r>
              <a:rPr lang="en-US" smtClean="0"/>
              <a:t>Memilih masalah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8435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Arah masalahnya</a:t>
            </a:r>
          </a:p>
          <a:p>
            <a:pPr lvl="1">
              <a:lnSpc>
                <a:spcPct val="90000"/>
              </a:lnSpc>
            </a:pPr>
            <a:r>
              <a:rPr lang="en-US" b="1"/>
              <a:t>Aktualitas</a:t>
            </a:r>
          </a:p>
          <a:p>
            <a:pPr lvl="1">
              <a:lnSpc>
                <a:spcPct val="90000"/>
              </a:lnSpc>
            </a:pPr>
            <a:r>
              <a:rPr lang="en-US" b="1"/>
              <a:t>Orisinalitas</a:t>
            </a:r>
          </a:p>
          <a:p>
            <a:pPr lvl="1">
              <a:lnSpc>
                <a:spcPct val="90000"/>
              </a:lnSpc>
            </a:pPr>
            <a:r>
              <a:rPr lang="en-US" b="1"/>
              <a:t>Relevan </a:t>
            </a:r>
          </a:p>
          <a:p>
            <a:pPr lvl="1">
              <a:lnSpc>
                <a:spcPct val="90000"/>
              </a:lnSpc>
            </a:pPr>
            <a:r>
              <a:rPr lang="en-US" b="1"/>
              <a:t>Besarnya sumbangan terhadap ilmu</a:t>
            </a:r>
          </a:p>
          <a:p>
            <a:pPr>
              <a:lnSpc>
                <a:spcPct val="90000"/>
              </a:lnSpc>
            </a:pPr>
            <a:r>
              <a:rPr lang="en-US" b="1"/>
              <a:t> Arah calon peneliti</a:t>
            </a:r>
          </a:p>
          <a:p>
            <a:pPr lvl="1">
              <a:lnSpc>
                <a:spcPct val="90000"/>
              </a:lnSpc>
            </a:pPr>
            <a:r>
              <a:rPr lang="en-US" b="1"/>
              <a:t>Biaya</a:t>
            </a:r>
          </a:p>
          <a:p>
            <a:pPr lvl="1">
              <a:lnSpc>
                <a:spcPct val="90000"/>
              </a:lnSpc>
            </a:pPr>
            <a:r>
              <a:rPr lang="en-US" b="1"/>
              <a:t>Waktu</a:t>
            </a:r>
          </a:p>
          <a:p>
            <a:pPr lvl="1">
              <a:lnSpc>
                <a:spcPct val="90000"/>
              </a:lnSpc>
            </a:pPr>
            <a:r>
              <a:rPr lang="en-US" b="1"/>
              <a:t>Alat/perlengkapan yang tersedia</a:t>
            </a:r>
          </a:p>
          <a:p>
            <a:pPr lvl="1">
              <a:lnSpc>
                <a:spcPct val="90000"/>
              </a:lnSpc>
            </a:pPr>
            <a:r>
              <a:rPr lang="en-US" b="1"/>
              <a:t>Bekal kemampuan teoretis</a:t>
            </a:r>
          </a:p>
          <a:p>
            <a:pPr lvl="1">
              <a:lnSpc>
                <a:spcPct val="90000"/>
              </a:lnSpc>
            </a:pPr>
            <a:r>
              <a:rPr lang="en-US" b="1"/>
              <a:t>Penguasaan metode yang diperlukan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2A115B-66F1-4239-ACE7-337049B07CC4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6" name="Picture 4" descr="Metpen-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7200"/>
            <a:ext cx="2971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36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Merumuskan masalah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784350"/>
            <a:ext cx="7772400" cy="4006850"/>
          </a:xfrm>
        </p:spPr>
        <p:txBody>
          <a:bodyPr/>
          <a:lstStyle/>
          <a:p>
            <a:r>
              <a:rPr lang="en-US" sz="3600" b="1"/>
              <a:t>Dirumuskan dengan kalimat pertanyaan (apakah, sejauh mana, bagaimana, dst.).</a:t>
            </a:r>
          </a:p>
          <a:p>
            <a:r>
              <a:rPr lang="en-US" sz="3600" b="1"/>
              <a:t>Dirumuskan dengan jelas dan padat.</a:t>
            </a:r>
          </a:p>
          <a:p>
            <a:r>
              <a:rPr lang="en-US" sz="3600" b="1"/>
              <a:t>Memberikan petunjuk tentang kemungkinan pengumpulan data.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D9CDD8-2E7E-4D03-8BF4-5A7AE8AE598A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20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914400"/>
            <a:ext cx="7239000" cy="5638800"/>
          </a:xfrm>
        </p:spPr>
        <p:txBody>
          <a:bodyPr rtlCol="0">
            <a:normAutofit lnSpcReduction="10000"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 err="1">
                <a:latin typeface="Georgia" pitchFamily="18" charset="0"/>
              </a:rPr>
              <a:t>Bagaimana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pengaruh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pertumbuhan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ekonomi,nilai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tukar</a:t>
            </a:r>
            <a:r>
              <a:rPr lang="en-US" sz="2800" dirty="0">
                <a:latin typeface="Georgia" pitchFamily="18" charset="0"/>
              </a:rPr>
              <a:t>, </a:t>
            </a:r>
            <a:r>
              <a:rPr lang="en-US" sz="2800" dirty="0" err="1">
                <a:latin typeface="Georgia" pitchFamily="18" charset="0"/>
              </a:rPr>
              <a:t>ekspor</a:t>
            </a:r>
            <a:r>
              <a:rPr lang="en-US" sz="2800" dirty="0">
                <a:latin typeface="Georgia" pitchFamily="18" charset="0"/>
              </a:rPr>
              <a:t>, </a:t>
            </a:r>
            <a:r>
              <a:rPr lang="en-US" sz="2800" dirty="0" err="1">
                <a:latin typeface="Georgia" pitchFamily="18" charset="0"/>
              </a:rPr>
              <a:t>dan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tingkat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suku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bunga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domestik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terhadap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Investasi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Asing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Langsung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di</a:t>
            </a:r>
            <a:r>
              <a:rPr lang="en-US" sz="2800" dirty="0">
                <a:latin typeface="Georgia" pitchFamily="18" charset="0"/>
              </a:rPr>
              <a:t> Indonesia?</a:t>
            </a:r>
          </a:p>
          <a:p>
            <a:pPr marL="457200" indent="-457200">
              <a:defRPr/>
            </a:pPr>
            <a:endParaRPr lang="en-US" sz="2800" dirty="0">
              <a:latin typeface="Georgia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 err="1">
                <a:latin typeface="Georgia" pitchFamily="18" charset="0"/>
              </a:rPr>
              <a:t>Bagaimana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pengaruh</a:t>
            </a:r>
            <a:r>
              <a:rPr lang="en-US" sz="2800" dirty="0">
                <a:latin typeface="Georgia" pitchFamily="18" charset="0"/>
              </a:rPr>
              <a:t> marketing stimuli  </a:t>
            </a:r>
            <a:r>
              <a:rPr lang="en-US" sz="2800" dirty="0" err="1">
                <a:latin typeface="Georgia" pitchFamily="18" charset="0"/>
              </a:rPr>
              <a:t>dan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lingkungan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sosial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budaya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terhadap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psikologi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konsumen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dalam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keputusan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pembelian</a:t>
            </a:r>
            <a:r>
              <a:rPr lang="en-US" sz="2800" dirty="0">
                <a:latin typeface="Georgia" pitchFamily="18" charset="0"/>
              </a:rPr>
              <a:t>  </a:t>
            </a:r>
            <a:r>
              <a:rPr lang="en-US" sz="2800" dirty="0" err="1">
                <a:latin typeface="Georgia" pitchFamily="18" charset="0"/>
              </a:rPr>
              <a:t>barang</a:t>
            </a:r>
            <a:r>
              <a:rPr lang="en-US" sz="2800" dirty="0">
                <a:latin typeface="Georgia" pitchFamily="18" charset="0"/>
              </a:rPr>
              <a:t> X?</a:t>
            </a:r>
          </a:p>
          <a:p>
            <a:pPr marL="457200" indent="-457200">
              <a:defRPr/>
            </a:pPr>
            <a:endParaRPr lang="en-US" sz="2800" dirty="0">
              <a:latin typeface="Georgia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 err="1">
                <a:latin typeface="Georgia" pitchFamily="18" charset="0"/>
              </a:rPr>
              <a:t>Bagaimana</a:t>
            </a:r>
            <a:r>
              <a:rPr lang="en-US" sz="2800" dirty="0">
                <a:latin typeface="Georgia" pitchFamily="18" charset="0"/>
              </a:rPr>
              <a:t>  </a:t>
            </a:r>
            <a:r>
              <a:rPr lang="en-US" sz="2800" dirty="0" err="1">
                <a:latin typeface="Georgia" pitchFamily="18" charset="0"/>
              </a:rPr>
              <a:t>pengaruh</a:t>
            </a:r>
            <a:r>
              <a:rPr lang="en-US" sz="2800" dirty="0">
                <a:latin typeface="Georgia" pitchFamily="18" charset="0"/>
              </a:rPr>
              <a:t>  </a:t>
            </a:r>
            <a:r>
              <a:rPr lang="en-US" sz="2800" dirty="0" err="1">
                <a:latin typeface="Georgia" pitchFamily="18" charset="0"/>
              </a:rPr>
              <a:t>kinerja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keuangan</a:t>
            </a: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err="1">
                <a:latin typeface="Georgia" pitchFamily="18" charset="0"/>
              </a:rPr>
              <a:t>terhadap</a:t>
            </a:r>
            <a:r>
              <a:rPr lang="en-US" sz="2800" dirty="0">
                <a:latin typeface="Georgia" pitchFamily="18" charset="0"/>
              </a:rPr>
              <a:t> Return </a:t>
            </a:r>
            <a:r>
              <a:rPr lang="en-US" sz="2800" dirty="0" err="1">
                <a:latin typeface="Georgia" pitchFamily="18" charset="0"/>
              </a:rPr>
              <a:t>Saham</a:t>
            </a:r>
            <a:r>
              <a:rPr lang="en-US" sz="2800" dirty="0">
                <a:latin typeface="Georgia" pitchFamily="18" charset="0"/>
              </a:rPr>
              <a:t> Perusahaan </a:t>
            </a:r>
            <a:r>
              <a:rPr lang="en-US" sz="2800" i="1" dirty="0">
                <a:latin typeface="Georgia" pitchFamily="18" charset="0"/>
              </a:rPr>
              <a:t>Food and Beverages</a:t>
            </a:r>
            <a:r>
              <a:rPr lang="en-US" sz="2800" dirty="0">
                <a:latin typeface="Georgia" pitchFamily="18" charset="0"/>
              </a:rPr>
              <a:t> yang listing di Bursa </a:t>
            </a:r>
            <a:r>
              <a:rPr lang="en-US" sz="2800" dirty="0" err="1">
                <a:latin typeface="Georgia" pitchFamily="18" charset="0"/>
              </a:rPr>
              <a:t>Efek</a:t>
            </a:r>
            <a:r>
              <a:rPr lang="en-US" sz="2800" dirty="0">
                <a:latin typeface="Georgia" pitchFamily="18" charset="0"/>
              </a:rPr>
              <a:t> Surabaya?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id-ID" sz="2800" dirty="0">
              <a:latin typeface="Georgia" pitchFamily="18" charset="0"/>
            </a:endParaRP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403DF-EA2D-4713-8A48-AFAF24287524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8676" name="TextBox 1"/>
          <p:cNvSpPr txBox="1">
            <a:spLocks noChangeArrowheads="1"/>
          </p:cNvSpPr>
          <p:nvPr/>
        </p:nvSpPr>
        <p:spPr bwMode="auto">
          <a:xfrm>
            <a:off x="3733801" y="230189"/>
            <a:ext cx="475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orbel" panose="020B0503020204020204" pitchFamily="34" charset="0"/>
              </a:rPr>
              <a:t>CONTOH  RUMUSAN MASALAH PENELITIAN</a:t>
            </a:r>
          </a:p>
        </p:txBody>
      </p:sp>
    </p:spTree>
    <p:extLst>
      <p:ext uri="{BB962C8B-B14F-4D97-AF65-F5344CB8AC3E}">
        <p14:creationId xmlns:p14="http://schemas.microsoft.com/office/powerpoint/2010/main" val="2568639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495551" y="2133601"/>
            <a:ext cx="7561263" cy="43910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d-ID" smtClean="0"/>
              <a:t>   </a:t>
            </a:r>
            <a:r>
              <a:rPr lang="en-US" smtClean="0"/>
              <a:t> </a:t>
            </a:r>
            <a:r>
              <a:rPr lang="id-ID" sz="3600"/>
              <a:t>Mengemukakan teori-teori yang relevan dengan masalah yang telah dirumuskan.</a:t>
            </a:r>
            <a:endParaRPr lang="id-ID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id-ID" smtClean="0">
                <a:latin typeface="Arial Black" panose="020B0A04020102020204" pitchFamily="34" charset="0"/>
              </a:rPr>
              <a:t>Kriterianya:</a:t>
            </a:r>
          </a:p>
          <a:p>
            <a:r>
              <a:rPr lang="id-ID" smtClean="0"/>
              <a:t> </a:t>
            </a:r>
            <a:r>
              <a:rPr lang="id-ID" sz="3600" i="1"/>
              <a:t>Relevance</a:t>
            </a:r>
            <a:r>
              <a:rPr lang="id-ID" sz="3600"/>
              <a:t> (relevan)</a:t>
            </a:r>
          </a:p>
          <a:p>
            <a:r>
              <a:rPr lang="id-ID" sz="3600"/>
              <a:t> </a:t>
            </a:r>
            <a:r>
              <a:rPr lang="id-ID" sz="3600" i="1"/>
              <a:t>Recency</a:t>
            </a:r>
            <a:r>
              <a:rPr lang="id-ID" sz="3600"/>
              <a:t> (mutakhir)</a:t>
            </a:r>
            <a:endParaRPr lang="en-US" sz="3600"/>
          </a:p>
          <a:p>
            <a:pPr>
              <a:buFont typeface="Wingdings" panose="05000000000000000000" pitchFamily="2" charset="2"/>
              <a:buNone/>
            </a:pPr>
            <a:r>
              <a:rPr lang="en-US" sz="3600" b="1"/>
              <a:t>Perhatikan cara mengutipnya.</a:t>
            </a:r>
            <a:endParaRPr lang="id-ID" sz="3600" b="1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E11A54-F249-4A11-A4D4-EDD0BF23EB54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9700" name="WordArt 5"/>
          <p:cNvSpPr>
            <a:spLocks noChangeArrowheads="1" noChangeShapeType="1" noTextEdit="1"/>
          </p:cNvSpPr>
          <p:nvPr/>
        </p:nvSpPr>
        <p:spPr bwMode="auto">
          <a:xfrm>
            <a:off x="3071814" y="765175"/>
            <a:ext cx="53625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i-FI" sz="28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Kajian Teori dan </a:t>
            </a:r>
          </a:p>
          <a:p>
            <a:r>
              <a:rPr lang="fi-FI" sz="2800" kern="1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Kajian Penelitian Sebelumnya</a:t>
            </a:r>
            <a:endParaRPr lang="en-US" sz="2800" kern="10">
              <a:ln w="12700">
                <a:solidFill>
                  <a:srgbClr val="FF6600"/>
                </a:solidFill>
                <a:round/>
                <a:headEnd/>
                <a:tailEnd/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65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66988" y="1905000"/>
            <a:ext cx="7561262" cy="3657600"/>
          </a:xfrm>
        </p:spPr>
        <p:txBody>
          <a:bodyPr rtlCol="0">
            <a:normAutofit/>
          </a:bodyPr>
          <a:lstStyle/>
          <a:p>
            <a:pPr marL="68580" indent="0">
              <a:buNone/>
              <a:defRPr/>
            </a:pPr>
            <a:endParaRPr lang="id-ID" sz="2400" dirty="0">
              <a:latin typeface="Arial" charset="0"/>
            </a:endParaRPr>
          </a:p>
          <a:p>
            <a:pPr marL="411480">
              <a:buFont typeface="Wingdings"/>
              <a:buChar char=""/>
              <a:defRPr/>
            </a:pPr>
            <a:r>
              <a:rPr lang="id-ID" sz="2400" dirty="0">
                <a:latin typeface="Arial" charset="0"/>
              </a:rPr>
              <a:t>Menghindari duplikasi</a:t>
            </a:r>
            <a:r>
              <a:rPr lang="en-US" sz="2400" dirty="0">
                <a:latin typeface="Arial" charset="0"/>
              </a:rPr>
              <a:t>.</a:t>
            </a:r>
            <a:r>
              <a:rPr lang="id-ID" sz="2400" dirty="0">
                <a:latin typeface="Arial" charset="0"/>
              </a:rPr>
              <a:t> </a:t>
            </a:r>
          </a:p>
          <a:p>
            <a:pPr marL="411480">
              <a:buFont typeface="Wingdings"/>
              <a:buChar char=""/>
              <a:defRPr/>
            </a:pPr>
            <a:r>
              <a:rPr lang="id-ID" sz="2400" dirty="0">
                <a:latin typeface="Arial" charset="0"/>
              </a:rPr>
              <a:t>Menghasilkan pengertian dan pemahaman yang komprehensif tentang permasalahan yang dicari jawabnya melalui peneltian.</a:t>
            </a:r>
            <a:endParaRPr lang="en-US" sz="2400" dirty="0">
              <a:latin typeface="Arial" charset="0"/>
            </a:endParaRP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id-ID" dirty="0"/>
              <a:t>Menunjukkan posisi penelitian y</a:t>
            </a:r>
            <a:r>
              <a:rPr lang="en-US" dirty="0"/>
              <a:t>an</a:t>
            </a:r>
            <a:r>
              <a:rPr lang="id-ID" dirty="0"/>
              <a:t>g akan dilakukan dibanding penelitian yang sudah dilakukan sehingga </a:t>
            </a:r>
            <a:r>
              <a:rPr lang="en-US" dirty="0"/>
              <a:t>t</a:t>
            </a:r>
            <a:r>
              <a:rPr lang="id-ID" dirty="0"/>
              <a:t>ampak </a:t>
            </a:r>
            <a:r>
              <a:rPr lang="en-US" dirty="0"/>
              <a:t>p</a:t>
            </a:r>
            <a:r>
              <a:rPr lang="id-ID" dirty="0"/>
              <a:t>e</a:t>
            </a:r>
            <a:r>
              <a:rPr lang="en-US" dirty="0"/>
              <a:t>r</a:t>
            </a:r>
            <a:r>
              <a:rPr lang="id-ID" dirty="0"/>
              <a:t>samaan dan perbedaannya</a:t>
            </a:r>
            <a:r>
              <a:rPr lang="en-US" dirty="0"/>
              <a:t>.</a:t>
            </a:r>
            <a:endParaRPr lang="id-ID" dirty="0"/>
          </a:p>
          <a:p>
            <a:pPr marL="411480">
              <a:buFont typeface="Wingdings"/>
              <a:buChar char=""/>
              <a:defRPr/>
            </a:pPr>
            <a:endParaRPr lang="id-ID" sz="2400" dirty="0">
              <a:latin typeface="Arial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5A3A3E-F3B5-479F-A4E9-E6EBDD973600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3200400" y="457201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>
                <a:latin typeface="Corbel" panose="020B0503020204020204" pitchFamily="34" charset="0"/>
              </a:rPr>
              <a:t>TUJUAN  KAJIAN TEORI DAN  </a:t>
            </a:r>
          </a:p>
          <a:p>
            <a:pPr algn="ctr" eaLnBrk="1" hangingPunct="1"/>
            <a:r>
              <a:rPr lang="en-US" sz="2400" b="1">
                <a:latin typeface="Corbel" panose="020B0503020204020204" pitchFamily="34" charset="0"/>
              </a:rPr>
              <a:t>TELAAH PENELITIAN SEBELUMNYA</a:t>
            </a:r>
          </a:p>
        </p:txBody>
      </p:sp>
    </p:spTree>
    <p:extLst>
      <p:ext uri="{BB962C8B-B14F-4D97-AF65-F5344CB8AC3E}">
        <p14:creationId xmlns:p14="http://schemas.microsoft.com/office/powerpoint/2010/main" val="13245025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247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Corbel</vt:lpstr>
      <vt:lpstr>Georgia</vt:lpstr>
      <vt:lpstr>Wingdings</vt:lpstr>
      <vt:lpstr>Office Theme</vt:lpstr>
      <vt:lpstr>MASALAH PENELITIAN</vt:lpstr>
      <vt:lpstr>PowerPoint Presentation</vt:lpstr>
      <vt:lpstr>   Menemukan Masalah</vt:lpstr>
      <vt:lpstr>Memilih masalah</vt:lpstr>
      <vt:lpstr>Merumuskan masalah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2021-09-22T10:56:49Z</dcterms:created>
  <dcterms:modified xsi:type="dcterms:W3CDTF">2021-09-22T11:23:22Z</dcterms:modified>
</cp:coreProperties>
</file>