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8"/>
  </p:notesMasterIdLst>
  <p:sldIdLst>
    <p:sldId id="256" r:id="rId2"/>
    <p:sldId id="314" r:id="rId3"/>
    <p:sldId id="315" r:id="rId4"/>
    <p:sldId id="295" r:id="rId5"/>
    <p:sldId id="296" r:id="rId6"/>
    <p:sldId id="297" r:id="rId7"/>
    <p:sldId id="257" r:id="rId8"/>
    <p:sldId id="290" r:id="rId9"/>
    <p:sldId id="312" r:id="rId10"/>
    <p:sldId id="258" r:id="rId11"/>
    <p:sldId id="260" r:id="rId12"/>
    <p:sldId id="259" r:id="rId13"/>
    <p:sldId id="292" r:id="rId14"/>
    <p:sldId id="293" r:id="rId15"/>
    <p:sldId id="294" r:id="rId16"/>
    <p:sldId id="262" r:id="rId17"/>
    <p:sldId id="289" r:id="rId18"/>
    <p:sldId id="263" r:id="rId19"/>
    <p:sldId id="265" r:id="rId20"/>
    <p:sldId id="268" r:id="rId21"/>
    <p:sldId id="298" r:id="rId22"/>
    <p:sldId id="310" r:id="rId23"/>
    <p:sldId id="269" r:id="rId24"/>
    <p:sldId id="270" r:id="rId25"/>
    <p:sldId id="311" r:id="rId26"/>
    <p:sldId id="313" r:id="rId27"/>
    <p:sldId id="300" r:id="rId28"/>
    <p:sldId id="307" r:id="rId29"/>
    <p:sldId id="271" r:id="rId30"/>
    <p:sldId id="272" r:id="rId31"/>
    <p:sldId id="306" r:id="rId32"/>
    <p:sldId id="273" r:id="rId33"/>
    <p:sldId id="304" r:id="rId34"/>
    <p:sldId id="308" r:id="rId35"/>
    <p:sldId id="309" r:id="rId36"/>
    <p:sldId id="31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C3B29-9EF4-40DA-9D22-6FD4E1BD5349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D50A5-CF5B-45E3-B386-2D6A3A038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romi@romisatriawahono.net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id-ID" altLang="ja-JP" smtClean="0"/>
              <a:t>Object-Oriented Programming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http://romisatriawahono.net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8C9D2B2-F8A0-41B1-8482-D108E1D20E7F}" type="slidenum">
              <a:rPr lang="en-US" altLang="ja-JP" smtClean="0"/>
              <a:pPr>
                <a:defRPr/>
              </a:pPr>
              <a:t>23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4059027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romi@romisatriawahono.net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id-ID" altLang="ja-JP" smtClean="0"/>
              <a:t>Object-Oriented Programming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http://romisatriawahono.net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8C9D2B2-F8A0-41B1-8482-D108E1D20E7F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312010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 indent="-173038">
              <a:buFontTx/>
              <a:buChar char="•"/>
            </a:pPr>
            <a:r>
              <a:rPr lang="en-US" dirty="0" err="1" smtClean="0">
                <a:latin typeface="Arial" pitchFamily="34" charset="0"/>
              </a:rPr>
              <a:t>Entitas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fisik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misalnya</a:t>
            </a:r>
            <a:r>
              <a:rPr lang="en-US" dirty="0" smtClean="0">
                <a:latin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</a:rPr>
              <a:t>mobil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</a:rPr>
              <a:t> lain-lain</a:t>
            </a:r>
          </a:p>
          <a:p>
            <a:pPr lvl="2" indent="-173038">
              <a:buFontTx/>
              <a:buChar char="•"/>
            </a:pPr>
            <a:r>
              <a:rPr lang="en-US" dirty="0" err="1" smtClean="0">
                <a:latin typeface="Arial" pitchFamily="34" charset="0"/>
              </a:rPr>
              <a:t>Entitas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konseptual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misalnya</a:t>
            </a:r>
            <a:r>
              <a:rPr lang="en-US" dirty="0" smtClean="0">
                <a:latin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kimia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algoritma</a:t>
            </a:r>
            <a:endParaRPr lang="en-US" dirty="0" smtClean="0">
              <a:latin typeface="Arial" pitchFamily="34" charset="0"/>
            </a:endParaRPr>
          </a:p>
          <a:p>
            <a:pPr lvl="2" indent="-173038">
              <a:buFontTx/>
              <a:buChar char="•"/>
            </a:pPr>
            <a:r>
              <a:rPr lang="en-US" dirty="0" err="1" smtClean="0">
                <a:latin typeface="Arial" pitchFamily="34" charset="0"/>
              </a:rPr>
              <a:t>Entitas</a:t>
            </a:r>
            <a:r>
              <a:rPr lang="en-US" dirty="0" smtClean="0">
                <a:latin typeface="Arial" pitchFamily="34" charset="0"/>
              </a:rPr>
              <a:t> software </a:t>
            </a:r>
            <a:r>
              <a:rPr lang="en-US" dirty="0" err="1" smtClean="0">
                <a:latin typeface="Arial" pitchFamily="34" charset="0"/>
              </a:rPr>
              <a:t>misalnya</a:t>
            </a:r>
            <a:r>
              <a:rPr lang="en-US" dirty="0" smtClean="0">
                <a:latin typeface="Arial" pitchFamily="34" charset="0"/>
              </a:rPr>
              <a:t> : linked list</a:t>
            </a:r>
            <a:endParaRPr lang="id-ID" dirty="0" smtClean="0">
              <a:latin typeface="Arial" pitchFamily="34" charset="0"/>
            </a:endParaRPr>
          </a:p>
          <a:p>
            <a:pPr lvl="2" indent="-173038">
              <a:buFontTx/>
              <a:buChar char="•"/>
            </a:pPr>
            <a:endParaRPr lang="id-ID" dirty="0" smtClean="0">
              <a:latin typeface="Arial" pitchFamily="34" charset="0"/>
            </a:endParaRPr>
          </a:p>
          <a:p>
            <a:r>
              <a:rPr lang="id-ID" dirty="0" smtClean="0">
                <a:latin typeface="Arial" pitchFamily="34" charset="0"/>
              </a:rPr>
              <a:t>•Semua hal yang ada dalam dunia </a:t>
            </a:r>
          </a:p>
          <a:p>
            <a:r>
              <a:rPr lang="id-ID" dirty="0" smtClean="0">
                <a:latin typeface="Arial" pitchFamily="34" charset="0"/>
              </a:rPr>
              <a:t>nyata, baik konkrit maupun </a:t>
            </a:r>
          </a:p>
          <a:p>
            <a:r>
              <a:rPr lang="id-ID" dirty="0" smtClean="0">
                <a:latin typeface="Arial" pitchFamily="34" charset="0"/>
              </a:rPr>
              <a:t>abstrak </a:t>
            </a:r>
          </a:p>
          <a:p>
            <a:r>
              <a:rPr lang="id-ID" dirty="0" smtClean="0">
                <a:latin typeface="Arial" pitchFamily="34" charset="0"/>
              </a:rPr>
              <a:t>•Contoh obyek konkrit : rumah, </a:t>
            </a:r>
          </a:p>
          <a:p>
            <a:r>
              <a:rPr lang="id-ID" dirty="0" smtClean="0">
                <a:latin typeface="Arial" pitchFamily="34" charset="0"/>
              </a:rPr>
              <a:t>sekolah, dosen, mahasiswa, dll. </a:t>
            </a:r>
          </a:p>
          <a:p>
            <a:r>
              <a:rPr lang="id-ID" dirty="0" smtClean="0">
                <a:latin typeface="Arial" pitchFamily="34" charset="0"/>
              </a:rPr>
              <a:t>•Contoh obyek abstrak : mata </a:t>
            </a:r>
          </a:p>
          <a:p>
            <a:r>
              <a:rPr lang="id-ID" dirty="0" smtClean="0">
                <a:latin typeface="Arial" pitchFamily="34" charset="0"/>
              </a:rPr>
              <a:t>kuliah, penjadwalan, dll. </a:t>
            </a:r>
          </a:p>
          <a:p>
            <a:pPr lvl="2" indent="-173038">
              <a:buFontTx/>
              <a:buChar char="•"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9F968-42C6-4319-BBE2-E346DBAA7FD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2" indent="-173038">
              <a:buFontTx/>
              <a:buChar char="•"/>
            </a:pPr>
            <a:r>
              <a:rPr lang="en-US" dirty="0" err="1" smtClean="0">
                <a:latin typeface="Arial" pitchFamily="34" charset="0"/>
              </a:rPr>
              <a:t>Entitas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fisik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misalnya</a:t>
            </a:r>
            <a:r>
              <a:rPr lang="en-US" dirty="0" smtClean="0">
                <a:latin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</a:rPr>
              <a:t>mobil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</a:rPr>
              <a:t> lain-lain</a:t>
            </a:r>
          </a:p>
          <a:p>
            <a:pPr lvl="2" indent="-173038">
              <a:buFontTx/>
              <a:buChar char="•"/>
            </a:pPr>
            <a:r>
              <a:rPr lang="en-US" dirty="0" err="1" smtClean="0">
                <a:latin typeface="Arial" pitchFamily="34" charset="0"/>
              </a:rPr>
              <a:t>Entitas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konseptual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misalnya</a:t>
            </a:r>
            <a:r>
              <a:rPr lang="en-US" dirty="0" smtClean="0">
                <a:latin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kimia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</a:rPr>
              <a:t>algoritma</a:t>
            </a:r>
            <a:endParaRPr lang="en-US" dirty="0" smtClean="0">
              <a:latin typeface="Arial" pitchFamily="34" charset="0"/>
            </a:endParaRPr>
          </a:p>
          <a:p>
            <a:pPr lvl="2" indent="-173038">
              <a:buFontTx/>
              <a:buChar char="•"/>
            </a:pPr>
            <a:r>
              <a:rPr lang="en-US" dirty="0" err="1" smtClean="0">
                <a:latin typeface="Arial" pitchFamily="34" charset="0"/>
              </a:rPr>
              <a:t>Entitas</a:t>
            </a:r>
            <a:r>
              <a:rPr lang="en-US" dirty="0" smtClean="0">
                <a:latin typeface="Arial" pitchFamily="34" charset="0"/>
              </a:rPr>
              <a:t> software </a:t>
            </a:r>
            <a:r>
              <a:rPr lang="en-US" dirty="0" err="1" smtClean="0">
                <a:latin typeface="Arial" pitchFamily="34" charset="0"/>
              </a:rPr>
              <a:t>misalnya</a:t>
            </a:r>
            <a:r>
              <a:rPr lang="en-US" dirty="0" smtClean="0">
                <a:latin typeface="Arial" pitchFamily="34" charset="0"/>
              </a:rPr>
              <a:t> : linked list</a:t>
            </a:r>
            <a:endParaRPr lang="id-ID" dirty="0" smtClean="0">
              <a:latin typeface="Arial" pitchFamily="34" charset="0"/>
            </a:endParaRPr>
          </a:p>
          <a:p>
            <a:pPr lvl="2" indent="-173038">
              <a:buFontTx/>
              <a:buChar char="•"/>
            </a:pPr>
            <a:endParaRPr lang="id-ID" dirty="0" smtClean="0">
              <a:latin typeface="Arial" pitchFamily="34" charset="0"/>
            </a:endParaRPr>
          </a:p>
          <a:p>
            <a:r>
              <a:rPr lang="id-ID" dirty="0" smtClean="0">
                <a:latin typeface="Arial" pitchFamily="34" charset="0"/>
              </a:rPr>
              <a:t>•Semua hal yang ada dalam dunia </a:t>
            </a:r>
          </a:p>
          <a:p>
            <a:r>
              <a:rPr lang="id-ID" dirty="0" smtClean="0">
                <a:latin typeface="Arial" pitchFamily="34" charset="0"/>
              </a:rPr>
              <a:t>nyata, baik konkrit maupun </a:t>
            </a:r>
          </a:p>
          <a:p>
            <a:r>
              <a:rPr lang="id-ID" dirty="0" smtClean="0">
                <a:latin typeface="Arial" pitchFamily="34" charset="0"/>
              </a:rPr>
              <a:t>abstrak </a:t>
            </a:r>
          </a:p>
          <a:p>
            <a:r>
              <a:rPr lang="id-ID" dirty="0" smtClean="0">
                <a:latin typeface="Arial" pitchFamily="34" charset="0"/>
              </a:rPr>
              <a:t>•Contoh obyek konkrit : rumah, </a:t>
            </a:r>
          </a:p>
          <a:p>
            <a:r>
              <a:rPr lang="id-ID" dirty="0" smtClean="0">
                <a:latin typeface="Arial" pitchFamily="34" charset="0"/>
              </a:rPr>
              <a:t>sekolah, dosen, mahasiswa, dll. </a:t>
            </a:r>
          </a:p>
          <a:p>
            <a:r>
              <a:rPr lang="id-ID" dirty="0" smtClean="0">
                <a:latin typeface="Arial" pitchFamily="34" charset="0"/>
              </a:rPr>
              <a:t>•Contoh obyek abstrak : mata </a:t>
            </a:r>
          </a:p>
          <a:p>
            <a:r>
              <a:rPr lang="id-ID" dirty="0" smtClean="0">
                <a:latin typeface="Arial" pitchFamily="34" charset="0"/>
              </a:rPr>
              <a:t>kuliah, penjadwalan, dll. </a:t>
            </a:r>
          </a:p>
          <a:p>
            <a:pPr lvl="2" indent="-173038">
              <a:buFontTx/>
              <a:buChar char="•"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9F968-42C6-4319-BBE2-E346DBAA7FD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romi@romisatriawahono.net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id-ID" altLang="ja-JP" smtClean="0"/>
              <a:t>Object-Oriented Programming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http://romisatriawahono.net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8C9D2B2-F8A0-41B1-8482-D108E1D20E7F}" type="slidenum">
              <a:rPr lang="en-US" altLang="ja-JP" smtClean="0"/>
              <a:pPr>
                <a:defRPr/>
              </a:pPr>
              <a:t>29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2241400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romi@romisatriawahono.net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id-ID" altLang="ja-JP" smtClean="0"/>
              <a:t>Object-Oriented Programming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http://romisatriawahono.net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8C9D2B2-F8A0-41B1-8482-D108E1D20E7F}" type="slidenum">
              <a:rPr lang="en-US" altLang="ja-JP" smtClean="0"/>
              <a:pPr>
                <a:defRPr/>
              </a:pPr>
              <a:t>30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4244515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romi@romisatriawahono.net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id-ID" altLang="ja-JP" smtClean="0"/>
              <a:t>Object-Oriented Programming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http://romisatriawahono.net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8C9D2B2-F8A0-41B1-8482-D108E1D20E7F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</p:spTree>
    <p:extLst>
      <p:ext uri="{BB962C8B-B14F-4D97-AF65-F5344CB8AC3E}">
        <p14:creationId xmlns="" xmlns:p14="http://schemas.microsoft.com/office/powerpoint/2010/main" val="993968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AFFE352-B139-4A0D-B938-8C58F9E1838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309D202-354B-402C-B51B-2347EC65C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E352-B139-4A0D-B938-8C58F9E1838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D202-354B-402C-B51B-2347EC65C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E352-B139-4A0D-B938-8C58F9E1838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D202-354B-402C-B51B-2347EC65C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E352-B139-4A0D-B938-8C58F9E1838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D202-354B-402C-B51B-2347EC65C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AFFE352-B139-4A0D-B938-8C58F9E1838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309D202-354B-402C-B51B-2347EC65C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E352-B139-4A0D-B938-8C58F9E1838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D202-354B-402C-B51B-2347EC65C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E352-B139-4A0D-B938-8C58F9E1838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D202-354B-402C-B51B-2347EC65C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E352-B139-4A0D-B938-8C58F9E1838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D202-354B-402C-B51B-2347EC65C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E352-B139-4A0D-B938-8C58F9E1838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D202-354B-402C-B51B-2347EC65C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E352-B139-4A0D-B938-8C58F9E1838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D202-354B-402C-B51B-2347EC65C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FE352-B139-4A0D-B938-8C58F9E1838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D202-354B-402C-B51B-2347EC65C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FFE352-B139-4A0D-B938-8C58F9E1838F}" type="datetimeFigureOut">
              <a:rPr lang="en-US" smtClean="0"/>
              <a:pPr/>
              <a:t>4/17/2014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09D202-354B-402C-B51B-2347EC65C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4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Object Oriented Analysis &amp;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is Object Oriented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Pemrograman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Masa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Lampau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lampau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Membuat</a:t>
            </a:r>
            <a:r>
              <a:rPr lang="en-US" dirty="0" smtClean="0"/>
              <a:t> code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form</a:t>
            </a:r>
          </a:p>
          <a:p>
            <a:pPr lvl="1"/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is Object Oriented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Pemrograman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Masa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Lampau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/>
              <a:t>top-down </a:t>
            </a:r>
            <a:r>
              <a:rPr lang="en-US" i="1" dirty="0" smtClean="0"/>
              <a:t>functional decomposition</a:t>
            </a:r>
          </a:p>
          <a:p>
            <a:pPr lvl="1"/>
            <a:r>
              <a:rPr lang="en-US" dirty="0" err="1" smtClean="0"/>
              <a:t>Mendekomposisi</a:t>
            </a:r>
            <a:r>
              <a:rPr lang="en-US" dirty="0" smtClean="0"/>
              <a:t> / </a:t>
            </a:r>
            <a:r>
              <a:rPr lang="en-US" dirty="0" err="1" smtClean="0"/>
              <a:t>memecah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Cara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memperkenalkan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pemula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is Object Oriented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Filosofi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Object Oriented</a:t>
            </a:r>
          </a:p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yang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yang </a:t>
            </a:r>
            <a:r>
              <a:rPr lang="en-US" dirty="0" err="1" smtClean="0"/>
              <a:t>terdefinisi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Pengembangan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Object Oriented</a:t>
            </a:r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pengembang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i="1" dirty="0" err="1" smtClean="0"/>
              <a:t>behaviour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i="1" dirty="0" smtClean="0"/>
              <a:t>method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Analisa</a:t>
            </a:r>
            <a:endParaRPr lang="en-US" dirty="0" smtClean="0"/>
          </a:p>
          <a:p>
            <a:pPr lvl="1"/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  <a:p>
            <a:pPr lvl="1"/>
            <a:r>
              <a:rPr lang="en-US" dirty="0" err="1" smtClean="0"/>
              <a:t>Penyempurnaan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/>
              <a:t> </a:t>
            </a:r>
            <a:r>
              <a:rPr lang="en-US" dirty="0" err="1" smtClean="0"/>
              <a:t>Perilaku</a:t>
            </a:r>
            <a:endParaRPr lang="en-US" dirty="0"/>
          </a:p>
          <a:p>
            <a:pPr lvl="1"/>
            <a:r>
              <a:rPr lang="en-US" i="1" dirty="0" smtClean="0"/>
              <a:t>Functional requirement</a:t>
            </a:r>
          </a:p>
          <a:p>
            <a:pPr lvl="1"/>
            <a:r>
              <a:rPr lang="en-US" i="1" dirty="0" smtClean="0"/>
              <a:t>Small model</a:t>
            </a:r>
            <a:endParaRPr 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Desain</a:t>
            </a:r>
            <a:endParaRPr lang="en-US" dirty="0"/>
          </a:p>
          <a:p>
            <a:pPr lvl="1"/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/>
          </a:p>
          <a:p>
            <a:pPr lvl="1"/>
            <a:r>
              <a:rPr lang="en-US" dirty="0" err="1" smtClean="0"/>
              <a:t>Mendekati</a:t>
            </a:r>
            <a:r>
              <a:rPr lang="en-US" dirty="0" smtClean="0"/>
              <a:t> code </a:t>
            </a:r>
            <a:r>
              <a:rPr lang="en-US" dirty="0" err="1" smtClean="0"/>
              <a:t>nyata</a:t>
            </a:r>
            <a:endParaRPr lang="en-US" dirty="0"/>
          </a:p>
          <a:p>
            <a:pPr lvl="1"/>
            <a:r>
              <a:rPr lang="en-US" i="1" dirty="0" smtClean="0"/>
              <a:t>Non-functional requirement</a:t>
            </a:r>
          </a:p>
          <a:p>
            <a:pPr lvl="1"/>
            <a:r>
              <a:rPr lang="en-US" i="1" dirty="0" smtClean="0"/>
              <a:t>Large model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 OOAD?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code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endParaRPr lang="en-US" dirty="0" smtClean="0"/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endParaRPr lang="en-US" dirty="0" smtClean="0"/>
          </a:p>
          <a:p>
            <a:pPr lvl="1"/>
            <a:r>
              <a:rPr lang="en-US" sz="2100" dirty="0" err="1" smtClean="0"/>
              <a:t>lebih</a:t>
            </a:r>
            <a:r>
              <a:rPr lang="en-US" sz="2100" dirty="0" smtClean="0"/>
              <a:t> </a:t>
            </a:r>
            <a:r>
              <a:rPr lang="en-US" sz="2100" dirty="0" err="1" smtClean="0"/>
              <a:t>tepat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menggambarkan</a:t>
            </a:r>
            <a:r>
              <a:rPr lang="en-US" sz="2100" dirty="0" smtClean="0"/>
              <a:t> </a:t>
            </a:r>
            <a:r>
              <a:rPr lang="en-US" sz="2100" dirty="0" err="1" smtClean="0"/>
              <a:t>entitas</a:t>
            </a:r>
            <a:r>
              <a:rPr lang="en-US" sz="2100" dirty="0" smtClean="0"/>
              <a:t>, </a:t>
            </a:r>
            <a:r>
              <a:rPr lang="en-US" sz="2100" dirty="0" err="1" smtClean="0"/>
              <a:t>dekomposisi</a:t>
            </a:r>
            <a:r>
              <a:rPr lang="en-US" sz="2100" dirty="0" smtClean="0"/>
              <a:t> </a:t>
            </a:r>
            <a:r>
              <a:rPr lang="en-US" sz="2100" dirty="0" err="1" smtClean="0"/>
              <a:t>berdasarkan</a:t>
            </a:r>
            <a:r>
              <a:rPr lang="en-US" sz="2100" dirty="0" smtClean="0"/>
              <a:t> </a:t>
            </a:r>
            <a:r>
              <a:rPr lang="en-US" sz="2100" dirty="0" err="1" smtClean="0"/>
              <a:t>pembagian</a:t>
            </a:r>
            <a:r>
              <a:rPr lang="en-US" sz="2100" dirty="0" smtClean="0"/>
              <a:t> yang natural, </a:t>
            </a:r>
            <a:r>
              <a:rPr lang="en-US" sz="2100" dirty="0" err="1" smtClean="0"/>
              <a:t>lebih</a:t>
            </a:r>
            <a:r>
              <a:rPr lang="en-US" sz="2100" dirty="0" smtClean="0"/>
              <a:t> </a:t>
            </a:r>
            <a:r>
              <a:rPr lang="en-US" sz="2100" dirty="0" err="1" smtClean="0"/>
              <a:t>mudah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dipahami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dirawat</a:t>
            </a:r>
            <a:endParaRPr lang="en-US" sz="2100" dirty="0" smtClean="0"/>
          </a:p>
          <a:p>
            <a:r>
              <a:rPr lang="en-GB" dirty="0" err="1" smtClean="0"/>
              <a:t>Kestabilan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perubahan</a:t>
            </a:r>
            <a:r>
              <a:rPr lang="en-GB" dirty="0" smtClean="0"/>
              <a:t> </a:t>
            </a:r>
            <a:r>
              <a:rPr lang="en-GB" dirty="0" err="1" smtClean="0"/>
              <a:t>kecil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i="1" dirty="0" smtClean="0"/>
              <a:t>requirement</a:t>
            </a:r>
            <a:r>
              <a:rPr lang="en-GB" dirty="0" smtClean="0"/>
              <a:t> </a:t>
            </a:r>
            <a:r>
              <a:rPr lang="en-GB" dirty="0" err="1" smtClean="0"/>
              <a:t>tidak</a:t>
            </a:r>
            <a:r>
              <a:rPr lang="en-GB" dirty="0" smtClean="0"/>
              <a:t> </a:t>
            </a:r>
            <a:r>
              <a:rPr lang="en-GB" dirty="0" err="1" smtClean="0"/>
              <a:t>berarti</a:t>
            </a:r>
            <a:r>
              <a:rPr lang="en-GB" dirty="0" smtClean="0"/>
              <a:t> </a:t>
            </a:r>
            <a:r>
              <a:rPr lang="en-GB" dirty="0" err="1" smtClean="0"/>
              <a:t>perubahan</a:t>
            </a:r>
            <a:r>
              <a:rPr lang="en-GB" dirty="0" smtClean="0"/>
              <a:t> yang </a:t>
            </a:r>
            <a:r>
              <a:rPr lang="en-GB" dirty="0" err="1" smtClean="0"/>
              <a:t>signifikan</a:t>
            </a:r>
            <a:r>
              <a:rPr lang="en-GB" dirty="0" smtClean="0"/>
              <a:t> </a:t>
            </a:r>
            <a:r>
              <a:rPr lang="en-GB" dirty="0" err="1" smtClean="0"/>
              <a:t>dalam</a:t>
            </a:r>
            <a:r>
              <a:rPr lang="en-GB" dirty="0" smtClean="0"/>
              <a:t>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smtClean="0"/>
              <a:t>yang </a:t>
            </a:r>
            <a:r>
              <a:rPr lang="en-GB" dirty="0" err="1" smtClean="0"/>
              <a:t>sedang</a:t>
            </a:r>
            <a:r>
              <a:rPr lang="en-GB" dirty="0" smtClean="0"/>
              <a:t> </a:t>
            </a:r>
            <a:r>
              <a:rPr lang="en-GB" dirty="0" err="1" smtClean="0"/>
              <a:t>dikembangkan</a:t>
            </a:r>
            <a:endParaRPr lang="en-GB" dirty="0" smtClean="0"/>
          </a:p>
          <a:p>
            <a:r>
              <a:rPr lang="en-GB" dirty="0" err="1" smtClean="0"/>
              <a:t>Lebih</a:t>
            </a:r>
            <a:r>
              <a:rPr lang="en-GB" dirty="0" smtClean="0"/>
              <a:t> </a:t>
            </a:r>
            <a:r>
              <a:rPr lang="en-GB" dirty="0" err="1" smtClean="0"/>
              <a:t>mudah</a:t>
            </a:r>
            <a:r>
              <a:rPr lang="en-GB" dirty="0" smtClean="0"/>
              <a:t> </a:t>
            </a:r>
            <a:r>
              <a:rPr lang="en-GB" dirty="0" err="1" smtClean="0"/>
              <a:t>disesuaikan</a:t>
            </a:r>
            <a:r>
              <a:rPr lang="en-GB" dirty="0" smtClean="0"/>
              <a:t> </a:t>
            </a:r>
            <a:r>
              <a:rPr lang="en-GB" dirty="0" err="1" smtClean="0"/>
              <a:t>dengan</a:t>
            </a:r>
            <a:r>
              <a:rPr lang="en-GB" dirty="0" smtClean="0"/>
              <a:t> </a:t>
            </a:r>
            <a:r>
              <a:rPr lang="en-GB" dirty="0" err="1" smtClean="0"/>
              <a:t>perubahan</a:t>
            </a:r>
            <a:r>
              <a:rPr lang="en-GB" dirty="0" smtClean="0"/>
              <a:t> (</a:t>
            </a:r>
            <a:r>
              <a:rPr lang="en-GB" dirty="0" err="1" smtClean="0"/>
              <a:t>Adaptif</a:t>
            </a:r>
            <a:r>
              <a:rPr lang="en-GB" dirty="0" smtClean="0"/>
              <a:t>)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en-GB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smtClean="0"/>
              <a:t>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(PL) yang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smtClean="0"/>
              <a:t>PL yang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mendatang</a:t>
            </a:r>
            <a:endParaRPr lang="en-US" dirty="0" smtClean="0"/>
          </a:p>
          <a:p>
            <a:endParaRPr lang="fi-FI" dirty="0" smtClean="0"/>
          </a:p>
          <a:p>
            <a:r>
              <a:rPr lang="fi-FI" dirty="0" smtClean="0"/>
              <a:t>Jika </a:t>
            </a:r>
            <a:r>
              <a:rPr lang="fi-FI" dirty="0" smtClean="0"/>
              <a:t>kita ingin membangun PL </a:t>
            </a:r>
            <a:r>
              <a:rPr lang="fi-FI" dirty="0" smtClean="0"/>
              <a:t>yang </a:t>
            </a:r>
            <a:r>
              <a:rPr lang="it-IT" dirty="0" smtClean="0"/>
              <a:t>d</a:t>
            </a:r>
            <a:r>
              <a:rPr lang="it-IT" dirty="0" smtClean="0"/>
              <a:t>apat </a:t>
            </a:r>
            <a:r>
              <a:rPr lang="it-IT" dirty="0" smtClean="0"/>
              <a:t>dipergunakan kembali di masa mendatang (</a:t>
            </a:r>
            <a:r>
              <a:rPr lang="it-IT" i="1" dirty="0" smtClean="0"/>
              <a:t>reusable</a:t>
            </a:r>
            <a:r>
              <a:rPr lang="it-IT" dirty="0" smtClean="0"/>
              <a:t>)</a:t>
            </a:r>
            <a:endParaRPr lang="fi-FI" dirty="0" smtClean="0"/>
          </a:p>
          <a:p>
            <a:pPr lvl="1"/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 smtClean="0"/>
              <a:t>Object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(UML)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(</a:t>
            </a:r>
            <a:r>
              <a:rPr lang="en-US" i="1" dirty="0" smtClean="0"/>
              <a:t>extend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i="1" dirty="0" smtClean="0">
              <a:solidFill>
                <a:schemeClr val="accent1"/>
              </a:solidFill>
            </a:endParaRP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1. </a:t>
            </a:r>
            <a:r>
              <a:rPr lang="en-US" dirty="0" err="1" smtClean="0">
                <a:solidFill>
                  <a:srgbClr val="0070C0"/>
                </a:solidFill>
              </a:rPr>
              <a:t>Peran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Sentral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dari</a:t>
            </a:r>
            <a:r>
              <a:rPr lang="en-US" dirty="0" smtClean="0">
                <a:solidFill>
                  <a:srgbClr val="0070C0"/>
                </a:solidFill>
              </a:rPr>
              <a:t> Object (</a:t>
            </a:r>
            <a:r>
              <a:rPr lang="en-US" i="1" dirty="0" smtClean="0">
                <a:solidFill>
                  <a:srgbClr val="0070C0"/>
                </a:solidFill>
              </a:rPr>
              <a:t>Central role of object)</a:t>
            </a:r>
            <a:endParaRPr lang="en-US" i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Object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pPr lvl="1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rentan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lama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(</a:t>
            </a:r>
            <a:r>
              <a:rPr lang="en-US" i="1" dirty="0" smtClean="0"/>
              <a:t>re-usable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Object </a:t>
            </a:r>
            <a:r>
              <a:rPr lang="en-US" dirty="0" err="1" smtClean="0"/>
              <a:t>berpusat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method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dimodifikasi</a:t>
            </a:r>
            <a:r>
              <a:rPr lang="en-US" dirty="0" smtClean="0"/>
              <a:t>/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n-US" dirty="0" err="1" smtClean="0">
                <a:solidFill>
                  <a:srgbClr val="0070C0"/>
                </a:solidFill>
              </a:rPr>
              <a:t>Gagasan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Kelas</a:t>
            </a:r>
            <a:r>
              <a:rPr lang="en-US" dirty="0" smtClean="0">
                <a:solidFill>
                  <a:srgbClr val="0070C0"/>
                </a:solidFill>
              </a:rPr>
              <a:t> / </a:t>
            </a:r>
            <a:r>
              <a:rPr lang="en-US" i="1" dirty="0" smtClean="0">
                <a:solidFill>
                  <a:srgbClr val="0070C0"/>
                </a:solidFill>
              </a:rPr>
              <a:t>the notion of a class </a:t>
            </a:r>
          </a:p>
          <a:p>
            <a:r>
              <a:rPr lang="en-US" dirty="0" err="1" smtClean="0"/>
              <a:t>Kelas-kelas</a:t>
            </a:r>
            <a:r>
              <a:rPr lang="en-US" dirty="0" smtClean="0"/>
              <a:t> </a:t>
            </a:r>
            <a:r>
              <a:rPr lang="en-US" dirty="0" err="1" smtClean="0"/>
              <a:t>mengijinkan</a:t>
            </a:r>
            <a:r>
              <a:rPr lang="en-US" dirty="0" smtClean="0"/>
              <a:t> </a:t>
            </a:r>
            <a:r>
              <a:rPr lang="en-US" dirty="0" err="1" smtClean="0"/>
              <a:t>perancang</a:t>
            </a:r>
            <a:r>
              <a:rPr lang="en-US" dirty="0" smtClean="0"/>
              <a:t> </a:t>
            </a:r>
            <a:r>
              <a:rPr lang="en-US" i="1" dirty="0" smtClean="0"/>
              <a:t>software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object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object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mengkategorikan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,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spesialisasi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generalisasi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3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n-US" dirty="0" err="1" smtClean="0">
                <a:solidFill>
                  <a:srgbClr val="0070C0"/>
                </a:solidFill>
              </a:rPr>
              <a:t>Suatu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bahasa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untuk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mendefinisikan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sistem</a:t>
            </a:r>
            <a:r>
              <a:rPr lang="en-US" dirty="0" smtClean="0">
                <a:solidFill>
                  <a:srgbClr val="0070C0"/>
                </a:solidFill>
              </a:rPr>
              <a:t> /</a:t>
            </a:r>
            <a:r>
              <a:rPr lang="en-US" i="1" dirty="0" smtClean="0">
                <a:solidFill>
                  <a:srgbClr val="0070C0"/>
                </a:solidFill>
              </a:rPr>
              <a:t> a language to define the system  </a:t>
            </a:r>
          </a:p>
          <a:p>
            <a:r>
              <a:rPr lang="en-US" i="1" dirty="0" smtClean="0"/>
              <a:t>Unified </a:t>
            </a:r>
            <a:r>
              <a:rPr lang="en-US" i="1" dirty="0" err="1" smtClean="0"/>
              <a:t>Modelling</a:t>
            </a:r>
            <a:r>
              <a:rPr lang="en-US" i="1" dirty="0" smtClean="0"/>
              <a:t> Language</a:t>
            </a:r>
            <a:r>
              <a:rPr lang="en-US" dirty="0" smtClean="0"/>
              <a:t> (UML)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 smtClean="0"/>
          </a:p>
          <a:p>
            <a:r>
              <a:rPr lang="en-US" dirty="0" err="1" smtClean="0"/>
              <a:t>Dokumen-dokumen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smtClean="0"/>
              <a:t>universal,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blueprint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enginer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What’s object oriented</a:t>
            </a:r>
            <a:r>
              <a:rPr lang="en-US" i="1" dirty="0" smtClean="0"/>
              <a:t>?</a:t>
            </a:r>
          </a:p>
          <a:p>
            <a:r>
              <a:rPr lang="en-US" i="1" dirty="0" smtClean="0"/>
              <a:t>What’s is Object Oriented Development</a:t>
            </a:r>
            <a:r>
              <a:rPr lang="en-US" i="1" dirty="0" smtClean="0"/>
              <a:t>?</a:t>
            </a:r>
          </a:p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smtClean="0"/>
              <a:t>OO</a:t>
            </a:r>
          </a:p>
          <a:p>
            <a:r>
              <a:rPr lang="en-US" dirty="0" err="1" smtClean="0"/>
              <a:t>Mengapa</a:t>
            </a:r>
            <a:r>
              <a:rPr lang="en-US" dirty="0" smtClean="0"/>
              <a:t> &amp; </a:t>
            </a: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OO</a:t>
            </a:r>
          </a:p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smtClean="0"/>
              <a:t>Object</a:t>
            </a:r>
          </a:p>
          <a:p>
            <a:r>
              <a:rPr lang="en-US" i="1" dirty="0" smtClean="0"/>
              <a:t>Cohesion &amp; </a:t>
            </a:r>
            <a:r>
              <a:rPr lang="en-US" i="1" dirty="0" smtClean="0"/>
              <a:t>Coupling</a:t>
            </a:r>
          </a:p>
          <a:p>
            <a:r>
              <a:rPr lang="en-US" dirty="0" err="1" smtClean="0"/>
              <a:t>Berorientasi</a:t>
            </a:r>
            <a:r>
              <a:rPr lang="en-US" dirty="0" smtClean="0"/>
              <a:t> Object (</a:t>
            </a:r>
            <a:r>
              <a:rPr lang="en-US" i="1" dirty="0" smtClean="0"/>
              <a:t>Object, Class, Attribute, Method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Perbedaaan</a:t>
            </a:r>
            <a:r>
              <a:rPr lang="en-US" dirty="0" smtClean="0"/>
              <a:t> Object </a:t>
            </a:r>
            <a:r>
              <a:rPr lang="en-US" dirty="0" err="1" smtClean="0"/>
              <a:t>dan</a:t>
            </a:r>
            <a:r>
              <a:rPr lang="en-US" dirty="0" smtClean="0"/>
              <a:t> Class</a:t>
            </a:r>
          </a:p>
          <a:p>
            <a:r>
              <a:rPr lang="en-US" i="1" dirty="0" smtClean="0"/>
              <a:t>Benefit and Drawbacks of OO Development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4. E</a:t>
            </a:r>
            <a:r>
              <a:rPr lang="id-ID" dirty="0" smtClean="0">
                <a:solidFill>
                  <a:srgbClr val="0070C0"/>
                </a:solidFill>
              </a:rPr>
              <a:t>xtendability dan kemampuan beradaptasi </a:t>
            </a:r>
            <a:br>
              <a:rPr lang="id-ID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/ </a:t>
            </a:r>
            <a:r>
              <a:rPr lang="en-US" i="1" dirty="0" smtClean="0">
                <a:solidFill>
                  <a:srgbClr val="0070C0"/>
                </a:solidFill>
              </a:rPr>
              <a:t>The notions of </a:t>
            </a:r>
            <a:r>
              <a:rPr lang="en-US" i="1" dirty="0" err="1" smtClean="0">
                <a:solidFill>
                  <a:srgbClr val="0070C0"/>
                </a:solidFill>
              </a:rPr>
              <a:t>extendability</a:t>
            </a:r>
            <a:r>
              <a:rPr lang="en-US" i="1" dirty="0" smtClean="0">
                <a:solidFill>
                  <a:srgbClr val="0070C0"/>
                </a:solidFill>
              </a:rPr>
              <a:t> and adaptability</a:t>
            </a:r>
          </a:p>
          <a:p>
            <a:r>
              <a:rPr lang="id-ID" i="1" dirty="0" smtClean="0"/>
              <a:t>Software</a:t>
            </a:r>
            <a:r>
              <a:rPr lang="id-ID" dirty="0" smtClean="0"/>
              <a:t> memiliki fleksibilitas yang tidak biasanya ditemukan dalam perangkat keras dan ini</a:t>
            </a:r>
            <a:r>
              <a:rPr lang="en-US" dirty="0" smtClean="0"/>
              <a:t> </a:t>
            </a:r>
            <a:r>
              <a:rPr lang="id-ID" dirty="0" smtClean="0"/>
              <a:t>memungkinkan kita untuk memodifikasi entitas yang ada</a:t>
            </a:r>
            <a:endParaRPr lang="en-US" dirty="0" smtClean="0"/>
          </a:p>
          <a:p>
            <a:endParaRPr lang="en-US" dirty="0" smtClean="0"/>
          </a:p>
          <a:p>
            <a:r>
              <a:rPr lang="id-ID" i="1" dirty="0" smtClean="0"/>
              <a:t>Inheritance</a:t>
            </a:r>
            <a:r>
              <a:rPr lang="en-US" dirty="0" smtClean="0"/>
              <a:t>: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id-ID" dirty="0" smtClean="0"/>
              <a:t>menciptakan kelas baru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keturunan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id-ID" dirty="0" smtClean="0"/>
              <a:t>yang </a:t>
            </a:r>
            <a:r>
              <a:rPr lang="en-US" dirty="0" err="1" smtClean="0"/>
              <a:t>ada</a:t>
            </a:r>
            <a:r>
              <a:rPr lang="en-US" dirty="0" smtClean="0"/>
              <a:t> (</a:t>
            </a:r>
            <a:r>
              <a:rPr lang="en-US" i="1" dirty="0" smtClean="0"/>
              <a:t>parent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Cohesion &amp; Coupling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OOP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low coupling and high </a:t>
            </a:r>
            <a:r>
              <a:rPr lang="en-US" i="1" dirty="0" smtClean="0"/>
              <a:t>cohesion</a:t>
            </a:r>
          </a:p>
          <a:p>
            <a:endParaRPr lang="en-US" i="1" dirty="0" smtClean="0"/>
          </a:p>
          <a:p>
            <a:r>
              <a:rPr lang="en-US" b="1" dirty="0" smtClean="0"/>
              <a:t>Cohesion</a:t>
            </a:r>
            <a:r>
              <a:rPr lang="en-US" dirty="0" smtClean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responsibility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smtClean="0"/>
              <a:t>class</a:t>
            </a:r>
          </a:p>
          <a:p>
            <a:endParaRPr lang="en-US" dirty="0" smtClean="0"/>
          </a:p>
          <a:p>
            <a:r>
              <a:rPr lang="en-US" b="1" dirty="0" smtClean="0"/>
              <a:t>Coupling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seberapa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ketergantungn</a:t>
            </a:r>
            <a:r>
              <a:rPr lang="en-US" dirty="0"/>
              <a:t> class </a:t>
            </a:r>
            <a:r>
              <a:rPr lang="en-US" dirty="0" err="1"/>
              <a:t>dengan</a:t>
            </a:r>
            <a:r>
              <a:rPr lang="en-US" dirty="0"/>
              <a:t> class yang </a:t>
            </a:r>
            <a:r>
              <a:rPr lang="en-US" dirty="0" smtClean="0"/>
              <a:t>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Cohesion &amp; Coupling (</a:t>
            </a:r>
            <a:r>
              <a:rPr lang="en-US" b="1" i="1" dirty="0" err="1" smtClean="0"/>
              <a:t>lanj</a:t>
            </a:r>
            <a:r>
              <a:rPr lang="en-US" b="1" i="1" dirty="0" smtClean="0"/>
              <a:t>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/>
              <a:t>responsibility class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ketergantungannya</a:t>
            </a:r>
            <a:r>
              <a:rPr lang="en-US" dirty="0"/>
              <a:t>,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 smtClean="0"/>
              <a:t>sebaliknya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, </a:t>
            </a:r>
            <a:r>
              <a:rPr lang="en-US" dirty="0" err="1"/>
              <a:t>fleksibilitas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class, </a:t>
            </a:r>
            <a:r>
              <a:rPr lang="en-US" dirty="0" err="1"/>
              <a:t>artinya</a:t>
            </a:r>
            <a:r>
              <a:rPr lang="en-US" dirty="0"/>
              <a:t> class yang </a:t>
            </a:r>
            <a:r>
              <a:rPr lang="en-US" dirty="0" err="1" smtClean="0"/>
              <a:t>didesain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low coupling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smtClean="0"/>
              <a:t>high </a:t>
            </a:r>
            <a:r>
              <a:rPr lang="en-US" i="1" dirty="0"/>
              <a:t>cohesion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modifikasi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Berorientasi Objek?</a:t>
            </a:r>
            <a:endParaRPr lang="id-ID" dirty="0"/>
          </a:p>
        </p:txBody>
      </p:sp>
      <p:pic>
        <p:nvPicPr>
          <p:cNvPr id="13316" name="Picture 2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300396"/>
            <a:ext cx="4267200" cy="5176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977130" y="1223189"/>
            <a:ext cx="370967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Attribute:</a:t>
            </a:r>
          </a:p>
          <a:p>
            <a:pPr algn="l">
              <a:defRPr/>
            </a:pPr>
            <a:r>
              <a:rPr lang="id-ID" sz="2800" dirty="0" smtClean="0">
                <a:effectLst/>
                <a:latin typeface="Calibri" pitchFamily="34" charset="0"/>
                <a:cs typeface="Calibri" pitchFamily="34" charset="0"/>
              </a:rPr>
              <a:t>  Topi, Baju, </a:t>
            </a:r>
            <a:r>
              <a:rPr lang="id-ID" sz="2800" dirty="0" smtClean="0"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Jaket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, </a:t>
            </a:r>
          </a:p>
          <a:p>
            <a:pPr algn="l">
              <a:defRPr/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lang="id-ID" sz="2800" dirty="0" smtClean="0">
                <a:effectLst/>
                <a:latin typeface="Calibri" pitchFamily="34" charset="0"/>
                <a:cs typeface="Calibri" pitchFamily="34" charset="0"/>
              </a:rPr>
              <a:t>Tas Punggung,  </a:t>
            </a:r>
            <a:br>
              <a:rPr lang="id-ID" sz="2800" dirty="0" smtClean="0">
                <a:effectLst/>
                <a:latin typeface="Calibri" pitchFamily="34" charset="0"/>
                <a:cs typeface="Calibri" pitchFamily="34" charset="0"/>
              </a:rPr>
            </a:br>
            <a:r>
              <a:rPr lang="id-ID" sz="2800" dirty="0" smtClean="0">
                <a:effectLst/>
                <a:latin typeface="Calibri" pitchFamily="34" charset="0"/>
                <a:cs typeface="Calibri" pitchFamily="34" charset="0"/>
              </a:rPr>
              <a:t>  Tangan, Kaki, Mata</a:t>
            </a:r>
            <a:endParaRPr lang="id-ID" sz="2800" dirty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endParaRPr lang="id-ID" sz="2800" dirty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Behavior:</a:t>
            </a:r>
          </a:p>
          <a:p>
            <a:pPr algn="l">
              <a:defRPr/>
            </a:pPr>
            <a:r>
              <a:rPr lang="id-ID" sz="2800" dirty="0"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lang="id-ID" sz="2800" dirty="0"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Cara</a:t>
            </a:r>
            <a:r>
              <a:rPr lang="id-ID" sz="2800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dirty="0" smtClean="0">
                <a:effectLst/>
                <a:latin typeface="Calibri" pitchFamily="34" charset="0"/>
                <a:cs typeface="Calibri" pitchFamily="34" charset="0"/>
              </a:rPr>
              <a:t>Jalan ke Depan</a:t>
            </a:r>
          </a:p>
          <a:p>
            <a:pPr algn="l">
              <a:defRPr/>
            </a:pPr>
            <a:r>
              <a:rPr lang="id-ID" sz="2800" dirty="0" smtClean="0"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lang="id-ID" sz="2800" dirty="0" smtClean="0"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Cara</a:t>
            </a:r>
            <a:r>
              <a:rPr lang="id-ID" sz="2800" dirty="0" smtClean="0">
                <a:effectLst/>
                <a:latin typeface="Calibri" pitchFamily="34" charset="0"/>
                <a:cs typeface="Calibri" pitchFamily="34" charset="0"/>
              </a:rPr>
              <a:t> Jalan Mundur</a:t>
            </a:r>
            <a:endParaRPr lang="id-ID" sz="2800" dirty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id-ID" sz="2800" dirty="0"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lang="id-ID" sz="2800" dirty="0"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Cara</a:t>
            </a:r>
            <a:r>
              <a:rPr lang="id-ID" sz="2800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dirty="0" smtClean="0">
                <a:effectLst/>
                <a:latin typeface="Calibri" pitchFamily="34" charset="0"/>
                <a:cs typeface="Calibri" pitchFamily="34" charset="0"/>
              </a:rPr>
              <a:t>Belok ke Kiri</a:t>
            </a:r>
            <a:endParaRPr lang="id-ID" sz="2800" dirty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id-ID" sz="2800" dirty="0"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lang="id-ID" sz="2800" dirty="0" smtClean="0">
                <a:solidFill>
                  <a:srgbClr val="0070C0"/>
                </a:solidFill>
                <a:effectLst/>
                <a:latin typeface="Calibri" pitchFamily="34" charset="0"/>
                <a:cs typeface="Calibri" pitchFamily="34" charset="0"/>
              </a:rPr>
              <a:t>Cara</a:t>
            </a:r>
            <a:r>
              <a:rPr lang="id-ID" sz="2800" dirty="0" smtClean="0">
                <a:effectLst/>
                <a:latin typeface="Calibri" pitchFamily="34" charset="0"/>
                <a:cs typeface="Calibri" pitchFamily="34" charset="0"/>
              </a:rPr>
              <a:t> Memanjat</a:t>
            </a:r>
            <a:endParaRPr lang="id-ID" sz="2800" dirty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endParaRPr lang="id-ID" sz="2000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2880434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Berorientasi Objek?</a:t>
            </a:r>
            <a:endParaRPr lang="id-ID" dirty="0"/>
          </a:p>
        </p:txBody>
      </p:sp>
      <p:pic>
        <p:nvPicPr>
          <p:cNvPr id="14340" name="Picture 3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2" y="2651740"/>
            <a:ext cx="5257800" cy="327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348456" y="1285860"/>
            <a:ext cx="4795544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id-ID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Attribute (State):</a:t>
            </a:r>
            <a:endParaRPr lang="id-ID" sz="2800" dirty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id-ID" sz="2400" dirty="0">
                <a:effectLst/>
                <a:latin typeface="Calibri" pitchFamily="34" charset="0"/>
                <a:cs typeface="Calibri" pitchFamily="34" charset="0"/>
              </a:rPr>
              <a:t>  Ban, Stir, Pedal </a:t>
            </a:r>
            <a:r>
              <a:rPr lang="en-US" sz="2400" dirty="0" smtClean="0">
                <a:effectLst/>
                <a:latin typeface="Calibri" pitchFamily="34" charset="0"/>
                <a:cs typeface="Calibri" pitchFamily="34" charset="0"/>
              </a:rPr>
              <a:t>Rem, Pedal Gas</a:t>
            </a:r>
            <a:r>
              <a:rPr lang="id-ID" sz="2400" dirty="0" smtClean="0">
                <a:effectLst/>
                <a:latin typeface="Calibri" pitchFamily="34" charset="0"/>
                <a:cs typeface="Calibri" pitchFamily="34" charset="0"/>
              </a:rPr>
              <a:t>,</a:t>
            </a:r>
            <a:r>
              <a:rPr lang="id-ID" sz="2400" dirty="0"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id-ID" sz="2400" dirty="0">
                <a:effectLst/>
                <a:latin typeface="Calibri" pitchFamily="34" charset="0"/>
                <a:cs typeface="Calibri" pitchFamily="34" charset="0"/>
              </a:rPr>
            </a:br>
            <a:r>
              <a:rPr lang="id-ID" sz="2400" dirty="0">
                <a:effectLst/>
                <a:latin typeface="Calibri" pitchFamily="34" charset="0"/>
                <a:cs typeface="Calibri" pitchFamily="34" charset="0"/>
              </a:rPr>
              <a:t>  Warna, Tahun </a:t>
            </a:r>
            <a:r>
              <a:rPr lang="id-ID" sz="2400" dirty="0" smtClean="0">
                <a:effectLst/>
                <a:latin typeface="Calibri" pitchFamily="34" charset="0"/>
                <a:cs typeface="Calibri" pitchFamily="34" charset="0"/>
              </a:rPr>
              <a:t>Produksi</a:t>
            </a:r>
            <a:endParaRPr lang="id-ID" sz="2800" dirty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Behavior:</a:t>
            </a:r>
          </a:p>
          <a:p>
            <a:pPr algn="l">
              <a:defRPr/>
            </a:pPr>
            <a:r>
              <a:rPr lang="id-ID" sz="2800" dirty="0">
                <a:effectLst/>
                <a:latin typeface="Calibri" pitchFamily="34" charset="0"/>
                <a:cs typeface="Calibri" pitchFamily="34" charset="0"/>
              </a:rPr>
              <a:t>  </a:t>
            </a:r>
            <a:r>
              <a:rPr lang="id-ID" sz="2400" dirty="0">
                <a:effectLst/>
                <a:latin typeface="Calibri" pitchFamily="34" charset="0"/>
                <a:cs typeface="Calibri" pitchFamily="34" charset="0"/>
              </a:rPr>
              <a:t>Cara Menghidupkan Mesin</a:t>
            </a:r>
          </a:p>
          <a:p>
            <a:pPr algn="l">
              <a:defRPr/>
            </a:pPr>
            <a:r>
              <a:rPr lang="id-ID" sz="2400" dirty="0">
                <a:effectLst/>
                <a:latin typeface="Calibri" pitchFamily="34" charset="0"/>
                <a:cs typeface="Calibri" pitchFamily="34" charset="0"/>
              </a:rPr>
              <a:t>  Cara Manjalankan Mobil</a:t>
            </a:r>
          </a:p>
          <a:p>
            <a:pPr algn="l">
              <a:defRPr/>
            </a:pPr>
            <a:r>
              <a:rPr lang="id-ID" sz="2400" dirty="0">
                <a:effectLst/>
                <a:latin typeface="Calibri" pitchFamily="34" charset="0"/>
                <a:cs typeface="Calibri" pitchFamily="34" charset="0"/>
              </a:rPr>
              <a:t>  Cara Memundurkan Mobil</a:t>
            </a:r>
          </a:p>
          <a:p>
            <a:pPr algn="l">
              <a:defRPr/>
            </a:pPr>
            <a:endParaRPr lang="id-ID" sz="28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endParaRPr lang="id-ID" sz="28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endParaRPr lang="id-ID" sz="2800" dirty="0"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endParaRPr lang="en-US" sz="2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id-ID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Attribute </a:t>
            </a: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</a:t>
            </a: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id-ID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Variable(Member)</a:t>
            </a:r>
            <a:endParaRPr lang="id-ID" sz="2800" dirty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Behavior </a:t>
            </a: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 </a:t>
            </a:r>
            <a:r>
              <a:rPr lang="id-ID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Method(Fungsi</a:t>
            </a:r>
            <a:r>
              <a:rPr lang="id-ID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  <a:sym typeface="Wingdings" pitchFamily="2" charset="2"/>
              </a:rPr>
              <a:t>)</a:t>
            </a:r>
            <a:endParaRPr lang="id-ID" sz="2800" dirty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11605976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smtClean="0"/>
              <a:t>object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konseptual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i="1" dirty="0" smtClean="0"/>
              <a:t>software</a:t>
            </a:r>
          </a:p>
          <a:p>
            <a:endParaRPr lang="en-US" i="1" dirty="0" smtClean="0"/>
          </a:p>
          <a:p>
            <a:r>
              <a:rPr lang="id-ID" dirty="0" smtClean="0"/>
              <a:t>Obyek memiliki status (</a:t>
            </a:r>
            <a:r>
              <a:rPr lang="id-ID" i="1" dirty="0" smtClean="0"/>
              <a:t>state</a:t>
            </a:r>
            <a:r>
              <a:rPr lang="id-ID" dirty="0" smtClean="0"/>
              <a:t>) dan tingkah laku (behavior)</a:t>
            </a:r>
            <a:r>
              <a:rPr lang="en-US" dirty="0" smtClean="0"/>
              <a:t>, </a:t>
            </a:r>
            <a:r>
              <a:rPr lang="id-ID" dirty="0" smtClean="0"/>
              <a:t>Status (state) disebut juga dengan </a:t>
            </a:r>
            <a:r>
              <a:rPr lang="id-ID" dirty="0" smtClean="0"/>
              <a:t>atribut</a:t>
            </a:r>
            <a:endParaRPr lang="en-US" dirty="0" smtClean="0"/>
          </a:p>
          <a:p>
            <a:endParaRPr lang="en-US" dirty="0" smtClean="0"/>
          </a:p>
          <a:p>
            <a:r>
              <a:rPr lang="id-ID" dirty="0" smtClean="0"/>
              <a:t>Pada OOP : status disimpan dalam variabel, dan tingkah laku disimpan dalam method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i="1" dirty="0" smtClean="0"/>
              <a:t>Example of object:</a:t>
            </a:r>
          </a:p>
          <a:p>
            <a:pPr>
              <a:buNone/>
            </a:pPr>
            <a:endParaRPr lang="en-US" sz="3000" i="1" dirty="0" smtClean="0"/>
          </a:p>
          <a:p>
            <a:pPr lvl="1"/>
            <a:r>
              <a:rPr lang="en-US" sz="2800" dirty="0" smtClean="0"/>
              <a:t>Physical entity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r>
              <a:rPr lang="en-US" sz="2800" dirty="0" smtClean="0"/>
              <a:t>Conceptual entity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r>
              <a:rPr lang="en-US" sz="2800" dirty="0" smtClean="0"/>
              <a:t>Software entity</a:t>
            </a:r>
          </a:p>
          <a:p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038600" y="2362200"/>
            <a:ext cx="2088232" cy="765143"/>
            <a:chOff x="2550" y="1457"/>
            <a:chExt cx="1542" cy="565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550" y="1457"/>
              <a:ext cx="1542" cy="418"/>
              <a:chOff x="2550" y="1457"/>
              <a:chExt cx="1542" cy="418"/>
            </a:xfrm>
          </p:grpSpPr>
          <p:grpSp>
            <p:nvGrpSpPr>
              <p:cNvPr id="7" name="Group 5"/>
              <p:cNvGrpSpPr>
                <a:grpSpLocks/>
              </p:cNvGrpSpPr>
              <p:nvPr/>
            </p:nvGrpSpPr>
            <p:grpSpPr bwMode="auto">
              <a:xfrm>
                <a:off x="2588" y="1457"/>
                <a:ext cx="1504" cy="387"/>
                <a:chOff x="2588" y="1457"/>
                <a:chExt cx="1504" cy="387"/>
              </a:xfrm>
            </p:grpSpPr>
            <p:sp>
              <p:nvSpPr>
                <p:cNvPr id="97" name="Freeform 6"/>
                <p:cNvSpPr>
                  <a:spLocks/>
                </p:cNvSpPr>
                <p:nvPr/>
              </p:nvSpPr>
              <p:spPr bwMode="auto">
                <a:xfrm>
                  <a:off x="2588" y="1492"/>
                  <a:ext cx="1201" cy="319"/>
                </a:xfrm>
                <a:custGeom>
                  <a:avLst/>
                  <a:gdLst>
                    <a:gd name="T0" fmla="*/ 984 w 1201"/>
                    <a:gd name="T1" fmla="*/ 0 h 319"/>
                    <a:gd name="T2" fmla="*/ 36 w 1201"/>
                    <a:gd name="T3" fmla="*/ 0 h 319"/>
                    <a:gd name="T4" fmla="*/ 29 w 1201"/>
                    <a:gd name="T5" fmla="*/ 12 h 319"/>
                    <a:gd name="T6" fmla="*/ 22 w 1201"/>
                    <a:gd name="T7" fmla="*/ 25 h 319"/>
                    <a:gd name="T8" fmla="*/ 15 w 1201"/>
                    <a:gd name="T9" fmla="*/ 43 h 319"/>
                    <a:gd name="T10" fmla="*/ 10 w 1201"/>
                    <a:gd name="T11" fmla="*/ 62 h 319"/>
                    <a:gd name="T12" fmla="*/ 5 w 1201"/>
                    <a:gd name="T13" fmla="*/ 81 h 319"/>
                    <a:gd name="T14" fmla="*/ 3 w 1201"/>
                    <a:gd name="T15" fmla="*/ 100 h 319"/>
                    <a:gd name="T16" fmla="*/ 2 w 1201"/>
                    <a:gd name="T17" fmla="*/ 122 h 319"/>
                    <a:gd name="T18" fmla="*/ 5 w 1201"/>
                    <a:gd name="T19" fmla="*/ 141 h 319"/>
                    <a:gd name="T20" fmla="*/ 8 w 1201"/>
                    <a:gd name="T21" fmla="*/ 157 h 319"/>
                    <a:gd name="T22" fmla="*/ 12 w 1201"/>
                    <a:gd name="T23" fmla="*/ 171 h 319"/>
                    <a:gd name="T24" fmla="*/ 18 w 1201"/>
                    <a:gd name="T25" fmla="*/ 184 h 319"/>
                    <a:gd name="T26" fmla="*/ 24 w 1201"/>
                    <a:gd name="T27" fmla="*/ 196 h 319"/>
                    <a:gd name="T28" fmla="*/ 30 w 1201"/>
                    <a:gd name="T29" fmla="*/ 207 h 319"/>
                    <a:gd name="T30" fmla="*/ 0 w 1201"/>
                    <a:gd name="T31" fmla="*/ 230 h 319"/>
                    <a:gd name="T32" fmla="*/ 0 w 1201"/>
                    <a:gd name="T33" fmla="*/ 315 h 319"/>
                    <a:gd name="T34" fmla="*/ 303 w 1201"/>
                    <a:gd name="T35" fmla="*/ 315 h 319"/>
                    <a:gd name="T36" fmla="*/ 303 w 1201"/>
                    <a:gd name="T37" fmla="*/ 228 h 319"/>
                    <a:gd name="T38" fmla="*/ 900 w 1201"/>
                    <a:gd name="T39" fmla="*/ 228 h 319"/>
                    <a:gd name="T40" fmla="*/ 804 w 1201"/>
                    <a:gd name="T41" fmla="*/ 246 h 319"/>
                    <a:gd name="T42" fmla="*/ 804 w 1201"/>
                    <a:gd name="T43" fmla="*/ 285 h 319"/>
                    <a:gd name="T44" fmla="*/ 1064 w 1201"/>
                    <a:gd name="T45" fmla="*/ 285 h 319"/>
                    <a:gd name="T46" fmla="*/ 933 w 1201"/>
                    <a:gd name="T47" fmla="*/ 300 h 319"/>
                    <a:gd name="T48" fmla="*/ 933 w 1201"/>
                    <a:gd name="T49" fmla="*/ 318 h 319"/>
                    <a:gd name="T50" fmla="*/ 1164 w 1201"/>
                    <a:gd name="T51" fmla="*/ 300 h 319"/>
                    <a:gd name="T52" fmla="*/ 1164 w 1201"/>
                    <a:gd name="T53" fmla="*/ 251 h 319"/>
                    <a:gd name="T54" fmla="*/ 1200 w 1201"/>
                    <a:gd name="T55" fmla="*/ 251 h 319"/>
                    <a:gd name="T56" fmla="*/ 1200 w 1201"/>
                    <a:gd name="T57" fmla="*/ 222 h 319"/>
                    <a:gd name="T58" fmla="*/ 1161 w 1201"/>
                    <a:gd name="T59" fmla="*/ 222 h 319"/>
                    <a:gd name="T60" fmla="*/ 1161 w 1201"/>
                    <a:gd name="T61" fmla="*/ 243 h 319"/>
                    <a:gd name="T62" fmla="*/ 954 w 1201"/>
                    <a:gd name="T63" fmla="*/ 243 h 319"/>
                    <a:gd name="T64" fmla="*/ 966 w 1201"/>
                    <a:gd name="T65" fmla="*/ 235 h 319"/>
                    <a:gd name="T66" fmla="*/ 975 w 1201"/>
                    <a:gd name="T67" fmla="*/ 228 h 319"/>
                    <a:gd name="T68" fmla="*/ 984 w 1201"/>
                    <a:gd name="T69" fmla="*/ 220 h 319"/>
                    <a:gd name="T70" fmla="*/ 972 w 1201"/>
                    <a:gd name="T71" fmla="*/ 237 h 319"/>
                    <a:gd name="T72" fmla="*/ 1018 w 1201"/>
                    <a:gd name="T73" fmla="*/ 237 h 319"/>
                    <a:gd name="T74" fmla="*/ 1024 w 1201"/>
                    <a:gd name="T75" fmla="*/ 214 h 319"/>
                    <a:gd name="T76" fmla="*/ 993 w 1201"/>
                    <a:gd name="T77" fmla="*/ 214 h 319"/>
                    <a:gd name="T78" fmla="*/ 1003 w 1201"/>
                    <a:gd name="T79" fmla="*/ 201 h 319"/>
                    <a:gd name="T80" fmla="*/ 1010 w 1201"/>
                    <a:gd name="T81" fmla="*/ 187 h 319"/>
                    <a:gd name="T82" fmla="*/ 1016 w 1201"/>
                    <a:gd name="T83" fmla="*/ 173 h 319"/>
                    <a:gd name="T84" fmla="*/ 1020 w 1201"/>
                    <a:gd name="T85" fmla="*/ 158 h 319"/>
                    <a:gd name="T86" fmla="*/ 1024 w 1201"/>
                    <a:gd name="T87" fmla="*/ 139 h 319"/>
                    <a:gd name="T88" fmla="*/ 1025 w 1201"/>
                    <a:gd name="T89" fmla="*/ 114 h 319"/>
                    <a:gd name="T90" fmla="*/ 1025 w 1201"/>
                    <a:gd name="T91" fmla="*/ 98 h 319"/>
                    <a:gd name="T92" fmla="*/ 1021 w 1201"/>
                    <a:gd name="T93" fmla="*/ 76 h 319"/>
                    <a:gd name="T94" fmla="*/ 1017 w 1201"/>
                    <a:gd name="T95" fmla="*/ 62 h 319"/>
                    <a:gd name="T96" fmla="*/ 1013 w 1201"/>
                    <a:gd name="T97" fmla="*/ 51 h 319"/>
                    <a:gd name="T98" fmla="*/ 1009 w 1201"/>
                    <a:gd name="T99" fmla="*/ 37 h 319"/>
                    <a:gd name="T100" fmla="*/ 1001 w 1201"/>
                    <a:gd name="T101" fmla="*/ 23 h 319"/>
                    <a:gd name="T102" fmla="*/ 993 w 1201"/>
                    <a:gd name="T103" fmla="*/ 12 h 319"/>
                    <a:gd name="T104" fmla="*/ 984 w 1201"/>
                    <a:gd name="T105" fmla="*/ 0 h 319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201"/>
                    <a:gd name="T160" fmla="*/ 0 h 319"/>
                    <a:gd name="T161" fmla="*/ 1201 w 1201"/>
                    <a:gd name="T162" fmla="*/ 319 h 319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201" h="319">
                      <a:moveTo>
                        <a:pt x="984" y="0"/>
                      </a:moveTo>
                      <a:lnTo>
                        <a:pt x="36" y="0"/>
                      </a:lnTo>
                      <a:lnTo>
                        <a:pt x="29" y="12"/>
                      </a:lnTo>
                      <a:lnTo>
                        <a:pt x="22" y="25"/>
                      </a:lnTo>
                      <a:lnTo>
                        <a:pt x="15" y="43"/>
                      </a:lnTo>
                      <a:lnTo>
                        <a:pt x="10" y="62"/>
                      </a:lnTo>
                      <a:lnTo>
                        <a:pt x="5" y="81"/>
                      </a:lnTo>
                      <a:lnTo>
                        <a:pt x="3" y="100"/>
                      </a:lnTo>
                      <a:lnTo>
                        <a:pt x="2" y="122"/>
                      </a:lnTo>
                      <a:lnTo>
                        <a:pt x="5" y="141"/>
                      </a:lnTo>
                      <a:lnTo>
                        <a:pt x="8" y="157"/>
                      </a:lnTo>
                      <a:lnTo>
                        <a:pt x="12" y="171"/>
                      </a:lnTo>
                      <a:lnTo>
                        <a:pt x="18" y="184"/>
                      </a:lnTo>
                      <a:lnTo>
                        <a:pt x="24" y="196"/>
                      </a:lnTo>
                      <a:lnTo>
                        <a:pt x="30" y="207"/>
                      </a:lnTo>
                      <a:lnTo>
                        <a:pt x="0" y="230"/>
                      </a:lnTo>
                      <a:lnTo>
                        <a:pt x="0" y="315"/>
                      </a:lnTo>
                      <a:lnTo>
                        <a:pt x="303" y="315"/>
                      </a:lnTo>
                      <a:lnTo>
                        <a:pt x="303" y="228"/>
                      </a:lnTo>
                      <a:lnTo>
                        <a:pt x="900" y="228"/>
                      </a:lnTo>
                      <a:lnTo>
                        <a:pt x="804" y="246"/>
                      </a:lnTo>
                      <a:lnTo>
                        <a:pt x="804" y="285"/>
                      </a:lnTo>
                      <a:lnTo>
                        <a:pt x="1064" y="285"/>
                      </a:lnTo>
                      <a:lnTo>
                        <a:pt x="933" y="300"/>
                      </a:lnTo>
                      <a:lnTo>
                        <a:pt x="933" y="318"/>
                      </a:lnTo>
                      <a:lnTo>
                        <a:pt x="1164" y="300"/>
                      </a:lnTo>
                      <a:lnTo>
                        <a:pt x="1164" y="251"/>
                      </a:lnTo>
                      <a:lnTo>
                        <a:pt x="1200" y="251"/>
                      </a:lnTo>
                      <a:lnTo>
                        <a:pt x="1200" y="222"/>
                      </a:lnTo>
                      <a:lnTo>
                        <a:pt x="1161" y="222"/>
                      </a:lnTo>
                      <a:lnTo>
                        <a:pt x="1161" y="243"/>
                      </a:lnTo>
                      <a:lnTo>
                        <a:pt x="954" y="243"/>
                      </a:lnTo>
                      <a:lnTo>
                        <a:pt x="966" y="235"/>
                      </a:lnTo>
                      <a:lnTo>
                        <a:pt x="975" y="228"/>
                      </a:lnTo>
                      <a:lnTo>
                        <a:pt x="984" y="220"/>
                      </a:lnTo>
                      <a:lnTo>
                        <a:pt x="972" y="237"/>
                      </a:lnTo>
                      <a:lnTo>
                        <a:pt x="1018" y="237"/>
                      </a:lnTo>
                      <a:lnTo>
                        <a:pt x="1024" y="214"/>
                      </a:lnTo>
                      <a:lnTo>
                        <a:pt x="993" y="214"/>
                      </a:lnTo>
                      <a:lnTo>
                        <a:pt x="1003" y="201"/>
                      </a:lnTo>
                      <a:lnTo>
                        <a:pt x="1010" y="187"/>
                      </a:lnTo>
                      <a:lnTo>
                        <a:pt x="1016" y="173"/>
                      </a:lnTo>
                      <a:lnTo>
                        <a:pt x="1020" y="158"/>
                      </a:lnTo>
                      <a:lnTo>
                        <a:pt x="1024" y="139"/>
                      </a:lnTo>
                      <a:lnTo>
                        <a:pt x="1025" y="114"/>
                      </a:lnTo>
                      <a:lnTo>
                        <a:pt x="1025" y="98"/>
                      </a:lnTo>
                      <a:lnTo>
                        <a:pt x="1021" y="76"/>
                      </a:lnTo>
                      <a:lnTo>
                        <a:pt x="1017" y="62"/>
                      </a:lnTo>
                      <a:lnTo>
                        <a:pt x="1013" y="51"/>
                      </a:lnTo>
                      <a:lnTo>
                        <a:pt x="1009" y="37"/>
                      </a:lnTo>
                      <a:lnTo>
                        <a:pt x="1001" y="23"/>
                      </a:lnTo>
                      <a:lnTo>
                        <a:pt x="993" y="12"/>
                      </a:lnTo>
                      <a:lnTo>
                        <a:pt x="984" y="0"/>
                      </a:lnTo>
                    </a:path>
                  </a:pathLst>
                </a:custGeom>
                <a:solidFill>
                  <a:srgbClr val="C0C0C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grpSp>
              <p:nvGrpSpPr>
                <p:cNvPr id="8" name="Group 7"/>
                <p:cNvGrpSpPr>
                  <a:grpSpLocks/>
                </p:cNvGrpSpPr>
                <p:nvPr/>
              </p:nvGrpSpPr>
              <p:grpSpPr bwMode="auto">
                <a:xfrm>
                  <a:off x="3739" y="1457"/>
                  <a:ext cx="353" cy="387"/>
                  <a:chOff x="3739" y="1457"/>
                  <a:chExt cx="353" cy="387"/>
                </a:xfrm>
              </p:grpSpPr>
              <p:grpSp>
                <p:nvGrpSpPr>
                  <p:cNvPr id="9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3739" y="1457"/>
                    <a:ext cx="39" cy="256"/>
                    <a:chOff x="3739" y="1457"/>
                    <a:chExt cx="39" cy="256"/>
                  </a:xfrm>
                </p:grpSpPr>
                <p:sp>
                  <p:nvSpPr>
                    <p:cNvPr id="112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39" y="1705"/>
                      <a:ext cx="39" cy="8"/>
                    </a:xfrm>
                    <a:prstGeom prst="rect">
                      <a:avLst/>
                    </a:prstGeom>
                    <a:solidFill>
                      <a:srgbClr val="808080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  <p:grpSp>
                  <p:nvGrpSpPr>
                    <p:cNvPr id="10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49" y="1457"/>
                      <a:ext cx="26" cy="238"/>
                      <a:chOff x="3749" y="1457"/>
                      <a:chExt cx="26" cy="238"/>
                    </a:xfrm>
                  </p:grpSpPr>
                  <p:sp>
                    <p:nvSpPr>
                      <p:cNvPr id="114" name="Rectangle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53" y="1457"/>
                        <a:ext cx="16" cy="116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d-ID"/>
                      </a:p>
                    </p:txBody>
                  </p:sp>
                  <p:sp>
                    <p:nvSpPr>
                      <p:cNvPr id="115" name="Rectangl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49" y="1582"/>
                        <a:ext cx="26" cy="113"/>
                      </a:xfrm>
                      <a:prstGeom prst="rect">
                        <a:avLst/>
                      </a:prstGeom>
                      <a:solidFill>
                        <a:srgbClr val="A0A0A0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d-ID"/>
                      </a:p>
                    </p:txBody>
                  </p:sp>
                </p:grpSp>
              </p:grpSp>
              <p:grpSp>
                <p:nvGrpSpPr>
                  <p:cNvPr id="11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3754" y="1561"/>
                    <a:ext cx="338" cy="283"/>
                    <a:chOff x="3754" y="1561"/>
                    <a:chExt cx="338" cy="283"/>
                  </a:xfrm>
                </p:grpSpPr>
                <p:grpSp>
                  <p:nvGrpSpPr>
                    <p:cNvPr id="15" name="Group 1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67" y="1561"/>
                      <a:ext cx="310" cy="187"/>
                      <a:chOff x="3767" y="1561"/>
                      <a:chExt cx="310" cy="187"/>
                    </a:xfrm>
                  </p:grpSpPr>
                  <p:sp>
                    <p:nvSpPr>
                      <p:cNvPr id="108" name="Freeform 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67" y="1561"/>
                        <a:ext cx="310" cy="187"/>
                      </a:xfrm>
                      <a:custGeom>
                        <a:avLst/>
                        <a:gdLst>
                          <a:gd name="T0" fmla="*/ 145 w 310"/>
                          <a:gd name="T1" fmla="*/ 0 h 187"/>
                          <a:gd name="T2" fmla="*/ 26 w 310"/>
                          <a:gd name="T3" fmla="*/ 0 h 187"/>
                          <a:gd name="T4" fmla="*/ 22 w 310"/>
                          <a:gd name="T5" fmla="*/ 2 h 187"/>
                          <a:gd name="T6" fmla="*/ 19 w 310"/>
                          <a:gd name="T7" fmla="*/ 5 h 187"/>
                          <a:gd name="T8" fmla="*/ 17 w 310"/>
                          <a:gd name="T9" fmla="*/ 8 h 187"/>
                          <a:gd name="T10" fmla="*/ 16 w 310"/>
                          <a:gd name="T11" fmla="*/ 11 h 187"/>
                          <a:gd name="T12" fmla="*/ 0 w 310"/>
                          <a:gd name="T13" fmla="*/ 159 h 187"/>
                          <a:gd name="T14" fmla="*/ 1 w 310"/>
                          <a:gd name="T15" fmla="*/ 165 h 187"/>
                          <a:gd name="T16" fmla="*/ 2 w 310"/>
                          <a:gd name="T17" fmla="*/ 174 h 187"/>
                          <a:gd name="T18" fmla="*/ 8 w 310"/>
                          <a:gd name="T19" fmla="*/ 181 h 187"/>
                          <a:gd name="T20" fmla="*/ 14 w 310"/>
                          <a:gd name="T21" fmla="*/ 186 h 187"/>
                          <a:gd name="T22" fmla="*/ 21 w 310"/>
                          <a:gd name="T23" fmla="*/ 186 h 187"/>
                          <a:gd name="T24" fmla="*/ 309 w 310"/>
                          <a:gd name="T25" fmla="*/ 186 h 187"/>
                          <a:gd name="T26" fmla="*/ 302 w 310"/>
                          <a:gd name="T27" fmla="*/ 110 h 187"/>
                          <a:gd name="T28" fmla="*/ 299 w 310"/>
                          <a:gd name="T29" fmla="*/ 105 h 187"/>
                          <a:gd name="T30" fmla="*/ 292 w 310"/>
                          <a:gd name="T31" fmla="*/ 100 h 187"/>
                          <a:gd name="T32" fmla="*/ 285 w 310"/>
                          <a:gd name="T33" fmla="*/ 99 h 187"/>
                          <a:gd name="T34" fmla="*/ 172 w 310"/>
                          <a:gd name="T35" fmla="*/ 79 h 187"/>
                          <a:gd name="T36" fmla="*/ 118 w 310"/>
                          <a:gd name="T37" fmla="*/ 79 h 187"/>
                          <a:gd name="T38" fmla="*/ 42 w 310"/>
                          <a:gd name="T39" fmla="*/ 79 h 187"/>
                          <a:gd name="T40" fmla="*/ 42 w 310"/>
                          <a:gd name="T41" fmla="*/ 10 h 187"/>
                          <a:gd name="T42" fmla="*/ 104 w 310"/>
                          <a:gd name="T43" fmla="*/ 10 h 187"/>
                          <a:gd name="T44" fmla="*/ 119 w 310"/>
                          <a:gd name="T45" fmla="*/ 79 h 187"/>
                          <a:gd name="T46" fmla="*/ 131 w 310"/>
                          <a:gd name="T47" fmla="*/ 79 h 187"/>
                          <a:gd name="T48" fmla="*/ 115 w 310"/>
                          <a:gd name="T49" fmla="*/ 10 h 187"/>
                          <a:gd name="T50" fmla="*/ 144 w 310"/>
                          <a:gd name="T51" fmla="*/ 10 h 187"/>
                          <a:gd name="T52" fmla="*/ 161 w 310"/>
                          <a:gd name="T53" fmla="*/ 79 h 187"/>
                          <a:gd name="T54" fmla="*/ 173 w 310"/>
                          <a:gd name="T55" fmla="*/ 80 h 187"/>
                          <a:gd name="T56" fmla="*/ 154 w 310"/>
                          <a:gd name="T57" fmla="*/ 9 h 187"/>
                          <a:gd name="T58" fmla="*/ 154 w 310"/>
                          <a:gd name="T59" fmla="*/ 7 h 187"/>
                          <a:gd name="T60" fmla="*/ 151 w 310"/>
                          <a:gd name="T61" fmla="*/ 3 h 187"/>
                          <a:gd name="T62" fmla="*/ 148 w 310"/>
                          <a:gd name="T63" fmla="*/ 1 h 187"/>
                          <a:gd name="T64" fmla="*/ 145 w 310"/>
                          <a:gd name="T65" fmla="*/ 0 h 187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w 310"/>
                          <a:gd name="T100" fmla="*/ 0 h 187"/>
                          <a:gd name="T101" fmla="*/ 310 w 310"/>
                          <a:gd name="T102" fmla="*/ 187 h 187"/>
                        </a:gdLst>
                        <a:ahLst/>
                        <a:cxnLst>
                          <a:cxn ang="T66">
                            <a:pos x="T0" y="T1"/>
                          </a:cxn>
                          <a:cxn ang="T67">
                            <a:pos x="T2" y="T3"/>
                          </a:cxn>
                          <a:cxn ang="T68">
                            <a:pos x="T4" y="T5"/>
                          </a:cxn>
                          <a:cxn ang="T69">
                            <a:pos x="T6" y="T7"/>
                          </a:cxn>
                          <a:cxn ang="T70">
                            <a:pos x="T8" y="T9"/>
                          </a:cxn>
                          <a:cxn ang="T71">
                            <a:pos x="T10" y="T11"/>
                          </a:cxn>
                          <a:cxn ang="T72">
                            <a:pos x="T12" y="T13"/>
                          </a:cxn>
                          <a:cxn ang="T73">
                            <a:pos x="T14" y="T15"/>
                          </a:cxn>
                          <a:cxn ang="T74">
                            <a:pos x="T16" y="T17"/>
                          </a:cxn>
                          <a:cxn ang="T75">
                            <a:pos x="T18" y="T19"/>
                          </a:cxn>
                          <a:cxn ang="T76">
                            <a:pos x="T20" y="T21"/>
                          </a:cxn>
                          <a:cxn ang="T77">
                            <a:pos x="T22" y="T23"/>
                          </a:cxn>
                          <a:cxn ang="T78">
                            <a:pos x="T24" y="T25"/>
                          </a:cxn>
                          <a:cxn ang="T79">
                            <a:pos x="T26" y="T27"/>
                          </a:cxn>
                          <a:cxn ang="T80">
                            <a:pos x="T28" y="T29"/>
                          </a:cxn>
                          <a:cxn ang="T81">
                            <a:pos x="T30" y="T31"/>
                          </a:cxn>
                          <a:cxn ang="T82">
                            <a:pos x="T32" y="T33"/>
                          </a:cxn>
                          <a:cxn ang="T83">
                            <a:pos x="T34" y="T35"/>
                          </a:cxn>
                          <a:cxn ang="T84">
                            <a:pos x="T36" y="T37"/>
                          </a:cxn>
                          <a:cxn ang="T85">
                            <a:pos x="T38" y="T39"/>
                          </a:cxn>
                          <a:cxn ang="T86">
                            <a:pos x="T40" y="T41"/>
                          </a:cxn>
                          <a:cxn ang="T87">
                            <a:pos x="T42" y="T43"/>
                          </a:cxn>
                          <a:cxn ang="T88">
                            <a:pos x="T44" y="T45"/>
                          </a:cxn>
                          <a:cxn ang="T89">
                            <a:pos x="T46" y="T47"/>
                          </a:cxn>
                          <a:cxn ang="T90">
                            <a:pos x="T48" y="T49"/>
                          </a:cxn>
                          <a:cxn ang="T91">
                            <a:pos x="T50" y="T51"/>
                          </a:cxn>
                          <a:cxn ang="T92">
                            <a:pos x="T52" y="T53"/>
                          </a:cxn>
                          <a:cxn ang="T93">
                            <a:pos x="T54" y="T55"/>
                          </a:cxn>
                          <a:cxn ang="T94">
                            <a:pos x="T56" y="T57"/>
                          </a:cxn>
                          <a:cxn ang="T95">
                            <a:pos x="T58" y="T59"/>
                          </a:cxn>
                          <a:cxn ang="T96">
                            <a:pos x="T60" y="T61"/>
                          </a:cxn>
                          <a:cxn ang="T97">
                            <a:pos x="T62" y="T63"/>
                          </a:cxn>
                          <a:cxn ang="T98">
                            <a:pos x="T64" y="T65"/>
                          </a:cxn>
                        </a:cxnLst>
                        <a:rect l="T99" t="T100" r="T101" b="T102"/>
                        <a:pathLst>
                          <a:path w="310" h="187">
                            <a:moveTo>
                              <a:pt x="145" y="0"/>
                            </a:moveTo>
                            <a:lnTo>
                              <a:pt x="26" y="0"/>
                            </a:lnTo>
                            <a:lnTo>
                              <a:pt x="22" y="2"/>
                            </a:lnTo>
                            <a:lnTo>
                              <a:pt x="19" y="5"/>
                            </a:lnTo>
                            <a:lnTo>
                              <a:pt x="17" y="8"/>
                            </a:lnTo>
                            <a:lnTo>
                              <a:pt x="16" y="11"/>
                            </a:lnTo>
                            <a:lnTo>
                              <a:pt x="0" y="159"/>
                            </a:lnTo>
                            <a:lnTo>
                              <a:pt x="1" y="165"/>
                            </a:lnTo>
                            <a:lnTo>
                              <a:pt x="2" y="174"/>
                            </a:lnTo>
                            <a:lnTo>
                              <a:pt x="8" y="181"/>
                            </a:lnTo>
                            <a:lnTo>
                              <a:pt x="14" y="186"/>
                            </a:lnTo>
                            <a:lnTo>
                              <a:pt x="21" y="186"/>
                            </a:lnTo>
                            <a:lnTo>
                              <a:pt x="309" y="186"/>
                            </a:lnTo>
                            <a:lnTo>
                              <a:pt x="302" y="110"/>
                            </a:lnTo>
                            <a:lnTo>
                              <a:pt x="299" y="105"/>
                            </a:lnTo>
                            <a:lnTo>
                              <a:pt x="292" y="100"/>
                            </a:lnTo>
                            <a:lnTo>
                              <a:pt x="285" y="99"/>
                            </a:lnTo>
                            <a:lnTo>
                              <a:pt x="172" y="79"/>
                            </a:lnTo>
                            <a:lnTo>
                              <a:pt x="118" y="79"/>
                            </a:lnTo>
                            <a:lnTo>
                              <a:pt x="42" y="79"/>
                            </a:lnTo>
                            <a:lnTo>
                              <a:pt x="42" y="10"/>
                            </a:lnTo>
                            <a:lnTo>
                              <a:pt x="104" y="10"/>
                            </a:lnTo>
                            <a:lnTo>
                              <a:pt x="119" y="79"/>
                            </a:lnTo>
                            <a:lnTo>
                              <a:pt x="131" y="79"/>
                            </a:lnTo>
                            <a:lnTo>
                              <a:pt x="115" y="10"/>
                            </a:lnTo>
                            <a:lnTo>
                              <a:pt x="144" y="10"/>
                            </a:lnTo>
                            <a:lnTo>
                              <a:pt x="161" y="79"/>
                            </a:lnTo>
                            <a:lnTo>
                              <a:pt x="173" y="80"/>
                            </a:lnTo>
                            <a:lnTo>
                              <a:pt x="154" y="9"/>
                            </a:lnTo>
                            <a:lnTo>
                              <a:pt x="154" y="7"/>
                            </a:lnTo>
                            <a:lnTo>
                              <a:pt x="151" y="3"/>
                            </a:lnTo>
                            <a:lnTo>
                              <a:pt x="148" y="1"/>
                            </a:lnTo>
                            <a:lnTo>
                              <a:pt x="145" y="0"/>
                            </a:lnTo>
                          </a:path>
                        </a:pathLst>
                      </a:custGeom>
                      <a:solidFill>
                        <a:srgbClr val="C0C0C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id-ID"/>
                      </a:p>
                    </p:txBody>
                  </p:sp>
                  <p:grpSp>
                    <p:nvGrpSpPr>
                      <p:cNvPr id="16" name="Group 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3893" y="1634"/>
                        <a:ext cx="59" cy="18"/>
                        <a:chOff x="3893" y="1634"/>
                        <a:chExt cx="59" cy="18"/>
                      </a:xfrm>
                    </p:grpSpPr>
                    <p:sp>
                      <p:nvSpPr>
                        <p:cNvPr id="110" name="Freeform 17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893" y="1634"/>
                          <a:ext cx="17" cy="17"/>
                        </a:xfrm>
                        <a:custGeom>
                          <a:avLst/>
                          <a:gdLst>
                            <a:gd name="T0" fmla="*/ 12 w 17"/>
                            <a:gd name="T1" fmla="*/ 3 h 17"/>
                            <a:gd name="T2" fmla="*/ 16 w 17"/>
                            <a:gd name="T3" fmla="*/ 16 h 17"/>
                            <a:gd name="T4" fmla="*/ 3 w 17"/>
                            <a:gd name="T5" fmla="*/ 16 h 17"/>
                            <a:gd name="T6" fmla="*/ 0 w 17"/>
                            <a:gd name="T7" fmla="*/ 0 h 17"/>
                            <a:gd name="T8" fmla="*/ 12 w 17"/>
                            <a:gd name="T9" fmla="*/ 3 h 17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7"/>
                            <a:gd name="T16" fmla="*/ 0 h 17"/>
                            <a:gd name="T17" fmla="*/ 17 w 17"/>
                            <a:gd name="T18" fmla="*/ 17 h 17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7" h="17">
                              <a:moveTo>
                                <a:pt x="12" y="3"/>
                              </a:moveTo>
                              <a:lnTo>
                                <a:pt x="16" y="16"/>
                              </a:lnTo>
                              <a:lnTo>
                                <a:pt x="3" y="16"/>
                              </a:lnTo>
                              <a:lnTo>
                                <a:pt x="0" y="0"/>
                              </a:lnTo>
                              <a:lnTo>
                                <a:pt x="12" y="3"/>
                              </a:lnTo>
                            </a:path>
                          </a:pathLst>
                        </a:custGeom>
                        <a:solidFill>
                          <a:srgbClr val="C0C0C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id-ID"/>
                        </a:p>
                      </p:txBody>
                    </p:sp>
                    <p:sp>
                      <p:nvSpPr>
                        <p:cNvPr id="111" name="Freeform 1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3935" y="1635"/>
                          <a:ext cx="17" cy="17"/>
                        </a:xfrm>
                        <a:custGeom>
                          <a:avLst/>
                          <a:gdLst>
                            <a:gd name="T0" fmla="*/ 12 w 17"/>
                            <a:gd name="T1" fmla="*/ 0 h 17"/>
                            <a:gd name="T2" fmla="*/ 16 w 17"/>
                            <a:gd name="T3" fmla="*/ 16 h 17"/>
                            <a:gd name="T4" fmla="*/ 4 w 17"/>
                            <a:gd name="T5" fmla="*/ 16 h 17"/>
                            <a:gd name="T6" fmla="*/ 0 w 17"/>
                            <a:gd name="T7" fmla="*/ 0 h 17"/>
                            <a:gd name="T8" fmla="*/ 12 w 17"/>
                            <a:gd name="T9" fmla="*/ 0 h 17"/>
                            <a:gd name="T10" fmla="*/ 0 60000 65536"/>
                            <a:gd name="T11" fmla="*/ 0 60000 65536"/>
                            <a:gd name="T12" fmla="*/ 0 60000 65536"/>
                            <a:gd name="T13" fmla="*/ 0 60000 65536"/>
                            <a:gd name="T14" fmla="*/ 0 60000 65536"/>
                            <a:gd name="T15" fmla="*/ 0 w 17"/>
                            <a:gd name="T16" fmla="*/ 0 h 17"/>
                            <a:gd name="T17" fmla="*/ 17 w 17"/>
                            <a:gd name="T18" fmla="*/ 17 h 17"/>
                          </a:gdLst>
                          <a:ahLst/>
                          <a:cxnLst>
                            <a:cxn ang="T10">
                              <a:pos x="T0" y="T1"/>
                            </a:cxn>
                            <a:cxn ang="T11">
                              <a:pos x="T2" y="T3"/>
                            </a:cxn>
                            <a:cxn ang="T12">
                              <a:pos x="T4" y="T5"/>
                            </a:cxn>
                            <a:cxn ang="T13">
                              <a:pos x="T6" y="T7"/>
                            </a:cxn>
                            <a:cxn ang="T14">
                              <a:pos x="T8" y="T9"/>
                            </a:cxn>
                          </a:cxnLst>
                          <a:rect l="T15" t="T16" r="T17" b="T18"/>
                          <a:pathLst>
                            <a:path w="17" h="17">
                              <a:moveTo>
                                <a:pt x="12" y="0"/>
                              </a:moveTo>
                              <a:lnTo>
                                <a:pt x="16" y="16"/>
                              </a:lnTo>
                              <a:lnTo>
                                <a:pt x="4" y="16"/>
                              </a:lnTo>
                              <a:lnTo>
                                <a:pt x="0" y="0"/>
                              </a:lnTo>
                              <a:lnTo>
                                <a:pt x="12" y="0"/>
                              </a:lnTo>
                            </a:path>
                          </a:pathLst>
                        </a:custGeom>
                        <a:solidFill>
                          <a:srgbClr val="C0C0C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id-ID"/>
                        </a:p>
                      </p:txBody>
                    </p:sp>
                  </p:grpSp>
                </p:grpSp>
                <p:sp>
                  <p:nvSpPr>
                    <p:cNvPr id="102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3880" y="1712"/>
                      <a:ext cx="212" cy="114"/>
                    </a:xfrm>
                    <a:custGeom>
                      <a:avLst/>
                      <a:gdLst>
                        <a:gd name="T0" fmla="*/ 183 w 212"/>
                        <a:gd name="T1" fmla="*/ 57 h 114"/>
                        <a:gd name="T2" fmla="*/ 211 w 212"/>
                        <a:gd name="T3" fmla="*/ 57 h 114"/>
                        <a:gd name="T4" fmla="*/ 211 w 212"/>
                        <a:gd name="T5" fmla="*/ 113 h 114"/>
                        <a:gd name="T6" fmla="*/ 174 w 212"/>
                        <a:gd name="T7" fmla="*/ 113 h 114"/>
                        <a:gd name="T8" fmla="*/ 33 w 212"/>
                        <a:gd name="T9" fmla="*/ 113 h 114"/>
                        <a:gd name="T10" fmla="*/ 33 w 212"/>
                        <a:gd name="T11" fmla="*/ 84 h 114"/>
                        <a:gd name="T12" fmla="*/ 0 w 212"/>
                        <a:gd name="T13" fmla="*/ 84 h 114"/>
                        <a:gd name="T14" fmla="*/ 0 w 212"/>
                        <a:gd name="T15" fmla="*/ 36 h 114"/>
                        <a:gd name="T16" fmla="*/ 36 w 212"/>
                        <a:gd name="T17" fmla="*/ 36 h 114"/>
                        <a:gd name="T18" fmla="*/ 55 w 212"/>
                        <a:gd name="T19" fmla="*/ 0 h 114"/>
                        <a:gd name="T20" fmla="*/ 183 w 212"/>
                        <a:gd name="T21" fmla="*/ 0 h 114"/>
                        <a:gd name="T22" fmla="*/ 183 w 212"/>
                        <a:gd name="T23" fmla="*/ 57 h 114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w 212"/>
                        <a:gd name="T37" fmla="*/ 0 h 114"/>
                        <a:gd name="T38" fmla="*/ 212 w 212"/>
                        <a:gd name="T39" fmla="*/ 114 h 114"/>
                      </a:gdLst>
                      <a:ahLst/>
                      <a:cxnLst>
                        <a:cxn ang="T24">
                          <a:pos x="T0" y="T1"/>
                        </a:cxn>
                        <a:cxn ang="T25">
                          <a:pos x="T2" y="T3"/>
                        </a:cxn>
                        <a:cxn ang="T26">
                          <a:pos x="T4" y="T5"/>
                        </a:cxn>
                        <a:cxn ang="T27">
                          <a:pos x="T6" y="T7"/>
                        </a:cxn>
                        <a:cxn ang="T28">
                          <a:pos x="T8" y="T9"/>
                        </a:cxn>
                        <a:cxn ang="T29">
                          <a:pos x="T10" y="T11"/>
                        </a:cxn>
                        <a:cxn ang="T30">
                          <a:pos x="T12" y="T13"/>
                        </a:cxn>
                        <a:cxn ang="T31">
                          <a:pos x="T14" y="T15"/>
                        </a:cxn>
                        <a:cxn ang="T32">
                          <a:pos x="T16" y="T17"/>
                        </a:cxn>
                        <a:cxn ang="T33">
                          <a:pos x="T18" y="T19"/>
                        </a:cxn>
                        <a:cxn ang="T34">
                          <a:pos x="T20" y="T21"/>
                        </a:cxn>
                        <a:cxn ang="T35">
                          <a:pos x="T22" y="T23"/>
                        </a:cxn>
                      </a:cxnLst>
                      <a:rect l="T36" t="T37" r="T38" b="T39"/>
                      <a:pathLst>
                        <a:path w="212" h="114">
                          <a:moveTo>
                            <a:pt x="183" y="57"/>
                          </a:moveTo>
                          <a:lnTo>
                            <a:pt x="211" y="57"/>
                          </a:lnTo>
                          <a:lnTo>
                            <a:pt x="211" y="113"/>
                          </a:lnTo>
                          <a:lnTo>
                            <a:pt x="174" y="113"/>
                          </a:lnTo>
                          <a:lnTo>
                            <a:pt x="33" y="113"/>
                          </a:lnTo>
                          <a:lnTo>
                            <a:pt x="33" y="84"/>
                          </a:lnTo>
                          <a:lnTo>
                            <a:pt x="0" y="84"/>
                          </a:lnTo>
                          <a:lnTo>
                            <a:pt x="0" y="36"/>
                          </a:lnTo>
                          <a:lnTo>
                            <a:pt x="36" y="36"/>
                          </a:lnTo>
                          <a:lnTo>
                            <a:pt x="55" y="0"/>
                          </a:lnTo>
                          <a:lnTo>
                            <a:pt x="183" y="0"/>
                          </a:lnTo>
                          <a:lnTo>
                            <a:pt x="183" y="57"/>
                          </a:lnTo>
                        </a:path>
                      </a:pathLst>
                    </a:custGeom>
                    <a:solidFill>
                      <a:srgbClr val="60606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  <p:sp>
                  <p:nvSpPr>
                    <p:cNvPr id="103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3908" y="1701"/>
                      <a:ext cx="180" cy="71"/>
                    </a:xfrm>
                    <a:custGeom>
                      <a:avLst/>
                      <a:gdLst>
                        <a:gd name="T0" fmla="*/ 165 w 180"/>
                        <a:gd name="T1" fmla="*/ 0 h 71"/>
                        <a:gd name="T2" fmla="*/ 29 w 180"/>
                        <a:gd name="T3" fmla="*/ 0 h 71"/>
                        <a:gd name="T4" fmla="*/ 0 w 180"/>
                        <a:gd name="T5" fmla="*/ 70 h 71"/>
                        <a:gd name="T6" fmla="*/ 22 w 180"/>
                        <a:gd name="T7" fmla="*/ 70 h 71"/>
                        <a:gd name="T8" fmla="*/ 26 w 180"/>
                        <a:gd name="T9" fmla="*/ 69 h 71"/>
                        <a:gd name="T10" fmla="*/ 30 w 180"/>
                        <a:gd name="T11" fmla="*/ 68 h 71"/>
                        <a:gd name="T12" fmla="*/ 33 w 180"/>
                        <a:gd name="T13" fmla="*/ 65 h 71"/>
                        <a:gd name="T14" fmla="*/ 35 w 180"/>
                        <a:gd name="T15" fmla="*/ 62 h 71"/>
                        <a:gd name="T16" fmla="*/ 37 w 180"/>
                        <a:gd name="T17" fmla="*/ 58 h 71"/>
                        <a:gd name="T18" fmla="*/ 50 w 180"/>
                        <a:gd name="T19" fmla="*/ 29 h 71"/>
                        <a:gd name="T20" fmla="*/ 53 w 180"/>
                        <a:gd name="T21" fmla="*/ 25 h 71"/>
                        <a:gd name="T22" fmla="*/ 58 w 180"/>
                        <a:gd name="T23" fmla="*/ 24 h 71"/>
                        <a:gd name="T24" fmla="*/ 65 w 180"/>
                        <a:gd name="T25" fmla="*/ 23 h 71"/>
                        <a:gd name="T26" fmla="*/ 128 w 180"/>
                        <a:gd name="T27" fmla="*/ 23 h 71"/>
                        <a:gd name="T28" fmla="*/ 133 w 180"/>
                        <a:gd name="T29" fmla="*/ 24 h 71"/>
                        <a:gd name="T30" fmla="*/ 137 w 180"/>
                        <a:gd name="T31" fmla="*/ 26 h 71"/>
                        <a:gd name="T32" fmla="*/ 140 w 180"/>
                        <a:gd name="T33" fmla="*/ 29 h 71"/>
                        <a:gd name="T34" fmla="*/ 141 w 180"/>
                        <a:gd name="T35" fmla="*/ 34 h 71"/>
                        <a:gd name="T36" fmla="*/ 154 w 180"/>
                        <a:gd name="T37" fmla="*/ 69 h 71"/>
                        <a:gd name="T38" fmla="*/ 179 w 180"/>
                        <a:gd name="T39" fmla="*/ 69 h 71"/>
                        <a:gd name="T40" fmla="*/ 179 w 180"/>
                        <a:gd name="T41" fmla="*/ 15 h 71"/>
                        <a:gd name="T42" fmla="*/ 179 w 180"/>
                        <a:gd name="T43" fmla="*/ 11 h 71"/>
                        <a:gd name="T44" fmla="*/ 178 w 180"/>
                        <a:gd name="T45" fmla="*/ 6 h 71"/>
                        <a:gd name="T46" fmla="*/ 176 w 180"/>
                        <a:gd name="T47" fmla="*/ 2 h 71"/>
                        <a:gd name="T48" fmla="*/ 171 w 180"/>
                        <a:gd name="T49" fmla="*/ 0 h 71"/>
                        <a:gd name="T50" fmla="*/ 165 w 180"/>
                        <a:gd name="T51" fmla="*/ 0 h 71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w 180"/>
                        <a:gd name="T79" fmla="*/ 0 h 71"/>
                        <a:gd name="T80" fmla="*/ 180 w 180"/>
                        <a:gd name="T81" fmla="*/ 71 h 71"/>
                      </a:gdLst>
                      <a:ahLst/>
                      <a:cxnLst>
                        <a:cxn ang="T52">
                          <a:pos x="T0" y="T1"/>
                        </a:cxn>
                        <a:cxn ang="T53">
                          <a:pos x="T2" y="T3"/>
                        </a:cxn>
                        <a:cxn ang="T54">
                          <a:pos x="T4" y="T5"/>
                        </a:cxn>
                        <a:cxn ang="T55">
                          <a:pos x="T6" y="T7"/>
                        </a:cxn>
                        <a:cxn ang="T56">
                          <a:pos x="T8" y="T9"/>
                        </a:cxn>
                        <a:cxn ang="T57">
                          <a:pos x="T10" y="T11"/>
                        </a:cxn>
                        <a:cxn ang="T58">
                          <a:pos x="T12" y="T13"/>
                        </a:cxn>
                        <a:cxn ang="T59">
                          <a:pos x="T14" y="T15"/>
                        </a:cxn>
                        <a:cxn ang="T60">
                          <a:pos x="T16" y="T17"/>
                        </a:cxn>
                        <a:cxn ang="T61">
                          <a:pos x="T18" y="T19"/>
                        </a:cxn>
                        <a:cxn ang="T62">
                          <a:pos x="T20" y="T21"/>
                        </a:cxn>
                        <a:cxn ang="T63">
                          <a:pos x="T22" y="T23"/>
                        </a:cxn>
                        <a:cxn ang="T64">
                          <a:pos x="T24" y="T25"/>
                        </a:cxn>
                        <a:cxn ang="T65">
                          <a:pos x="T26" y="T27"/>
                        </a:cxn>
                        <a:cxn ang="T66">
                          <a:pos x="T28" y="T29"/>
                        </a:cxn>
                        <a:cxn ang="T67">
                          <a:pos x="T30" y="T31"/>
                        </a:cxn>
                        <a:cxn ang="T68">
                          <a:pos x="T32" y="T33"/>
                        </a:cxn>
                        <a:cxn ang="T69">
                          <a:pos x="T34" y="T35"/>
                        </a:cxn>
                        <a:cxn ang="T70">
                          <a:pos x="T36" y="T37"/>
                        </a:cxn>
                        <a:cxn ang="T71">
                          <a:pos x="T38" y="T39"/>
                        </a:cxn>
                        <a:cxn ang="T72">
                          <a:pos x="T40" y="T41"/>
                        </a:cxn>
                        <a:cxn ang="T73">
                          <a:pos x="T42" y="T43"/>
                        </a:cxn>
                        <a:cxn ang="T74">
                          <a:pos x="T44" y="T45"/>
                        </a:cxn>
                        <a:cxn ang="T75">
                          <a:pos x="T46" y="T47"/>
                        </a:cxn>
                        <a:cxn ang="T76">
                          <a:pos x="T48" y="T49"/>
                        </a:cxn>
                        <a:cxn ang="T77">
                          <a:pos x="T50" y="T51"/>
                        </a:cxn>
                      </a:cxnLst>
                      <a:rect l="T78" t="T79" r="T80" b="T81"/>
                      <a:pathLst>
                        <a:path w="180" h="71">
                          <a:moveTo>
                            <a:pt x="165" y="0"/>
                          </a:moveTo>
                          <a:lnTo>
                            <a:pt x="29" y="0"/>
                          </a:lnTo>
                          <a:lnTo>
                            <a:pt x="0" y="70"/>
                          </a:lnTo>
                          <a:lnTo>
                            <a:pt x="22" y="70"/>
                          </a:lnTo>
                          <a:lnTo>
                            <a:pt x="26" y="69"/>
                          </a:lnTo>
                          <a:lnTo>
                            <a:pt x="30" y="68"/>
                          </a:lnTo>
                          <a:lnTo>
                            <a:pt x="33" y="65"/>
                          </a:lnTo>
                          <a:lnTo>
                            <a:pt x="35" y="62"/>
                          </a:lnTo>
                          <a:lnTo>
                            <a:pt x="37" y="58"/>
                          </a:lnTo>
                          <a:lnTo>
                            <a:pt x="50" y="29"/>
                          </a:lnTo>
                          <a:lnTo>
                            <a:pt x="53" y="25"/>
                          </a:lnTo>
                          <a:lnTo>
                            <a:pt x="58" y="24"/>
                          </a:lnTo>
                          <a:lnTo>
                            <a:pt x="65" y="23"/>
                          </a:lnTo>
                          <a:lnTo>
                            <a:pt x="128" y="23"/>
                          </a:lnTo>
                          <a:lnTo>
                            <a:pt x="133" y="24"/>
                          </a:lnTo>
                          <a:lnTo>
                            <a:pt x="137" y="26"/>
                          </a:lnTo>
                          <a:lnTo>
                            <a:pt x="140" y="29"/>
                          </a:lnTo>
                          <a:lnTo>
                            <a:pt x="141" y="34"/>
                          </a:lnTo>
                          <a:lnTo>
                            <a:pt x="154" y="69"/>
                          </a:lnTo>
                          <a:lnTo>
                            <a:pt x="179" y="69"/>
                          </a:lnTo>
                          <a:lnTo>
                            <a:pt x="179" y="15"/>
                          </a:lnTo>
                          <a:lnTo>
                            <a:pt x="179" y="11"/>
                          </a:lnTo>
                          <a:lnTo>
                            <a:pt x="178" y="6"/>
                          </a:lnTo>
                          <a:lnTo>
                            <a:pt x="176" y="2"/>
                          </a:lnTo>
                          <a:lnTo>
                            <a:pt x="171" y="0"/>
                          </a:lnTo>
                          <a:lnTo>
                            <a:pt x="165" y="0"/>
                          </a:lnTo>
                        </a:path>
                      </a:pathLst>
                    </a:custGeom>
                    <a:solidFill>
                      <a:srgbClr val="C0C0C0"/>
                    </a:solidFill>
                    <a:ln w="12700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id-ID"/>
                    </a:p>
                  </p:txBody>
                </p:sp>
                <p:grpSp>
                  <p:nvGrpSpPr>
                    <p:cNvPr id="17" name="Group 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754" y="1749"/>
                      <a:ext cx="138" cy="95"/>
                      <a:chOff x="3754" y="1749"/>
                      <a:chExt cx="138" cy="95"/>
                    </a:xfrm>
                  </p:grpSpPr>
                  <p:sp>
                    <p:nvSpPr>
                      <p:cNvPr id="105" name="Rectangle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60" y="1809"/>
                        <a:ext cx="23" cy="16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d-ID"/>
                      </a:p>
                    </p:txBody>
                  </p:sp>
                  <p:sp>
                    <p:nvSpPr>
                      <p:cNvPr id="106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754" y="1749"/>
                        <a:ext cx="134" cy="53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d-ID"/>
                      </a:p>
                    </p:txBody>
                  </p:sp>
                  <p:sp>
                    <p:nvSpPr>
                      <p:cNvPr id="107" name="Freeform 2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779" y="1810"/>
                        <a:ext cx="113" cy="34"/>
                      </a:xfrm>
                      <a:custGeom>
                        <a:avLst/>
                        <a:gdLst>
                          <a:gd name="T0" fmla="*/ 112 w 113"/>
                          <a:gd name="T1" fmla="*/ 0 h 34"/>
                          <a:gd name="T2" fmla="*/ 0 w 113"/>
                          <a:gd name="T3" fmla="*/ 0 h 34"/>
                          <a:gd name="T4" fmla="*/ 0 w 113"/>
                          <a:gd name="T5" fmla="*/ 21 h 34"/>
                          <a:gd name="T6" fmla="*/ 91 w 113"/>
                          <a:gd name="T7" fmla="*/ 21 h 34"/>
                          <a:gd name="T8" fmla="*/ 91 w 113"/>
                          <a:gd name="T9" fmla="*/ 33 h 34"/>
                          <a:gd name="T10" fmla="*/ 112 w 113"/>
                          <a:gd name="T11" fmla="*/ 33 h 34"/>
                          <a:gd name="T12" fmla="*/ 112 w 113"/>
                          <a:gd name="T13" fmla="*/ 0 h 34"/>
                          <a:gd name="T14" fmla="*/ 0 60000 65536"/>
                          <a:gd name="T15" fmla="*/ 0 60000 65536"/>
                          <a:gd name="T16" fmla="*/ 0 60000 65536"/>
                          <a:gd name="T17" fmla="*/ 0 60000 65536"/>
                          <a:gd name="T18" fmla="*/ 0 60000 65536"/>
                          <a:gd name="T19" fmla="*/ 0 60000 65536"/>
                          <a:gd name="T20" fmla="*/ 0 60000 65536"/>
                          <a:gd name="T21" fmla="*/ 0 w 113"/>
                          <a:gd name="T22" fmla="*/ 0 h 34"/>
                          <a:gd name="T23" fmla="*/ 113 w 113"/>
                          <a:gd name="T24" fmla="*/ 34 h 34"/>
                        </a:gdLst>
                        <a:ahLst/>
                        <a:cxnLst>
                          <a:cxn ang="T14">
                            <a:pos x="T0" y="T1"/>
                          </a:cxn>
                          <a:cxn ang="T15">
                            <a:pos x="T2" y="T3"/>
                          </a:cxn>
                          <a:cxn ang="T16">
                            <a:pos x="T4" y="T5"/>
                          </a:cxn>
                          <a:cxn ang="T17">
                            <a:pos x="T6" y="T7"/>
                          </a:cxn>
                          <a:cxn ang="T18">
                            <a:pos x="T8" y="T9"/>
                          </a:cxn>
                          <a:cxn ang="T19">
                            <a:pos x="T10" y="T11"/>
                          </a:cxn>
                          <a:cxn ang="T20">
                            <a:pos x="T12" y="T13"/>
                          </a:cxn>
                        </a:cxnLst>
                        <a:rect l="T21" t="T22" r="T23" b="T24"/>
                        <a:pathLst>
                          <a:path w="113" h="34">
                            <a:moveTo>
                              <a:pt x="112" y="0"/>
                            </a:moveTo>
                            <a:lnTo>
                              <a:pt x="0" y="0"/>
                            </a:lnTo>
                            <a:lnTo>
                              <a:pt x="0" y="21"/>
                            </a:lnTo>
                            <a:lnTo>
                              <a:pt x="91" y="21"/>
                            </a:lnTo>
                            <a:lnTo>
                              <a:pt x="91" y="33"/>
                            </a:lnTo>
                            <a:lnTo>
                              <a:pt x="112" y="33"/>
                            </a:lnTo>
                            <a:lnTo>
                              <a:pt x="112" y="0"/>
                            </a:lnTo>
                          </a:path>
                        </a:pathLst>
                      </a:custGeom>
                      <a:solidFill>
                        <a:srgbClr val="A0A0A0"/>
                      </a:solidFill>
                      <a:ln w="12700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id-ID"/>
                      </a:p>
                    </p:txBody>
                  </p:sp>
                </p:grpSp>
              </p:grpSp>
            </p:grpSp>
          </p:grpSp>
          <p:grpSp>
            <p:nvGrpSpPr>
              <p:cNvPr id="20" name="Group 25"/>
              <p:cNvGrpSpPr>
                <a:grpSpLocks/>
              </p:cNvGrpSpPr>
              <p:nvPr/>
            </p:nvGrpSpPr>
            <p:grpSpPr bwMode="auto">
              <a:xfrm>
                <a:off x="3281" y="1481"/>
                <a:ext cx="281" cy="223"/>
                <a:chOff x="3281" y="1481"/>
                <a:chExt cx="281" cy="223"/>
              </a:xfrm>
            </p:grpSpPr>
            <p:sp>
              <p:nvSpPr>
                <p:cNvPr id="95" name="Freeform 26"/>
                <p:cNvSpPr>
                  <a:spLocks/>
                </p:cNvSpPr>
                <p:nvPr/>
              </p:nvSpPr>
              <p:spPr bwMode="auto">
                <a:xfrm>
                  <a:off x="3281" y="1481"/>
                  <a:ext cx="281" cy="223"/>
                </a:xfrm>
                <a:custGeom>
                  <a:avLst/>
                  <a:gdLst>
                    <a:gd name="T0" fmla="*/ 159 w 281"/>
                    <a:gd name="T1" fmla="*/ 0 h 223"/>
                    <a:gd name="T2" fmla="*/ 159 w 281"/>
                    <a:gd name="T3" fmla="*/ 20 h 223"/>
                    <a:gd name="T4" fmla="*/ 280 w 281"/>
                    <a:gd name="T5" fmla="*/ 20 h 223"/>
                    <a:gd name="T6" fmla="*/ 280 w 281"/>
                    <a:gd name="T7" fmla="*/ 222 h 223"/>
                    <a:gd name="T8" fmla="*/ 0 w 281"/>
                    <a:gd name="T9" fmla="*/ 222 h 223"/>
                    <a:gd name="T10" fmla="*/ 0 w 281"/>
                    <a:gd name="T11" fmla="*/ 20 h 223"/>
                    <a:gd name="T12" fmla="*/ 117 w 281"/>
                    <a:gd name="T13" fmla="*/ 20 h 223"/>
                    <a:gd name="T14" fmla="*/ 117 w 281"/>
                    <a:gd name="T15" fmla="*/ 0 h 223"/>
                    <a:gd name="T16" fmla="*/ 159 w 281"/>
                    <a:gd name="T17" fmla="*/ 0 h 2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81"/>
                    <a:gd name="T28" fmla="*/ 0 h 223"/>
                    <a:gd name="T29" fmla="*/ 281 w 281"/>
                    <a:gd name="T30" fmla="*/ 223 h 2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81" h="223">
                      <a:moveTo>
                        <a:pt x="159" y="0"/>
                      </a:moveTo>
                      <a:lnTo>
                        <a:pt x="159" y="20"/>
                      </a:lnTo>
                      <a:lnTo>
                        <a:pt x="280" y="20"/>
                      </a:lnTo>
                      <a:lnTo>
                        <a:pt x="280" y="222"/>
                      </a:lnTo>
                      <a:lnTo>
                        <a:pt x="0" y="222"/>
                      </a:lnTo>
                      <a:lnTo>
                        <a:pt x="0" y="20"/>
                      </a:lnTo>
                      <a:lnTo>
                        <a:pt x="117" y="20"/>
                      </a:lnTo>
                      <a:lnTo>
                        <a:pt x="117" y="0"/>
                      </a:lnTo>
                      <a:lnTo>
                        <a:pt x="159" y="0"/>
                      </a:lnTo>
                    </a:path>
                  </a:pathLst>
                </a:custGeom>
                <a:solidFill>
                  <a:srgbClr val="C0C0C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96" name="Freeform 27"/>
                <p:cNvSpPr>
                  <a:spLocks/>
                </p:cNvSpPr>
                <p:nvPr/>
              </p:nvSpPr>
              <p:spPr bwMode="auto">
                <a:xfrm>
                  <a:off x="3281" y="1533"/>
                  <a:ext cx="281" cy="171"/>
                </a:xfrm>
                <a:custGeom>
                  <a:avLst/>
                  <a:gdLst>
                    <a:gd name="T0" fmla="*/ 280 w 281"/>
                    <a:gd name="T1" fmla="*/ 0 h 171"/>
                    <a:gd name="T2" fmla="*/ 280 w 281"/>
                    <a:gd name="T3" fmla="*/ 169 h 171"/>
                    <a:gd name="T4" fmla="*/ 0 w 281"/>
                    <a:gd name="T5" fmla="*/ 170 h 171"/>
                    <a:gd name="T6" fmla="*/ 0 w 281"/>
                    <a:gd name="T7" fmla="*/ 0 h 171"/>
                    <a:gd name="T8" fmla="*/ 280 w 281"/>
                    <a:gd name="T9" fmla="*/ 0 h 17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1"/>
                    <a:gd name="T16" fmla="*/ 0 h 171"/>
                    <a:gd name="T17" fmla="*/ 281 w 281"/>
                    <a:gd name="T18" fmla="*/ 171 h 17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1" h="171">
                      <a:moveTo>
                        <a:pt x="280" y="0"/>
                      </a:moveTo>
                      <a:lnTo>
                        <a:pt x="280" y="169"/>
                      </a:lnTo>
                      <a:lnTo>
                        <a:pt x="0" y="170"/>
                      </a:lnTo>
                      <a:lnTo>
                        <a:pt x="0" y="0"/>
                      </a:lnTo>
                      <a:lnTo>
                        <a:pt x="280" y="0"/>
                      </a:lnTo>
                    </a:path>
                  </a:pathLst>
                </a:custGeom>
                <a:solidFill>
                  <a:srgbClr val="C060FF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21" name="Group 28"/>
              <p:cNvGrpSpPr>
                <a:grpSpLocks/>
              </p:cNvGrpSpPr>
              <p:nvPr/>
            </p:nvGrpSpPr>
            <p:grpSpPr bwMode="auto">
              <a:xfrm>
                <a:off x="2956" y="1481"/>
                <a:ext cx="283" cy="222"/>
                <a:chOff x="2956" y="1481"/>
                <a:chExt cx="283" cy="222"/>
              </a:xfrm>
            </p:grpSpPr>
            <p:sp>
              <p:nvSpPr>
                <p:cNvPr id="93" name="Freeform 29"/>
                <p:cNvSpPr>
                  <a:spLocks/>
                </p:cNvSpPr>
                <p:nvPr/>
              </p:nvSpPr>
              <p:spPr bwMode="auto">
                <a:xfrm>
                  <a:off x="2956" y="1481"/>
                  <a:ext cx="283" cy="222"/>
                </a:xfrm>
                <a:custGeom>
                  <a:avLst/>
                  <a:gdLst>
                    <a:gd name="T0" fmla="*/ 161 w 283"/>
                    <a:gd name="T1" fmla="*/ 0 h 222"/>
                    <a:gd name="T2" fmla="*/ 161 w 283"/>
                    <a:gd name="T3" fmla="*/ 20 h 222"/>
                    <a:gd name="T4" fmla="*/ 282 w 283"/>
                    <a:gd name="T5" fmla="*/ 20 h 222"/>
                    <a:gd name="T6" fmla="*/ 282 w 283"/>
                    <a:gd name="T7" fmla="*/ 220 h 222"/>
                    <a:gd name="T8" fmla="*/ 0 w 283"/>
                    <a:gd name="T9" fmla="*/ 221 h 222"/>
                    <a:gd name="T10" fmla="*/ 0 w 283"/>
                    <a:gd name="T11" fmla="*/ 20 h 222"/>
                    <a:gd name="T12" fmla="*/ 119 w 283"/>
                    <a:gd name="T13" fmla="*/ 20 h 222"/>
                    <a:gd name="T14" fmla="*/ 119 w 283"/>
                    <a:gd name="T15" fmla="*/ 0 h 222"/>
                    <a:gd name="T16" fmla="*/ 161 w 283"/>
                    <a:gd name="T17" fmla="*/ 0 h 22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83"/>
                    <a:gd name="T28" fmla="*/ 0 h 222"/>
                    <a:gd name="T29" fmla="*/ 283 w 283"/>
                    <a:gd name="T30" fmla="*/ 222 h 222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83" h="222">
                      <a:moveTo>
                        <a:pt x="161" y="0"/>
                      </a:moveTo>
                      <a:lnTo>
                        <a:pt x="161" y="20"/>
                      </a:lnTo>
                      <a:lnTo>
                        <a:pt x="282" y="20"/>
                      </a:lnTo>
                      <a:lnTo>
                        <a:pt x="282" y="220"/>
                      </a:lnTo>
                      <a:lnTo>
                        <a:pt x="0" y="221"/>
                      </a:lnTo>
                      <a:lnTo>
                        <a:pt x="0" y="20"/>
                      </a:lnTo>
                      <a:lnTo>
                        <a:pt x="119" y="20"/>
                      </a:lnTo>
                      <a:lnTo>
                        <a:pt x="119" y="0"/>
                      </a:lnTo>
                      <a:lnTo>
                        <a:pt x="161" y="0"/>
                      </a:lnTo>
                    </a:path>
                  </a:pathLst>
                </a:custGeom>
                <a:solidFill>
                  <a:srgbClr val="C0C0C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94" name="Freeform 30"/>
                <p:cNvSpPr>
                  <a:spLocks/>
                </p:cNvSpPr>
                <p:nvPr/>
              </p:nvSpPr>
              <p:spPr bwMode="auto">
                <a:xfrm>
                  <a:off x="2956" y="1558"/>
                  <a:ext cx="283" cy="145"/>
                </a:xfrm>
                <a:custGeom>
                  <a:avLst/>
                  <a:gdLst>
                    <a:gd name="T0" fmla="*/ 282 w 283"/>
                    <a:gd name="T1" fmla="*/ 0 h 145"/>
                    <a:gd name="T2" fmla="*/ 282 w 283"/>
                    <a:gd name="T3" fmla="*/ 144 h 145"/>
                    <a:gd name="T4" fmla="*/ 0 w 283"/>
                    <a:gd name="T5" fmla="*/ 144 h 145"/>
                    <a:gd name="T6" fmla="*/ 0 w 283"/>
                    <a:gd name="T7" fmla="*/ 0 h 145"/>
                    <a:gd name="T8" fmla="*/ 282 w 283"/>
                    <a:gd name="T9" fmla="*/ 0 h 14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3"/>
                    <a:gd name="T16" fmla="*/ 0 h 145"/>
                    <a:gd name="T17" fmla="*/ 283 w 283"/>
                    <a:gd name="T18" fmla="*/ 145 h 14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3" h="145">
                      <a:moveTo>
                        <a:pt x="282" y="0"/>
                      </a:moveTo>
                      <a:lnTo>
                        <a:pt x="282" y="144"/>
                      </a:ln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82" y="0"/>
                      </a:lnTo>
                    </a:path>
                  </a:pathLst>
                </a:custGeom>
                <a:solidFill>
                  <a:srgbClr val="60C0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22" name="Group 31"/>
              <p:cNvGrpSpPr>
                <a:grpSpLocks/>
              </p:cNvGrpSpPr>
              <p:nvPr/>
            </p:nvGrpSpPr>
            <p:grpSpPr bwMode="auto">
              <a:xfrm>
                <a:off x="2927" y="1709"/>
                <a:ext cx="349" cy="24"/>
                <a:chOff x="2927" y="1709"/>
                <a:chExt cx="349" cy="24"/>
              </a:xfrm>
            </p:grpSpPr>
            <p:grpSp>
              <p:nvGrpSpPr>
                <p:cNvPr id="23" name="Group 32"/>
                <p:cNvGrpSpPr>
                  <a:grpSpLocks/>
                </p:cNvGrpSpPr>
                <p:nvPr/>
              </p:nvGrpSpPr>
              <p:grpSpPr bwMode="auto">
                <a:xfrm>
                  <a:off x="3254" y="1709"/>
                  <a:ext cx="22" cy="22"/>
                  <a:chOff x="3254" y="1709"/>
                  <a:chExt cx="22" cy="22"/>
                </a:xfrm>
              </p:grpSpPr>
              <p:sp>
                <p:nvSpPr>
                  <p:cNvPr id="90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260" y="1711"/>
                    <a:ext cx="16" cy="1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91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274" y="1709"/>
                    <a:ext cx="0" cy="2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2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3254" y="1709"/>
                    <a:ext cx="0" cy="2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" name="Group 36"/>
                <p:cNvGrpSpPr>
                  <a:grpSpLocks/>
                </p:cNvGrpSpPr>
                <p:nvPr/>
              </p:nvGrpSpPr>
              <p:grpSpPr bwMode="auto">
                <a:xfrm>
                  <a:off x="2927" y="1710"/>
                  <a:ext cx="22" cy="23"/>
                  <a:chOff x="2927" y="1710"/>
                  <a:chExt cx="22" cy="23"/>
                </a:xfrm>
              </p:grpSpPr>
              <p:sp>
                <p:nvSpPr>
                  <p:cNvPr id="87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933" y="1713"/>
                    <a:ext cx="16" cy="1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88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947" y="1710"/>
                    <a:ext cx="0" cy="2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9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2927" y="1710"/>
                    <a:ext cx="0" cy="2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6" name="Group 40"/>
              <p:cNvGrpSpPr>
                <a:grpSpLocks/>
              </p:cNvGrpSpPr>
              <p:nvPr/>
            </p:nvGrpSpPr>
            <p:grpSpPr bwMode="auto">
              <a:xfrm>
                <a:off x="2927" y="1480"/>
                <a:ext cx="348" cy="28"/>
                <a:chOff x="2927" y="1480"/>
                <a:chExt cx="348" cy="28"/>
              </a:xfrm>
            </p:grpSpPr>
            <p:grpSp>
              <p:nvGrpSpPr>
                <p:cNvPr id="27" name="Group 41"/>
                <p:cNvGrpSpPr>
                  <a:grpSpLocks/>
                </p:cNvGrpSpPr>
                <p:nvPr/>
              </p:nvGrpSpPr>
              <p:grpSpPr bwMode="auto">
                <a:xfrm>
                  <a:off x="3254" y="1482"/>
                  <a:ext cx="21" cy="26"/>
                  <a:chOff x="3254" y="1482"/>
                  <a:chExt cx="21" cy="26"/>
                </a:xfrm>
              </p:grpSpPr>
              <p:sp>
                <p:nvSpPr>
                  <p:cNvPr id="82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3259" y="1492"/>
                    <a:ext cx="16" cy="1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83" name="Line 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73" y="1482"/>
                    <a:ext cx="0" cy="2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4" name="Line 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54" y="1482"/>
                    <a:ext cx="0" cy="22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7" name="Group 45"/>
                <p:cNvGrpSpPr>
                  <a:grpSpLocks/>
                </p:cNvGrpSpPr>
                <p:nvPr/>
              </p:nvGrpSpPr>
              <p:grpSpPr bwMode="auto">
                <a:xfrm>
                  <a:off x="2927" y="1480"/>
                  <a:ext cx="21" cy="26"/>
                  <a:chOff x="2927" y="1480"/>
                  <a:chExt cx="21" cy="26"/>
                </a:xfrm>
              </p:grpSpPr>
              <p:sp>
                <p:nvSpPr>
                  <p:cNvPr id="79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932" y="1490"/>
                    <a:ext cx="16" cy="16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80" name="Line 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46" y="1480"/>
                    <a:ext cx="0" cy="2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1" name="Line 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27" y="1480"/>
                    <a:ext cx="0" cy="2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2" name="Freeform 49"/>
              <p:cNvSpPr>
                <a:spLocks/>
              </p:cNvSpPr>
              <p:nvPr/>
            </p:nvSpPr>
            <p:spPr bwMode="auto">
              <a:xfrm>
                <a:off x="2591" y="1699"/>
                <a:ext cx="289" cy="43"/>
              </a:xfrm>
              <a:custGeom>
                <a:avLst/>
                <a:gdLst>
                  <a:gd name="T0" fmla="*/ 256 w 289"/>
                  <a:gd name="T1" fmla="*/ 1 h 43"/>
                  <a:gd name="T2" fmla="*/ 288 w 289"/>
                  <a:gd name="T3" fmla="*/ 33 h 43"/>
                  <a:gd name="T4" fmla="*/ 278 w 289"/>
                  <a:gd name="T5" fmla="*/ 42 h 43"/>
                  <a:gd name="T6" fmla="*/ 249 w 289"/>
                  <a:gd name="T7" fmla="*/ 15 h 43"/>
                  <a:gd name="T8" fmla="*/ 34 w 289"/>
                  <a:gd name="T9" fmla="*/ 15 h 43"/>
                  <a:gd name="T10" fmla="*/ 8 w 289"/>
                  <a:gd name="T11" fmla="*/ 34 h 43"/>
                  <a:gd name="T12" fmla="*/ 0 w 289"/>
                  <a:gd name="T13" fmla="*/ 22 h 43"/>
                  <a:gd name="T14" fmla="*/ 28 w 289"/>
                  <a:gd name="T15" fmla="*/ 0 h 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89"/>
                  <a:gd name="T25" fmla="*/ 0 h 43"/>
                  <a:gd name="T26" fmla="*/ 289 w 289"/>
                  <a:gd name="T27" fmla="*/ 43 h 4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89" h="43">
                    <a:moveTo>
                      <a:pt x="256" y="1"/>
                    </a:moveTo>
                    <a:lnTo>
                      <a:pt x="288" y="33"/>
                    </a:lnTo>
                    <a:lnTo>
                      <a:pt x="278" y="42"/>
                    </a:lnTo>
                    <a:lnTo>
                      <a:pt x="249" y="15"/>
                    </a:lnTo>
                    <a:lnTo>
                      <a:pt x="34" y="15"/>
                    </a:lnTo>
                    <a:lnTo>
                      <a:pt x="8" y="34"/>
                    </a:lnTo>
                    <a:lnTo>
                      <a:pt x="0" y="22"/>
                    </a:lnTo>
                    <a:lnTo>
                      <a:pt x="28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3" name="Rectangle 50"/>
              <p:cNvSpPr>
                <a:spLocks noChangeArrowheads="1"/>
              </p:cNvSpPr>
              <p:nvPr/>
            </p:nvSpPr>
            <p:spPr bwMode="auto">
              <a:xfrm>
                <a:off x="2581" y="1722"/>
                <a:ext cx="8" cy="91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4" name="Rectangle 51"/>
              <p:cNvSpPr>
                <a:spLocks noChangeArrowheads="1"/>
              </p:cNvSpPr>
              <p:nvPr/>
            </p:nvSpPr>
            <p:spPr bwMode="auto">
              <a:xfrm>
                <a:off x="2550" y="1736"/>
                <a:ext cx="20" cy="20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grpSp>
            <p:nvGrpSpPr>
              <p:cNvPr id="38" name="Group 52"/>
              <p:cNvGrpSpPr>
                <a:grpSpLocks/>
              </p:cNvGrpSpPr>
              <p:nvPr/>
            </p:nvGrpSpPr>
            <p:grpSpPr bwMode="auto">
              <a:xfrm>
                <a:off x="2727" y="1468"/>
                <a:ext cx="740" cy="20"/>
                <a:chOff x="2727" y="1468"/>
                <a:chExt cx="740" cy="20"/>
              </a:xfrm>
            </p:grpSpPr>
            <p:sp>
              <p:nvSpPr>
                <p:cNvPr id="74" name="Freeform 53"/>
                <p:cNvSpPr>
                  <a:spLocks/>
                </p:cNvSpPr>
                <p:nvPr/>
              </p:nvSpPr>
              <p:spPr bwMode="auto">
                <a:xfrm>
                  <a:off x="3370" y="1468"/>
                  <a:ext cx="97" cy="20"/>
                </a:xfrm>
                <a:custGeom>
                  <a:avLst/>
                  <a:gdLst>
                    <a:gd name="T0" fmla="*/ 96 w 97"/>
                    <a:gd name="T1" fmla="*/ 0 h 20"/>
                    <a:gd name="T2" fmla="*/ 0 w 97"/>
                    <a:gd name="T3" fmla="*/ 0 h 20"/>
                    <a:gd name="T4" fmla="*/ 0 w 97"/>
                    <a:gd name="T5" fmla="*/ 18 h 20"/>
                    <a:gd name="T6" fmla="*/ 15 w 97"/>
                    <a:gd name="T7" fmla="*/ 18 h 20"/>
                    <a:gd name="T8" fmla="*/ 15 w 97"/>
                    <a:gd name="T9" fmla="*/ 13 h 20"/>
                    <a:gd name="T10" fmla="*/ 81 w 97"/>
                    <a:gd name="T11" fmla="*/ 13 h 20"/>
                    <a:gd name="T12" fmla="*/ 81 w 97"/>
                    <a:gd name="T13" fmla="*/ 19 h 20"/>
                    <a:gd name="T14" fmla="*/ 96 w 97"/>
                    <a:gd name="T15" fmla="*/ 19 h 20"/>
                    <a:gd name="T16" fmla="*/ 96 w 97"/>
                    <a:gd name="T17" fmla="*/ 0 h 2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97"/>
                    <a:gd name="T28" fmla="*/ 0 h 20"/>
                    <a:gd name="T29" fmla="*/ 97 w 97"/>
                    <a:gd name="T30" fmla="*/ 20 h 2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97" h="20">
                      <a:moveTo>
                        <a:pt x="96" y="0"/>
                      </a:move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15" y="18"/>
                      </a:lnTo>
                      <a:lnTo>
                        <a:pt x="15" y="13"/>
                      </a:lnTo>
                      <a:lnTo>
                        <a:pt x="81" y="13"/>
                      </a:lnTo>
                      <a:lnTo>
                        <a:pt x="81" y="19"/>
                      </a:lnTo>
                      <a:lnTo>
                        <a:pt x="96" y="19"/>
                      </a:lnTo>
                      <a:lnTo>
                        <a:pt x="96" y="0"/>
                      </a:lnTo>
                    </a:path>
                  </a:pathLst>
                </a:custGeom>
                <a:solidFill>
                  <a:srgbClr val="A0A0A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5" name="Freeform 54"/>
                <p:cNvSpPr>
                  <a:spLocks/>
                </p:cNvSpPr>
                <p:nvPr/>
              </p:nvSpPr>
              <p:spPr bwMode="auto">
                <a:xfrm>
                  <a:off x="2727" y="1468"/>
                  <a:ext cx="97" cy="20"/>
                </a:xfrm>
                <a:custGeom>
                  <a:avLst/>
                  <a:gdLst>
                    <a:gd name="T0" fmla="*/ 96 w 97"/>
                    <a:gd name="T1" fmla="*/ 0 h 20"/>
                    <a:gd name="T2" fmla="*/ 0 w 97"/>
                    <a:gd name="T3" fmla="*/ 0 h 20"/>
                    <a:gd name="T4" fmla="*/ 0 w 97"/>
                    <a:gd name="T5" fmla="*/ 18 h 20"/>
                    <a:gd name="T6" fmla="*/ 14 w 97"/>
                    <a:gd name="T7" fmla="*/ 18 h 20"/>
                    <a:gd name="T8" fmla="*/ 14 w 97"/>
                    <a:gd name="T9" fmla="*/ 13 h 20"/>
                    <a:gd name="T10" fmla="*/ 81 w 97"/>
                    <a:gd name="T11" fmla="*/ 13 h 20"/>
                    <a:gd name="T12" fmla="*/ 81 w 97"/>
                    <a:gd name="T13" fmla="*/ 19 h 20"/>
                    <a:gd name="T14" fmla="*/ 96 w 97"/>
                    <a:gd name="T15" fmla="*/ 19 h 20"/>
                    <a:gd name="T16" fmla="*/ 96 w 97"/>
                    <a:gd name="T17" fmla="*/ 0 h 2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97"/>
                    <a:gd name="T28" fmla="*/ 0 h 20"/>
                    <a:gd name="T29" fmla="*/ 97 w 97"/>
                    <a:gd name="T30" fmla="*/ 20 h 2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97" h="20">
                      <a:moveTo>
                        <a:pt x="96" y="0"/>
                      </a:move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14" y="18"/>
                      </a:lnTo>
                      <a:lnTo>
                        <a:pt x="14" y="13"/>
                      </a:lnTo>
                      <a:lnTo>
                        <a:pt x="81" y="13"/>
                      </a:lnTo>
                      <a:lnTo>
                        <a:pt x="81" y="19"/>
                      </a:lnTo>
                      <a:lnTo>
                        <a:pt x="96" y="19"/>
                      </a:lnTo>
                      <a:lnTo>
                        <a:pt x="96" y="0"/>
                      </a:lnTo>
                    </a:path>
                  </a:pathLst>
                </a:custGeom>
                <a:solidFill>
                  <a:srgbClr val="A0A0A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76" name="Freeform 55"/>
                <p:cNvSpPr>
                  <a:spLocks/>
                </p:cNvSpPr>
                <p:nvPr/>
              </p:nvSpPr>
              <p:spPr bwMode="auto">
                <a:xfrm>
                  <a:off x="3048" y="1468"/>
                  <a:ext cx="97" cy="20"/>
                </a:xfrm>
                <a:custGeom>
                  <a:avLst/>
                  <a:gdLst>
                    <a:gd name="T0" fmla="*/ 96 w 97"/>
                    <a:gd name="T1" fmla="*/ 0 h 20"/>
                    <a:gd name="T2" fmla="*/ 0 w 97"/>
                    <a:gd name="T3" fmla="*/ 0 h 20"/>
                    <a:gd name="T4" fmla="*/ 0 w 97"/>
                    <a:gd name="T5" fmla="*/ 18 h 20"/>
                    <a:gd name="T6" fmla="*/ 14 w 97"/>
                    <a:gd name="T7" fmla="*/ 18 h 20"/>
                    <a:gd name="T8" fmla="*/ 14 w 97"/>
                    <a:gd name="T9" fmla="*/ 13 h 20"/>
                    <a:gd name="T10" fmla="*/ 81 w 97"/>
                    <a:gd name="T11" fmla="*/ 13 h 20"/>
                    <a:gd name="T12" fmla="*/ 81 w 97"/>
                    <a:gd name="T13" fmla="*/ 19 h 20"/>
                    <a:gd name="T14" fmla="*/ 96 w 97"/>
                    <a:gd name="T15" fmla="*/ 19 h 20"/>
                    <a:gd name="T16" fmla="*/ 96 w 97"/>
                    <a:gd name="T17" fmla="*/ 0 h 2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97"/>
                    <a:gd name="T28" fmla="*/ 0 h 20"/>
                    <a:gd name="T29" fmla="*/ 97 w 97"/>
                    <a:gd name="T30" fmla="*/ 20 h 2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97" h="20">
                      <a:moveTo>
                        <a:pt x="96" y="0"/>
                      </a:moveTo>
                      <a:lnTo>
                        <a:pt x="0" y="0"/>
                      </a:lnTo>
                      <a:lnTo>
                        <a:pt x="0" y="18"/>
                      </a:lnTo>
                      <a:lnTo>
                        <a:pt x="14" y="18"/>
                      </a:lnTo>
                      <a:lnTo>
                        <a:pt x="14" y="13"/>
                      </a:lnTo>
                      <a:lnTo>
                        <a:pt x="81" y="13"/>
                      </a:lnTo>
                      <a:lnTo>
                        <a:pt x="81" y="19"/>
                      </a:lnTo>
                      <a:lnTo>
                        <a:pt x="96" y="19"/>
                      </a:lnTo>
                      <a:lnTo>
                        <a:pt x="96" y="0"/>
                      </a:lnTo>
                    </a:path>
                  </a:pathLst>
                </a:custGeom>
                <a:solidFill>
                  <a:srgbClr val="A0A0A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grpSp>
            <p:nvGrpSpPr>
              <p:cNvPr id="40" name="Group 56"/>
              <p:cNvGrpSpPr>
                <a:grpSpLocks/>
              </p:cNvGrpSpPr>
              <p:nvPr/>
            </p:nvGrpSpPr>
            <p:grpSpPr bwMode="auto">
              <a:xfrm>
                <a:off x="2600" y="1731"/>
                <a:ext cx="1470" cy="144"/>
                <a:chOff x="2600" y="1731"/>
                <a:chExt cx="1470" cy="144"/>
              </a:xfrm>
            </p:grpSpPr>
            <p:grpSp>
              <p:nvGrpSpPr>
                <p:cNvPr id="41" name="Group 57"/>
                <p:cNvGrpSpPr>
                  <a:grpSpLocks/>
                </p:cNvGrpSpPr>
                <p:nvPr/>
              </p:nvGrpSpPr>
              <p:grpSpPr bwMode="auto">
                <a:xfrm>
                  <a:off x="3457" y="1738"/>
                  <a:ext cx="134" cy="137"/>
                  <a:chOff x="3457" y="1738"/>
                  <a:chExt cx="134" cy="137"/>
                </a:xfrm>
              </p:grpSpPr>
              <p:sp>
                <p:nvSpPr>
                  <p:cNvPr id="62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457" y="1738"/>
                    <a:ext cx="134" cy="137"/>
                  </a:xfrm>
                  <a:prstGeom prst="ellipse">
                    <a:avLst/>
                  </a:prstGeom>
                  <a:solidFill>
                    <a:srgbClr val="404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grpSp>
                <p:nvGrpSpPr>
                  <p:cNvPr id="50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3487" y="1768"/>
                    <a:ext cx="74" cy="76"/>
                    <a:chOff x="3487" y="1768"/>
                    <a:chExt cx="74" cy="76"/>
                  </a:xfrm>
                </p:grpSpPr>
                <p:grpSp>
                  <p:nvGrpSpPr>
                    <p:cNvPr id="51" name="Group 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87" y="1768"/>
                      <a:ext cx="74" cy="76"/>
                      <a:chOff x="3487" y="1768"/>
                      <a:chExt cx="74" cy="76"/>
                    </a:xfrm>
                  </p:grpSpPr>
                  <p:sp>
                    <p:nvSpPr>
                      <p:cNvPr id="72" name="Oval 6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87" y="1768"/>
                        <a:ext cx="74" cy="76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d-ID"/>
                      </a:p>
                    </p:txBody>
                  </p:sp>
                  <p:sp>
                    <p:nvSpPr>
                      <p:cNvPr id="73" name="Oval 6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96" y="1777"/>
                        <a:ext cx="56" cy="57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d-ID"/>
                      </a:p>
                    </p:txBody>
                  </p:sp>
                </p:grpSp>
                <p:grpSp>
                  <p:nvGrpSpPr>
                    <p:cNvPr id="53" name="Group 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495" y="1776"/>
                      <a:ext cx="65" cy="63"/>
                      <a:chOff x="3495" y="1776"/>
                      <a:chExt cx="65" cy="63"/>
                    </a:xfrm>
                  </p:grpSpPr>
                  <p:sp>
                    <p:nvSpPr>
                      <p:cNvPr id="67" name="Freeform 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18" y="1776"/>
                        <a:ext cx="19" cy="17"/>
                      </a:xfrm>
                      <a:custGeom>
                        <a:avLst/>
                        <a:gdLst>
                          <a:gd name="T0" fmla="*/ 18 w 19"/>
                          <a:gd name="T1" fmla="*/ 4 h 17"/>
                          <a:gd name="T2" fmla="*/ 17 w 19"/>
                          <a:gd name="T3" fmla="*/ 7 h 17"/>
                          <a:gd name="T4" fmla="*/ 17 w 19"/>
                          <a:gd name="T5" fmla="*/ 10 h 17"/>
                          <a:gd name="T6" fmla="*/ 16 w 19"/>
                          <a:gd name="T7" fmla="*/ 11 h 17"/>
                          <a:gd name="T8" fmla="*/ 14 w 19"/>
                          <a:gd name="T9" fmla="*/ 14 h 17"/>
                          <a:gd name="T10" fmla="*/ 12 w 19"/>
                          <a:gd name="T11" fmla="*/ 14 h 17"/>
                          <a:gd name="T12" fmla="*/ 9 w 19"/>
                          <a:gd name="T13" fmla="*/ 16 h 17"/>
                          <a:gd name="T14" fmla="*/ 7 w 19"/>
                          <a:gd name="T15" fmla="*/ 16 h 17"/>
                          <a:gd name="T16" fmla="*/ 5 w 19"/>
                          <a:gd name="T17" fmla="*/ 14 h 17"/>
                          <a:gd name="T18" fmla="*/ 2 w 19"/>
                          <a:gd name="T19" fmla="*/ 11 h 17"/>
                          <a:gd name="T20" fmla="*/ 1 w 19"/>
                          <a:gd name="T21" fmla="*/ 8 h 17"/>
                          <a:gd name="T22" fmla="*/ 0 w 19"/>
                          <a:gd name="T23" fmla="*/ 4 h 17"/>
                          <a:gd name="T24" fmla="*/ 1 w 19"/>
                          <a:gd name="T25" fmla="*/ 1 h 17"/>
                          <a:gd name="T26" fmla="*/ 5 w 19"/>
                          <a:gd name="T27" fmla="*/ 0 h 17"/>
                          <a:gd name="T28" fmla="*/ 8 w 19"/>
                          <a:gd name="T29" fmla="*/ 0 h 17"/>
                          <a:gd name="T30" fmla="*/ 11 w 19"/>
                          <a:gd name="T31" fmla="*/ 1 h 17"/>
                          <a:gd name="T32" fmla="*/ 14 w 19"/>
                          <a:gd name="T33" fmla="*/ 1 h 17"/>
                          <a:gd name="T34" fmla="*/ 18 w 19"/>
                          <a:gd name="T35" fmla="*/ 4 h 17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w 19"/>
                          <a:gd name="T55" fmla="*/ 0 h 17"/>
                          <a:gd name="T56" fmla="*/ 19 w 19"/>
                          <a:gd name="T57" fmla="*/ 17 h 17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T54" t="T55" r="T56" b="T57"/>
                        <a:pathLst>
                          <a:path w="19" h="17">
                            <a:moveTo>
                              <a:pt x="18" y="4"/>
                            </a:moveTo>
                            <a:lnTo>
                              <a:pt x="17" y="7"/>
                            </a:lnTo>
                            <a:lnTo>
                              <a:pt x="17" y="10"/>
                            </a:lnTo>
                            <a:lnTo>
                              <a:pt x="16" y="11"/>
                            </a:lnTo>
                            <a:lnTo>
                              <a:pt x="14" y="14"/>
                            </a:lnTo>
                            <a:lnTo>
                              <a:pt x="12" y="14"/>
                            </a:lnTo>
                            <a:lnTo>
                              <a:pt x="9" y="16"/>
                            </a:lnTo>
                            <a:lnTo>
                              <a:pt x="7" y="16"/>
                            </a:lnTo>
                            <a:lnTo>
                              <a:pt x="5" y="14"/>
                            </a:lnTo>
                            <a:lnTo>
                              <a:pt x="2" y="11"/>
                            </a:lnTo>
                            <a:lnTo>
                              <a:pt x="1" y="8"/>
                            </a:lnTo>
                            <a:lnTo>
                              <a:pt x="0" y="4"/>
                            </a:lnTo>
                            <a:lnTo>
                              <a:pt x="1" y="1"/>
                            </a:lnTo>
                            <a:lnTo>
                              <a:pt x="5" y="0"/>
                            </a:lnTo>
                            <a:lnTo>
                              <a:pt x="8" y="0"/>
                            </a:lnTo>
                            <a:lnTo>
                              <a:pt x="11" y="1"/>
                            </a:lnTo>
                            <a:lnTo>
                              <a:pt x="14" y="1"/>
                            </a:lnTo>
                            <a:lnTo>
                              <a:pt x="18" y="4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9525" cap="rnd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id-ID"/>
                      </a:p>
                    </p:txBody>
                  </p:sp>
                  <p:sp>
                    <p:nvSpPr>
                      <p:cNvPr id="68" name="Freeform 6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43" y="1793"/>
                        <a:ext cx="17" cy="19"/>
                      </a:xfrm>
                      <a:custGeom>
                        <a:avLst/>
                        <a:gdLst>
                          <a:gd name="T0" fmla="*/ 11 w 17"/>
                          <a:gd name="T1" fmla="*/ 0 h 19"/>
                          <a:gd name="T2" fmla="*/ 8 w 17"/>
                          <a:gd name="T3" fmla="*/ 0 h 19"/>
                          <a:gd name="T4" fmla="*/ 5 w 17"/>
                          <a:gd name="T5" fmla="*/ 2 h 19"/>
                          <a:gd name="T6" fmla="*/ 2 w 17"/>
                          <a:gd name="T7" fmla="*/ 2 h 19"/>
                          <a:gd name="T8" fmla="*/ 1 w 17"/>
                          <a:gd name="T9" fmla="*/ 5 h 19"/>
                          <a:gd name="T10" fmla="*/ 0 w 17"/>
                          <a:gd name="T11" fmla="*/ 8 h 19"/>
                          <a:gd name="T12" fmla="*/ 0 w 17"/>
                          <a:gd name="T13" fmla="*/ 11 h 19"/>
                          <a:gd name="T14" fmla="*/ 1 w 17"/>
                          <a:gd name="T15" fmla="*/ 15 h 19"/>
                          <a:gd name="T16" fmla="*/ 7 w 17"/>
                          <a:gd name="T17" fmla="*/ 17 h 19"/>
                          <a:gd name="T18" fmla="*/ 10 w 17"/>
                          <a:gd name="T19" fmla="*/ 18 h 19"/>
                          <a:gd name="T20" fmla="*/ 14 w 17"/>
                          <a:gd name="T21" fmla="*/ 17 h 19"/>
                          <a:gd name="T22" fmla="*/ 16 w 17"/>
                          <a:gd name="T23" fmla="*/ 14 h 19"/>
                          <a:gd name="T24" fmla="*/ 16 w 17"/>
                          <a:gd name="T25" fmla="*/ 11 h 19"/>
                          <a:gd name="T26" fmla="*/ 14 w 17"/>
                          <a:gd name="T27" fmla="*/ 7 h 19"/>
                          <a:gd name="T28" fmla="*/ 14 w 17"/>
                          <a:gd name="T29" fmla="*/ 3 h 19"/>
                          <a:gd name="T30" fmla="*/ 11 w 17"/>
                          <a:gd name="T31" fmla="*/ 0 h 19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w 17"/>
                          <a:gd name="T49" fmla="*/ 0 h 19"/>
                          <a:gd name="T50" fmla="*/ 17 w 17"/>
                          <a:gd name="T51" fmla="*/ 19 h 19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T48" t="T49" r="T50" b="T51"/>
                        <a:pathLst>
                          <a:path w="17" h="19">
                            <a:moveTo>
                              <a:pt x="11" y="0"/>
                            </a:moveTo>
                            <a:lnTo>
                              <a:pt x="8" y="0"/>
                            </a:lnTo>
                            <a:lnTo>
                              <a:pt x="5" y="2"/>
                            </a:lnTo>
                            <a:lnTo>
                              <a:pt x="2" y="2"/>
                            </a:lnTo>
                            <a:lnTo>
                              <a:pt x="1" y="5"/>
                            </a:lnTo>
                            <a:lnTo>
                              <a:pt x="0" y="8"/>
                            </a:lnTo>
                            <a:lnTo>
                              <a:pt x="0" y="11"/>
                            </a:lnTo>
                            <a:lnTo>
                              <a:pt x="1" y="15"/>
                            </a:lnTo>
                            <a:lnTo>
                              <a:pt x="7" y="17"/>
                            </a:lnTo>
                            <a:lnTo>
                              <a:pt x="10" y="18"/>
                            </a:lnTo>
                            <a:lnTo>
                              <a:pt x="14" y="17"/>
                            </a:lnTo>
                            <a:lnTo>
                              <a:pt x="16" y="14"/>
                            </a:lnTo>
                            <a:lnTo>
                              <a:pt x="16" y="11"/>
                            </a:lnTo>
                            <a:lnTo>
                              <a:pt x="14" y="7"/>
                            </a:lnTo>
                            <a:lnTo>
                              <a:pt x="14" y="3"/>
                            </a:lnTo>
                            <a:lnTo>
                              <a:pt x="11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9525" cap="rnd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id-ID"/>
                      </a:p>
                    </p:txBody>
                  </p:sp>
                  <p:sp>
                    <p:nvSpPr>
                      <p:cNvPr id="69" name="Freeform 6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95" y="1786"/>
                        <a:ext cx="17" cy="19"/>
                      </a:xfrm>
                      <a:custGeom>
                        <a:avLst/>
                        <a:gdLst>
                          <a:gd name="T0" fmla="*/ 6 w 17"/>
                          <a:gd name="T1" fmla="*/ 0 h 19"/>
                          <a:gd name="T2" fmla="*/ 12 w 17"/>
                          <a:gd name="T3" fmla="*/ 2 h 19"/>
                          <a:gd name="T4" fmla="*/ 14 w 17"/>
                          <a:gd name="T5" fmla="*/ 3 h 19"/>
                          <a:gd name="T6" fmla="*/ 14 w 17"/>
                          <a:gd name="T7" fmla="*/ 5 h 19"/>
                          <a:gd name="T8" fmla="*/ 16 w 17"/>
                          <a:gd name="T9" fmla="*/ 8 h 19"/>
                          <a:gd name="T10" fmla="*/ 16 w 17"/>
                          <a:gd name="T11" fmla="*/ 9 h 19"/>
                          <a:gd name="T12" fmla="*/ 14 w 17"/>
                          <a:gd name="T13" fmla="*/ 12 h 19"/>
                          <a:gd name="T14" fmla="*/ 13 w 17"/>
                          <a:gd name="T15" fmla="*/ 14 h 19"/>
                          <a:gd name="T16" fmla="*/ 12 w 17"/>
                          <a:gd name="T17" fmla="*/ 16 h 19"/>
                          <a:gd name="T18" fmla="*/ 9 w 17"/>
                          <a:gd name="T19" fmla="*/ 17 h 19"/>
                          <a:gd name="T20" fmla="*/ 6 w 17"/>
                          <a:gd name="T21" fmla="*/ 18 h 19"/>
                          <a:gd name="T22" fmla="*/ 2 w 17"/>
                          <a:gd name="T23" fmla="*/ 17 h 19"/>
                          <a:gd name="T24" fmla="*/ 0 w 17"/>
                          <a:gd name="T25" fmla="*/ 17 h 19"/>
                          <a:gd name="T26" fmla="*/ 1 w 17"/>
                          <a:gd name="T27" fmla="*/ 11 h 19"/>
                          <a:gd name="T28" fmla="*/ 1 w 17"/>
                          <a:gd name="T29" fmla="*/ 8 h 19"/>
                          <a:gd name="T30" fmla="*/ 4 w 17"/>
                          <a:gd name="T31" fmla="*/ 4 h 19"/>
                          <a:gd name="T32" fmla="*/ 6 w 17"/>
                          <a:gd name="T33" fmla="*/ 0 h 19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w 17"/>
                          <a:gd name="T52" fmla="*/ 0 h 19"/>
                          <a:gd name="T53" fmla="*/ 17 w 17"/>
                          <a:gd name="T54" fmla="*/ 19 h 19"/>
                        </a:gdLst>
                        <a:ahLst/>
                        <a:cxnLst>
                          <a:cxn ang="T34">
                            <a:pos x="T0" y="T1"/>
                          </a:cxn>
                          <a:cxn ang="T35">
                            <a:pos x="T2" y="T3"/>
                          </a:cxn>
                          <a:cxn ang="T36">
                            <a:pos x="T4" y="T5"/>
                          </a:cxn>
                          <a:cxn ang="T37">
                            <a:pos x="T6" y="T7"/>
                          </a:cxn>
                          <a:cxn ang="T38">
                            <a:pos x="T8" y="T9"/>
                          </a:cxn>
                          <a:cxn ang="T39">
                            <a:pos x="T10" y="T11"/>
                          </a:cxn>
                          <a:cxn ang="T40">
                            <a:pos x="T12" y="T13"/>
                          </a:cxn>
                          <a:cxn ang="T41">
                            <a:pos x="T14" y="T15"/>
                          </a:cxn>
                          <a:cxn ang="T42">
                            <a:pos x="T16" y="T17"/>
                          </a:cxn>
                          <a:cxn ang="T43">
                            <a:pos x="T18" y="T19"/>
                          </a:cxn>
                          <a:cxn ang="T44">
                            <a:pos x="T20" y="T21"/>
                          </a:cxn>
                          <a:cxn ang="T45">
                            <a:pos x="T22" y="T23"/>
                          </a:cxn>
                          <a:cxn ang="T46">
                            <a:pos x="T24" y="T25"/>
                          </a:cxn>
                          <a:cxn ang="T47">
                            <a:pos x="T26" y="T27"/>
                          </a:cxn>
                          <a:cxn ang="T48">
                            <a:pos x="T28" y="T29"/>
                          </a:cxn>
                          <a:cxn ang="T49">
                            <a:pos x="T30" y="T31"/>
                          </a:cxn>
                          <a:cxn ang="T50">
                            <a:pos x="T32" y="T33"/>
                          </a:cxn>
                        </a:cxnLst>
                        <a:rect l="T51" t="T52" r="T53" b="T54"/>
                        <a:pathLst>
                          <a:path w="17" h="19">
                            <a:moveTo>
                              <a:pt x="6" y="0"/>
                            </a:moveTo>
                            <a:lnTo>
                              <a:pt x="12" y="2"/>
                            </a:lnTo>
                            <a:lnTo>
                              <a:pt x="14" y="3"/>
                            </a:lnTo>
                            <a:lnTo>
                              <a:pt x="14" y="5"/>
                            </a:lnTo>
                            <a:lnTo>
                              <a:pt x="16" y="8"/>
                            </a:lnTo>
                            <a:lnTo>
                              <a:pt x="16" y="9"/>
                            </a:lnTo>
                            <a:lnTo>
                              <a:pt x="14" y="12"/>
                            </a:lnTo>
                            <a:lnTo>
                              <a:pt x="13" y="14"/>
                            </a:lnTo>
                            <a:lnTo>
                              <a:pt x="12" y="16"/>
                            </a:lnTo>
                            <a:lnTo>
                              <a:pt x="9" y="17"/>
                            </a:lnTo>
                            <a:lnTo>
                              <a:pt x="6" y="18"/>
                            </a:lnTo>
                            <a:lnTo>
                              <a:pt x="2" y="17"/>
                            </a:lnTo>
                            <a:lnTo>
                              <a:pt x="0" y="17"/>
                            </a:lnTo>
                            <a:lnTo>
                              <a:pt x="1" y="11"/>
                            </a:lnTo>
                            <a:lnTo>
                              <a:pt x="1" y="8"/>
                            </a:lnTo>
                            <a:lnTo>
                              <a:pt x="4" y="4"/>
                            </a:lnTo>
                            <a:lnTo>
                              <a:pt x="6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9525" cap="rnd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id-ID"/>
                      </a:p>
                    </p:txBody>
                  </p:sp>
                  <p:sp>
                    <p:nvSpPr>
                      <p:cNvPr id="70" name="Freeform 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530" y="1822"/>
                        <a:ext cx="17" cy="17"/>
                      </a:xfrm>
                      <a:custGeom>
                        <a:avLst/>
                        <a:gdLst>
                          <a:gd name="T0" fmla="*/ 16 w 17"/>
                          <a:gd name="T1" fmla="*/ 6 h 17"/>
                          <a:gd name="T2" fmla="*/ 15 w 17"/>
                          <a:gd name="T3" fmla="*/ 4 h 17"/>
                          <a:gd name="T4" fmla="*/ 13 w 17"/>
                          <a:gd name="T5" fmla="*/ 2 h 17"/>
                          <a:gd name="T6" fmla="*/ 12 w 17"/>
                          <a:gd name="T7" fmla="*/ 1 h 17"/>
                          <a:gd name="T8" fmla="*/ 9 w 17"/>
                          <a:gd name="T9" fmla="*/ 0 h 17"/>
                          <a:gd name="T10" fmla="*/ 7 w 17"/>
                          <a:gd name="T11" fmla="*/ 0 h 17"/>
                          <a:gd name="T12" fmla="*/ 4 w 17"/>
                          <a:gd name="T13" fmla="*/ 1 h 17"/>
                          <a:gd name="T14" fmla="*/ 1 w 17"/>
                          <a:gd name="T15" fmla="*/ 2 h 17"/>
                          <a:gd name="T16" fmla="*/ 0 w 17"/>
                          <a:gd name="T17" fmla="*/ 5 h 17"/>
                          <a:gd name="T18" fmla="*/ 0 w 17"/>
                          <a:gd name="T19" fmla="*/ 9 h 17"/>
                          <a:gd name="T20" fmla="*/ 0 w 17"/>
                          <a:gd name="T21" fmla="*/ 12 h 17"/>
                          <a:gd name="T22" fmla="*/ 1 w 17"/>
                          <a:gd name="T23" fmla="*/ 16 h 17"/>
                          <a:gd name="T24" fmla="*/ 6 w 17"/>
                          <a:gd name="T25" fmla="*/ 14 h 17"/>
                          <a:gd name="T26" fmla="*/ 10 w 17"/>
                          <a:gd name="T27" fmla="*/ 12 h 17"/>
                          <a:gd name="T28" fmla="*/ 14 w 17"/>
                          <a:gd name="T29" fmla="*/ 9 h 17"/>
                          <a:gd name="T30" fmla="*/ 16 w 17"/>
                          <a:gd name="T31" fmla="*/ 6 h 17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w 17"/>
                          <a:gd name="T49" fmla="*/ 0 h 17"/>
                          <a:gd name="T50" fmla="*/ 17 w 17"/>
                          <a:gd name="T51" fmla="*/ 17 h 17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T48" t="T49" r="T50" b="T51"/>
                        <a:pathLst>
                          <a:path w="17" h="17">
                            <a:moveTo>
                              <a:pt x="16" y="6"/>
                            </a:moveTo>
                            <a:lnTo>
                              <a:pt x="15" y="4"/>
                            </a:lnTo>
                            <a:lnTo>
                              <a:pt x="13" y="2"/>
                            </a:lnTo>
                            <a:lnTo>
                              <a:pt x="12" y="1"/>
                            </a:lnTo>
                            <a:lnTo>
                              <a:pt x="9" y="0"/>
                            </a:lnTo>
                            <a:lnTo>
                              <a:pt x="7" y="0"/>
                            </a:lnTo>
                            <a:lnTo>
                              <a:pt x="4" y="1"/>
                            </a:lnTo>
                            <a:lnTo>
                              <a:pt x="1" y="2"/>
                            </a:lnTo>
                            <a:lnTo>
                              <a:pt x="0" y="5"/>
                            </a:lnTo>
                            <a:lnTo>
                              <a:pt x="0" y="9"/>
                            </a:lnTo>
                            <a:lnTo>
                              <a:pt x="0" y="12"/>
                            </a:lnTo>
                            <a:lnTo>
                              <a:pt x="1" y="16"/>
                            </a:lnTo>
                            <a:lnTo>
                              <a:pt x="6" y="14"/>
                            </a:lnTo>
                            <a:lnTo>
                              <a:pt x="10" y="12"/>
                            </a:lnTo>
                            <a:lnTo>
                              <a:pt x="14" y="9"/>
                            </a:lnTo>
                            <a:lnTo>
                              <a:pt x="16" y="6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9525" cap="rnd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id-ID"/>
                      </a:p>
                    </p:txBody>
                  </p:sp>
                  <p:sp>
                    <p:nvSpPr>
                      <p:cNvPr id="71" name="Freeform 6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498" y="1817"/>
                        <a:ext cx="17" cy="17"/>
                      </a:xfrm>
                      <a:custGeom>
                        <a:avLst/>
                        <a:gdLst>
                          <a:gd name="T0" fmla="*/ 0 w 17"/>
                          <a:gd name="T1" fmla="*/ 4 h 17"/>
                          <a:gd name="T2" fmla="*/ 1 w 17"/>
                          <a:gd name="T3" fmla="*/ 2 h 17"/>
                          <a:gd name="T4" fmla="*/ 3 w 17"/>
                          <a:gd name="T5" fmla="*/ 1 h 17"/>
                          <a:gd name="T6" fmla="*/ 4 w 17"/>
                          <a:gd name="T7" fmla="*/ 1 h 17"/>
                          <a:gd name="T8" fmla="*/ 7 w 17"/>
                          <a:gd name="T9" fmla="*/ 0 h 17"/>
                          <a:gd name="T10" fmla="*/ 10 w 17"/>
                          <a:gd name="T11" fmla="*/ 1 h 17"/>
                          <a:gd name="T12" fmla="*/ 12 w 17"/>
                          <a:gd name="T13" fmla="*/ 2 h 17"/>
                          <a:gd name="T14" fmla="*/ 13 w 17"/>
                          <a:gd name="T15" fmla="*/ 3 h 17"/>
                          <a:gd name="T16" fmla="*/ 14 w 17"/>
                          <a:gd name="T17" fmla="*/ 5 h 17"/>
                          <a:gd name="T18" fmla="*/ 16 w 17"/>
                          <a:gd name="T19" fmla="*/ 8 h 17"/>
                          <a:gd name="T20" fmla="*/ 16 w 17"/>
                          <a:gd name="T21" fmla="*/ 10 h 17"/>
                          <a:gd name="T22" fmla="*/ 14 w 17"/>
                          <a:gd name="T23" fmla="*/ 13 h 17"/>
                          <a:gd name="T24" fmla="*/ 11 w 17"/>
                          <a:gd name="T25" fmla="*/ 16 h 17"/>
                          <a:gd name="T26" fmla="*/ 7 w 17"/>
                          <a:gd name="T27" fmla="*/ 13 h 17"/>
                          <a:gd name="T28" fmla="*/ 4 w 17"/>
                          <a:gd name="T29" fmla="*/ 11 h 17"/>
                          <a:gd name="T30" fmla="*/ 2 w 17"/>
                          <a:gd name="T31" fmla="*/ 7 h 17"/>
                          <a:gd name="T32" fmla="*/ 0 w 17"/>
                          <a:gd name="T33" fmla="*/ 4 h 17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w 17"/>
                          <a:gd name="T52" fmla="*/ 0 h 17"/>
                          <a:gd name="T53" fmla="*/ 17 w 17"/>
                          <a:gd name="T54" fmla="*/ 17 h 17"/>
                        </a:gdLst>
                        <a:ahLst/>
                        <a:cxnLst>
                          <a:cxn ang="T34">
                            <a:pos x="T0" y="T1"/>
                          </a:cxn>
                          <a:cxn ang="T35">
                            <a:pos x="T2" y="T3"/>
                          </a:cxn>
                          <a:cxn ang="T36">
                            <a:pos x="T4" y="T5"/>
                          </a:cxn>
                          <a:cxn ang="T37">
                            <a:pos x="T6" y="T7"/>
                          </a:cxn>
                          <a:cxn ang="T38">
                            <a:pos x="T8" y="T9"/>
                          </a:cxn>
                          <a:cxn ang="T39">
                            <a:pos x="T10" y="T11"/>
                          </a:cxn>
                          <a:cxn ang="T40">
                            <a:pos x="T12" y="T13"/>
                          </a:cxn>
                          <a:cxn ang="T41">
                            <a:pos x="T14" y="T15"/>
                          </a:cxn>
                          <a:cxn ang="T42">
                            <a:pos x="T16" y="T17"/>
                          </a:cxn>
                          <a:cxn ang="T43">
                            <a:pos x="T18" y="T19"/>
                          </a:cxn>
                          <a:cxn ang="T44">
                            <a:pos x="T20" y="T21"/>
                          </a:cxn>
                          <a:cxn ang="T45">
                            <a:pos x="T22" y="T23"/>
                          </a:cxn>
                          <a:cxn ang="T46">
                            <a:pos x="T24" y="T25"/>
                          </a:cxn>
                          <a:cxn ang="T47">
                            <a:pos x="T26" y="T27"/>
                          </a:cxn>
                          <a:cxn ang="T48">
                            <a:pos x="T28" y="T29"/>
                          </a:cxn>
                          <a:cxn ang="T49">
                            <a:pos x="T30" y="T31"/>
                          </a:cxn>
                          <a:cxn ang="T50">
                            <a:pos x="T32" y="T33"/>
                          </a:cxn>
                        </a:cxnLst>
                        <a:rect l="T51" t="T52" r="T53" b="T54"/>
                        <a:pathLst>
                          <a:path w="17" h="17">
                            <a:moveTo>
                              <a:pt x="0" y="4"/>
                            </a:moveTo>
                            <a:lnTo>
                              <a:pt x="1" y="2"/>
                            </a:lnTo>
                            <a:lnTo>
                              <a:pt x="3" y="1"/>
                            </a:lnTo>
                            <a:lnTo>
                              <a:pt x="4" y="1"/>
                            </a:lnTo>
                            <a:lnTo>
                              <a:pt x="7" y="0"/>
                            </a:lnTo>
                            <a:lnTo>
                              <a:pt x="10" y="1"/>
                            </a:lnTo>
                            <a:lnTo>
                              <a:pt x="12" y="2"/>
                            </a:lnTo>
                            <a:lnTo>
                              <a:pt x="13" y="3"/>
                            </a:lnTo>
                            <a:lnTo>
                              <a:pt x="14" y="5"/>
                            </a:lnTo>
                            <a:lnTo>
                              <a:pt x="16" y="8"/>
                            </a:lnTo>
                            <a:lnTo>
                              <a:pt x="16" y="10"/>
                            </a:lnTo>
                            <a:lnTo>
                              <a:pt x="14" y="13"/>
                            </a:lnTo>
                            <a:lnTo>
                              <a:pt x="11" y="16"/>
                            </a:lnTo>
                            <a:lnTo>
                              <a:pt x="7" y="13"/>
                            </a:lnTo>
                            <a:lnTo>
                              <a:pt x="4" y="11"/>
                            </a:lnTo>
                            <a:lnTo>
                              <a:pt x="2" y="7"/>
                            </a:lnTo>
                            <a:lnTo>
                              <a:pt x="0" y="4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9525" cap="rnd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id-ID"/>
                      </a:p>
                    </p:txBody>
                  </p:sp>
                </p:grpSp>
                <p:sp>
                  <p:nvSpPr>
                    <p:cNvPr id="66" name="Oval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19" y="1801"/>
                      <a:ext cx="11" cy="11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</p:grpSp>
            <p:grpSp>
              <p:nvGrpSpPr>
                <p:cNvPr id="54" name="Group 70"/>
                <p:cNvGrpSpPr>
                  <a:grpSpLocks/>
                </p:cNvGrpSpPr>
                <p:nvPr/>
              </p:nvGrpSpPr>
              <p:grpSpPr bwMode="auto">
                <a:xfrm>
                  <a:off x="2744" y="1731"/>
                  <a:ext cx="134" cy="137"/>
                  <a:chOff x="2744" y="1731"/>
                  <a:chExt cx="134" cy="137"/>
                </a:xfrm>
              </p:grpSpPr>
              <p:sp>
                <p:nvSpPr>
                  <p:cNvPr id="49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2744" y="1731"/>
                    <a:ext cx="134" cy="137"/>
                  </a:xfrm>
                  <a:prstGeom prst="ellipse">
                    <a:avLst/>
                  </a:prstGeom>
                  <a:solidFill>
                    <a:srgbClr val="404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grpSp>
                <p:nvGrpSpPr>
                  <p:cNvPr id="63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74" y="1762"/>
                    <a:ext cx="74" cy="75"/>
                    <a:chOff x="2774" y="1762"/>
                    <a:chExt cx="74" cy="75"/>
                  </a:xfrm>
                </p:grpSpPr>
                <p:grpSp>
                  <p:nvGrpSpPr>
                    <p:cNvPr id="64" name="Group 7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774" y="1762"/>
                      <a:ext cx="74" cy="75"/>
                      <a:chOff x="2774" y="1762"/>
                      <a:chExt cx="74" cy="75"/>
                    </a:xfrm>
                  </p:grpSpPr>
                  <p:grpSp>
                    <p:nvGrpSpPr>
                      <p:cNvPr id="65" name="Group 7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774" y="1762"/>
                        <a:ext cx="74" cy="75"/>
                        <a:chOff x="2774" y="1762"/>
                        <a:chExt cx="74" cy="75"/>
                      </a:xfrm>
                    </p:grpSpPr>
                    <p:sp>
                      <p:nvSpPr>
                        <p:cNvPr id="60" name="Oval 7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74" y="1762"/>
                          <a:ext cx="74" cy="75"/>
                        </a:xfrm>
                        <a:prstGeom prst="ellipse">
                          <a:avLst/>
                        </a:prstGeom>
                        <a:solidFill>
                          <a:srgbClr val="C0C0C0"/>
                        </a:solidFill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id-ID"/>
                        </a:p>
                      </p:txBody>
                    </p:sp>
                    <p:sp>
                      <p:nvSpPr>
                        <p:cNvPr id="61" name="Oval 76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783" y="1771"/>
                          <a:ext cx="56" cy="56"/>
                        </a:xfrm>
                        <a:prstGeom prst="ellipse">
                          <a:avLst/>
                        </a:prstGeom>
                        <a:solidFill>
                          <a:srgbClr val="C0C0C0"/>
                        </a:solidFill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id-ID"/>
                        </a:p>
                      </p:txBody>
                    </p:sp>
                  </p:grpSp>
                  <p:grpSp>
                    <p:nvGrpSpPr>
                      <p:cNvPr id="77" name="Group 7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781" y="1770"/>
                        <a:ext cx="60" cy="60"/>
                        <a:chOff x="2781" y="1770"/>
                        <a:chExt cx="60" cy="60"/>
                      </a:xfrm>
                    </p:grpSpPr>
                    <p:sp>
                      <p:nvSpPr>
                        <p:cNvPr id="55" name="Freeform 78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820" y="1772"/>
                          <a:ext cx="18" cy="21"/>
                        </a:xfrm>
                        <a:custGeom>
                          <a:avLst/>
                          <a:gdLst>
                            <a:gd name="T0" fmla="*/ 7 w 18"/>
                            <a:gd name="T1" fmla="*/ 0 h 21"/>
                            <a:gd name="T2" fmla="*/ 0 w 18"/>
                            <a:gd name="T3" fmla="*/ 17 h 21"/>
                            <a:gd name="T4" fmla="*/ 3 w 18"/>
                            <a:gd name="T5" fmla="*/ 20 h 21"/>
                            <a:gd name="T6" fmla="*/ 17 w 18"/>
                            <a:gd name="T7" fmla="*/ 10 h 21"/>
                            <a:gd name="T8" fmla="*/ 14 w 18"/>
                            <a:gd name="T9" fmla="*/ 6 h 21"/>
                            <a:gd name="T10" fmla="*/ 11 w 18"/>
                            <a:gd name="T11" fmla="*/ 3 h 21"/>
                            <a:gd name="T12" fmla="*/ 7 w 18"/>
                            <a:gd name="T13" fmla="*/ 0 h 21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18"/>
                            <a:gd name="T22" fmla="*/ 0 h 21"/>
                            <a:gd name="T23" fmla="*/ 18 w 18"/>
                            <a:gd name="T24" fmla="*/ 21 h 21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18" h="21">
                              <a:moveTo>
                                <a:pt x="7" y="0"/>
                              </a:moveTo>
                              <a:lnTo>
                                <a:pt x="0" y="17"/>
                              </a:lnTo>
                              <a:lnTo>
                                <a:pt x="3" y="20"/>
                              </a:lnTo>
                              <a:lnTo>
                                <a:pt x="17" y="10"/>
                              </a:lnTo>
                              <a:lnTo>
                                <a:pt x="14" y="6"/>
                              </a:lnTo>
                              <a:lnTo>
                                <a:pt x="11" y="3"/>
                              </a:lnTo>
                              <a:lnTo>
                                <a:pt x="7" y="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id-ID"/>
                        </a:p>
                      </p:txBody>
                    </p:sp>
                    <p:sp>
                      <p:nvSpPr>
                        <p:cNvPr id="56" name="Freeform 79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91" y="1770"/>
                          <a:ext cx="17" cy="20"/>
                        </a:xfrm>
                        <a:custGeom>
                          <a:avLst/>
                          <a:gdLst>
                            <a:gd name="T0" fmla="*/ 11 w 17"/>
                            <a:gd name="T1" fmla="*/ 0 h 20"/>
                            <a:gd name="T2" fmla="*/ 16 w 17"/>
                            <a:gd name="T3" fmla="*/ 17 h 20"/>
                            <a:gd name="T4" fmla="*/ 12 w 17"/>
                            <a:gd name="T5" fmla="*/ 19 h 20"/>
                            <a:gd name="T6" fmla="*/ 0 w 17"/>
                            <a:gd name="T7" fmla="*/ 7 h 20"/>
                            <a:gd name="T8" fmla="*/ 2 w 17"/>
                            <a:gd name="T9" fmla="*/ 4 h 20"/>
                            <a:gd name="T10" fmla="*/ 5 w 17"/>
                            <a:gd name="T11" fmla="*/ 2 h 20"/>
                            <a:gd name="T12" fmla="*/ 11 w 17"/>
                            <a:gd name="T13" fmla="*/ 0 h 20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17"/>
                            <a:gd name="T22" fmla="*/ 0 h 20"/>
                            <a:gd name="T23" fmla="*/ 17 w 17"/>
                            <a:gd name="T24" fmla="*/ 20 h 20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17" h="20">
                              <a:moveTo>
                                <a:pt x="11" y="0"/>
                              </a:moveTo>
                              <a:lnTo>
                                <a:pt x="16" y="17"/>
                              </a:lnTo>
                              <a:lnTo>
                                <a:pt x="12" y="19"/>
                              </a:lnTo>
                              <a:lnTo>
                                <a:pt x="0" y="7"/>
                              </a:lnTo>
                              <a:lnTo>
                                <a:pt x="2" y="4"/>
                              </a:lnTo>
                              <a:lnTo>
                                <a:pt x="5" y="2"/>
                              </a:lnTo>
                              <a:lnTo>
                                <a:pt x="11" y="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id-ID"/>
                        </a:p>
                      </p:txBody>
                    </p:sp>
                    <p:sp>
                      <p:nvSpPr>
                        <p:cNvPr id="57" name="Freeform 80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822" y="1804"/>
                          <a:ext cx="19" cy="17"/>
                        </a:xfrm>
                        <a:custGeom>
                          <a:avLst/>
                          <a:gdLst>
                            <a:gd name="T0" fmla="*/ 3 w 19"/>
                            <a:gd name="T1" fmla="*/ 0 h 17"/>
                            <a:gd name="T2" fmla="*/ 18 w 19"/>
                            <a:gd name="T3" fmla="*/ 3 h 17"/>
                            <a:gd name="T4" fmla="*/ 18 w 19"/>
                            <a:gd name="T5" fmla="*/ 7 h 17"/>
                            <a:gd name="T6" fmla="*/ 17 w 19"/>
                            <a:gd name="T7" fmla="*/ 11 h 17"/>
                            <a:gd name="T8" fmla="*/ 14 w 19"/>
                            <a:gd name="T9" fmla="*/ 16 h 17"/>
                            <a:gd name="T10" fmla="*/ 0 w 19"/>
                            <a:gd name="T11" fmla="*/ 4 h 17"/>
                            <a:gd name="T12" fmla="*/ 3 w 19"/>
                            <a:gd name="T13" fmla="*/ 0 h 17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19"/>
                            <a:gd name="T22" fmla="*/ 0 h 17"/>
                            <a:gd name="T23" fmla="*/ 19 w 19"/>
                            <a:gd name="T24" fmla="*/ 17 h 17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19" h="17">
                              <a:moveTo>
                                <a:pt x="3" y="0"/>
                              </a:moveTo>
                              <a:lnTo>
                                <a:pt x="18" y="3"/>
                              </a:lnTo>
                              <a:lnTo>
                                <a:pt x="18" y="7"/>
                              </a:lnTo>
                              <a:lnTo>
                                <a:pt x="17" y="11"/>
                              </a:lnTo>
                              <a:lnTo>
                                <a:pt x="14" y="16"/>
                              </a:lnTo>
                              <a:lnTo>
                                <a:pt x="0" y="4"/>
                              </a:lnTo>
                              <a:lnTo>
                                <a:pt x="3" y="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id-ID"/>
                        </a:p>
                      </p:txBody>
                    </p:sp>
                    <p:sp>
                      <p:nvSpPr>
                        <p:cNvPr id="58" name="Freeform 81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801" y="1813"/>
                          <a:ext cx="17" cy="17"/>
                        </a:xfrm>
                        <a:custGeom>
                          <a:avLst/>
                          <a:gdLst>
                            <a:gd name="T0" fmla="*/ 12 w 17"/>
                            <a:gd name="T1" fmla="*/ 0 h 17"/>
                            <a:gd name="T2" fmla="*/ 16 w 17"/>
                            <a:gd name="T3" fmla="*/ 16 h 17"/>
                            <a:gd name="T4" fmla="*/ 9 w 17"/>
                            <a:gd name="T5" fmla="*/ 16 h 17"/>
                            <a:gd name="T6" fmla="*/ 4 w 17"/>
                            <a:gd name="T7" fmla="*/ 15 h 17"/>
                            <a:gd name="T8" fmla="*/ 0 w 17"/>
                            <a:gd name="T9" fmla="*/ 15 h 17"/>
                            <a:gd name="T10" fmla="*/ 8 w 17"/>
                            <a:gd name="T11" fmla="*/ 0 h 17"/>
                            <a:gd name="T12" fmla="*/ 12 w 17"/>
                            <a:gd name="T13" fmla="*/ 0 h 17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17"/>
                            <a:gd name="T22" fmla="*/ 0 h 17"/>
                            <a:gd name="T23" fmla="*/ 17 w 17"/>
                            <a:gd name="T24" fmla="*/ 17 h 17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17" h="17">
                              <a:moveTo>
                                <a:pt x="12" y="0"/>
                              </a:moveTo>
                              <a:lnTo>
                                <a:pt x="16" y="16"/>
                              </a:lnTo>
                              <a:lnTo>
                                <a:pt x="9" y="16"/>
                              </a:lnTo>
                              <a:lnTo>
                                <a:pt x="4" y="15"/>
                              </a:lnTo>
                              <a:lnTo>
                                <a:pt x="0" y="15"/>
                              </a:lnTo>
                              <a:lnTo>
                                <a:pt x="8" y="0"/>
                              </a:lnTo>
                              <a:lnTo>
                                <a:pt x="12" y="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id-ID"/>
                        </a:p>
                      </p:txBody>
                    </p:sp>
                    <p:sp>
                      <p:nvSpPr>
                        <p:cNvPr id="59" name="Freeform 8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781" y="1801"/>
                          <a:ext cx="18" cy="17"/>
                        </a:xfrm>
                        <a:custGeom>
                          <a:avLst/>
                          <a:gdLst>
                            <a:gd name="T0" fmla="*/ 17 w 18"/>
                            <a:gd name="T1" fmla="*/ 6 h 17"/>
                            <a:gd name="T2" fmla="*/ 2 w 18"/>
                            <a:gd name="T3" fmla="*/ 16 h 17"/>
                            <a:gd name="T4" fmla="*/ 1 w 18"/>
                            <a:gd name="T5" fmla="*/ 11 h 17"/>
                            <a:gd name="T6" fmla="*/ 1 w 18"/>
                            <a:gd name="T7" fmla="*/ 6 h 17"/>
                            <a:gd name="T8" fmla="*/ 0 w 18"/>
                            <a:gd name="T9" fmla="*/ 0 h 17"/>
                            <a:gd name="T10" fmla="*/ 16 w 18"/>
                            <a:gd name="T11" fmla="*/ 0 h 17"/>
                            <a:gd name="T12" fmla="*/ 17 w 18"/>
                            <a:gd name="T13" fmla="*/ 6 h 17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18"/>
                            <a:gd name="T22" fmla="*/ 0 h 17"/>
                            <a:gd name="T23" fmla="*/ 18 w 18"/>
                            <a:gd name="T24" fmla="*/ 17 h 17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18" h="17">
                              <a:moveTo>
                                <a:pt x="17" y="6"/>
                              </a:moveTo>
                              <a:lnTo>
                                <a:pt x="2" y="16"/>
                              </a:lnTo>
                              <a:lnTo>
                                <a:pt x="1" y="11"/>
                              </a:lnTo>
                              <a:lnTo>
                                <a:pt x="1" y="6"/>
                              </a:lnTo>
                              <a:lnTo>
                                <a:pt x="0" y="0"/>
                              </a:lnTo>
                              <a:lnTo>
                                <a:pt x="16" y="0"/>
                              </a:lnTo>
                              <a:lnTo>
                                <a:pt x="17" y="6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id-ID"/>
                        </a:p>
                      </p:txBody>
                    </p:sp>
                  </p:grpSp>
                </p:grpSp>
                <p:sp>
                  <p:nvSpPr>
                    <p:cNvPr id="52" name="Oval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06" y="1794"/>
                      <a:ext cx="11" cy="11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</p:grpSp>
            <p:grpSp>
              <p:nvGrpSpPr>
                <p:cNvPr id="78" name="Group 84"/>
                <p:cNvGrpSpPr>
                  <a:grpSpLocks/>
                </p:cNvGrpSpPr>
                <p:nvPr/>
              </p:nvGrpSpPr>
              <p:grpSpPr bwMode="auto">
                <a:xfrm>
                  <a:off x="2600" y="1731"/>
                  <a:ext cx="135" cy="136"/>
                  <a:chOff x="2600" y="1731"/>
                  <a:chExt cx="135" cy="136"/>
                </a:xfrm>
              </p:grpSpPr>
              <p:sp>
                <p:nvSpPr>
                  <p:cNvPr id="36" name="Oval 85"/>
                  <p:cNvSpPr>
                    <a:spLocks noChangeArrowheads="1"/>
                  </p:cNvSpPr>
                  <p:nvPr/>
                </p:nvSpPr>
                <p:spPr bwMode="auto">
                  <a:xfrm>
                    <a:off x="2600" y="1731"/>
                    <a:ext cx="135" cy="136"/>
                  </a:xfrm>
                  <a:prstGeom prst="ellipse">
                    <a:avLst/>
                  </a:prstGeom>
                  <a:solidFill>
                    <a:srgbClr val="404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grpSp>
                <p:nvGrpSpPr>
                  <p:cNvPr id="85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2630" y="1761"/>
                    <a:ext cx="75" cy="76"/>
                    <a:chOff x="2630" y="1761"/>
                    <a:chExt cx="75" cy="76"/>
                  </a:xfrm>
                </p:grpSpPr>
                <p:grpSp>
                  <p:nvGrpSpPr>
                    <p:cNvPr id="86" name="Group 8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630" y="1761"/>
                      <a:ext cx="75" cy="76"/>
                      <a:chOff x="2630" y="1761"/>
                      <a:chExt cx="75" cy="76"/>
                    </a:xfrm>
                  </p:grpSpPr>
                  <p:grpSp>
                    <p:nvGrpSpPr>
                      <p:cNvPr id="98" name="Group 88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30" y="1761"/>
                        <a:ext cx="75" cy="76"/>
                        <a:chOff x="2630" y="1761"/>
                        <a:chExt cx="75" cy="76"/>
                      </a:xfrm>
                    </p:grpSpPr>
                    <p:sp>
                      <p:nvSpPr>
                        <p:cNvPr id="47" name="Oval 89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30" y="1761"/>
                          <a:ext cx="75" cy="76"/>
                        </a:xfrm>
                        <a:prstGeom prst="ellipse">
                          <a:avLst/>
                        </a:prstGeom>
                        <a:solidFill>
                          <a:srgbClr val="C0C0C0"/>
                        </a:solidFill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id-ID"/>
                        </a:p>
                      </p:txBody>
                    </p:sp>
                    <p:sp>
                      <p:nvSpPr>
                        <p:cNvPr id="48" name="Oval 90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2639" y="1770"/>
                          <a:ext cx="56" cy="57"/>
                        </a:xfrm>
                        <a:prstGeom prst="ellipse">
                          <a:avLst/>
                        </a:prstGeom>
                        <a:solidFill>
                          <a:srgbClr val="C0C0C0"/>
                        </a:solidFill>
                        <a:ln w="1270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wrap="none" anchor="ctr"/>
                        <a:lstStyle/>
                        <a:p>
                          <a:endParaRPr lang="id-ID"/>
                        </a:p>
                      </p:txBody>
                    </p:sp>
                  </p:grpSp>
                  <p:grpSp>
                    <p:nvGrpSpPr>
                      <p:cNvPr id="99" name="Group 9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638" y="1769"/>
                        <a:ext cx="60" cy="61"/>
                        <a:chOff x="2638" y="1769"/>
                        <a:chExt cx="60" cy="61"/>
                      </a:xfrm>
                    </p:grpSpPr>
                    <p:sp>
                      <p:nvSpPr>
                        <p:cNvPr id="42" name="Freeform 92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676" y="1771"/>
                          <a:ext cx="18" cy="21"/>
                        </a:xfrm>
                        <a:custGeom>
                          <a:avLst/>
                          <a:gdLst>
                            <a:gd name="T0" fmla="*/ 8 w 18"/>
                            <a:gd name="T1" fmla="*/ 0 h 21"/>
                            <a:gd name="T2" fmla="*/ 0 w 18"/>
                            <a:gd name="T3" fmla="*/ 17 h 21"/>
                            <a:gd name="T4" fmla="*/ 3 w 18"/>
                            <a:gd name="T5" fmla="*/ 20 h 21"/>
                            <a:gd name="T6" fmla="*/ 17 w 18"/>
                            <a:gd name="T7" fmla="*/ 10 h 21"/>
                            <a:gd name="T8" fmla="*/ 14 w 18"/>
                            <a:gd name="T9" fmla="*/ 6 h 21"/>
                            <a:gd name="T10" fmla="*/ 12 w 18"/>
                            <a:gd name="T11" fmla="*/ 3 h 21"/>
                            <a:gd name="T12" fmla="*/ 8 w 18"/>
                            <a:gd name="T13" fmla="*/ 0 h 21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18"/>
                            <a:gd name="T22" fmla="*/ 0 h 21"/>
                            <a:gd name="T23" fmla="*/ 18 w 18"/>
                            <a:gd name="T24" fmla="*/ 21 h 21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18" h="21">
                              <a:moveTo>
                                <a:pt x="8" y="0"/>
                              </a:moveTo>
                              <a:lnTo>
                                <a:pt x="0" y="17"/>
                              </a:lnTo>
                              <a:lnTo>
                                <a:pt x="3" y="20"/>
                              </a:lnTo>
                              <a:lnTo>
                                <a:pt x="17" y="10"/>
                              </a:lnTo>
                              <a:lnTo>
                                <a:pt x="14" y="6"/>
                              </a:lnTo>
                              <a:lnTo>
                                <a:pt x="12" y="3"/>
                              </a:lnTo>
                              <a:lnTo>
                                <a:pt x="8" y="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id-ID"/>
                        </a:p>
                      </p:txBody>
                    </p:sp>
                    <p:sp>
                      <p:nvSpPr>
                        <p:cNvPr id="43" name="Freeform 93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647" y="1769"/>
                          <a:ext cx="17" cy="20"/>
                        </a:xfrm>
                        <a:custGeom>
                          <a:avLst/>
                          <a:gdLst>
                            <a:gd name="T0" fmla="*/ 12 w 17"/>
                            <a:gd name="T1" fmla="*/ 0 h 20"/>
                            <a:gd name="T2" fmla="*/ 16 w 17"/>
                            <a:gd name="T3" fmla="*/ 17 h 20"/>
                            <a:gd name="T4" fmla="*/ 12 w 17"/>
                            <a:gd name="T5" fmla="*/ 19 h 20"/>
                            <a:gd name="T6" fmla="*/ 0 w 17"/>
                            <a:gd name="T7" fmla="*/ 7 h 20"/>
                            <a:gd name="T8" fmla="*/ 3 w 17"/>
                            <a:gd name="T9" fmla="*/ 5 h 20"/>
                            <a:gd name="T10" fmla="*/ 5 w 17"/>
                            <a:gd name="T11" fmla="*/ 2 h 20"/>
                            <a:gd name="T12" fmla="*/ 12 w 17"/>
                            <a:gd name="T13" fmla="*/ 0 h 20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17"/>
                            <a:gd name="T22" fmla="*/ 0 h 20"/>
                            <a:gd name="T23" fmla="*/ 17 w 17"/>
                            <a:gd name="T24" fmla="*/ 20 h 20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17" h="20">
                              <a:moveTo>
                                <a:pt x="12" y="0"/>
                              </a:moveTo>
                              <a:lnTo>
                                <a:pt x="16" y="17"/>
                              </a:lnTo>
                              <a:lnTo>
                                <a:pt x="12" y="19"/>
                              </a:lnTo>
                              <a:lnTo>
                                <a:pt x="0" y="7"/>
                              </a:lnTo>
                              <a:lnTo>
                                <a:pt x="3" y="5"/>
                              </a:lnTo>
                              <a:lnTo>
                                <a:pt x="5" y="2"/>
                              </a:lnTo>
                              <a:lnTo>
                                <a:pt x="12" y="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id-ID"/>
                        </a:p>
                      </p:txBody>
                    </p:sp>
                    <p:sp>
                      <p:nvSpPr>
                        <p:cNvPr id="44" name="Freeform 94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679" y="1803"/>
                          <a:ext cx="19" cy="17"/>
                        </a:xfrm>
                        <a:custGeom>
                          <a:avLst/>
                          <a:gdLst>
                            <a:gd name="T0" fmla="*/ 2 w 19"/>
                            <a:gd name="T1" fmla="*/ 0 h 17"/>
                            <a:gd name="T2" fmla="*/ 18 w 19"/>
                            <a:gd name="T3" fmla="*/ 3 h 17"/>
                            <a:gd name="T4" fmla="*/ 17 w 19"/>
                            <a:gd name="T5" fmla="*/ 8 h 17"/>
                            <a:gd name="T6" fmla="*/ 16 w 19"/>
                            <a:gd name="T7" fmla="*/ 12 h 17"/>
                            <a:gd name="T8" fmla="*/ 14 w 19"/>
                            <a:gd name="T9" fmla="*/ 16 h 17"/>
                            <a:gd name="T10" fmla="*/ 0 w 19"/>
                            <a:gd name="T11" fmla="*/ 6 h 17"/>
                            <a:gd name="T12" fmla="*/ 2 w 19"/>
                            <a:gd name="T13" fmla="*/ 0 h 17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19"/>
                            <a:gd name="T22" fmla="*/ 0 h 17"/>
                            <a:gd name="T23" fmla="*/ 19 w 19"/>
                            <a:gd name="T24" fmla="*/ 17 h 17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19" h="17">
                              <a:moveTo>
                                <a:pt x="2" y="0"/>
                              </a:moveTo>
                              <a:lnTo>
                                <a:pt x="18" y="3"/>
                              </a:lnTo>
                              <a:lnTo>
                                <a:pt x="17" y="8"/>
                              </a:lnTo>
                              <a:lnTo>
                                <a:pt x="16" y="12"/>
                              </a:lnTo>
                              <a:lnTo>
                                <a:pt x="14" y="16"/>
                              </a:lnTo>
                              <a:lnTo>
                                <a:pt x="0" y="6"/>
                              </a:lnTo>
                              <a:lnTo>
                                <a:pt x="2" y="0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id-ID"/>
                        </a:p>
                      </p:txBody>
                    </p:sp>
                    <p:sp>
                      <p:nvSpPr>
                        <p:cNvPr id="45" name="Freeform 95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658" y="1812"/>
                          <a:ext cx="17" cy="18"/>
                        </a:xfrm>
                        <a:custGeom>
                          <a:avLst/>
                          <a:gdLst>
                            <a:gd name="T0" fmla="*/ 13 w 17"/>
                            <a:gd name="T1" fmla="*/ 1 h 18"/>
                            <a:gd name="T2" fmla="*/ 16 w 17"/>
                            <a:gd name="T3" fmla="*/ 17 h 18"/>
                            <a:gd name="T4" fmla="*/ 10 w 17"/>
                            <a:gd name="T5" fmla="*/ 17 h 18"/>
                            <a:gd name="T6" fmla="*/ 5 w 17"/>
                            <a:gd name="T7" fmla="*/ 16 h 18"/>
                            <a:gd name="T8" fmla="*/ 0 w 17"/>
                            <a:gd name="T9" fmla="*/ 15 h 18"/>
                            <a:gd name="T10" fmla="*/ 9 w 17"/>
                            <a:gd name="T11" fmla="*/ 0 h 18"/>
                            <a:gd name="T12" fmla="*/ 13 w 17"/>
                            <a:gd name="T13" fmla="*/ 1 h 18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17"/>
                            <a:gd name="T22" fmla="*/ 0 h 18"/>
                            <a:gd name="T23" fmla="*/ 17 w 17"/>
                            <a:gd name="T24" fmla="*/ 18 h 18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17" h="18">
                              <a:moveTo>
                                <a:pt x="13" y="1"/>
                              </a:moveTo>
                              <a:lnTo>
                                <a:pt x="16" y="17"/>
                              </a:lnTo>
                              <a:lnTo>
                                <a:pt x="10" y="17"/>
                              </a:lnTo>
                              <a:lnTo>
                                <a:pt x="5" y="16"/>
                              </a:lnTo>
                              <a:lnTo>
                                <a:pt x="0" y="15"/>
                              </a:lnTo>
                              <a:lnTo>
                                <a:pt x="9" y="0"/>
                              </a:lnTo>
                              <a:lnTo>
                                <a:pt x="13" y="1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id-ID"/>
                        </a:p>
                      </p:txBody>
                    </p:sp>
                    <p:sp>
                      <p:nvSpPr>
                        <p:cNvPr id="46" name="Freeform 96"/>
                        <p:cNvSpPr>
                          <a:spLocks/>
                        </p:cNvSpPr>
                        <p:nvPr/>
                      </p:nvSpPr>
                      <p:spPr bwMode="auto">
                        <a:xfrm>
                          <a:off x="2638" y="1800"/>
                          <a:ext cx="18" cy="17"/>
                        </a:xfrm>
                        <a:custGeom>
                          <a:avLst/>
                          <a:gdLst>
                            <a:gd name="T0" fmla="*/ 17 w 18"/>
                            <a:gd name="T1" fmla="*/ 8 h 17"/>
                            <a:gd name="T2" fmla="*/ 2 w 18"/>
                            <a:gd name="T3" fmla="*/ 16 h 17"/>
                            <a:gd name="T4" fmla="*/ 1 w 18"/>
                            <a:gd name="T5" fmla="*/ 11 h 17"/>
                            <a:gd name="T6" fmla="*/ 0 w 18"/>
                            <a:gd name="T7" fmla="*/ 6 h 17"/>
                            <a:gd name="T8" fmla="*/ 0 w 18"/>
                            <a:gd name="T9" fmla="*/ 0 h 17"/>
                            <a:gd name="T10" fmla="*/ 16 w 18"/>
                            <a:gd name="T11" fmla="*/ 1 h 17"/>
                            <a:gd name="T12" fmla="*/ 17 w 18"/>
                            <a:gd name="T13" fmla="*/ 8 h 17"/>
                            <a:gd name="T14" fmla="*/ 0 60000 65536"/>
                            <a:gd name="T15" fmla="*/ 0 60000 65536"/>
                            <a:gd name="T16" fmla="*/ 0 60000 65536"/>
                            <a:gd name="T17" fmla="*/ 0 60000 65536"/>
                            <a:gd name="T18" fmla="*/ 0 60000 65536"/>
                            <a:gd name="T19" fmla="*/ 0 60000 65536"/>
                            <a:gd name="T20" fmla="*/ 0 60000 65536"/>
                            <a:gd name="T21" fmla="*/ 0 w 18"/>
                            <a:gd name="T22" fmla="*/ 0 h 17"/>
                            <a:gd name="T23" fmla="*/ 18 w 18"/>
                            <a:gd name="T24" fmla="*/ 17 h 17"/>
                          </a:gdLst>
                          <a:ahLst/>
                          <a:cxnLst>
                            <a:cxn ang="T14">
                              <a:pos x="T0" y="T1"/>
                            </a:cxn>
                            <a:cxn ang="T15">
                              <a:pos x="T2" y="T3"/>
                            </a:cxn>
                            <a:cxn ang="T16">
                              <a:pos x="T4" y="T5"/>
                            </a:cxn>
                            <a:cxn ang="T17">
                              <a:pos x="T6" y="T7"/>
                            </a:cxn>
                            <a:cxn ang="T18">
                              <a:pos x="T8" y="T9"/>
                            </a:cxn>
                            <a:cxn ang="T19">
                              <a:pos x="T10" y="T11"/>
                            </a:cxn>
                            <a:cxn ang="T20">
                              <a:pos x="T12" y="T13"/>
                            </a:cxn>
                          </a:cxnLst>
                          <a:rect l="T21" t="T22" r="T23" b="T24"/>
                          <a:pathLst>
                            <a:path w="18" h="17">
                              <a:moveTo>
                                <a:pt x="17" y="8"/>
                              </a:moveTo>
                              <a:lnTo>
                                <a:pt x="2" y="16"/>
                              </a:lnTo>
                              <a:lnTo>
                                <a:pt x="1" y="11"/>
                              </a:lnTo>
                              <a:lnTo>
                                <a:pt x="0" y="6"/>
                              </a:lnTo>
                              <a:lnTo>
                                <a:pt x="0" y="0"/>
                              </a:lnTo>
                              <a:lnTo>
                                <a:pt x="16" y="1"/>
                              </a:lnTo>
                              <a:lnTo>
                                <a:pt x="17" y="8"/>
                              </a:lnTo>
                            </a:path>
                          </a:pathLst>
                        </a:custGeom>
                        <a:solidFill>
                          <a:srgbClr val="000000"/>
                        </a:solidFill>
                        <a:ln w="9525" cap="rnd">
                          <a:noFill/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id-ID"/>
                        </a:p>
                      </p:txBody>
                    </p:sp>
                  </p:grpSp>
                </p:grpSp>
                <p:sp>
                  <p:nvSpPr>
                    <p:cNvPr id="39" name="Oval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62" y="1794"/>
                      <a:ext cx="11" cy="11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</p:grpSp>
            <p:grpSp>
              <p:nvGrpSpPr>
                <p:cNvPr id="100" name="Group 98"/>
                <p:cNvGrpSpPr>
                  <a:grpSpLocks/>
                </p:cNvGrpSpPr>
                <p:nvPr/>
              </p:nvGrpSpPr>
              <p:grpSpPr bwMode="auto">
                <a:xfrm>
                  <a:off x="3935" y="1738"/>
                  <a:ext cx="135" cy="137"/>
                  <a:chOff x="3935" y="1738"/>
                  <a:chExt cx="135" cy="137"/>
                </a:xfrm>
              </p:grpSpPr>
              <p:sp>
                <p:nvSpPr>
                  <p:cNvPr id="24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3935" y="1738"/>
                    <a:ext cx="135" cy="137"/>
                  </a:xfrm>
                  <a:prstGeom prst="ellipse">
                    <a:avLst/>
                  </a:prstGeom>
                  <a:solidFill>
                    <a:srgbClr val="40404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grpSp>
                <p:nvGrpSpPr>
                  <p:cNvPr id="101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3965" y="1768"/>
                    <a:ext cx="75" cy="76"/>
                    <a:chOff x="3965" y="1768"/>
                    <a:chExt cx="75" cy="76"/>
                  </a:xfrm>
                </p:grpSpPr>
                <p:grpSp>
                  <p:nvGrpSpPr>
                    <p:cNvPr id="104" name="Group 1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65" y="1768"/>
                      <a:ext cx="75" cy="76"/>
                      <a:chOff x="3965" y="1768"/>
                      <a:chExt cx="75" cy="76"/>
                    </a:xfrm>
                  </p:grpSpPr>
                  <p:sp>
                    <p:nvSpPr>
                      <p:cNvPr id="34" name="Oval 1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65" y="1768"/>
                        <a:ext cx="75" cy="76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d-ID"/>
                      </a:p>
                    </p:txBody>
                  </p:sp>
                  <p:sp>
                    <p:nvSpPr>
                      <p:cNvPr id="35" name="Oval 1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4" y="1777"/>
                        <a:ext cx="56" cy="57"/>
                      </a:xfrm>
                      <a:prstGeom prst="ellipse">
                        <a:avLst/>
                      </a:prstGeom>
                      <a:solidFill>
                        <a:srgbClr val="C0C0C0"/>
                      </a:solidFill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wrap="none" anchor="ctr"/>
                      <a:lstStyle/>
                      <a:p>
                        <a:endParaRPr lang="id-ID"/>
                      </a:p>
                    </p:txBody>
                  </p:sp>
                </p:grpSp>
                <p:grpSp>
                  <p:nvGrpSpPr>
                    <p:cNvPr id="109" name="Group 10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1776"/>
                      <a:ext cx="65" cy="63"/>
                      <a:chOff x="3973" y="1776"/>
                      <a:chExt cx="65" cy="63"/>
                    </a:xfrm>
                  </p:grpSpPr>
                  <p:sp>
                    <p:nvSpPr>
                      <p:cNvPr id="29" name="Freeform 1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97" y="1776"/>
                        <a:ext cx="18" cy="17"/>
                      </a:xfrm>
                      <a:custGeom>
                        <a:avLst/>
                        <a:gdLst>
                          <a:gd name="T0" fmla="*/ 17 w 18"/>
                          <a:gd name="T1" fmla="*/ 4 h 17"/>
                          <a:gd name="T2" fmla="*/ 16 w 18"/>
                          <a:gd name="T3" fmla="*/ 7 h 17"/>
                          <a:gd name="T4" fmla="*/ 16 w 18"/>
                          <a:gd name="T5" fmla="*/ 10 h 17"/>
                          <a:gd name="T6" fmla="*/ 15 w 18"/>
                          <a:gd name="T7" fmla="*/ 11 h 17"/>
                          <a:gd name="T8" fmla="*/ 14 w 18"/>
                          <a:gd name="T9" fmla="*/ 14 h 17"/>
                          <a:gd name="T10" fmla="*/ 11 w 18"/>
                          <a:gd name="T11" fmla="*/ 14 h 17"/>
                          <a:gd name="T12" fmla="*/ 8 w 18"/>
                          <a:gd name="T13" fmla="*/ 16 h 17"/>
                          <a:gd name="T14" fmla="*/ 7 w 18"/>
                          <a:gd name="T15" fmla="*/ 16 h 17"/>
                          <a:gd name="T16" fmla="*/ 4 w 18"/>
                          <a:gd name="T17" fmla="*/ 14 h 17"/>
                          <a:gd name="T18" fmla="*/ 1 w 18"/>
                          <a:gd name="T19" fmla="*/ 11 h 17"/>
                          <a:gd name="T20" fmla="*/ 0 w 18"/>
                          <a:gd name="T21" fmla="*/ 8 h 17"/>
                          <a:gd name="T22" fmla="*/ 0 w 18"/>
                          <a:gd name="T23" fmla="*/ 4 h 17"/>
                          <a:gd name="T24" fmla="*/ 0 w 18"/>
                          <a:gd name="T25" fmla="*/ 1 h 17"/>
                          <a:gd name="T26" fmla="*/ 4 w 18"/>
                          <a:gd name="T27" fmla="*/ 0 h 17"/>
                          <a:gd name="T28" fmla="*/ 7 w 18"/>
                          <a:gd name="T29" fmla="*/ 0 h 17"/>
                          <a:gd name="T30" fmla="*/ 10 w 18"/>
                          <a:gd name="T31" fmla="*/ 1 h 17"/>
                          <a:gd name="T32" fmla="*/ 13 w 18"/>
                          <a:gd name="T33" fmla="*/ 1 h 17"/>
                          <a:gd name="T34" fmla="*/ 17 w 18"/>
                          <a:gd name="T35" fmla="*/ 4 h 17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w 18"/>
                          <a:gd name="T55" fmla="*/ 0 h 17"/>
                          <a:gd name="T56" fmla="*/ 18 w 18"/>
                          <a:gd name="T57" fmla="*/ 17 h 17"/>
                        </a:gdLst>
                        <a:ahLst/>
                        <a:cxnLst>
                          <a:cxn ang="T36">
                            <a:pos x="T0" y="T1"/>
                          </a:cxn>
                          <a:cxn ang="T37">
                            <a:pos x="T2" y="T3"/>
                          </a:cxn>
                          <a:cxn ang="T38">
                            <a:pos x="T4" y="T5"/>
                          </a:cxn>
                          <a:cxn ang="T39">
                            <a:pos x="T6" y="T7"/>
                          </a:cxn>
                          <a:cxn ang="T40">
                            <a:pos x="T8" y="T9"/>
                          </a:cxn>
                          <a:cxn ang="T41">
                            <a:pos x="T10" y="T11"/>
                          </a:cxn>
                          <a:cxn ang="T42">
                            <a:pos x="T12" y="T13"/>
                          </a:cxn>
                          <a:cxn ang="T43">
                            <a:pos x="T14" y="T15"/>
                          </a:cxn>
                          <a:cxn ang="T44">
                            <a:pos x="T16" y="T17"/>
                          </a:cxn>
                          <a:cxn ang="T45">
                            <a:pos x="T18" y="T19"/>
                          </a:cxn>
                          <a:cxn ang="T46">
                            <a:pos x="T20" y="T21"/>
                          </a:cxn>
                          <a:cxn ang="T47">
                            <a:pos x="T22" y="T23"/>
                          </a:cxn>
                          <a:cxn ang="T48">
                            <a:pos x="T24" y="T25"/>
                          </a:cxn>
                          <a:cxn ang="T49">
                            <a:pos x="T26" y="T27"/>
                          </a:cxn>
                          <a:cxn ang="T50">
                            <a:pos x="T28" y="T29"/>
                          </a:cxn>
                          <a:cxn ang="T51">
                            <a:pos x="T30" y="T31"/>
                          </a:cxn>
                          <a:cxn ang="T52">
                            <a:pos x="T32" y="T33"/>
                          </a:cxn>
                          <a:cxn ang="T53">
                            <a:pos x="T34" y="T35"/>
                          </a:cxn>
                        </a:cxnLst>
                        <a:rect l="T54" t="T55" r="T56" b="T57"/>
                        <a:pathLst>
                          <a:path w="18" h="17">
                            <a:moveTo>
                              <a:pt x="17" y="4"/>
                            </a:moveTo>
                            <a:lnTo>
                              <a:pt x="16" y="7"/>
                            </a:lnTo>
                            <a:lnTo>
                              <a:pt x="16" y="10"/>
                            </a:lnTo>
                            <a:lnTo>
                              <a:pt x="15" y="11"/>
                            </a:lnTo>
                            <a:lnTo>
                              <a:pt x="14" y="14"/>
                            </a:lnTo>
                            <a:lnTo>
                              <a:pt x="11" y="14"/>
                            </a:lnTo>
                            <a:lnTo>
                              <a:pt x="8" y="16"/>
                            </a:lnTo>
                            <a:lnTo>
                              <a:pt x="7" y="16"/>
                            </a:lnTo>
                            <a:lnTo>
                              <a:pt x="4" y="14"/>
                            </a:lnTo>
                            <a:lnTo>
                              <a:pt x="1" y="11"/>
                            </a:lnTo>
                            <a:lnTo>
                              <a:pt x="0" y="8"/>
                            </a:lnTo>
                            <a:lnTo>
                              <a:pt x="0" y="4"/>
                            </a:lnTo>
                            <a:lnTo>
                              <a:pt x="0" y="1"/>
                            </a:lnTo>
                            <a:lnTo>
                              <a:pt x="4" y="0"/>
                            </a:lnTo>
                            <a:lnTo>
                              <a:pt x="7" y="0"/>
                            </a:lnTo>
                            <a:lnTo>
                              <a:pt x="10" y="1"/>
                            </a:lnTo>
                            <a:lnTo>
                              <a:pt x="13" y="1"/>
                            </a:lnTo>
                            <a:lnTo>
                              <a:pt x="17" y="4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9525" cap="rnd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id-ID"/>
                      </a:p>
                    </p:txBody>
                  </p:sp>
                  <p:sp>
                    <p:nvSpPr>
                      <p:cNvPr id="30" name="Freeform 106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21" y="1793"/>
                        <a:ext cx="17" cy="19"/>
                      </a:xfrm>
                      <a:custGeom>
                        <a:avLst/>
                        <a:gdLst>
                          <a:gd name="T0" fmla="*/ 11 w 17"/>
                          <a:gd name="T1" fmla="*/ 0 h 19"/>
                          <a:gd name="T2" fmla="*/ 8 w 17"/>
                          <a:gd name="T3" fmla="*/ 0 h 19"/>
                          <a:gd name="T4" fmla="*/ 5 w 17"/>
                          <a:gd name="T5" fmla="*/ 2 h 19"/>
                          <a:gd name="T6" fmla="*/ 4 w 17"/>
                          <a:gd name="T7" fmla="*/ 2 h 19"/>
                          <a:gd name="T8" fmla="*/ 1 w 17"/>
                          <a:gd name="T9" fmla="*/ 5 h 19"/>
                          <a:gd name="T10" fmla="*/ 0 w 17"/>
                          <a:gd name="T11" fmla="*/ 8 h 19"/>
                          <a:gd name="T12" fmla="*/ 0 w 17"/>
                          <a:gd name="T13" fmla="*/ 11 h 19"/>
                          <a:gd name="T14" fmla="*/ 2 w 17"/>
                          <a:gd name="T15" fmla="*/ 15 h 19"/>
                          <a:gd name="T16" fmla="*/ 7 w 17"/>
                          <a:gd name="T17" fmla="*/ 17 h 19"/>
                          <a:gd name="T18" fmla="*/ 11 w 17"/>
                          <a:gd name="T19" fmla="*/ 18 h 19"/>
                          <a:gd name="T20" fmla="*/ 14 w 17"/>
                          <a:gd name="T21" fmla="*/ 17 h 19"/>
                          <a:gd name="T22" fmla="*/ 16 w 17"/>
                          <a:gd name="T23" fmla="*/ 14 h 19"/>
                          <a:gd name="T24" fmla="*/ 16 w 17"/>
                          <a:gd name="T25" fmla="*/ 11 h 19"/>
                          <a:gd name="T26" fmla="*/ 14 w 17"/>
                          <a:gd name="T27" fmla="*/ 7 h 19"/>
                          <a:gd name="T28" fmla="*/ 14 w 17"/>
                          <a:gd name="T29" fmla="*/ 3 h 19"/>
                          <a:gd name="T30" fmla="*/ 11 w 17"/>
                          <a:gd name="T31" fmla="*/ 0 h 19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w 17"/>
                          <a:gd name="T49" fmla="*/ 0 h 19"/>
                          <a:gd name="T50" fmla="*/ 17 w 17"/>
                          <a:gd name="T51" fmla="*/ 19 h 19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T48" t="T49" r="T50" b="T51"/>
                        <a:pathLst>
                          <a:path w="17" h="19">
                            <a:moveTo>
                              <a:pt x="11" y="0"/>
                            </a:moveTo>
                            <a:lnTo>
                              <a:pt x="8" y="0"/>
                            </a:lnTo>
                            <a:lnTo>
                              <a:pt x="5" y="2"/>
                            </a:lnTo>
                            <a:lnTo>
                              <a:pt x="4" y="2"/>
                            </a:lnTo>
                            <a:lnTo>
                              <a:pt x="1" y="5"/>
                            </a:lnTo>
                            <a:lnTo>
                              <a:pt x="0" y="8"/>
                            </a:lnTo>
                            <a:lnTo>
                              <a:pt x="0" y="11"/>
                            </a:lnTo>
                            <a:lnTo>
                              <a:pt x="2" y="15"/>
                            </a:lnTo>
                            <a:lnTo>
                              <a:pt x="7" y="17"/>
                            </a:lnTo>
                            <a:lnTo>
                              <a:pt x="11" y="18"/>
                            </a:lnTo>
                            <a:lnTo>
                              <a:pt x="14" y="17"/>
                            </a:lnTo>
                            <a:lnTo>
                              <a:pt x="16" y="14"/>
                            </a:lnTo>
                            <a:lnTo>
                              <a:pt x="16" y="11"/>
                            </a:lnTo>
                            <a:lnTo>
                              <a:pt x="14" y="7"/>
                            </a:lnTo>
                            <a:lnTo>
                              <a:pt x="14" y="3"/>
                            </a:lnTo>
                            <a:lnTo>
                              <a:pt x="11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9525" cap="rnd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id-ID"/>
                      </a:p>
                    </p:txBody>
                  </p:sp>
                  <p:sp>
                    <p:nvSpPr>
                      <p:cNvPr id="31" name="Freeform 10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73" y="1786"/>
                        <a:ext cx="17" cy="19"/>
                      </a:xfrm>
                      <a:custGeom>
                        <a:avLst/>
                        <a:gdLst>
                          <a:gd name="T0" fmla="*/ 7 w 17"/>
                          <a:gd name="T1" fmla="*/ 0 h 19"/>
                          <a:gd name="T2" fmla="*/ 11 w 17"/>
                          <a:gd name="T3" fmla="*/ 2 h 19"/>
                          <a:gd name="T4" fmla="*/ 13 w 17"/>
                          <a:gd name="T5" fmla="*/ 3 h 19"/>
                          <a:gd name="T6" fmla="*/ 14 w 17"/>
                          <a:gd name="T7" fmla="*/ 5 h 19"/>
                          <a:gd name="T8" fmla="*/ 16 w 17"/>
                          <a:gd name="T9" fmla="*/ 8 h 19"/>
                          <a:gd name="T10" fmla="*/ 14 w 17"/>
                          <a:gd name="T11" fmla="*/ 9 h 19"/>
                          <a:gd name="T12" fmla="*/ 14 w 17"/>
                          <a:gd name="T13" fmla="*/ 12 h 19"/>
                          <a:gd name="T14" fmla="*/ 13 w 17"/>
                          <a:gd name="T15" fmla="*/ 14 h 19"/>
                          <a:gd name="T16" fmla="*/ 12 w 17"/>
                          <a:gd name="T17" fmla="*/ 16 h 19"/>
                          <a:gd name="T18" fmla="*/ 8 w 17"/>
                          <a:gd name="T19" fmla="*/ 17 h 19"/>
                          <a:gd name="T20" fmla="*/ 6 w 17"/>
                          <a:gd name="T21" fmla="*/ 18 h 19"/>
                          <a:gd name="T22" fmla="*/ 2 w 17"/>
                          <a:gd name="T23" fmla="*/ 17 h 19"/>
                          <a:gd name="T24" fmla="*/ 0 w 17"/>
                          <a:gd name="T25" fmla="*/ 17 h 19"/>
                          <a:gd name="T26" fmla="*/ 1 w 17"/>
                          <a:gd name="T27" fmla="*/ 11 h 19"/>
                          <a:gd name="T28" fmla="*/ 2 w 17"/>
                          <a:gd name="T29" fmla="*/ 8 h 19"/>
                          <a:gd name="T30" fmla="*/ 4 w 17"/>
                          <a:gd name="T31" fmla="*/ 4 h 19"/>
                          <a:gd name="T32" fmla="*/ 7 w 17"/>
                          <a:gd name="T33" fmla="*/ 0 h 19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w 17"/>
                          <a:gd name="T52" fmla="*/ 0 h 19"/>
                          <a:gd name="T53" fmla="*/ 17 w 17"/>
                          <a:gd name="T54" fmla="*/ 19 h 19"/>
                        </a:gdLst>
                        <a:ahLst/>
                        <a:cxnLst>
                          <a:cxn ang="T34">
                            <a:pos x="T0" y="T1"/>
                          </a:cxn>
                          <a:cxn ang="T35">
                            <a:pos x="T2" y="T3"/>
                          </a:cxn>
                          <a:cxn ang="T36">
                            <a:pos x="T4" y="T5"/>
                          </a:cxn>
                          <a:cxn ang="T37">
                            <a:pos x="T6" y="T7"/>
                          </a:cxn>
                          <a:cxn ang="T38">
                            <a:pos x="T8" y="T9"/>
                          </a:cxn>
                          <a:cxn ang="T39">
                            <a:pos x="T10" y="T11"/>
                          </a:cxn>
                          <a:cxn ang="T40">
                            <a:pos x="T12" y="T13"/>
                          </a:cxn>
                          <a:cxn ang="T41">
                            <a:pos x="T14" y="T15"/>
                          </a:cxn>
                          <a:cxn ang="T42">
                            <a:pos x="T16" y="T17"/>
                          </a:cxn>
                          <a:cxn ang="T43">
                            <a:pos x="T18" y="T19"/>
                          </a:cxn>
                          <a:cxn ang="T44">
                            <a:pos x="T20" y="T21"/>
                          </a:cxn>
                          <a:cxn ang="T45">
                            <a:pos x="T22" y="T23"/>
                          </a:cxn>
                          <a:cxn ang="T46">
                            <a:pos x="T24" y="T25"/>
                          </a:cxn>
                          <a:cxn ang="T47">
                            <a:pos x="T26" y="T27"/>
                          </a:cxn>
                          <a:cxn ang="T48">
                            <a:pos x="T28" y="T29"/>
                          </a:cxn>
                          <a:cxn ang="T49">
                            <a:pos x="T30" y="T31"/>
                          </a:cxn>
                          <a:cxn ang="T50">
                            <a:pos x="T32" y="T33"/>
                          </a:cxn>
                        </a:cxnLst>
                        <a:rect l="T51" t="T52" r="T53" b="T54"/>
                        <a:pathLst>
                          <a:path w="17" h="19">
                            <a:moveTo>
                              <a:pt x="7" y="0"/>
                            </a:moveTo>
                            <a:lnTo>
                              <a:pt x="11" y="2"/>
                            </a:lnTo>
                            <a:lnTo>
                              <a:pt x="13" y="3"/>
                            </a:lnTo>
                            <a:lnTo>
                              <a:pt x="14" y="5"/>
                            </a:lnTo>
                            <a:lnTo>
                              <a:pt x="16" y="8"/>
                            </a:lnTo>
                            <a:lnTo>
                              <a:pt x="14" y="9"/>
                            </a:lnTo>
                            <a:lnTo>
                              <a:pt x="14" y="12"/>
                            </a:lnTo>
                            <a:lnTo>
                              <a:pt x="13" y="14"/>
                            </a:lnTo>
                            <a:lnTo>
                              <a:pt x="12" y="16"/>
                            </a:lnTo>
                            <a:lnTo>
                              <a:pt x="8" y="17"/>
                            </a:lnTo>
                            <a:lnTo>
                              <a:pt x="6" y="18"/>
                            </a:lnTo>
                            <a:lnTo>
                              <a:pt x="2" y="17"/>
                            </a:lnTo>
                            <a:lnTo>
                              <a:pt x="0" y="17"/>
                            </a:lnTo>
                            <a:lnTo>
                              <a:pt x="1" y="11"/>
                            </a:lnTo>
                            <a:lnTo>
                              <a:pt x="2" y="8"/>
                            </a:lnTo>
                            <a:lnTo>
                              <a:pt x="4" y="4"/>
                            </a:lnTo>
                            <a:lnTo>
                              <a:pt x="7" y="0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9525" cap="rnd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id-ID"/>
                      </a:p>
                    </p:txBody>
                  </p:sp>
                  <p:sp>
                    <p:nvSpPr>
                      <p:cNvPr id="32" name="Freeform 1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008" y="1822"/>
                        <a:ext cx="18" cy="17"/>
                      </a:xfrm>
                      <a:custGeom>
                        <a:avLst/>
                        <a:gdLst>
                          <a:gd name="T0" fmla="*/ 17 w 18"/>
                          <a:gd name="T1" fmla="*/ 6 h 17"/>
                          <a:gd name="T2" fmla="*/ 16 w 18"/>
                          <a:gd name="T3" fmla="*/ 4 h 17"/>
                          <a:gd name="T4" fmla="*/ 14 w 18"/>
                          <a:gd name="T5" fmla="*/ 2 h 17"/>
                          <a:gd name="T6" fmla="*/ 12 w 18"/>
                          <a:gd name="T7" fmla="*/ 1 h 17"/>
                          <a:gd name="T8" fmla="*/ 9 w 18"/>
                          <a:gd name="T9" fmla="*/ 0 h 17"/>
                          <a:gd name="T10" fmla="*/ 7 w 18"/>
                          <a:gd name="T11" fmla="*/ 0 h 17"/>
                          <a:gd name="T12" fmla="*/ 4 w 18"/>
                          <a:gd name="T13" fmla="*/ 1 h 17"/>
                          <a:gd name="T14" fmla="*/ 2 w 18"/>
                          <a:gd name="T15" fmla="*/ 2 h 17"/>
                          <a:gd name="T16" fmla="*/ 1 w 18"/>
                          <a:gd name="T17" fmla="*/ 5 h 17"/>
                          <a:gd name="T18" fmla="*/ 0 w 18"/>
                          <a:gd name="T19" fmla="*/ 9 h 17"/>
                          <a:gd name="T20" fmla="*/ 1 w 18"/>
                          <a:gd name="T21" fmla="*/ 12 h 17"/>
                          <a:gd name="T22" fmla="*/ 1 w 18"/>
                          <a:gd name="T23" fmla="*/ 16 h 17"/>
                          <a:gd name="T24" fmla="*/ 6 w 18"/>
                          <a:gd name="T25" fmla="*/ 14 h 17"/>
                          <a:gd name="T26" fmla="*/ 11 w 18"/>
                          <a:gd name="T27" fmla="*/ 12 h 17"/>
                          <a:gd name="T28" fmla="*/ 15 w 18"/>
                          <a:gd name="T29" fmla="*/ 9 h 17"/>
                          <a:gd name="T30" fmla="*/ 17 w 18"/>
                          <a:gd name="T31" fmla="*/ 6 h 17"/>
                          <a:gd name="T32" fmla="*/ 0 60000 65536"/>
                          <a:gd name="T33" fmla="*/ 0 60000 65536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w 18"/>
                          <a:gd name="T49" fmla="*/ 0 h 17"/>
                          <a:gd name="T50" fmla="*/ 18 w 18"/>
                          <a:gd name="T51" fmla="*/ 17 h 17"/>
                        </a:gdLst>
                        <a:ahLst/>
                        <a:cxnLst>
                          <a:cxn ang="T32">
                            <a:pos x="T0" y="T1"/>
                          </a:cxn>
                          <a:cxn ang="T33">
                            <a:pos x="T2" y="T3"/>
                          </a:cxn>
                          <a:cxn ang="T34">
                            <a:pos x="T4" y="T5"/>
                          </a:cxn>
                          <a:cxn ang="T35">
                            <a:pos x="T6" y="T7"/>
                          </a:cxn>
                          <a:cxn ang="T36">
                            <a:pos x="T8" y="T9"/>
                          </a:cxn>
                          <a:cxn ang="T37">
                            <a:pos x="T10" y="T11"/>
                          </a:cxn>
                          <a:cxn ang="T38">
                            <a:pos x="T12" y="T13"/>
                          </a:cxn>
                          <a:cxn ang="T39">
                            <a:pos x="T14" y="T15"/>
                          </a:cxn>
                          <a:cxn ang="T40">
                            <a:pos x="T16" y="T17"/>
                          </a:cxn>
                          <a:cxn ang="T41">
                            <a:pos x="T18" y="T19"/>
                          </a:cxn>
                          <a:cxn ang="T42">
                            <a:pos x="T20" y="T21"/>
                          </a:cxn>
                          <a:cxn ang="T43">
                            <a:pos x="T22" y="T23"/>
                          </a:cxn>
                          <a:cxn ang="T44">
                            <a:pos x="T24" y="T25"/>
                          </a:cxn>
                          <a:cxn ang="T45">
                            <a:pos x="T26" y="T27"/>
                          </a:cxn>
                          <a:cxn ang="T46">
                            <a:pos x="T28" y="T29"/>
                          </a:cxn>
                          <a:cxn ang="T47">
                            <a:pos x="T30" y="T31"/>
                          </a:cxn>
                        </a:cxnLst>
                        <a:rect l="T48" t="T49" r="T50" b="T51"/>
                        <a:pathLst>
                          <a:path w="18" h="17">
                            <a:moveTo>
                              <a:pt x="17" y="6"/>
                            </a:moveTo>
                            <a:lnTo>
                              <a:pt x="16" y="4"/>
                            </a:lnTo>
                            <a:lnTo>
                              <a:pt x="14" y="2"/>
                            </a:lnTo>
                            <a:lnTo>
                              <a:pt x="12" y="1"/>
                            </a:lnTo>
                            <a:lnTo>
                              <a:pt x="9" y="0"/>
                            </a:lnTo>
                            <a:lnTo>
                              <a:pt x="7" y="0"/>
                            </a:lnTo>
                            <a:lnTo>
                              <a:pt x="4" y="1"/>
                            </a:lnTo>
                            <a:lnTo>
                              <a:pt x="2" y="2"/>
                            </a:lnTo>
                            <a:lnTo>
                              <a:pt x="1" y="5"/>
                            </a:lnTo>
                            <a:lnTo>
                              <a:pt x="0" y="9"/>
                            </a:lnTo>
                            <a:lnTo>
                              <a:pt x="1" y="12"/>
                            </a:lnTo>
                            <a:lnTo>
                              <a:pt x="1" y="16"/>
                            </a:lnTo>
                            <a:lnTo>
                              <a:pt x="6" y="14"/>
                            </a:lnTo>
                            <a:lnTo>
                              <a:pt x="11" y="12"/>
                            </a:lnTo>
                            <a:lnTo>
                              <a:pt x="15" y="9"/>
                            </a:lnTo>
                            <a:lnTo>
                              <a:pt x="17" y="6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9525" cap="rnd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id-ID"/>
                      </a:p>
                    </p:txBody>
                  </p:sp>
                  <p:sp>
                    <p:nvSpPr>
                      <p:cNvPr id="33" name="Freeform 10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3977" y="1817"/>
                        <a:ext cx="17" cy="17"/>
                      </a:xfrm>
                      <a:custGeom>
                        <a:avLst/>
                        <a:gdLst>
                          <a:gd name="T0" fmla="*/ 0 w 17"/>
                          <a:gd name="T1" fmla="*/ 4 h 17"/>
                          <a:gd name="T2" fmla="*/ 1 w 17"/>
                          <a:gd name="T3" fmla="*/ 2 h 17"/>
                          <a:gd name="T4" fmla="*/ 2 w 17"/>
                          <a:gd name="T5" fmla="*/ 1 h 17"/>
                          <a:gd name="T6" fmla="*/ 4 w 17"/>
                          <a:gd name="T7" fmla="*/ 1 h 17"/>
                          <a:gd name="T8" fmla="*/ 8 w 17"/>
                          <a:gd name="T9" fmla="*/ 0 h 17"/>
                          <a:gd name="T10" fmla="*/ 11 w 17"/>
                          <a:gd name="T11" fmla="*/ 1 h 17"/>
                          <a:gd name="T12" fmla="*/ 13 w 17"/>
                          <a:gd name="T13" fmla="*/ 2 h 17"/>
                          <a:gd name="T14" fmla="*/ 14 w 17"/>
                          <a:gd name="T15" fmla="*/ 3 h 17"/>
                          <a:gd name="T16" fmla="*/ 16 w 17"/>
                          <a:gd name="T17" fmla="*/ 5 h 17"/>
                          <a:gd name="T18" fmla="*/ 16 w 17"/>
                          <a:gd name="T19" fmla="*/ 8 h 17"/>
                          <a:gd name="T20" fmla="*/ 16 w 17"/>
                          <a:gd name="T21" fmla="*/ 10 h 17"/>
                          <a:gd name="T22" fmla="*/ 14 w 17"/>
                          <a:gd name="T23" fmla="*/ 13 h 17"/>
                          <a:gd name="T24" fmla="*/ 12 w 17"/>
                          <a:gd name="T25" fmla="*/ 16 h 17"/>
                          <a:gd name="T26" fmla="*/ 8 w 17"/>
                          <a:gd name="T27" fmla="*/ 13 h 17"/>
                          <a:gd name="T28" fmla="*/ 4 w 17"/>
                          <a:gd name="T29" fmla="*/ 11 h 17"/>
                          <a:gd name="T30" fmla="*/ 1 w 17"/>
                          <a:gd name="T31" fmla="*/ 7 h 17"/>
                          <a:gd name="T32" fmla="*/ 0 w 17"/>
                          <a:gd name="T33" fmla="*/ 4 h 17"/>
                          <a:gd name="T34" fmla="*/ 0 60000 65536"/>
                          <a:gd name="T35" fmla="*/ 0 60000 65536"/>
                          <a:gd name="T36" fmla="*/ 0 60000 65536"/>
                          <a:gd name="T37" fmla="*/ 0 60000 65536"/>
                          <a:gd name="T38" fmla="*/ 0 60000 65536"/>
                          <a:gd name="T39" fmla="*/ 0 60000 65536"/>
                          <a:gd name="T40" fmla="*/ 0 60000 65536"/>
                          <a:gd name="T41" fmla="*/ 0 60000 65536"/>
                          <a:gd name="T42" fmla="*/ 0 60000 65536"/>
                          <a:gd name="T43" fmla="*/ 0 60000 65536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w 17"/>
                          <a:gd name="T52" fmla="*/ 0 h 17"/>
                          <a:gd name="T53" fmla="*/ 17 w 17"/>
                          <a:gd name="T54" fmla="*/ 17 h 17"/>
                        </a:gdLst>
                        <a:ahLst/>
                        <a:cxnLst>
                          <a:cxn ang="T34">
                            <a:pos x="T0" y="T1"/>
                          </a:cxn>
                          <a:cxn ang="T35">
                            <a:pos x="T2" y="T3"/>
                          </a:cxn>
                          <a:cxn ang="T36">
                            <a:pos x="T4" y="T5"/>
                          </a:cxn>
                          <a:cxn ang="T37">
                            <a:pos x="T6" y="T7"/>
                          </a:cxn>
                          <a:cxn ang="T38">
                            <a:pos x="T8" y="T9"/>
                          </a:cxn>
                          <a:cxn ang="T39">
                            <a:pos x="T10" y="T11"/>
                          </a:cxn>
                          <a:cxn ang="T40">
                            <a:pos x="T12" y="T13"/>
                          </a:cxn>
                          <a:cxn ang="T41">
                            <a:pos x="T14" y="T15"/>
                          </a:cxn>
                          <a:cxn ang="T42">
                            <a:pos x="T16" y="T17"/>
                          </a:cxn>
                          <a:cxn ang="T43">
                            <a:pos x="T18" y="T19"/>
                          </a:cxn>
                          <a:cxn ang="T44">
                            <a:pos x="T20" y="T21"/>
                          </a:cxn>
                          <a:cxn ang="T45">
                            <a:pos x="T22" y="T23"/>
                          </a:cxn>
                          <a:cxn ang="T46">
                            <a:pos x="T24" y="T25"/>
                          </a:cxn>
                          <a:cxn ang="T47">
                            <a:pos x="T26" y="T27"/>
                          </a:cxn>
                          <a:cxn ang="T48">
                            <a:pos x="T28" y="T29"/>
                          </a:cxn>
                          <a:cxn ang="T49">
                            <a:pos x="T30" y="T31"/>
                          </a:cxn>
                          <a:cxn ang="T50">
                            <a:pos x="T32" y="T33"/>
                          </a:cxn>
                        </a:cxnLst>
                        <a:rect l="T51" t="T52" r="T53" b="T54"/>
                        <a:pathLst>
                          <a:path w="17" h="17">
                            <a:moveTo>
                              <a:pt x="0" y="4"/>
                            </a:moveTo>
                            <a:lnTo>
                              <a:pt x="1" y="2"/>
                            </a:lnTo>
                            <a:lnTo>
                              <a:pt x="2" y="1"/>
                            </a:lnTo>
                            <a:lnTo>
                              <a:pt x="4" y="1"/>
                            </a:lnTo>
                            <a:lnTo>
                              <a:pt x="8" y="0"/>
                            </a:lnTo>
                            <a:lnTo>
                              <a:pt x="11" y="1"/>
                            </a:lnTo>
                            <a:lnTo>
                              <a:pt x="13" y="2"/>
                            </a:lnTo>
                            <a:lnTo>
                              <a:pt x="14" y="3"/>
                            </a:lnTo>
                            <a:lnTo>
                              <a:pt x="16" y="5"/>
                            </a:lnTo>
                            <a:lnTo>
                              <a:pt x="16" y="8"/>
                            </a:lnTo>
                            <a:lnTo>
                              <a:pt x="16" y="10"/>
                            </a:lnTo>
                            <a:lnTo>
                              <a:pt x="14" y="13"/>
                            </a:lnTo>
                            <a:lnTo>
                              <a:pt x="12" y="16"/>
                            </a:lnTo>
                            <a:lnTo>
                              <a:pt x="8" y="13"/>
                            </a:lnTo>
                            <a:lnTo>
                              <a:pt x="4" y="11"/>
                            </a:lnTo>
                            <a:lnTo>
                              <a:pt x="1" y="7"/>
                            </a:lnTo>
                            <a:lnTo>
                              <a:pt x="0" y="4"/>
                            </a:lnTo>
                          </a:path>
                        </a:pathLst>
                      </a:custGeom>
                      <a:solidFill>
                        <a:srgbClr val="000000"/>
                      </a:solidFill>
                      <a:ln w="9525" cap="rnd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id-ID"/>
                      </a:p>
                    </p:txBody>
                  </p:sp>
                </p:grpSp>
                <p:sp>
                  <p:nvSpPr>
                    <p:cNvPr id="28" name="Oval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97" y="1801"/>
                      <a:ext cx="11" cy="11"/>
                    </a:xfrm>
                    <a:prstGeom prst="ellipse">
                      <a:avLst/>
                    </a:prstGeom>
                    <a:solidFill>
                      <a:srgbClr val="808080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d-ID"/>
                    </a:p>
                  </p:txBody>
                </p:sp>
              </p:grpSp>
            </p:grpSp>
          </p:grpSp>
          <p:grpSp>
            <p:nvGrpSpPr>
              <p:cNvPr id="113" name="Group 111"/>
              <p:cNvGrpSpPr>
                <a:grpSpLocks/>
              </p:cNvGrpSpPr>
              <p:nvPr/>
            </p:nvGrpSpPr>
            <p:grpSpPr bwMode="auto">
              <a:xfrm>
                <a:off x="2637" y="1481"/>
                <a:ext cx="281" cy="223"/>
                <a:chOff x="2637" y="1481"/>
                <a:chExt cx="281" cy="223"/>
              </a:xfrm>
            </p:grpSpPr>
            <p:sp>
              <p:nvSpPr>
                <p:cNvPr id="18" name="Freeform 112"/>
                <p:cNvSpPr>
                  <a:spLocks/>
                </p:cNvSpPr>
                <p:nvPr/>
              </p:nvSpPr>
              <p:spPr bwMode="auto">
                <a:xfrm>
                  <a:off x="2637" y="1481"/>
                  <a:ext cx="281" cy="223"/>
                </a:xfrm>
                <a:custGeom>
                  <a:avLst/>
                  <a:gdLst>
                    <a:gd name="T0" fmla="*/ 159 w 281"/>
                    <a:gd name="T1" fmla="*/ 0 h 223"/>
                    <a:gd name="T2" fmla="*/ 159 w 281"/>
                    <a:gd name="T3" fmla="*/ 20 h 223"/>
                    <a:gd name="T4" fmla="*/ 280 w 281"/>
                    <a:gd name="T5" fmla="*/ 20 h 223"/>
                    <a:gd name="T6" fmla="*/ 280 w 281"/>
                    <a:gd name="T7" fmla="*/ 222 h 223"/>
                    <a:gd name="T8" fmla="*/ 0 w 281"/>
                    <a:gd name="T9" fmla="*/ 222 h 223"/>
                    <a:gd name="T10" fmla="*/ 0 w 281"/>
                    <a:gd name="T11" fmla="*/ 20 h 223"/>
                    <a:gd name="T12" fmla="*/ 117 w 281"/>
                    <a:gd name="T13" fmla="*/ 20 h 223"/>
                    <a:gd name="T14" fmla="*/ 117 w 281"/>
                    <a:gd name="T15" fmla="*/ 0 h 223"/>
                    <a:gd name="T16" fmla="*/ 159 w 281"/>
                    <a:gd name="T17" fmla="*/ 0 h 22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81"/>
                    <a:gd name="T28" fmla="*/ 0 h 223"/>
                    <a:gd name="T29" fmla="*/ 281 w 281"/>
                    <a:gd name="T30" fmla="*/ 223 h 22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81" h="223">
                      <a:moveTo>
                        <a:pt x="159" y="0"/>
                      </a:moveTo>
                      <a:lnTo>
                        <a:pt x="159" y="20"/>
                      </a:lnTo>
                      <a:lnTo>
                        <a:pt x="280" y="20"/>
                      </a:lnTo>
                      <a:lnTo>
                        <a:pt x="280" y="222"/>
                      </a:lnTo>
                      <a:lnTo>
                        <a:pt x="0" y="222"/>
                      </a:lnTo>
                      <a:lnTo>
                        <a:pt x="0" y="20"/>
                      </a:lnTo>
                      <a:lnTo>
                        <a:pt x="117" y="20"/>
                      </a:lnTo>
                      <a:lnTo>
                        <a:pt x="117" y="0"/>
                      </a:lnTo>
                      <a:lnTo>
                        <a:pt x="159" y="0"/>
                      </a:lnTo>
                    </a:path>
                  </a:pathLst>
                </a:custGeom>
                <a:solidFill>
                  <a:srgbClr val="C0C0C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19" name="Freeform 113"/>
                <p:cNvSpPr>
                  <a:spLocks/>
                </p:cNvSpPr>
                <p:nvPr/>
              </p:nvSpPr>
              <p:spPr bwMode="auto">
                <a:xfrm>
                  <a:off x="2637" y="1559"/>
                  <a:ext cx="281" cy="145"/>
                </a:xfrm>
                <a:custGeom>
                  <a:avLst/>
                  <a:gdLst>
                    <a:gd name="T0" fmla="*/ 280 w 281"/>
                    <a:gd name="T1" fmla="*/ 0 h 145"/>
                    <a:gd name="T2" fmla="*/ 280 w 281"/>
                    <a:gd name="T3" fmla="*/ 143 h 145"/>
                    <a:gd name="T4" fmla="*/ 0 w 281"/>
                    <a:gd name="T5" fmla="*/ 144 h 145"/>
                    <a:gd name="T6" fmla="*/ 0 w 281"/>
                    <a:gd name="T7" fmla="*/ 0 h 145"/>
                    <a:gd name="T8" fmla="*/ 280 w 281"/>
                    <a:gd name="T9" fmla="*/ 0 h 14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81"/>
                    <a:gd name="T16" fmla="*/ 0 h 145"/>
                    <a:gd name="T17" fmla="*/ 281 w 281"/>
                    <a:gd name="T18" fmla="*/ 145 h 14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81" h="145">
                      <a:moveTo>
                        <a:pt x="280" y="0"/>
                      </a:moveTo>
                      <a:lnTo>
                        <a:pt x="280" y="143"/>
                      </a:lnTo>
                      <a:lnTo>
                        <a:pt x="0" y="144"/>
                      </a:lnTo>
                      <a:lnTo>
                        <a:pt x="0" y="0"/>
                      </a:lnTo>
                      <a:lnTo>
                        <a:pt x="280" y="0"/>
                      </a:lnTo>
                    </a:path>
                  </a:pathLst>
                </a:custGeom>
                <a:solidFill>
                  <a:srgbClr val="60C0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sp>
          <p:nvSpPr>
            <p:cNvPr id="6" name="Rectangle 114"/>
            <p:cNvSpPr>
              <a:spLocks noChangeArrowheads="1"/>
            </p:cNvSpPr>
            <p:nvPr/>
          </p:nvSpPr>
          <p:spPr bwMode="auto">
            <a:xfrm>
              <a:off x="2808" y="1860"/>
              <a:ext cx="660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dirty="0">
                  <a:latin typeface="Arial" pitchFamily="34" charset="0"/>
                </a:rPr>
                <a:t>Truck</a:t>
              </a:r>
            </a:p>
          </p:txBody>
        </p:sp>
      </p:grpSp>
      <p:grpSp>
        <p:nvGrpSpPr>
          <p:cNvPr id="116" name="Group 115"/>
          <p:cNvGrpSpPr>
            <a:grpSpLocks/>
          </p:cNvGrpSpPr>
          <p:nvPr/>
        </p:nvGrpSpPr>
        <p:grpSpPr bwMode="auto">
          <a:xfrm>
            <a:off x="4114800" y="3657600"/>
            <a:ext cx="1145631" cy="819026"/>
            <a:chOff x="2652" y="2198"/>
            <a:chExt cx="912" cy="652"/>
          </a:xfrm>
        </p:grpSpPr>
        <p:pic>
          <p:nvPicPr>
            <p:cNvPr id="117" name="Picture 116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63" y="2198"/>
              <a:ext cx="458" cy="4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2652" y="2688"/>
              <a:ext cx="912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>
                  <a:latin typeface="Arial" pitchFamily="34" charset="0"/>
                </a:rPr>
                <a:t>Chemical Process</a:t>
              </a:r>
            </a:p>
          </p:txBody>
        </p:sp>
      </p:grpSp>
      <p:grpSp>
        <p:nvGrpSpPr>
          <p:cNvPr id="119" name="Group 118"/>
          <p:cNvGrpSpPr>
            <a:grpSpLocks/>
          </p:cNvGrpSpPr>
          <p:nvPr/>
        </p:nvGrpSpPr>
        <p:grpSpPr bwMode="auto">
          <a:xfrm>
            <a:off x="3962400" y="5029200"/>
            <a:ext cx="3816424" cy="688708"/>
            <a:chOff x="2346" y="3084"/>
            <a:chExt cx="2876" cy="519"/>
          </a:xfrm>
          <a:noFill/>
        </p:grpSpPr>
        <p:grpSp>
          <p:nvGrpSpPr>
            <p:cNvPr id="120" name="Group 119"/>
            <p:cNvGrpSpPr>
              <a:grpSpLocks/>
            </p:cNvGrpSpPr>
            <p:nvPr/>
          </p:nvGrpSpPr>
          <p:grpSpPr bwMode="auto">
            <a:xfrm>
              <a:off x="2623" y="3154"/>
              <a:ext cx="704" cy="224"/>
              <a:chOff x="2623" y="3154"/>
              <a:chExt cx="704" cy="224"/>
            </a:xfrm>
            <a:grpFill/>
          </p:grpSpPr>
          <p:grpSp>
            <p:nvGrpSpPr>
              <p:cNvPr id="121" name="Group 120"/>
              <p:cNvGrpSpPr>
                <a:grpSpLocks/>
              </p:cNvGrpSpPr>
              <p:nvPr/>
            </p:nvGrpSpPr>
            <p:grpSpPr bwMode="auto">
              <a:xfrm>
                <a:off x="2623" y="3154"/>
                <a:ext cx="460" cy="224"/>
                <a:chOff x="2623" y="3154"/>
                <a:chExt cx="460" cy="224"/>
              </a:xfrm>
              <a:grpFill/>
            </p:grpSpPr>
            <p:sp>
              <p:nvSpPr>
                <p:cNvPr id="141" name="Rectangle 121"/>
                <p:cNvSpPr>
                  <a:spLocks noChangeArrowheads="1"/>
                </p:cNvSpPr>
                <p:nvPr/>
              </p:nvSpPr>
              <p:spPr bwMode="auto">
                <a:xfrm>
                  <a:off x="2623" y="3155"/>
                  <a:ext cx="460" cy="220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42" name="Line 122"/>
                <p:cNvSpPr>
                  <a:spLocks noChangeShapeType="1"/>
                </p:cNvSpPr>
                <p:nvPr/>
              </p:nvSpPr>
              <p:spPr bwMode="auto">
                <a:xfrm>
                  <a:off x="2848" y="3154"/>
                  <a:ext cx="0" cy="224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id-ID"/>
                </a:p>
              </p:txBody>
            </p:sp>
          </p:grpSp>
          <p:sp>
            <p:nvSpPr>
              <p:cNvPr id="139" name="Line 123"/>
              <p:cNvSpPr>
                <a:spLocks noChangeShapeType="1"/>
              </p:cNvSpPr>
              <p:nvPr/>
            </p:nvSpPr>
            <p:spPr bwMode="auto">
              <a:xfrm>
                <a:off x="2958" y="3265"/>
                <a:ext cx="369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40" name="Oval 124"/>
              <p:cNvSpPr>
                <a:spLocks noChangeArrowheads="1"/>
              </p:cNvSpPr>
              <p:nvPr/>
            </p:nvSpPr>
            <p:spPr bwMode="auto">
              <a:xfrm>
                <a:off x="2945" y="3258"/>
                <a:ext cx="23" cy="17"/>
              </a:xfrm>
              <a:prstGeom prst="ellips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122" name="Group 125"/>
            <p:cNvGrpSpPr>
              <a:grpSpLocks/>
            </p:cNvGrpSpPr>
            <p:nvPr/>
          </p:nvGrpSpPr>
          <p:grpSpPr bwMode="auto">
            <a:xfrm>
              <a:off x="3331" y="3154"/>
              <a:ext cx="704" cy="224"/>
              <a:chOff x="3331" y="3154"/>
              <a:chExt cx="704" cy="224"/>
            </a:xfrm>
            <a:grpFill/>
          </p:grpSpPr>
          <p:grpSp>
            <p:nvGrpSpPr>
              <p:cNvPr id="123" name="Group 126"/>
              <p:cNvGrpSpPr>
                <a:grpSpLocks/>
              </p:cNvGrpSpPr>
              <p:nvPr/>
            </p:nvGrpSpPr>
            <p:grpSpPr bwMode="auto">
              <a:xfrm>
                <a:off x="3331" y="3154"/>
                <a:ext cx="460" cy="224"/>
                <a:chOff x="3331" y="3154"/>
                <a:chExt cx="460" cy="224"/>
              </a:xfrm>
              <a:grpFill/>
            </p:grpSpPr>
            <p:sp>
              <p:nvSpPr>
                <p:cNvPr id="136" name="Rectangle 127"/>
                <p:cNvSpPr>
                  <a:spLocks noChangeArrowheads="1"/>
                </p:cNvSpPr>
                <p:nvPr/>
              </p:nvSpPr>
              <p:spPr bwMode="auto">
                <a:xfrm>
                  <a:off x="3331" y="3155"/>
                  <a:ext cx="460" cy="220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37" name="Line 128"/>
                <p:cNvSpPr>
                  <a:spLocks noChangeShapeType="1"/>
                </p:cNvSpPr>
                <p:nvPr/>
              </p:nvSpPr>
              <p:spPr bwMode="auto">
                <a:xfrm>
                  <a:off x="3556" y="3154"/>
                  <a:ext cx="0" cy="224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id-ID"/>
                </a:p>
              </p:txBody>
            </p:sp>
          </p:grpSp>
          <p:sp>
            <p:nvSpPr>
              <p:cNvPr id="134" name="Line 129"/>
              <p:cNvSpPr>
                <a:spLocks noChangeShapeType="1"/>
              </p:cNvSpPr>
              <p:nvPr/>
            </p:nvSpPr>
            <p:spPr bwMode="auto">
              <a:xfrm>
                <a:off x="3666" y="3265"/>
                <a:ext cx="369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5" name="Oval 130"/>
              <p:cNvSpPr>
                <a:spLocks noChangeArrowheads="1"/>
              </p:cNvSpPr>
              <p:nvPr/>
            </p:nvSpPr>
            <p:spPr bwMode="auto">
              <a:xfrm>
                <a:off x="3653" y="3258"/>
                <a:ext cx="23" cy="17"/>
              </a:xfrm>
              <a:prstGeom prst="ellips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128" name="Group 131"/>
            <p:cNvGrpSpPr>
              <a:grpSpLocks/>
            </p:cNvGrpSpPr>
            <p:nvPr/>
          </p:nvGrpSpPr>
          <p:grpSpPr bwMode="auto">
            <a:xfrm>
              <a:off x="4042" y="3154"/>
              <a:ext cx="704" cy="224"/>
              <a:chOff x="4042" y="3154"/>
              <a:chExt cx="704" cy="224"/>
            </a:xfrm>
            <a:grpFill/>
          </p:grpSpPr>
          <p:grpSp>
            <p:nvGrpSpPr>
              <p:cNvPr id="133" name="Group 132"/>
              <p:cNvGrpSpPr>
                <a:grpSpLocks/>
              </p:cNvGrpSpPr>
              <p:nvPr/>
            </p:nvGrpSpPr>
            <p:grpSpPr bwMode="auto">
              <a:xfrm>
                <a:off x="4042" y="3154"/>
                <a:ext cx="460" cy="224"/>
                <a:chOff x="4042" y="3154"/>
                <a:chExt cx="460" cy="224"/>
              </a:xfrm>
              <a:grpFill/>
            </p:grpSpPr>
            <p:sp>
              <p:nvSpPr>
                <p:cNvPr id="131" name="Rectangle 133"/>
                <p:cNvSpPr>
                  <a:spLocks noChangeArrowheads="1"/>
                </p:cNvSpPr>
                <p:nvPr/>
              </p:nvSpPr>
              <p:spPr bwMode="auto">
                <a:xfrm>
                  <a:off x="4042" y="3155"/>
                  <a:ext cx="460" cy="220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id-ID"/>
                </a:p>
              </p:txBody>
            </p:sp>
            <p:sp>
              <p:nvSpPr>
                <p:cNvPr id="132" name="Line 134"/>
                <p:cNvSpPr>
                  <a:spLocks noChangeShapeType="1"/>
                </p:cNvSpPr>
                <p:nvPr/>
              </p:nvSpPr>
              <p:spPr bwMode="auto">
                <a:xfrm>
                  <a:off x="4267" y="3154"/>
                  <a:ext cx="0" cy="224"/>
                </a:xfrm>
                <a:prstGeom prst="line">
                  <a:avLst/>
                </a:prstGeom>
                <a:grp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id-ID"/>
                </a:p>
              </p:txBody>
            </p:sp>
          </p:grpSp>
          <p:sp>
            <p:nvSpPr>
              <p:cNvPr id="129" name="Line 135"/>
              <p:cNvSpPr>
                <a:spLocks noChangeShapeType="1"/>
              </p:cNvSpPr>
              <p:nvPr/>
            </p:nvSpPr>
            <p:spPr bwMode="auto">
              <a:xfrm>
                <a:off x="4377" y="3265"/>
                <a:ext cx="369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30" name="Oval 136"/>
              <p:cNvSpPr>
                <a:spLocks noChangeArrowheads="1"/>
              </p:cNvSpPr>
              <p:nvPr/>
            </p:nvSpPr>
            <p:spPr bwMode="auto">
              <a:xfrm>
                <a:off x="4364" y="3258"/>
                <a:ext cx="23" cy="17"/>
              </a:xfrm>
              <a:prstGeom prst="ellipse">
                <a:avLst/>
              </a:prstGeom>
              <a:grp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grpSp>
          <p:nvGrpSpPr>
            <p:cNvPr id="138" name="Group 137"/>
            <p:cNvGrpSpPr>
              <a:grpSpLocks/>
            </p:cNvGrpSpPr>
            <p:nvPr/>
          </p:nvGrpSpPr>
          <p:grpSpPr bwMode="auto">
            <a:xfrm>
              <a:off x="4762" y="3154"/>
              <a:ext cx="460" cy="224"/>
              <a:chOff x="4762" y="3154"/>
              <a:chExt cx="460" cy="224"/>
            </a:xfrm>
            <a:grpFill/>
          </p:grpSpPr>
          <p:sp>
            <p:nvSpPr>
              <p:cNvPr id="126" name="Rectangle 138"/>
              <p:cNvSpPr>
                <a:spLocks noChangeArrowheads="1"/>
              </p:cNvSpPr>
              <p:nvPr/>
            </p:nvSpPr>
            <p:spPr bwMode="auto">
              <a:xfrm>
                <a:off x="4762" y="3155"/>
                <a:ext cx="460" cy="220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  <p:sp>
            <p:nvSpPr>
              <p:cNvPr id="127" name="Line 139"/>
              <p:cNvSpPr>
                <a:spLocks noChangeShapeType="1"/>
              </p:cNvSpPr>
              <p:nvPr/>
            </p:nvSpPr>
            <p:spPr bwMode="auto">
              <a:xfrm>
                <a:off x="4987" y="3154"/>
                <a:ext cx="0" cy="22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d-ID"/>
              </a:p>
            </p:txBody>
          </p:sp>
        </p:grpSp>
        <p:sp>
          <p:nvSpPr>
            <p:cNvPr id="124" name="Rectangle 140"/>
            <p:cNvSpPr>
              <a:spLocks noChangeArrowheads="1"/>
            </p:cNvSpPr>
            <p:nvPr/>
          </p:nvSpPr>
          <p:spPr bwMode="auto">
            <a:xfrm>
              <a:off x="2889" y="3435"/>
              <a:ext cx="912" cy="16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2075" tIns="46038" rIns="92075" bIns="46038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sz="1200" dirty="0">
                  <a:latin typeface="Arial" charset="0"/>
                </a:rPr>
                <a:t>Linked List</a:t>
              </a:r>
            </a:p>
          </p:txBody>
        </p:sp>
        <p:sp>
          <p:nvSpPr>
            <p:cNvPr id="125" name="Line 141"/>
            <p:cNvSpPr>
              <a:spLocks noChangeShapeType="1"/>
            </p:cNvSpPr>
            <p:nvPr/>
          </p:nvSpPr>
          <p:spPr bwMode="auto">
            <a:xfrm>
              <a:off x="2346" y="3084"/>
              <a:ext cx="270" cy="189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Sebuah</a:t>
            </a:r>
            <a:r>
              <a:rPr lang="en-US" dirty="0" smtClean="0"/>
              <a:t> Class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i="1" dirty="0" smtClean="0"/>
              <a:t>abstract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smtClean="0"/>
              <a:t>object</a:t>
            </a:r>
          </a:p>
          <a:p>
            <a:endParaRPr lang="en-US" i="1" dirty="0" smtClean="0"/>
          </a:p>
          <a:p>
            <a:r>
              <a:rPr lang="en-US" dirty="0" smtClean="0"/>
              <a:t>Class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object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smtClean="0"/>
              <a:t>class</a:t>
            </a:r>
          </a:p>
          <a:p>
            <a:endParaRPr lang="en-US" dirty="0" smtClean="0"/>
          </a:p>
          <a:p>
            <a:r>
              <a:rPr lang="en-US" dirty="0" smtClean="0"/>
              <a:t>Class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template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class</a:t>
            </a:r>
          </a:p>
          <a:p>
            <a:endParaRPr lang="en-US" dirty="0" smtClean="0"/>
          </a:p>
          <a:p>
            <a:r>
              <a:rPr lang="id-ID" dirty="0" smtClean="0"/>
              <a:t>Jadi </a:t>
            </a:r>
            <a:r>
              <a:rPr lang="id-ID" dirty="0" smtClean="0"/>
              <a:t>obyek merupakan hasil instansiasi dari class Obyek disebut juga dengan instance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employee class </a:t>
            </a:r>
            <a:r>
              <a:rPr lang="en-US" dirty="0" err="1" smtClean="0"/>
              <a:t>dan</a:t>
            </a:r>
            <a:r>
              <a:rPr lang="en-US" dirty="0" smtClean="0"/>
              <a:t> object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l="57795" t="32189" r="18519" b="19935"/>
          <a:stretch>
            <a:fillRect/>
          </a:stretch>
        </p:blipFill>
        <p:spPr bwMode="auto">
          <a:xfrm>
            <a:off x="4572000" y="1752600"/>
            <a:ext cx="3352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5185" t="31232" r="43820" b="17714"/>
          <a:stretch>
            <a:fillRect/>
          </a:stretch>
        </p:blipFill>
        <p:spPr bwMode="auto">
          <a:xfrm>
            <a:off x="762000" y="1676400"/>
            <a:ext cx="2971800" cy="406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Perbedaan Class dan Object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285860"/>
            <a:ext cx="8267728" cy="507209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b="1" dirty="0" err="1" smtClean="0"/>
              <a:t>Class</a:t>
            </a:r>
            <a:r>
              <a:rPr lang="id-ID" b="1" dirty="0" smtClean="0"/>
              <a:t>:</a:t>
            </a:r>
            <a:r>
              <a:rPr lang="id-ID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endParaRPr lang="id-ID" dirty="0"/>
          </a:p>
          <a:p>
            <a:pPr lvl="1">
              <a:defRPr/>
            </a:pPr>
            <a:r>
              <a:rPr lang="id-ID" sz="2600" dirty="0" err="1" smtClean="0"/>
              <a:t>Class</a:t>
            </a:r>
            <a:r>
              <a:rPr lang="id-ID" sz="2600" dirty="0" smtClean="0"/>
              <a:t> mendeklarasikan </a:t>
            </a:r>
            <a:r>
              <a:rPr lang="id-ID" sz="2600" dirty="0" err="1" smtClean="0">
                <a:solidFill>
                  <a:srgbClr val="0070C0"/>
                </a:solidFill>
              </a:rPr>
              <a:t>method</a:t>
            </a:r>
            <a:r>
              <a:rPr lang="id-ID" sz="2600" dirty="0" smtClean="0">
                <a:solidFill>
                  <a:srgbClr val="0070C0"/>
                </a:solidFill>
              </a:rPr>
              <a:t> </a:t>
            </a:r>
            <a:r>
              <a:rPr lang="id-ID" sz="2600" dirty="0" smtClean="0"/>
              <a:t>yang dapat digunakan (dipanggil) oleh </a:t>
            </a:r>
            <a:r>
              <a:rPr lang="id-ID" sz="2600" dirty="0" err="1" smtClean="0"/>
              <a:t>object</a:t>
            </a:r>
            <a:endParaRPr lang="id-ID" sz="2600" dirty="0" smtClean="0"/>
          </a:p>
          <a:p>
            <a:pPr>
              <a:defRPr/>
            </a:pPr>
            <a:r>
              <a:rPr lang="id-ID" b="1" dirty="0" err="1" smtClean="0"/>
              <a:t>Object</a:t>
            </a:r>
            <a:r>
              <a:rPr lang="id-ID" b="1" dirty="0" smtClean="0"/>
              <a:t>:</a:t>
            </a:r>
            <a:r>
              <a:rPr lang="id-ID" dirty="0" smtClean="0"/>
              <a:t> </a:t>
            </a:r>
            <a:r>
              <a:rPr lang="id-ID" dirty="0" err="1" smtClean="0">
                <a:solidFill>
                  <a:srgbClr val="C00000"/>
                </a:solidFill>
              </a:rPr>
              <a:t>instance</a:t>
            </a:r>
            <a:r>
              <a:rPr lang="id-ID" dirty="0" smtClean="0">
                <a:solidFill>
                  <a:srgbClr val="C00000"/>
                </a:solidFill>
              </a:rPr>
              <a:t> dari </a:t>
            </a:r>
            <a:r>
              <a:rPr lang="id-ID" dirty="0" err="1" smtClean="0">
                <a:solidFill>
                  <a:srgbClr val="C00000"/>
                </a:solidFill>
              </a:rPr>
              <a:t>class</a:t>
            </a:r>
            <a:r>
              <a:rPr lang="id-ID" dirty="0" smtClean="0"/>
              <a:t>, bentuk (contoh) nyata dari </a:t>
            </a:r>
            <a:r>
              <a:rPr lang="id-ID" dirty="0" err="1" smtClean="0"/>
              <a:t>class</a:t>
            </a:r>
            <a:endParaRPr lang="id-ID" dirty="0" smtClean="0"/>
          </a:p>
          <a:p>
            <a:pPr lvl="1">
              <a:defRPr/>
            </a:pPr>
            <a:r>
              <a:rPr lang="id-ID" sz="2600" dirty="0" err="1" smtClean="0"/>
              <a:t>Object</a:t>
            </a:r>
            <a:r>
              <a:rPr lang="id-ID" sz="2600" dirty="0" smtClean="0"/>
              <a:t> memiliki sifat </a:t>
            </a:r>
            <a:r>
              <a:rPr lang="id-ID" sz="2600" dirty="0" smtClean="0">
                <a:solidFill>
                  <a:srgbClr val="0070C0"/>
                </a:solidFill>
              </a:rPr>
              <a:t>independen</a:t>
            </a:r>
            <a:r>
              <a:rPr lang="id-ID" sz="2600" dirty="0" smtClean="0"/>
              <a:t> dan dapat digunakan untuk memanggil </a:t>
            </a:r>
            <a:r>
              <a:rPr lang="id-ID" sz="2600" dirty="0" err="1" smtClean="0"/>
              <a:t>method</a:t>
            </a:r>
            <a:endParaRPr lang="en-US" sz="2600" dirty="0"/>
          </a:p>
          <a:p>
            <a:pPr>
              <a:defRPr/>
            </a:pPr>
            <a:r>
              <a:rPr lang="id-ID" b="1" dirty="0" smtClean="0"/>
              <a:t>Contoh</a:t>
            </a:r>
            <a:r>
              <a:rPr lang="id-ID" dirty="0" smtClean="0"/>
              <a:t> </a:t>
            </a:r>
            <a:r>
              <a:rPr lang="id-ID" dirty="0" err="1" smtClean="0"/>
              <a:t>Class</a:t>
            </a:r>
            <a:r>
              <a:rPr lang="id-ID" dirty="0" smtClean="0"/>
              <a:t> dan </a:t>
            </a:r>
            <a:r>
              <a:rPr lang="id-ID" dirty="0" err="1" smtClean="0"/>
              <a:t>Object</a:t>
            </a:r>
            <a:r>
              <a:rPr lang="id-ID" dirty="0"/>
              <a:t>:</a:t>
            </a:r>
            <a:endParaRPr lang="en-US" dirty="0" smtClean="0"/>
          </a:p>
          <a:p>
            <a:pPr lvl="1">
              <a:defRPr/>
            </a:pPr>
            <a:r>
              <a:rPr lang="id-ID" sz="2600" dirty="0" smtClean="0"/>
              <a:t>Class: </a:t>
            </a:r>
            <a:r>
              <a:rPr lang="id-ID" sz="2600" dirty="0" smtClean="0">
                <a:solidFill>
                  <a:srgbClr val="C00000"/>
                </a:solidFill>
              </a:rPr>
              <a:t>mobil</a:t>
            </a:r>
          </a:p>
          <a:p>
            <a:pPr lvl="1">
              <a:defRPr/>
            </a:pPr>
            <a:r>
              <a:rPr lang="id-ID" sz="2600" dirty="0" smtClean="0"/>
              <a:t>Object: </a:t>
            </a:r>
            <a:r>
              <a:rPr lang="id-ID" sz="2600" dirty="0" smtClean="0">
                <a:solidFill>
                  <a:srgbClr val="C00000"/>
                </a:solidFill>
              </a:rPr>
              <a:t>mobilnya pak Joko, mobilku, mobil berwarna merah</a:t>
            </a:r>
            <a:endParaRPr lang="id-ID" sz="2600" dirty="0" smtClean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8149757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</a:t>
            </a:r>
            <a:r>
              <a:rPr lang="en-US" dirty="0" err="1" smtClean="0"/>
              <a:t>Refrence</a:t>
            </a:r>
            <a:endParaRPr lang="en-US" dirty="0"/>
          </a:p>
        </p:txBody>
      </p:sp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2"/>
          <a:srcRect l="42167" t="12500" r="26208" b="9375"/>
          <a:stretch>
            <a:fillRect/>
          </a:stretch>
        </p:blipFill>
        <p:spPr bwMode="auto">
          <a:xfrm>
            <a:off x="457200" y="1295400"/>
            <a:ext cx="3581400" cy="497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Perbedaan Class dan Object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dirty="0" smtClean="0"/>
              <a:t>Class seperti </a:t>
            </a:r>
            <a:r>
              <a:rPr lang="id-ID" dirty="0" smtClean="0">
                <a:solidFill>
                  <a:srgbClr val="C00000"/>
                </a:solidFill>
              </a:rPr>
              <a:t>cetakan kue</a:t>
            </a:r>
            <a:r>
              <a:rPr lang="id-ID" dirty="0" smtClean="0"/>
              <a:t>, dimana kue yg dihasilkan dari cetakan kue itu adalah </a:t>
            </a:r>
            <a:r>
              <a:rPr lang="id-ID" dirty="0" smtClean="0">
                <a:solidFill>
                  <a:srgbClr val="C00000"/>
                </a:solidFill>
              </a:rPr>
              <a:t>object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defRPr/>
            </a:pPr>
            <a:endParaRPr lang="id-ID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id-ID" dirty="0" smtClean="0"/>
              <a:t>Warna kue bisa bermacam-macam meskipun berasal dari cetakan yang sama (</a:t>
            </a:r>
            <a:r>
              <a:rPr lang="id-ID" dirty="0" smtClean="0">
                <a:solidFill>
                  <a:srgbClr val="C00000"/>
                </a:solidFill>
              </a:rPr>
              <a:t>object memiliki sifat independen</a:t>
            </a:r>
            <a:r>
              <a:rPr lang="id-ID" dirty="0" smtClean="0"/>
              <a:t>)</a:t>
            </a:r>
          </a:p>
          <a:p>
            <a:pPr>
              <a:defRPr/>
            </a:pPr>
            <a:endParaRPr lang="id-ID" dirty="0" smtClean="0"/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>
          <a:blip r:embed="rId4" cstate="print"/>
          <a:srcRect l="5469" t="21667" r="2344" b="16667"/>
          <a:stretch>
            <a:fillRect/>
          </a:stretch>
        </p:blipFill>
        <p:spPr bwMode="auto">
          <a:xfrm>
            <a:off x="457200" y="4062434"/>
            <a:ext cx="8458200" cy="2109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795408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Object</a:t>
            </a:r>
            <a:endParaRPr lang="en-US" dirty="0"/>
          </a:p>
        </p:txBody>
      </p:sp>
      <p:sp>
        <p:nvSpPr>
          <p:cNvPr id="7" name="Rectangle 1036"/>
          <p:cNvSpPr txBox="1">
            <a:spLocks noChangeArrowheads="1"/>
          </p:cNvSpPr>
          <p:nvPr/>
        </p:nvSpPr>
        <p:spPr>
          <a:xfrm>
            <a:off x="609600" y="1600200"/>
            <a:ext cx="79248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many classes do you see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8" name="Picture 102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068960"/>
            <a:ext cx="1819275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2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437112"/>
            <a:ext cx="2601913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29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564904"/>
            <a:ext cx="1314450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30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2708920"/>
            <a:ext cx="1795462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31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2924944"/>
            <a:ext cx="1255712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32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4653136"/>
            <a:ext cx="7667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ja-JP" dirty="0" smtClean="0">
                <a:ea typeface="ＭＳ Ｐゴシック" pitchFamily="50" charset="-128"/>
              </a:rPr>
              <a:t>Attribute</a:t>
            </a:r>
            <a:endParaRPr lang="en-US" dirty="0"/>
          </a:p>
        </p:txBody>
      </p:sp>
      <p:sp>
        <p:nvSpPr>
          <p:cNvPr id="2822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14422"/>
            <a:ext cx="8382000" cy="4957778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r>
              <a:rPr lang="en-US" altLang="ja-JP" dirty="0" err="1" smtClean="0">
                <a:solidFill>
                  <a:srgbClr val="C00000"/>
                </a:solidFill>
                <a:ea typeface="ＭＳ Ｐゴシック" pitchFamily="50" charset="-128"/>
              </a:rPr>
              <a:t>Va</a:t>
            </a:r>
            <a:r>
              <a:rPr lang="id-ID" altLang="ja-JP" dirty="0" smtClean="0">
                <a:solidFill>
                  <a:srgbClr val="C00000"/>
                </a:solidFill>
                <a:ea typeface="ＭＳ Ｐゴシック" pitchFamily="50" charset="-128"/>
              </a:rPr>
              <a:t>riable </a:t>
            </a:r>
            <a:r>
              <a:rPr lang="id-ID" altLang="ja-JP" dirty="0" smtClean="0">
                <a:ea typeface="ＭＳ Ｐゴシック" pitchFamily="50" charset="-128"/>
              </a:rPr>
              <a:t>yang mengitari class, dengan </a:t>
            </a:r>
            <a:r>
              <a:rPr lang="id-ID" altLang="ja-JP" dirty="0" smtClean="0">
                <a:solidFill>
                  <a:srgbClr val="C00000"/>
                </a:solidFill>
                <a:ea typeface="ＭＳ Ｐゴシック" pitchFamily="50" charset="-128"/>
              </a:rPr>
              <a:t>nilai datanya bisa ditentukan di object</a:t>
            </a:r>
            <a:endParaRPr lang="en-US" altLang="ja-JP" dirty="0" smtClean="0">
              <a:solidFill>
                <a:srgbClr val="C00000"/>
              </a:solidFill>
              <a:ea typeface="ＭＳ Ｐゴシック" pitchFamily="50" charset="-128"/>
            </a:endParaRPr>
          </a:p>
          <a:p>
            <a:r>
              <a:rPr lang="id-ID" altLang="ja-JP" dirty="0" err="1" smtClean="0">
                <a:ea typeface="ＭＳ Ｐゴシック" pitchFamily="50" charset="-128"/>
              </a:rPr>
              <a:t>Variable</a:t>
            </a:r>
            <a:r>
              <a:rPr lang="id-ID" altLang="ja-JP" dirty="0" smtClean="0">
                <a:ea typeface="ＭＳ Ｐゴシック" pitchFamily="50" charset="-128"/>
              </a:rPr>
              <a:t> digunakan untuk </a:t>
            </a:r>
            <a:r>
              <a:rPr lang="id-ID" altLang="ja-JP" dirty="0" smtClean="0">
                <a:solidFill>
                  <a:srgbClr val="C00000"/>
                </a:solidFill>
                <a:ea typeface="ＭＳ Ｐゴシック" pitchFamily="50" charset="-128"/>
              </a:rPr>
              <a:t>menyimpan nilai </a:t>
            </a:r>
            <a:r>
              <a:rPr lang="id-ID" altLang="ja-JP" dirty="0" smtClean="0">
                <a:ea typeface="ＭＳ Ｐゴシック" pitchFamily="50" charset="-128"/>
              </a:rPr>
              <a:t>yang nantinya akan digunakan pada program</a:t>
            </a:r>
          </a:p>
          <a:p>
            <a:r>
              <a:rPr lang="id-ID" altLang="ja-JP" dirty="0" err="1" smtClean="0">
                <a:ea typeface="ＭＳ Ｐゴシック" pitchFamily="50" charset="-128"/>
              </a:rPr>
              <a:t>Variable</a:t>
            </a:r>
            <a:r>
              <a:rPr lang="id-ID" altLang="ja-JP" dirty="0" smtClean="0">
                <a:ea typeface="ＭＳ Ｐゴシック" pitchFamily="50" charset="-128"/>
              </a:rPr>
              <a:t> memiliki </a:t>
            </a:r>
            <a:r>
              <a:rPr lang="id-ID" altLang="ja-JP" dirty="0" smtClean="0">
                <a:solidFill>
                  <a:srgbClr val="C00000"/>
                </a:solidFill>
                <a:ea typeface="ＭＳ Ｐゴシック" pitchFamily="50" charset="-128"/>
              </a:rPr>
              <a:t>jenis (tipe)</a:t>
            </a:r>
            <a:r>
              <a:rPr lang="id-ID" altLang="ja-JP" dirty="0" smtClean="0">
                <a:ea typeface="ＭＳ Ｐゴシック" pitchFamily="50" charset="-128"/>
              </a:rPr>
              <a:t>, </a:t>
            </a:r>
            <a:r>
              <a:rPr lang="id-ID" altLang="ja-JP" dirty="0" smtClean="0">
                <a:solidFill>
                  <a:srgbClr val="C00000"/>
                </a:solidFill>
                <a:ea typeface="ＭＳ Ｐゴシック" pitchFamily="50" charset="-128"/>
              </a:rPr>
              <a:t>nama</a:t>
            </a:r>
            <a:r>
              <a:rPr lang="id-ID" altLang="ja-JP" dirty="0" smtClean="0">
                <a:ea typeface="ＭＳ Ｐゴシック" pitchFamily="50" charset="-128"/>
              </a:rPr>
              <a:t> dan </a:t>
            </a:r>
            <a:r>
              <a:rPr lang="id-ID" altLang="ja-JP" dirty="0" smtClean="0">
                <a:solidFill>
                  <a:srgbClr val="C00000"/>
                </a:solidFill>
                <a:ea typeface="ＭＳ Ｐゴシック" pitchFamily="50" charset="-128"/>
              </a:rPr>
              <a:t>nilai</a:t>
            </a:r>
            <a:endParaRPr lang="en-US" altLang="ja-JP" dirty="0">
              <a:solidFill>
                <a:srgbClr val="C00000"/>
              </a:solidFill>
              <a:ea typeface="ＭＳ Ｐゴシック" pitchFamily="50" charset="-128"/>
            </a:endParaRPr>
          </a:p>
          <a:p>
            <a:r>
              <a:rPr lang="en-US" altLang="ja-JP" dirty="0" smtClean="0">
                <a:ea typeface="ＭＳ Ｐゴシック" pitchFamily="50" charset="-128"/>
              </a:rPr>
              <a:t>Name, age, </a:t>
            </a:r>
            <a:r>
              <a:rPr lang="id-ID" altLang="ja-JP" dirty="0" smtClean="0">
                <a:ea typeface="ＭＳ Ｐゴシック" pitchFamily="50" charset="-128"/>
              </a:rPr>
              <a:t>dan </a:t>
            </a:r>
            <a:r>
              <a:rPr lang="en-US" altLang="ja-JP" dirty="0" smtClean="0">
                <a:ea typeface="ＭＳ Ｐゴシック" pitchFamily="50" charset="-128"/>
              </a:rPr>
              <a:t>weight </a:t>
            </a:r>
            <a:r>
              <a:rPr lang="id-ID" altLang="ja-JP" dirty="0" smtClean="0">
                <a:ea typeface="ＭＳ Ｐゴシック" pitchFamily="50" charset="-128"/>
              </a:rPr>
              <a:t>adalah </a:t>
            </a:r>
            <a:r>
              <a:rPr lang="id-ID" altLang="ja-JP" dirty="0" err="1" smtClean="0">
                <a:ea typeface="ＭＳ Ｐゴシック" pitchFamily="50" charset="-128"/>
              </a:rPr>
              <a:t>atribute</a:t>
            </a:r>
            <a:r>
              <a:rPr lang="id-ID" altLang="ja-JP" dirty="0" smtClean="0">
                <a:ea typeface="ＭＳ Ｐゴシック" pitchFamily="50" charset="-128"/>
              </a:rPr>
              <a:t>  (variabel) dari </a:t>
            </a:r>
            <a:r>
              <a:rPr lang="id-ID" altLang="ja-JP" dirty="0" err="1" smtClean="0">
                <a:ea typeface="ＭＳ Ｐゴシック" pitchFamily="50" charset="-128"/>
              </a:rPr>
              <a:t>class</a:t>
            </a:r>
            <a:r>
              <a:rPr lang="id-ID" altLang="ja-JP" dirty="0" smtClean="0">
                <a:ea typeface="ＭＳ Ｐゴシック" pitchFamily="50" charset="-128"/>
              </a:rPr>
              <a:t> Person</a:t>
            </a:r>
            <a:endParaRPr lang="en-US" altLang="ja-JP" dirty="0">
              <a:ea typeface="ＭＳ Ｐゴシック" pitchFamily="50" charset="-128"/>
            </a:endParaRPr>
          </a:p>
        </p:txBody>
      </p:sp>
      <p:pic>
        <p:nvPicPr>
          <p:cNvPr id="2822148" name="Picture 4"/>
          <p:cNvPicPr>
            <a:picLocks noChangeArrowheads="1"/>
          </p:cNvPicPr>
          <p:nvPr/>
        </p:nvPicPr>
        <p:blipFill>
          <a:blip r:embed="rId4" cstate="print"/>
          <a:srcRect l="5469" t="21667" r="2344" b="16667"/>
          <a:stretch>
            <a:fillRect/>
          </a:stretch>
        </p:blipFill>
        <p:spPr bwMode="auto">
          <a:xfrm>
            <a:off x="504828" y="4343400"/>
            <a:ext cx="8424890" cy="2233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0742141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22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22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ja-JP" dirty="0" smtClean="0">
                <a:ea typeface="ＭＳ Ｐゴシック" pitchFamily="50" charset="-128"/>
              </a:rPr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Method merupakan hal-hal yang bisa dilakukan oleh obyek dari suatu class </a:t>
            </a:r>
            <a:endParaRPr lang="en-US" dirty="0" smtClean="0"/>
          </a:p>
          <a:p>
            <a:endParaRPr lang="en-US" dirty="0" smtClean="0"/>
          </a:p>
          <a:p>
            <a:r>
              <a:rPr lang="id-ID" dirty="0" smtClean="0"/>
              <a:t>Yang </a:t>
            </a:r>
            <a:r>
              <a:rPr lang="id-ID" dirty="0" smtClean="0"/>
              <a:t>bisa dilakukan oleh method : </a:t>
            </a:r>
          </a:p>
          <a:p>
            <a:pPr>
              <a:buFont typeface="Wingdings" pitchFamily="2" charset="2"/>
              <a:buNone/>
            </a:pPr>
            <a:r>
              <a:rPr lang="id-ID" dirty="0" smtClean="0"/>
              <a:t>   </a:t>
            </a:r>
            <a:r>
              <a:rPr lang="id-ID" dirty="0" smtClean="0"/>
              <a:t>–</a:t>
            </a:r>
            <a:r>
              <a:rPr lang="id-ID" dirty="0" smtClean="0"/>
              <a:t>Merubah nilai atribut suatu obyek</a:t>
            </a:r>
            <a:br>
              <a:rPr lang="id-ID" dirty="0" smtClean="0"/>
            </a:br>
            <a:r>
              <a:rPr lang="id-ID" dirty="0" smtClean="0"/>
              <a:t>–Menerima informasi dari obyek lain</a:t>
            </a:r>
            <a:br>
              <a:rPr lang="id-ID" dirty="0" smtClean="0"/>
            </a:br>
            <a:r>
              <a:rPr lang="id-ID" dirty="0" smtClean="0"/>
              <a:t>–Mengirim informasi ke obyek lain untuk melakukan sesuatu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419600"/>
            <a:ext cx="3657600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 and Drawbacks of OO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Benefit</a:t>
            </a:r>
            <a:r>
              <a:rPr lang="en-US" dirty="0" smtClean="0">
                <a:solidFill>
                  <a:srgbClr val="0070C0"/>
                </a:solidFill>
              </a:rPr>
              <a:t>/</a:t>
            </a:r>
            <a:r>
              <a:rPr lang="en-US" dirty="0" err="1" smtClean="0">
                <a:solidFill>
                  <a:srgbClr val="0070C0"/>
                </a:solidFill>
              </a:rPr>
              <a:t>Keuntungan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kali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i="1" dirty="0" smtClean="0"/>
              <a:t>designer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 smtClean="0"/>
          </a:p>
          <a:p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i="1" dirty="0" smtClean="0"/>
              <a:t>productivity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i="1" dirty="0" smtClean="0"/>
              <a:t>re-use software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 smtClean="0"/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mengakomodasi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, </a:t>
            </a:r>
            <a:r>
              <a:rPr lang="en-US" dirty="0" err="1" smtClean="0"/>
              <a:t>fleksibel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smtClean="0"/>
              <a:t>requirement</a:t>
            </a:r>
          </a:p>
          <a:p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system development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 and Drawbacks of OO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Drawbacks</a:t>
            </a:r>
            <a:r>
              <a:rPr lang="en-US" dirty="0" smtClean="0">
                <a:solidFill>
                  <a:srgbClr val="0070C0"/>
                </a:solidFill>
              </a:rPr>
              <a:t>/</a:t>
            </a:r>
            <a:r>
              <a:rPr lang="en-US" dirty="0" err="1" smtClean="0">
                <a:solidFill>
                  <a:srgbClr val="0070C0"/>
                </a:solidFill>
              </a:rPr>
              <a:t>Kerugian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objek-objek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,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i="1" dirty="0" smtClean="0"/>
              <a:t>poor memory access </a:t>
            </a:r>
            <a:r>
              <a:rPr lang="en-US" i="1" dirty="0" smtClean="0"/>
              <a:t>times</a:t>
            </a:r>
          </a:p>
          <a:p>
            <a:endParaRPr lang="en-US" i="1" dirty="0" smtClean="0"/>
          </a:p>
          <a:p>
            <a:r>
              <a:rPr lang="en-US" dirty="0" err="1" smtClean="0"/>
              <a:t>Susahnya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smtClean="0"/>
              <a:t>OO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terpaku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Thanks 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&amp;</a:t>
            </a:r>
          </a:p>
          <a:p>
            <a:pPr>
              <a:buNone/>
            </a:pPr>
            <a:r>
              <a:rPr lang="en-US" sz="4400" dirty="0" smtClean="0"/>
              <a:t>See You </a:t>
            </a:r>
          </a:p>
          <a:p>
            <a:pPr>
              <a:buNone/>
            </a:pPr>
            <a:r>
              <a:rPr lang="en-US" sz="4400" dirty="0" smtClean="0"/>
              <a:t>Next Chapter ……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(</a:t>
            </a:r>
            <a:r>
              <a:rPr lang="en-US" dirty="0" err="1" smtClean="0"/>
              <a:t>Pemodelan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(</a:t>
            </a:r>
            <a:r>
              <a:rPr lang="en-US" i="1" dirty="0" smtClean="0"/>
              <a:t>Object Oriented</a:t>
            </a:r>
            <a:r>
              <a:rPr lang="en-US" dirty="0" smtClean="0"/>
              <a:t>)</a:t>
            </a:r>
            <a:endParaRPr lang="en-GB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endParaRPr lang="en-US" dirty="0" smtClean="0"/>
          </a:p>
          <a:p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(</a:t>
            </a:r>
            <a:r>
              <a:rPr lang="en-US" dirty="0" err="1" smtClean="0"/>
              <a:t>urutan</a:t>
            </a:r>
            <a:r>
              <a:rPr lang="en-US" dirty="0" smtClean="0"/>
              <a:t>, </a:t>
            </a:r>
            <a:r>
              <a:rPr lang="en-US" dirty="0" err="1" smtClean="0"/>
              <a:t>keputusan</a:t>
            </a:r>
            <a:r>
              <a:rPr lang="en-US" dirty="0" smtClean="0"/>
              <a:t>, loop)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i="1" dirty="0" smtClean="0"/>
              <a:t>Flow Chart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GB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data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objek-objek</a:t>
            </a:r>
            <a:r>
              <a:rPr lang="en-US" dirty="0" smtClean="0"/>
              <a:t> data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mengalir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Menggunakan</a:t>
            </a:r>
            <a:r>
              <a:rPr lang="en-US" dirty="0" smtClean="0"/>
              <a:t> Diagram:</a:t>
            </a:r>
          </a:p>
          <a:p>
            <a:pPr lvl="1">
              <a:lnSpc>
                <a:spcPct val="90000"/>
              </a:lnSpc>
            </a:pPr>
            <a:r>
              <a:rPr lang="en-US" sz="2800" i="1" dirty="0" smtClean="0"/>
              <a:t>Data Flow Diagram</a:t>
            </a:r>
          </a:p>
          <a:p>
            <a:pPr lvl="1">
              <a:lnSpc>
                <a:spcPct val="90000"/>
              </a:lnSpc>
            </a:pPr>
            <a:r>
              <a:rPr lang="en-US" sz="2800" i="1" dirty="0" smtClean="0"/>
              <a:t>Entity Relationship Diagram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lvl="2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object oriented?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Object Oriented Paradigm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yang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menganalisa</a:t>
            </a:r>
            <a:r>
              <a:rPr lang="en-US" dirty="0" smtClean="0"/>
              <a:t>,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i="1" dirty="0" smtClean="0">
                <a:solidFill>
                  <a:srgbClr val="0070C0"/>
                </a:solidFill>
              </a:rPr>
              <a:t>Object Oriented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yang </a:t>
            </a:r>
            <a:r>
              <a:rPr lang="en-US" dirty="0" err="1" smtClean="0"/>
              <a:t>melihat</a:t>
            </a:r>
            <a:r>
              <a:rPr lang="en-US" dirty="0" smtClean="0"/>
              <a:t> element-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memecahnya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objek-objek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is Object Oriented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OOAD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yang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i="1" dirty="0"/>
              <a:t>requirements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 smtClean="0"/>
              <a:t>kelas</a:t>
            </a:r>
            <a:r>
              <a:rPr lang="en-US" dirty="0" err="1"/>
              <a:t>-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ditemui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 smtClean="0"/>
              <a:t>permasalahan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/>
              <a:t>OOAD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memikirkan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model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(</a:t>
            </a:r>
            <a:r>
              <a:rPr lang="en-US" i="1" dirty="0" smtClean="0"/>
              <a:t>real world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2:</a:t>
            </a:r>
          </a:p>
          <a:p>
            <a:pPr lvl="1"/>
            <a:r>
              <a:rPr lang="en-US" sz="2400" dirty="0" smtClean="0"/>
              <a:t>OOA (</a:t>
            </a:r>
            <a:r>
              <a:rPr lang="en-US" sz="2400" i="1" dirty="0"/>
              <a:t>O</a:t>
            </a:r>
            <a:r>
              <a:rPr lang="en-US" sz="2400" i="1" dirty="0" smtClean="0"/>
              <a:t>bject Oriented Analysis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OOD(</a:t>
            </a:r>
            <a:r>
              <a:rPr lang="en-US" sz="2400" i="1" dirty="0" smtClean="0"/>
              <a:t>Object Oriented Design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is Object Oriented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dirty="0" smtClean="0"/>
              <a:t>OOA </a:t>
            </a:r>
            <a:r>
              <a:rPr lang="fi-FI" dirty="0" smtClean="0"/>
              <a:t>Mempelajari domain permasalahan bisnis </a:t>
            </a:r>
            <a:r>
              <a:rPr lang="fi-FI" dirty="0" smtClean="0"/>
              <a:t>dengan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b="1" dirty="0" smtClean="0"/>
              <a:t>r</a:t>
            </a:r>
            <a:r>
              <a:rPr lang="fi-FI" b="1" dirty="0" smtClean="0"/>
              <a:t>ekomendasi perbaikan sistem</a:t>
            </a:r>
            <a:r>
              <a:rPr lang="fi-FI" dirty="0" smtClean="0"/>
              <a:t> berdasarkan kebutuhan </a:t>
            </a:r>
            <a:r>
              <a:rPr lang="en-US" dirty="0" err="1" smtClean="0"/>
              <a:t>dalam</a:t>
            </a:r>
            <a:r>
              <a:rPr lang="id-ID" dirty="0" smtClean="0"/>
              <a:t> </a:t>
            </a:r>
            <a:r>
              <a:rPr lang="en-US" dirty="0" smtClean="0"/>
              <a:t>me</a:t>
            </a:r>
            <a:r>
              <a:rPr lang="id-ID" dirty="0" smtClean="0"/>
              <a:t>nyelesai</a:t>
            </a:r>
            <a:r>
              <a:rPr lang="en-US" dirty="0" smtClean="0"/>
              <a:t>k</a:t>
            </a:r>
            <a:r>
              <a:rPr lang="id-ID" dirty="0" smtClean="0"/>
              <a:t>an masalah</a:t>
            </a: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dirty="0" smtClean="0"/>
              <a:t>OOD </a:t>
            </a:r>
            <a:r>
              <a:rPr lang="da-DK" dirty="0" smtClean="0"/>
              <a:t>Menentukan </a:t>
            </a:r>
            <a:r>
              <a:rPr lang="da-DK" b="1" dirty="0" smtClean="0"/>
              <a:t>solusi teknis</a:t>
            </a:r>
            <a:r>
              <a:rPr lang="da-DK" dirty="0" smtClean="0"/>
              <a:t> atau</a:t>
            </a:r>
            <a:r>
              <a:rPr lang="id-ID" dirty="0" smtClean="0"/>
              <a:t> </a:t>
            </a:r>
            <a:r>
              <a:rPr lang="da-DK" b="1" dirty="0" smtClean="0"/>
              <a:t>rancangan / </a:t>
            </a:r>
            <a:r>
              <a:rPr lang="da-DK" b="1" i="1" dirty="0" smtClean="0"/>
              <a:t>computer-based</a:t>
            </a:r>
            <a:r>
              <a:rPr lang="id-ID" b="1" dirty="0" smtClean="0"/>
              <a:t> </a:t>
            </a:r>
            <a:r>
              <a:rPr lang="id-ID" dirty="0" smtClean="0"/>
              <a:t>berdasarkan yang </a:t>
            </a:r>
            <a:r>
              <a:rPr lang="id-ID" dirty="0" smtClean="0"/>
              <a:t>telah diidentifikasi pada proses </a:t>
            </a:r>
            <a:r>
              <a:rPr lang="id-ID" dirty="0" smtClean="0"/>
              <a:t>analisis</a:t>
            </a:r>
            <a:endParaRPr lang="en-US" dirty="0" smtClean="0"/>
          </a:p>
          <a:p>
            <a:r>
              <a:rPr lang="en-GB" i="1" dirty="0" smtClean="0"/>
              <a:t>OOP is concerned with realising an OOD using an OO programming language such as Java or C++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3BF4F7EA-6341-4353-AB8B-A793F66C9208}"/>
  <p:tag name="GENSWF_ADVANCE_TIME" val="9.001"/>
  <p:tag name="TIMING" val="|0.001|1|1|1|1|1|1|1|1|1"/>
  <p:tag name="ISPRING_CUSTOM_TIMING_US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D8BD9FF5-5C48-4423-ACAF-91EA62426AD2}"/>
  <p:tag name="GENSWF_ADVANCE_TIME" val="10.001"/>
  <p:tag name="TIMING" val="|0.001|1|1|1|1|1|1|2|2"/>
  <p:tag name="ISPRING_CUSTOM_TIMING_USE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68945C2E-ECB6-4DBE-9430-31A89452AB66}"/>
  <p:tag name="GENSWF_ADVANCE_TIME" val="7.001"/>
  <p:tag name="TIMING" val="|0.001|2|2|3"/>
  <p:tag name="ISPRING_CUSTOM_TIMING_USE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81C8F69B-E4CF-4474-9051-18DE79C44B12}"/>
  <p:tag name="GENSWF_ADVANCE_TIME" val="2.501"/>
  <p:tag name="TIMING" val="|0.001|1|1|0.5"/>
  <p:tag name="ISPRING_CUSTOM_TIMING_USED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" val="{FA99A7ED-F883-4785-AEEB-14A93EF97795}"/>
  <p:tag name="GENSWF_ADVANCE_TIME" val="0.501"/>
  <p:tag name="TIMING" val="|0.001|0.5"/>
  <p:tag name="ISPRING_CUSTOM_TIMING_US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552</TotalTime>
  <Words>1427</Words>
  <Application>Microsoft Office PowerPoint</Application>
  <PresentationFormat>On-screen Show (4:3)</PresentationFormat>
  <Paragraphs>261</Paragraphs>
  <Slides>36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Origin</vt:lpstr>
      <vt:lpstr>Introduction Object Oriented Analysis &amp; Design</vt:lpstr>
      <vt:lpstr>Content</vt:lpstr>
      <vt:lpstr>Main Refrence</vt:lpstr>
      <vt:lpstr>Perkembangan Metode  Analisis dan Desain (Pemodelan)</vt:lpstr>
      <vt:lpstr>Metode Tradisional</vt:lpstr>
      <vt:lpstr>Metode Terstruktur</vt:lpstr>
      <vt:lpstr>What’s object oriented?</vt:lpstr>
      <vt:lpstr>What’s is Object Oriented Development?</vt:lpstr>
      <vt:lpstr>What’s is Object Oriented Development?</vt:lpstr>
      <vt:lpstr>What’s is Object Oriented Development?</vt:lpstr>
      <vt:lpstr>What’s is Object Oriented Development?</vt:lpstr>
      <vt:lpstr>What’s is Object Oriented Development?</vt:lpstr>
      <vt:lpstr>Perbedaan Analisa dan Desain OO</vt:lpstr>
      <vt:lpstr>Mengapa OOAD?</vt:lpstr>
      <vt:lpstr>Kapan kita menggunakan OO</vt:lpstr>
      <vt:lpstr>Konsep Kunci Perancangan Berorientasi Object</vt:lpstr>
      <vt:lpstr>Konsep Kunci Perancangan Berorientasi Object</vt:lpstr>
      <vt:lpstr>Konsep Kunci Perancangan Berorientasi Object</vt:lpstr>
      <vt:lpstr>Konsep Kunci Perancangan Berorientasi Object</vt:lpstr>
      <vt:lpstr>Konsep Kunci Perancangan Berorientasi Object</vt:lpstr>
      <vt:lpstr>Cohesion &amp; Coupling</vt:lpstr>
      <vt:lpstr>Cohesion &amp; Coupling (lanj)</vt:lpstr>
      <vt:lpstr>Berorientasi Objek?</vt:lpstr>
      <vt:lpstr>Berorientasi Objek?</vt:lpstr>
      <vt:lpstr>Object</vt:lpstr>
      <vt:lpstr>Object</vt:lpstr>
      <vt:lpstr>Class</vt:lpstr>
      <vt:lpstr>Contoh employee class dan object</vt:lpstr>
      <vt:lpstr>Perbedaan Class dan Object</vt:lpstr>
      <vt:lpstr>Perbedaan Class dan Object</vt:lpstr>
      <vt:lpstr>Classes of Object</vt:lpstr>
      <vt:lpstr>Attribute</vt:lpstr>
      <vt:lpstr>Method</vt:lpstr>
      <vt:lpstr>Benefit and Drawbacks of OO Development</vt:lpstr>
      <vt:lpstr>Benefit and Drawbacks of OO Development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DAVE</cp:lastModifiedBy>
  <cp:revision>47</cp:revision>
  <dcterms:created xsi:type="dcterms:W3CDTF">2014-03-20T00:55:11Z</dcterms:created>
  <dcterms:modified xsi:type="dcterms:W3CDTF">2014-04-16T23:50:08Z</dcterms:modified>
</cp:coreProperties>
</file>