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86" r:id="rId2"/>
  </p:sldMasterIdLst>
  <p:notesMasterIdLst>
    <p:notesMasterId r:id="rId25"/>
  </p:notesMasterIdLst>
  <p:sldIdLst>
    <p:sldId id="256" r:id="rId3"/>
    <p:sldId id="257" r:id="rId4"/>
    <p:sldId id="281" r:id="rId5"/>
    <p:sldId id="282" r:id="rId6"/>
    <p:sldId id="262" r:id="rId7"/>
    <p:sldId id="277" r:id="rId8"/>
    <p:sldId id="258" r:id="rId9"/>
    <p:sldId id="263" r:id="rId10"/>
    <p:sldId id="264" r:id="rId11"/>
    <p:sldId id="260" r:id="rId12"/>
    <p:sldId id="265" r:id="rId13"/>
    <p:sldId id="266" r:id="rId14"/>
    <p:sldId id="267" r:id="rId15"/>
    <p:sldId id="268" r:id="rId16"/>
    <p:sldId id="269" r:id="rId17"/>
    <p:sldId id="270" r:id="rId18"/>
    <p:sldId id="259" r:id="rId19"/>
    <p:sldId id="272" r:id="rId20"/>
    <p:sldId id="274" r:id="rId21"/>
    <p:sldId id="278" r:id="rId22"/>
    <p:sldId id="280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2A1BF-5128-451B-B986-A55FBEB361B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0A24F3-78A3-4A3C-AD01-6CCC5A534908}">
      <dgm:prSet/>
      <dgm:spPr/>
      <dgm:t>
        <a:bodyPr/>
        <a:lstStyle/>
        <a:p>
          <a:r>
            <a:rPr lang="id-ID"/>
            <a:t>Komunikasi bisnis adalah komunikasi yang digunakan dalam dunia bisnis, mencakup berbagai macam bentuk komunikasi baik komunikasi verbal dan non verbal </a:t>
          </a:r>
          <a:endParaRPr lang="en-US"/>
        </a:p>
      </dgm:t>
    </dgm:pt>
    <dgm:pt modelId="{87B80132-810B-46C3-B5AB-D6C25FE76E4C}" type="parTrans" cxnId="{03277C30-E397-4F64-AE07-7025C830A535}">
      <dgm:prSet/>
      <dgm:spPr/>
      <dgm:t>
        <a:bodyPr/>
        <a:lstStyle/>
        <a:p>
          <a:endParaRPr lang="en-US"/>
        </a:p>
      </dgm:t>
    </dgm:pt>
    <dgm:pt modelId="{50926D08-73AC-42D2-BED6-5E052142A8FB}" type="sibTrans" cxnId="{03277C30-E397-4F64-AE07-7025C830A535}">
      <dgm:prSet/>
      <dgm:spPr/>
      <dgm:t>
        <a:bodyPr/>
        <a:lstStyle/>
        <a:p>
          <a:endParaRPr lang="en-US"/>
        </a:p>
      </dgm:t>
    </dgm:pt>
    <dgm:pt modelId="{58295EE0-85D0-4C50-B843-A7D8461D713D}">
      <dgm:prSet/>
      <dgm:spPr/>
      <dgm:t>
        <a:bodyPr/>
        <a:lstStyle/>
        <a:p>
          <a:r>
            <a:rPr lang="id-ID"/>
            <a:t>Komunikasi bisnis terjadi di dalam organisasi </a:t>
          </a:r>
          <a:endParaRPr lang="en-US"/>
        </a:p>
      </dgm:t>
    </dgm:pt>
    <dgm:pt modelId="{F90D13A3-2681-40B8-ADEF-0AA4214D0AA7}" type="parTrans" cxnId="{ACBEAFF3-8EAD-48C5-A7AE-CE860E2DD808}">
      <dgm:prSet/>
      <dgm:spPr/>
      <dgm:t>
        <a:bodyPr/>
        <a:lstStyle/>
        <a:p>
          <a:endParaRPr lang="en-US"/>
        </a:p>
      </dgm:t>
    </dgm:pt>
    <dgm:pt modelId="{282EBA4C-72B8-4A35-B8BA-309787C3BF8C}" type="sibTrans" cxnId="{ACBEAFF3-8EAD-48C5-A7AE-CE860E2DD808}">
      <dgm:prSet/>
      <dgm:spPr/>
      <dgm:t>
        <a:bodyPr/>
        <a:lstStyle/>
        <a:p>
          <a:endParaRPr lang="en-US"/>
        </a:p>
      </dgm:t>
    </dgm:pt>
    <dgm:pt modelId="{EE8F6054-5097-41BB-AE1B-3C29CFF0C926}" type="pres">
      <dgm:prSet presAssocID="{D2D2A1BF-5128-451B-B986-A55FBEB361B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80FE419-6D78-426B-AD19-715F5D9A6809}" type="pres">
      <dgm:prSet presAssocID="{1C0A24F3-78A3-4A3C-AD01-6CCC5A534908}" presName="thickLine" presStyleLbl="alignNode1" presStyleIdx="0" presStyleCnt="2"/>
      <dgm:spPr/>
    </dgm:pt>
    <dgm:pt modelId="{F010D822-B9D7-4BF1-9F34-2348BE9FFDD1}" type="pres">
      <dgm:prSet presAssocID="{1C0A24F3-78A3-4A3C-AD01-6CCC5A534908}" presName="horz1" presStyleCnt="0"/>
      <dgm:spPr/>
    </dgm:pt>
    <dgm:pt modelId="{93F957DD-E17E-4717-8F05-1CB600EB611D}" type="pres">
      <dgm:prSet presAssocID="{1C0A24F3-78A3-4A3C-AD01-6CCC5A534908}" presName="tx1" presStyleLbl="revTx" presStyleIdx="0" presStyleCnt="2"/>
      <dgm:spPr/>
      <dgm:t>
        <a:bodyPr/>
        <a:lstStyle/>
        <a:p>
          <a:endParaRPr lang="en-US"/>
        </a:p>
      </dgm:t>
    </dgm:pt>
    <dgm:pt modelId="{F4160E10-5D85-4F12-BA19-E638485C3517}" type="pres">
      <dgm:prSet presAssocID="{1C0A24F3-78A3-4A3C-AD01-6CCC5A534908}" presName="vert1" presStyleCnt="0"/>
      <dgm:spPr/>
    </dgm:pt>
    <dgm:pt modelId="{57741A0F-B3D6-4C7B-856A-E433B648F2B8}" type="pres">
      <dgm:prSet presAssocID="{58295EE0-85D0-4C50-B843-A7D8461D713D}" presName="thickLine" presStyleLbl="alignNode1" presStyleIdx="1" presStyleCnt="2"/>
      <dgm:spPr/>
    </dgm:pt>
    <dgm:pt modelId="{10731958-1896-4609-91FA-4E3832B1B8D9}" type="pres">
      <dgm:prSet presAssocID="{58295EE0-85D0-4C50-B843-A7D8461D713D}" presName="horz1" presStyleCnt="0"/>
      <dgm:spPr/>
    </dgm:pt>
    <dgm:pt modelId="{5D3DD0F3-889A-4D6C-BAF4-0FE75B80B69A}" type="pres">
      <dgm:prSet presAssocID="{58295EE0-85D0-4C50-B843-A7D8461D713D}" presName="tx1" presStyleLbl="revTx" presStyleIdx="1" presStyleCnt="2"/>
      <dgm:spPr/>
      <dgm:t>
        <a:bodyPr/>
        <a:lstStyle/>
        <a:p>
          <a:endParaRPr lang="en-US"/>
        </a:p>
      </dgm:t>
    </dgm:pt>
    <dgm:pt modelId="{D12469B5-4212-4BC3-9635-D3CA368DBD23}" type="pres">
      <dgm:prSet presAssocID="{58295EE0-85D0-4C50-B843-A7D8461D713D}" presName="vert1" presStyleCnt="0"/>
      <dgm:spPr/>
    </dgm:pt>
  </dgm:ptLst>
  <dgm:cxnLst>
    <dgm:cxn modelId="{C6D96681-8809-4BA2-9755-0939C894142A}" type="presOf" srcId="{58295EE0-85D0-4C50-B843-A7D8461D713D}" destId="{5D3DD0F3-889A-4D6C-BAF4-0FE75B80B69A}" srcOrd="0" destOrd="0" presId="urn:microsoft.com/office/officeart/2008/layout/LinedList"/>
    <dgm:cxn modelId="{ACBEAFF3-8EAD-48C5-A7AE-CE860E2DD808}" srcId="{D2D2A1BF-5128-451B-B986-A55FBEB361B7}" destId="{58295EE0-85D0-4C50-B843-A7D8461D713D}" srcOrd="1" destOrd="0" parTransId="{F90D13A3-2681-40B8-ADEF-0AA4214D0AA7}" sibTransId="{282EBA4C-72B8-4A35-B8BA-309787C3BF8C}"/>
    <dgm:cxn modelId="{AFFB8F63-DF1E-4F25-8CDE-27AE2EEA66FA}" type="presOf" srcId="{D2D2A1BF-5128-451B-B986-A55FBEB361B7}" destId="{EE8F6054-5097-41BB-AE1B-3C29CFF0C926}" srcOrd="0" destOrd="0" presId="urn:microsoft.com/office/officeart/2008/layout/LinedList"/>
    <dgm:cxn modelId="{ED6F5A43-1457-4C51-B7DB-1AAD8D397ADA}" type="presOf" srcId="{1C0A24F3-78A3-4A3C-AD01-6CCC5A534908}" destId="{93F957DD-E17E-4717-8F05-1CB600EB611D}" srcOrd="0" destOrd="0" presId="urn:microsoft.com/office/officeart/2008/layout/LinedList"/>
    <dgm:cxn modelId="{03277C30-E397-4F64-AE07-7025C830A535}" srcId="{D2D2A1BF-5128-451B-B986-A55FBEB361B7}" destId="{1C0A24F3-78A3-4A3C-AD01-6CCC5A534908}" srcOrd="0" destOrd="0" parTransId="{87B80132-810B-46C3-B5AB-D6C25FE76E4C}" sibTransId="{50926D08-73AC-42D2-BED6-5E052142A8FB}"/>
    <dgm:cxn modelId="{2E44C2AA-6DCF-404D-9FF9-286C670CC2DA}" type="presParOf" srcId="{EE8F6054-5097-41BB-AE1B-3C29CFF0C926}" destId="{680FE419-6D78-426B-AD19-715F5D9A6809}" srcOrd="0" destOrd="0" presId="urn:microsoft.com/office/officeart/2008/layout/LinedList"/>
    <dgm:cxn modelId="{DBFC70B8-4265-4268-92ED-0687919496DD}" type="presParOf" srcId="{EE8F6054-5097-41BB-AE1B-3C29CFF0C926}" destId="{F010D822-B9D7-4BF1-9F34-2348BE9FFDD1}" srcOrd="1" destOrd="0" presId="urn:microsoft.com/office/officeart/2008/layout/LinedList"/>
    <dgm:cxn modelId="{2CB4BB8B-F598-44D1-92BD-40D2C5053052}" type="presParOf" srcId="{F010D822-B9D7-4BF1-9F34-2348BE9FFDD1}" destId="{93F957DD-E17E-4717-8F05-1CB600EB611D}" srcOrd="0" destOrd="0" presId="urn:microsoft.com/office/officeart/2008/layout/LinedList"/>
    <dgm:cxn modelId="{A0DA2BA4-B60C-4656-B4BB-9FB46C438074}" type="presParOf" srcId="{F010D822-B9D7-4BF1-9F34-2348BE9FFDD1}" destId="{F4160E10-5D85-4F12-BA19-E638485C3517}" srcOrd="1" destOrd="0" presId="urn:microsoft.com/office/officeart/2008/layout/LinedList"/>
    <dgm:cxn modelId="{37013176-909A-4365-955D-F11638C9BD3C}" type="presParOf" srcId="{EE8F6054-5097-41BB-AE1B-3C29CFF0C926}" destId="{57741A0F-B3D6-4C7B-856A-E433B648F2B8}" srcOrd="2" destOrd="0" presId="urn:microsoft.com/office/officeart/2008/layout/LinedList"/>
    <dgm:cxn modelId="{7BF3F8BA-9E07-496E-BDF2-F1778D51C81C}" type="presParOf" srcId="{EE8F6054-5097-41BB-AE1B-3C29CFF0C926}" destId="{10731958-1896-4609-91FA-4E3832B1B8D9}" srcOrd="3" destOrd="0" presId="urn:microsoft.com/office/officeart/2008/layout/LinedList"/>
    <dgm:cxn modelId="{D909C8D2-8255-4F0D-9203-CCBEFC0DB78F}" type="presParOf" srcId="{10731958-1896-4609-91FA-4E3832B1B8D9}" destId="{5D3DD0F3-889A-4D6C-BAF4-0FE75B80B69A}" srcOrd="0" destOrd="0" presId="urn:microsoft.com/office/officeart/2008/layout/LinedList"/>
    <dgm:cxn modelId="{192DBE6B-0694-40D2-AF16-370E2D3AA577}" type="presParOf" srcId="{10731958-1896-4609-91FA-4E3832B1B8D9}" destId="{D12469B5-4212-4BC3-9635-D3CA368DBD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36C94-92FD-4B39-B738-D76693CD918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78E97A-F05A-41F8-9BE3-02CC60E5687D}">
      <dgm:prSet/>
      <dgm:spPr/>
      <dgm:t>
        <a:bodyPr/>
        <a:lstStyle/>
        <a:p>
          <a:r>
            <a:rPr lang="id-ID"/>
            <a:t>Organisasi adalah sekelompok masyarakat kecil yang saling bekerjasama untuk mencapai tujuan </a:t>
          </a:r>
          <a:endParaRPr lang="en-US"/>
        </a:p>
      </dgm:t>
    </dgm:pt>
    <dgm:pt modelId="{86E7B7DA-7775-4D37-A40B-FFE2BCCD8464}" type="parTrans" cxnId="{33C49E86-4BD9-49FD-982E-E8896ECE4B43}">
      <dgm:prSet/>
      <dgm:spPr/>
      <dgm:t>
        <a:bodyPr/>
        <a:lstStyle/>
        <a:p>
          <a:endParaRPr lang="en-US"/>
        </a:p>
      </dgm:t>
    </dgm:pt>
    <dgm:pt modelId="{453DF7C0-8659-47E2-974E-A8D49F1C5E05}" type="sibTrans" cxnId="{33C49E86-4BD9-49FD-982E-E8896ECE4B43}">
      <dgm:prSet/>
      <dgm:spPr/>
      <dgm:t>
        <a:bodyPr/>
        <a:lstStyle/>
        <a:p>
          <a:endParaRPr lang="en-US"/>
        </a:p>
      </dgm:t>
    </dgm:pt>
    <dgm:pt modelId="{8082DDFE-B8EA-4721-809E-4D06A88AC7E4}">
      <dgm:prSet/>
      <dgm:spPr/>
      <dgm:t>
        <a:bodyPr/>
        <a:lstStyle/>
        <a:p>
          <a:r>
            <a:rPr lang="id-ID"/>
            <a:t>Organisasi adalah sekelompok orang yang bekerjasama dan saling bergantung untuk mencapai beberapa tujuan </a:t>
          </a:r>
          <a:endParaRPr lang="en-US"/>
        </a:p>
      </dgm:t>
    </dgm:pt>
    <dgm:pt modelId="{D59F2AFF-276E-405B-B7E4-3CA9C9B02A09}" type="parTrans" cxnId="{814AEE09-1C12-4507-A671-5DD281988C36}">
      <dgm:prSet/>
      <dgm:spPr/>
      <dgm:t>
        <a:bodyPr/>
        <a:lstStyle/>
        <a:p>
          <a:endParaRPr lang="en-US"/>
        </a:p>
      </dgm:t>
    </dgm:pt>
    <dgm:pt modelId="{79387D1A-C504-431C-B426-F54A2B461BC4}" type="sibTrans" cxnId="{814AEE09-1C12-4507-A671-5DD281988C36}">
      <dgm:prSet/>
      <dgm:spPr/>
      <dgm:t>
        <a:bodyPr/>
        <a:lstStyle/>
        <a:p>
          <a:endParaRPr lang="en-US"/>
        </a:p>
      </dgm:t>
    </dgm:pt>
    <dgm:pt modelId="{49A2B80A-90C5-4E9B-BF6B-EDC7A902EEDD}" type="pres">
      <dgm:prSet presAssocID="{8C936C94-92FD-4B39-B738-D76693CD91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BD99CF-620C-4FEE-9286-1318C0845F5D}" type="pres">
      <dgm:prSet presAssocID="{2178E97A-F05A-41F8-9BE3-02CC60E568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A462F-B241-45F5-AB1C-9B2BA0E66A1C}" type="pres">
      <dgm:prSet presAssocID="{453DF7C0-8659-47E2-974E-A8D49F1C5E05}" presName="spacer" presStyleCnt="0"/>
      <dgm:spPr/>
    </dgm:pt>
    <dgm:pt modelId="{E60C069B-B196-4BD7-A40D-776ED6EB2B3B}" type="pres">
      <dgm:prSet presAssocID="{8082DDFE-B8EA-4721-809E-4D06A88AC7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34670-C28D-4864-A844-C6F35616A250}" type="presOf" srcId="{8082DDFE-B8EA-4721-809E-4D06A88AC7E4}" destId="{E60C069B-B196-4BD7-A40D-776ED6EB2B3B}" srcOrd="0" destOrd="0" presId="urn:microsoft.com/office/officeart/2005/8/layout/vList2"/>
    <dgm:cxn modelId="{0A22BA92-093B-4576-9235-5C83F3E14617}" type="presOf" srcId="{8C936C94-92FD-4B39-B738-D76693CD918C}" destId="{49A2B80A-90C5-4E9B-BF6B-EDC7A902EEDD}" srcOrd="0" destOrd="0" presId="urn:microsoft.com/office/officeart/2005/8/layout/vList2"/>
    <dgm:cxn modelId="{33C49E86-4BD9-49FD-982E-E8896ECE4B43}" srcId="{8C936C94-92FD-4B39-B738-D76693CD918C}" destId="{2178E97A-F05A-41F8-9BE3-02CC60E5687D}" srcOrd="0" destOrd="0" parTransId="{86E7B7DA-7775-4D37-A40B-FFE2BCCD8464}" sibTransId="{453DF7C0-8659-47E2-974E-A8D49F1C5E05}"/>
    <dgm:cxn modelId="{814AEE09-1C12-4507-A671-5DD281988C36}" srcId="{8C936C94-92FD-4B39-B738-D76693CD918C}" destId="{8082DDFE-B8EA-4721-809E-4D06A88AC7E4}" srcOrd="1" destOrd="0" parTransId="{D59F2AFF-276E-405B-B7E4-3CA9C9B02A09}" sibTransId="{79387D1A-C504-431C-B426-F54A2B461BC4}"/>
    <dgm:cxn modelId="{1FB40BDE-530B-4100-BD9D-81E354CB26C5}" type="presOf" srcId="{2178E97A-F05A-41F8-9BE3-02CC60E5687D}" destId="{F5BD99CF-620C-4FEE-9286-1318C0845F5D}" srcOrd="0" destOrd="0" presId="urn:microsoft.com/office/officeart/2005/8/layout/vList2"/>
    <dgm:cxn modelId="{3BE8F86A-70EA-4541-8364-305FA5CC097E}" type="presParOf" srcId="{49A2B80A-90C5-4E9B-BF6B-EDC7A902EEDD}" destId="{F5BD99CF-620C-4FEE-9286-1318C0845F5D}" srcOrd="0" destOrd="0" presId="urn:microsoft.com/office/officeart/2005/8/layout/vList2"/>
    <dgm:cxn modelId="{4418BA28-66F6-4041-8080-A5C3CCFC7697}" type="presParOf" srcId="{49A2B80A-90C5-4E9B-BF6B-EDC7A902EEDD}" destId="{BABA462F-B241-45F5-AB1C-9B2BA0E66A1C}" srcOrd="1" destOrd="0" presId="urn:microsoft.com/office/officeart/2005/8/layout/vList2"/>
    <dgm:cxn modelId="{64A8A8F9-F3AA-4BF9-B89C-8AF7D18B49BC}" type="presParOf" srcId="{49A2B80A-90C5-4E9B-BF6B-EDC7A902EEDD}" destId="{E60C069B-B196-4BD7-A40D-776ED6EB2B3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FE419-6D78-426B-AD19-715F5D9A6809}">
      <dsp:nvSpPr>
        <dsp:cNvPr id="0" name=""/>
        <dsp:cNvSpPr/>
      </dsp:nvSpPr>
      <dsp:spPr>
        <a:xfrm>
          <a:off x="0" y="0"/>
          <a:ext cx="42314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957DD-E17E-4717-8F05-1CB600EB611D}">
      <dsp:nvSpPr>
        <dsp:cNvPr id="0" name=""/>
        <dsp:cNvSpPr/>
      </dsp:nvSpPr>
      <dsp:spPr>
        <a:xfrm>
          <a:off x="0" y="0"/>
          <a:ext cx="4231481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/>
            <a:t>Komunikasi bisnis adalah komunikasi yang digunakan dalam dunia bisnis, mencakup berbagai macam bentuk komunikasi baik komunikasi verbal dan non verbal </a:t>
          </a:r>
          <a:endParaRPr lang="en-US" sz="2600" kern="1200"/>
        </a:p>
      </dsp:txBody>
      <dsp:txXfrm>
        <a:off x="0" y="0"/>
        <a:ext cx="4231481" cy="2460625"/>
      </dsp:txXfrm>
    </dsp:sp>
    <dsp:sp modelId="{57741A0F-B3D6-4C7B-856A-E433B648F2B8}">
      <dsp:nvSpPr>
        <dsp:cNvPr id="0" name=""/>
        <dsp:cNvSpPr/>
      </dsp:nvSpPr>
      <dsp:spPr>
        <a:xfrm>
          <a:off x="0" y="2460625"/>
          <a:ext cx="4231481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DD0F3-889A-4D6C-BAF4-0FE75B80B69A}">
      <dsp:nvSpPr>
        <dsp:cNvPr id="0" name=""/>
        <dsp:cNvSpPr/>
      </dsp:nvSpPr>
      <dsp:spPr>
        <a:xfrm>
          <a:off x="0" y="2460625"/>
          <a:ext cx="4231481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/>
            <a:t>Komunikasi bisnis terjadi di dalam organisasi </a:t>
          </a:r>
          <a:endParaRPr lang="en-US" sz="2600" kern="1200"/>
        </a:p>
      </dsp:txBody>
      <dsp:txXfrm>
        <a:off x="0" y="2460625"/>
        <a:ext cx="4231481" cy="2460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D99CF-620C-4FEE-9286-1318C0845F5D}">
      <dsp:nvSpPr>
        <dsp:cNvPr id="0" name=""/>
        <dsp:cNvSpPr/>
      </dsp:nvSpPr>
      <dsp:spPr>
        <a:xfrm>
          <a:off x="0" y="355362"/>
          <a:ext cx="7290197" cy="160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/>
            <a:t>Organisasi adalah sekelompok masyarakat kecil yang saling bekerjasama untuk mencapai tujuan </a:t>
          </a:r>
          <a:endParaRPr lang="en-US" sz="3200" kern="1200"/>
        </a:p>
      </dsp:txBody>
      <dsp:txXfrm>
        <a:off x="78590" y="433952"/>
        <a:ext cx="7133017" cy="1452740"/>
      </dsp:txXfrm>
    </dsp:sp>
    <dsp:sp modelId="{E60C069B-B196-4BD7-A40D-776ED6EB2B3B}">
      <dsp:nvSpPr>
        <dsp:cNvPr id="0" name=""/>
        <dsp:cNvSpPr/>
      </dsp:nvSpPr>
      <dsp:spPr>
        <a:xfrm>
          <a:off x="0" y="2057442"/>
          <a:ext cx="7290197" cy="1609920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/>
            <a:t>Organisasi adalah sekelompok orang yang bekerjasama dan saling bergantung untuk mencapai beberapa tujuan </a:t>
          </a:r>
          <a:endParaRPr lang="en-US" sz="3200" kern="1200"/>
        </a:p>
      </dsp:txBody>
      <dsp:txXfrm>
        <a:off x="78590" y="2136032"/>
        <a:ext cx="7133017" cy="1452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A8A10-9AC5-4CCC-9D6A-42B39275F2C8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8060F-0C93-4E32-945A-F96C1C4E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Ceritakan</a:t>
            </a:r>
            <a:r>
              <a:rPr lang="en-US" baseline="0" dirty="0" smtClean="0"/>
              <a:t> BSI, </a:t>
            </a:r>
            <a:r>
              <a:rPr lang="en-US" baseline="0" dirty="0" err="1" smtClean="0"/>
              <a:t>Hibah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060F-0C93-4E32-945A-F96C1C4E99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7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Programmer,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060F-0C93-4E32-945A-F96C1C4E99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Kitabisa.com/</a:t>
            </a:r>
            <a:r>
              <a:rPr lang="en-US" dirty="0" err="1" smtClean="0"/>
              <a:t>wwf</a:t>
            </a:r>
            <a:r>
              <a:rPr lang="en-US" dirty="0" smtClean="0"/>
              <a:t>/</a:t>
            </a:r>
            <a:r>
              <a:rPr lang="en-US" dirty="0" err="1" smtClean="0"/>
              <a:t>pertamina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bni</a:t>
            </a:r>
            <a:r>
              <a:rPr lang="en-US" baseline="0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060F-0C93-4E32-945A-F96C1C4E99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Partnership: pabrik2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menginduk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indosat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ooredo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060F-0C93-4E32-945A-F96C1C4E99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3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117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4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4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364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240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1016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2247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7213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7562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719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397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7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207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073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172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178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06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061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09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0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C3978A-FC32-4F10-A17B-875013EE123B}" type="datetimeFigureOut">
              <a:rPr lang="id-ID" smtClean="0"/>
              <a:t>13/03/2019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FCCAC9-F725-47A1-AE6E-E7F81F1105F8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65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xmlns="" id="{62AE8E50-35D4-4D5A-A4BB-168CBB027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xmlns="" id="{C37D1D6D-17D8-4296-B000-665D1892D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688505" y="1814574"/>
            <a:ext cx="5570417" cy="3228207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1B26E892-1320-40AA-9CA1-246721C18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1444" y="620720"/>
            <a:ext cx="5492423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4918" y="1105351"/>
            <a:ext cx="4765475" cy="3023981"/>
          </a:xfrm>
        </p:spPr>
        <p:txBody>
          <a:bodyPr anchor="b">
            <a:normAutofit/>
          </a:bodyPr>
          <a:lstStyle/>
          <a:p>
            <a:pPr algn="l"/>
            <a:r>
              <a:rPr lang="id-ID" sz="4200">
                <a:solidFill>
                  <a:srgbClr val="FFFFFF"/>
                </a:solidFill>
              </a:rPr>
              <a:t>MEMAHAMI KOMUNIKASI BISNIS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4918" y="4297556"/>
            <a:ext cx="4765476" cy="1433391"/>
          </a:xfrm>
        </p:spPr>
        <p:txBody>
          <a:bodyPr anchor="t">
            <a:normAutofit/>
          </a:bodyPr>
          <a:lstStyle/>
          <a:p>
            <a:r>
              <a:rPr lang="id-ID">
                <a:solidFill>
                  <a:srgbClr val="FFFFFF"/>
                </a:solidFill>
              </a:rPr>
              <a:t>Oleh Amida Yusriana</a:t>
            </a:r>
          </a:p>
        </p:txBody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xmlns="" id="{C9A1F79C-E4D1-4AAE-BA11-3A0900525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632199" y="4214336"/>
            <a:ext cx="38404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xmlns="" id="{C170DF7D-4686-4BD5-A9CD-C89649284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000" y="-2"/>
            <a:ext cx="123444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id-ID" dirty="0"/>
              <a:t>TIPE ORGANISASI BERDASARKAN TUJUAN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id-ID" dirty="0"/>
              <a:t>Organisasi bisnis, tujuan utama adalah mencari keuntungan ekonomi</a:t>
            </a:r>
          </a:p>
          <a:p>
            <a:pPr>
              <a:buFont typeface="Wingdings" pitchFamily="2" charset="2"/>
              <a:buChar char="q"/>
            </a:pPr>
            <a:r>
              <a:rPr lang="id-ID" dirty="0"/>
              <a:t>Organisasi nirlaba atau nonlaba, organisasi yang bertujuan tidak pada laba</a:t>
            </a:r>
          </a:p>
          <a:p>
            <a:pPr>
              <a:buFont typeface="Wingdings" pitchFamily="2" charset="2"/>
              <a:buChar char="q"/>
            </a:pPr>
            <a:r>
              <a:rPr lang="id-ID" dirty="0"/>
              <a:t>Badan Usaha Milik Negara (BUMN) suatu perusahaan yang sebagian atau seluruh modalnya dimiliki oleh pemerintah </a:t>
            </a:r>
          </a:p>
          <a:p>
            <a:pPr>
              <a:buFont typeface="Wingdings" pitchFamily="2" charset="2"/>
              <a:buChar char="q"/>
            </a:pPr>
            <a:r>
              <a:rPr lang="id-ID" dirty="0"/>
              <a:t>Koperasi, organisasi ekonomi rakyat yang berwatak sosial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5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Profit oriented organization</a:t>
            </a:r>
          </a:p>
          <a:p>
            <a:endParaRPr lang="en-US" dirty="0"/>
          </a:p>
        </p:txBody>
      </p:sp>
      <p:pic>
        <p:nvPicPr>
          <p:cNvPr id="3074" name="Picture 2" descr="https://d3hhi5knjyj98j.cloudfront.net/f_auto,q_70/nnipokhlsomc6vvkpb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2818180"/>
            <a:ext cx="2748690" cy="800556"/>
          </a:xfrm>
          <a:prstGeom prst="rect">
            <a:avLst/>
          </a:prstGeom>
          <a:noFill/>
        </p:spPr>
      </p:pic>
      <p:pic>
        <p:nvPicPr>
          <p:cNvPr id="3076" name="Picture 4" descr="https://d3hhi5knjyj98j.cloudfront.net/f_auto,q_70/iyq8lmrirlzkkinzvq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785" y="4192525"/>
            <a:ext cx="1811754" cy="1068935"/>
          </a:xfrm>
          <a:prstGeom prst="rect">
            <a:avLst/>
          </a:prstGeom>
          <a:noFill/>
        </p:spPr>
      </p:pic>
      <p:pic>
        <p:nvPicPr>
          <p:cNvPr id="3078" name="Picture 6" descr="https://anisahaseena.files.wordpress.com/2014/09/bumi-put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165" y="2054655"/>
            <a:ext cx="1985165" cy="992583"/>
          </a:xfrm>
          <a:prstGeom prst="rect">
            <a:avLst/>
          </a:prstGeom>
          <a:noFill/>
        </p:spPr>
      </p:pic>
      <p:pic>
        <p:nvPicPr>
          <p:cNvPr id="3080" name="Picture 8" descr="http://www.dealstreetasia.com/wp-content/uploads/2016/06/Bakrie-Brothers-e1465272845847-750x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3885" y="3276295"/>
            <a:ext cx="2200063" cy="1223235"/>
          </a:xfrm>
          <a:prstGeom prst="rect">
            <a:avLst/>
          </a:prstGeom>
          <a:noFill/>
        </p:spPr>
      </p:pic>
      <p:pic>
        <p:nvPicPr>
          <p:cNvPr id="3082" name="Picture 10" descr="https://d3hhi5knjyj98j.cloudfront.net/f_auto,q_70/lkrafisnpde1stlcsvx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6048" y="5566870"/>
            <a:ext cx="3037952" cy="1291130"/>
          </a:xfrm>
          <a:prstGeom prst="rect">
            <a:avLst/>
          </a:prstGeom>
          <a:noFill/>
        </p:spPr>
      </p:pic>
      <p:pic>
        <p:nvPicPr>
          <p:cNvPr id="3086" name="Picture 14" descr="https://pesanlogo.files.wordpress.com/2016/08/logo-pertamin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3065" y="2360065"/>
            <a:ext cx="1567002" cy="523030"/>
          </a:xfrm>
          <a:prstGeom prst="rect">
            <a:avLst/>
          </a:prstGeom>
          <a:noFill/>
        </p:spPr>
      </p:pic>
      <p:pic>
        <p:nvPicPr>
          <p:cNvPr id="3088" name="Picture 16" descr="http://3.bp.blogspot.com/-KcQo2X_jvoA/ViYIawVyIdI/AAAAAAAAC9M/nJBCTLvCRpE/s1600/1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7985" y="3581705"/>
            <a:ext cx="1665655" cy="1665655"/>
          </a:xfrm>
          <a:prstGeom prst="rect">
            <a:avLst/>
          </a:prstGeom>
          <a:noFill/>
        </p:spPr>
      </p:pic>
      <p:pic>
        <p:nvPicPr>
          <p:cNvPr id="3090" name="Picture 18" descr="https://pbs.twimg.com/profile_images/693207541099003904/iIMFgjD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5770" y="4956050"/>
            <a:ext cx="1527050" cy="1527050"/>
          </a:xfrm>
          <a:prstGeom prst="rect">
            <a:avLst/>
          </a:prstGeom>
          <a:noFill/>
        </p:spPr>
      </p:pic>
      <p:pic>
        <p:nvPicPr>
          <p:cNvPr id="3092" name="Picture 20" descr="https://sejahterabadminton.files.wordpress.com/2009/10/logo-djaru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6260" y="5566870"/>
            <a:ext cx="2739540" cy="765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24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1670" y="2512770"/>
            <a:ext cx="1527050" cy="916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Non Profit oriented organization</a:t>
            </a:r>
          </a:p>
          <a:p>
            <a:endParaRPr lang="en-US" dirty="0"/>
          </a:p>
        </p:txBody>
      </p:sp>
      <p:pic>
        <p:nvPicPr>
          <p:cNvPr id="29698" name="Picture 2" descr="https://www.dewaweb.com/wp-content/uploads/2013/12/logo-Hope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75" y="2609280"/>
            <a:ext cx="1227090" cy="775521"/>
          </a:xfrm>
          <a:prstGeom prst="rect">
            <a:avLst/>
          </a:prstGeom>
          <a:noFill/>
        </p:spPr>
      </p:pic>
      <p:pic>
        <p:nvPicPr>
          <p:cNvPr id="29700" name="Picture 4" descr="https://1.bp.blogspot.com/-A5IkyoRX0Ks/Vl6VXlg-VzI/AAAAAAAACdo/3XDGnOx2UB4/s1600/Lowongan-Kerja-Kementerian-BUMN-Kerjah-Tjarieloker-Tjariekerja-Tjariejob-Tjariekarir-Tjarielowongan-Tjariepekerjaan-Tjarieinfoker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835" y="2360065"/>
            <a:ext cx="1981200" cy="1971676"/>
          </a:xfrm>
          <a:prstGeom prst="rect">
            <a:avLst/>
          </a:prstGeom>
          <a:noFill/>
        </p:spPr>
      </p:pic>
      <p:pic>
        <p:nvPicPr>
          <p:cNvPr id="29702" name="Picture 6" descr="http://ladova.net/news/wp-content/uploads/2015/03/Logo-LAD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9163"/>
            <a:ext cx="2892245" cy="1358837"/>
          </a:xfrm>
          <a:prstGeom prst="rect">
            <a:avLst/>
          </a:prstGeom>
          <a:noFill/>
        </p:spPr>
      </p:pic>
      <p:pic>
        <p:nvPicPr>
          <p:cNvPr id="29704" name="Picture 8" descr="http://alumni.andrews.edu/career/wp-content/uploads/job-manager-uploads/company_logo/2016/04/IHF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2820" y="2360065"/>
            <a:ext cx="3124200" cy="133350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48965" y="4039820"/>
            <a:ext cx="1527050" cy="916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6" name="Picture 10" descr="http://www.indonesia.travel/img/logo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670" y="4192525"/>
            <a:ext cx="1374345" cy="555846"/>
          </a:xfrm>
          <a:prstGeom prst="rect">
            <a:avLst/>
          </a:prstGeom>
          <a:noFill/>
        </p:spPr>
      </p:pic>
      <p:pic>
        <p:nvPicPr>
          <p:cNvPr id="29708" name="Picture 12" descr="http://2.bp.blogspot.com/-VrudeBwNAII/T37zKiaxfMI/AAAAAAAAA_E/5Si0M_bfAJ8/s1600/UNICE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97655" y="4650640"/>
            <a:ext cx="1981200" cy="1666875"/>
          </a:xfrm>
          <a:prstGeom prst="rect">
            <a:avLst/>
          </a:prstGeom>
          <a:noFill/>
        </p:spPr>
      </p:pic>
      <p:pic>
        <p:nvPicPr>
          <p:cNvPr id="29710" name="Picture 14" descr="http://www.pejuangpenghijauan.com/wp-content/uploads/2015/11/bkpm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8230" y="4039820"/>
            <a:ext cx="1618335" cy="1714841"/>
          </a:xfrm>
          <a:prstGeom prst="rect">
            <a:avLst/>
          </a:prstGeom>
          <a:noFill/>
        </p:spPr>
      </p:pic>
      <p:pic>
        <p:nvPicPr>
          <p:cNvPr id="29712" name="Picture 16" descr="http://cdn2.tstatic.net/tribunnews/foto/bank/images/bkkbn-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3106" y="5261460"/>
            <a:ext cx="1830894" cy="1596540"/>
          </a:xfrm>
          <a:prstGeom prst="rect">
            <a:avLst/>
          </a:prstGeom>
          <a:noFill/>
        </p:spPr>
      </p:pic>
      <p:pic>
        <p:nvPicPr>
          <p:cNvPr id="29714" name="Picture 18" descr="http://new.pamsimas.org/logo/64logo-kemenkes_landscap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20690" y="4039820"/>
            <a:ext cx="1670605" cy="75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69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US" dirty="0"/>
              <a:t>Type of Business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r>
              <a:rPr lang="en-US"/>
              <a:t>Sole Trader / Perseorangan</a:t>
            </a:r>
          </a:p>
          <a:p>
            <a:r>
              <a:rPr lang="en-US"/>
              <a:t>Partnership</a:t>
            </a:r>
          </a:p>
          <a:p>
            <a:r>
              <a:rPr lang="en-US"/>
              <a:t>Korporasi</a:t>
            </a:r>
          </a:p>
          <a:p>
            <a:endParaRPr lang="en-US" dirty="0"/>
          </a:p>
        </p:txBody>
      </p:sp>
      <p:pic>
        <p:nvPicPr>
          <p:cNvPr id="2054" name="Picture 6" descr="https://indiancaselaws.files.wordpress.com/2015/02/partnerships-400x300.jpg?w=350&amp;h=200&amp;crop=1"/>
          <p:cNvPicPr>
            <a:picLocks noChangeAspect="1" noChangeArrowheads="1"/>
          </p:cNvPicPr>
          <p:nvPr/>
        </p:nvPicPr>
        <p:blipFill rotWithShape="1">
          <a:blip r:embed="rId3" cstate="print"/>
          <a:srcRect r="12848" b="-5"/>
          <a:stretch/>
        </p:blipFill>
        <p:spPr bwMode="auto">
          <a:xfrm>
            <a:off x="5664199" y="10"/>
            <a:ext cx="3479800" cy="2285990"/>
          </a:xfrm>
          <a:prstGeom prst="rect">
            <a:avLst/>
          </a:prstGeom>
          <a:noFill/>
        </p:spPr>
      </p:pic>
      <p:pic>
        <p:nvPicPr>
          <p:cNvPr id="2050" name="Picture 2" descr="http://www.sbconsulting.com.pk/wp-content/uploads/2015/10/New-Companies-Act-2013.png"/>
          <p:cNvPicPr>
            <a:picLocks noChangeAspect="1" noChangeArrowheads="1"/>
          </p:cNvPicPr>
          <p:nvPr/>
        </p:nvPicPr>
        <p:blipFill rotWithShape="1">
          <a:blip r:embed="rId4" cstate="print"/>
          <a:srcRect l="26934" r="-2" b="-2"/>
          <a:stretch/>
        </p:blipFill>
        <p:spPr bwMode="auto">
          <a:xfrm rot="21600000">
            <a:off x="5664199" y="2286000"/>
            <a:ext cx="3479800" cy="2286000"/>
          </a:xfrm>
          <a:prstGeom prst="rect">
            <a:avLst/>
          </a:prstGeom>
          <a:noFill/>
        </p:spPr>
      </p:pic>
      <p:pic>
        <p:nvPicPr>
          <p:cNvPr id="2052" name="Picture 4" descr="http://bigredcloud.com/wp-content/uploads/selfemployed.jpg"/>
          <p:cNvPicPr>
            <a:picLocks noChangeAspect="1" noChangeArrowheads="1"/>
          </p:cNvPicPr>
          <p:nvPr/>
        </p:nvPicPr>
        <p:blipFill rotWithShape="1">
          <a:blip r:embed="rId5" cstate="print"/>
          <a:srcRect r="6" b="1589"/>
          <a:stretch/>
        </p:blipFill>
        <p:spPr bwMode="auto">
          <a:xfrm>
            <a:off x="5664199" y="4572001"/>
            <a:ext cx="3479801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990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CD2B798-7994-4548-A2BE-4AEF9C1A5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5">
            <a:extLst>
              <a:ext uri="{FF2B5EF4-FFF2-40B4-BE49-F238E27FC236}">
                <a16:creationId xmlns:a16="http://schemas.microsoft.com/office/drawing/2014/main" xmlns="" id="{E6162320-3B67-42BB-AF9D-939326E648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6722E143-84C1-4F95-937C-78B92D281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allbusiness.com/asset/2016/02/Organizational-Structure.jpg"/>
          <p:cNvPicPr>
            <a:picLocks noChangeAspect="1" noChangeArrowheads="1"/>
          </p:cNvPicPr>
          <p:nvPr/>
        </p:nvPicPr>
        <p:blipFill rotWithShape="1">
          <a:blip r:embed="rId2" cstate="print">
            <a:alphaModFix amt="45000"/>
            <a:extLst/>
          </a:blip>
          <a:srcRect l="3512" r="7509" b="-2"/>
          <a:stretch/>
        </p:blipFill>
        <p:spPr bwMode="auto">
          <a:xfrm>
            <a:off x="20" y="-1"/>
            <a:ext cx="914169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3467"/>
            <a:ext cx="53735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7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Structure of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706" y="643467"/>
            <a:ext cx="232269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/>
              <a:t>Hierarchical structure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0470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86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5">
            <a:extLst>
              <a:ext uri="{FF2B5EF4-FFF2-40B4-BE49-F238E27FC236}">
                <a16:creationId xmlns:a16="http://schemas.microsoft.com/office/drawing/2014/main" xmlns="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42DD0C21-8FEE-4C18-8789-CC8ABE206F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4B51757-7607-4CEA-A0EE-3C5BDC2C1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Structure of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950" y="4960137"/>
            <a:ext cx="2400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Flat organizational structure</a:t>
            </a:r>
          </a:p>
        </p:txBody>
      </p:sp>
      <p:pic>
        <p:nvPicPr>
          <p:cNvPr id="25602" name="Picture 2" descr="http://open.lib.umn.edu/principlesmanagement/wp-content/uploads/sites/5/2015/03/1e080c5a0d18f28d27f31a35f08cd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707" y="1075309"/>
            <a:ext cx="8188233" cy="2435999"/>
          </a:xfrm>
          <a:prstGeom prst="rect">
            <a:avLst/>
          </a:prstGeom>
          <a:noFill/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FEF39256-F095-41C8-8707-6C1A665E8F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304880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56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350185" cy="1499616"/>
          </a:xfrm>
        </p:spPr>
        <p:txBody>
          <a:bodyPr>
            <a:normAutofit/>
          </a:bodyPr>
          <a:lstStyle/>
          <a:p>
            <a:r>
              <a:rPr lang="en-US" sz="3500"/>
              <a:t>Structure of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2350185" cy="39319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1400"/>
              <a:t>Matrix structure</a:t>
            </a:r>
          </a:p>
        </p:txBody>
      </p:sp>
      <p:pic>
        <p:nvPicPr>
          <p:cNvPr id="26626" name="Picture 2" descr="http://web-suplemen.ut.ac.id/ekma5309/proses_certob5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756" y="1471599"/>
            <a:ext cx="5182183" cy="391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22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E7A3056-9B88-444B-94DA-40B0F2C6E2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5"/>
            <a:ext cx="2722626" cy="1677467"/>
          </a:xfrm>
        </p:spPr>
        <p:txBody>
          <a:bodyPr>
            <a:normAutofit/>
          </a:bodyPr>
          <a:lstStyle/>
          <a:p>
            <a:r>
              <a:rPr lang="id-ID" sz="3800"/>
              <a:t>FUNGSI KOMUNIKASI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820BD55-A71A-48C6-B0F7-235147F39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79347" y="2423548"/>
            <a:ext cx="267462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584415"/>
            <a:ext cx="2722626" cy="3724944"/>
          </a:xfrm>
        </p:spPr>
        <p:txBody>
          <a:bodyPr>
            <a:normAutofit/>
          </a:bodyPr>
          <a:lstStyle/>
          <a:p>
            <a:r>
              <a:rPr lang="id-ID" sz="1700"/>
              <a:t>Komunikasi memungkinkan pertukaran informasi</a:t>
            </a:r>
          </a:p>
          <a:p>
            <a:r>
              <a:rPr lang="id-ID" sz="1700"/>
              <a:t>Komunikasi membantu menghubungkan sekelompok anggota dalam organisasi dengan anggota lainnya</a:t>
            </a:r>
          </a:p>
          <a:p>
            <a:pPr marL="0" indent="0">
              <a:buNone/>
            </a:pPr>
            <a:endParaRPr lang="id-ID" sz="1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A215CF0-5E5E-4D2E-B3AE-366652A368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3047" y="0"/>
            <a:ext cx="5182493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67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xmlns="" id="{A10C41F2-1746-4431-9B52-B9F147A89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984928E-D694-4849-BBAD-D7C7DC405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0515" y="643461"/>
            <a:ext cx="5740884" cy="5571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852" y="4735775"/>
            <a:ext cx="5255248" cy="1156360"/>
          </a:xfrm>
        </p:spPr>
        <p:txBody>
          <a:bodyPr anchor="t">
            <a:normAutofit/>
          </a:bodyPr>
          <a:lstStyle/>
          <a:p>
            <a:r>
              <a:rPr lang="en-US" sz="4100">
                <a:solidFill>
                  <a:schemeClr val="tx1"/>
                </a:solidFill>
              </a:rPr>
              <a:t>Fungsi Komunikasi Organisasi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851" y="1045600"/>
            <a:ext cx="5255249" cy="3370634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endParaRPr lang="en-US" sz="4000" dirty="0"/>
          </a:p>
          <a:p>
            <a:pPr lvl="1"/>
            <a:r>
              <a:rPr lang="id-ID" sz="4000" i="1" dirty="0"/>
              <a:t>Informatif</a:t>
            </a:r>
            <a:endParaRPr lang="en-US" sz="4000" dirty="0"/>
          </a:p>
          <a:p>
            <a:pPr lvl="1"/>
            <a:r>
              <a:rPr lang="id-ID" sz="4000" dirty="0"/>
              <a:t>Pengendalian (</a:t>
            </a:r>
            <a:r>
              <a:rPr lang="id-ID" sz="4000" i="1" dirty="0"/>
              <a:t>Regulatory)</a:t>
            </a:r>
            <a:endParaRPr lang="en-US" sz="4000" dirty="0"/>
          </a:p>
          <a:p>
            <a:pPr lvl="1"/>
            <a:r>
              <a:rPr lang="id-ID" sz="4000" i="1" dirty="0"/>
              <a:t>Persuasif</a:t>
            </a:r>
            <a:endParaRPr lang="en-US" sz="4000" dirty="0"/>
          </a:p>
          <a:p>
            <a:pPr lvl="1"/>
            <a:r>
              <a:rPr lang="id-ID" sz="4000" i="1" dirty="0"/>
              <a:t>Integratif</a:t>
            </a:r>
            <a:endParaRPr lang="en-US" sz="4000" dirty="0"/>
          </a:p>
          <a:p>
            <a:pPr lvl="1"/>
            <a:endParaRPr lang="en-US" sz="4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9237721-19CF-41B1-AA0A-E1E1A8282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43237" y="4576004"/>
            <a:ext cx="3429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41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en-US"/>
              <a:t>Saluran Komunikasi dalam Organisasi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r>
              <a:rPr lang="en-US"/>
              <a:t>Saluran Komunikasi Formal</a:t>
            </a:r>
          </a:p>
          <a:p>
            <a:pPr lvl="1"/>
            <a:r>
              <a:rPr lang="id-ID"/>
              <a:t>Saluran formal merupakan saluran komunikasi resmi yang mengikuti rantai komando dalam struktur organisasi</a:t>
            </a:r>
            <a:endParaRPr lang="en-US"/>
          </a:p>
          <a:p>
            <a:pPr lvl="1"/>
            <a:r>
              <a:rPr lang="en-US"/>
              <a:t>Komunikasi vertikal : atasan-bawahan (perintah, pengarahan, pelatihan)</a:t>
            </a:r>
          </a:p>
          <a:p>
            <a:pPr lvl="1"/>
            <a:r>
              <a:rPr lang="en-US"/>
              <a:t>Komunikasi Horisontal : rekan kerja</a:t>
            </a:r>
          </a:p>
          <a:p>
            <a:r>
              <a:rPr lang="en-US"/>
              <a:t>Saluran Komunikasi Informal</a:t>
            </a:r>
          </a:p>
          <a:p>
            <a:pPr lvl="1"/>
            <a:r>
              <a:rPr lang="id-ID"/>
              <a:t>Komunikasi informal itu sering disebut desas desus</a:t>
            </a:r>
            <a:r>
              <a:rPr lang="en-US"/>
              <a:t>,</a:t>
            </a:r>
            <a:r>
              <a:rPr lang="id-ID"/>
              <a:t> rumor, atau selentingan. </a:t>
            </a:r>
            <a:endParaRPr lang="en-US"/>
          </a:p>
          <a:p>
            <a:pPr lvl="1"/>
            <a:r>
              <a:rPr lang="id-ID"/>
              <a:t>Percakapan antarindividu biasanya menyangkut masalah pribadi. </a:t>
            </a:r>
            <a:endParaRPr lang="en-US"/>
          </a:p>
          <a:p>
            <a:pPr lvl="1"/>
            <a:r>
              <a:rPr lang="en-US"/>
              <a:t>K</a:t>
            </a:r>
            <a:r>
              <a:rPr lang="id-ID"/>
              <a:t>omunikasi informal bisa mengalir ke atas, ke bawah, dan ke samping. Komunikasi informal atau desas desus atau rumor bisa berdampak negatif dan bisa juga positif.</a:t>
            </a:r>
            <a:endParaRPr lang="en-US"/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2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id-ID">
                <a:solidFill>
                  <a:srgbClr val="FFFFFF"/>
                </a:solidFill>
              </a:rPr>
              <a:t>PENGERTIAN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D3405CF-D529-49D6-BD6F-42E4B4B2D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724656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663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id-ID" dirty="0"/>
              <a:t>CURRICULUM VITAE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r>
              <a:rPr lang="id-ID" dirty="0"/>
              <a:t>Curriculum Vitae/Resume adalah suatu ringkasan yang terstruktur dan tertulis dari pendidikan, latar belakang, serta kualifikasi seseorang tentang suatu pekerjaan (Bovee dan Thill, 2002: 644)</a:t>
            </a:r>
          </a:p>
          <a:p>
            <a:r>
              <a:rPr lang="id-ID" dirty="0"/>
              <a:t>Resume merupakan bentuk promosi yang dibuat oleh pencari kerja dalam upayanya ‘menjual potensi diri’ pada saat memasuki dunia kerja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92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61657BD-3333-446A-A16A-CBDC77C8E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2CAFF06-4D3A-42A5-8614-B1FA47EA0F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9" y="1583530"/>
            <a:ext cx="7937499" cy="36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736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id-ID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r>
              <a:rPr lang="id-ID" dirty="0"/>
              <a:t>Buatlah CV dengan menggunakan Canva.com</a:t>
            </a:r>
          </a:p>
          <a:p>
            <a:r>
              <a:rPr lang="id-ID" dirty="0"/>
              <a:t>Buatlah CV-mu dengan sebenar-benarnya seolah sedang melamar pekerjaan</a:t>
            </a:r>
          </a:p>
          <a:p>
            <a:r>
              <a:rPr lang="id-ID" dirty="0"/>
              <a:t>Kumpulkan hasil CV minggu depan!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8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gle office">
            <a:extLst>
              <a:ext uri="{FF2B5EF4-FFF2-40B4-BE49-F238E27FC236}">
                <a16:creationId xmlns:a16="http://schemas.microsoft.com/office/drawing/2014/main" xmlns="" id="{BD88FCAD-3B2D-4A01-AB48-12DC3B242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1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04C0BC6-B04D-4459-B721-9C030C3927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2F024E-D853-479C-B5A9-08293A2D7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google office">
            <a:extLst>
              <a:ext uri="{FF2B5EF4-FFF2-40B4-BE49-F238E27FC236}">
                <a16:creationId xmlns:a16="http://schemas.microsoft.com/office/drawing/2014/main" xmlns="" id="{41C4C43A-9D04-4900-BE68-E4096C34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699326"/>
            <a:ext cx="8178799" cy="54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1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/>
              <a:t>What is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749245"/>
            <a:ext cx="7635250" cy="1374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id-ID" dirty="0">
                <a:sym typeface="Wingdings" pitchFamily="2" charset="2"/>
              </a:rPr>
              <a:t>Pengaturan individu secara terstruktur untuk mencapai tujuan tertentu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19831" y="2829175"/>
            <a:ext cx="3613096" cy="19851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4777" y="3597686"/>
            <a:ext cx="20855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Distinct Purpose</a:t>
            </a:r>
          </a:p>
        </p:txBody>
      </p:sp>
      <p:sp>
        <p:nvSpPr>
          <p:cNvPr id="6" name="Oval 5"/>
          <p:cNvSpPr/>
          <p:nvPr/>
        </p:nvSpPr>
        <p:spPr>
          <a:xfrm>
            <a:off x="3961180" y="2818180"/>
            <a:ext cx="3851180" cy="22905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16336" y="3839779"/>
            <a:ext cx="244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Deliberate Structure</a:t>
            </a:r>
          </a:p>
        </p:txBody>
      </p:sp>
      <p:sp>
        <p:nvSpPr>
          <p:cNvPr id="8" name="Oval 7"/>
          <p:cNvSpPr/>
          <p:nvPr/>
        </p:nvSpPr>
        <p:spPr>
          <a:xfrm>
            <a:off x="2559651" y="3945917"/>
            <a:ext cx="3047907" cy="210096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84752" y="4814339"/>
            <a:ext cx="179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People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0934" y="5719575"/>
            <a:ext cx="320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(Robbins and Coulter, 2005: 16)</a:t>
            </a:r>
          </a:p>
        </p:txBody>
      </p:sp>
    </p:spTree>
    <p:extLst>
      <p:ext uri="{BB962C8B-B14F-4D97-AF65-F5344CB8AC3E}">
        <p14:creationId xmlns:p14="http://schemas.microsoft.com/office/powerpoint/2010/main" val="266862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id-ID" dirty="0"/>
              <a:t>ORGANISASI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D1C3605-17D2-489B-8218-9C89B007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160383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321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id-ID">
                <a:solidFill>
                  <a:srgbClr val="FFFFFF"/>
                </a:solidFill>
              </a:rPr>
              <a:t>CIRI-CIRI ORGANISASI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id-ID" dirty="0"/>
              <a:t>Adanya pembagian tugas dan tanggungjawab</a:t>
            </a:r>
          </a:p>
          <a:p>
            <a:pPr marL="457200" indent="-457200">
              <a:buAutoNum type="arabicPeriod"/>
            </a:pPr>
            <a:r>
              <a:rPr lang="id-ID" dirty="0"/>
              <a:t>Adanya pusat kekuasaan</a:t>
            </a:r>
          </a:p>
          <a:p>
            <a:pPr marL="457200" indent="-457200">
              <a:buAutoNum type="arabicPeriod"/>
            </a:pPr>
            <a:r>
              <a:rPr lang="id-ID" dirty="0"/>
              <a:t>Adanya sumberdaya manusia</a:t>
            </a:r>
          </a:p>
          <a:p>
            <a:pPr marL="457200" indent="-457200">
              <a:buAutoNum type="arabicPeriod"/>
            </a:pPr>
            <a:r>
              <a:rPr lang="id-ID" dirty="0"/>
              <a:t>Adanya ketergantungan antar anggota organisasi</a:t>
            </a:r>
          </a:p>
          <a:p>
            <a:pPr marL="457200" indent="-457200">
              <a:buAutoNum type="arabicPeriod"/>
            </a:pPr>
            <a:r>
              <a:rPr lang="id-ID" dirty="0"/>
              <a:t>Adanya interaksi yang berulang-ulang</a:t>
            </a:r>
          </a:p>
          <a:p>
            <a:pPr marL="457200" indent="-457200">
              <a:buAutoNum type="arabicPeriod"/>
            </a:pPr>
            <a:r>
              <a:rPr lang="id-ID" dirty="0"/>
              <a:t>Adanya koordinasi antar komponen</a:t>
            </a:r>
          </a:p>
        </p:txBody>
      </p:sp>
    </p:spTree>
    <p:extLst>
      <p:ext uri="{BB962C8B-B14F-4D97-AF65-F5344CB8AC3E}">
        <p14:creationId xmlns:p14="http://schemas.microsoft.com/office/powerpoint/2010/main" val="413548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222195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/>
              <a:t>The Changing Organization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1777" y="1291130"/>
            <a:ext cx="4040188" cy="639762"/>
          </a:xfrm>
        </p:spPr>
        <p:txBody>
          <a:bodyPr/>
          <a:lstStyle/>
          <a:p>
            <a:r>
              <a:rPr lang="en-US" dirty="0"/>
              <a:t>Traditional Organization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3285813" cy="3512215"/>
          </a:xfrm>
        </p:spPr>
        <p:txBody>
          <a:bodyPr>
            <a:noAutofit/>
          </a:bodyPr>
          <a:lstStyle/>
          <a:p>
            <a:pPr algn="l"/>
            <a:r>
              <a:rPr lang="en-US" sz="1400" b="1" dirty="0"/>
              <a:t>Stable</a:t>
            </a:r>
          </a:p>
          <a:p>
            <a:pPr algn="l"/>
            <a:r>
              <a:rPr lang="en-US" sz="1400" b="1" dirty="0"/>
              <a:t>Inflexible</a:t>
            </a:r>
          </a:p>
          <a:p>
            <a:pPr algn="l"/>
            <a:r>
              <a:rPr lang="en-US" sz="1400" b="1" dirty="0"/>
              <a:t>Job-focused</a:t>
            </a:r>
          </a:p>
          <a:p>
            <a:pPr algn="l"/>
            <a:r>
              <a:rPr lang="en-US" sz="1400" b="1" dirty="0"/>
              <a:t>Work is defined by job positions</a:t>
            </a:r>
          </a:p>
          <a:p>
            <a:pPr algn="l"/>
            <a:r>
              <a:rPr lang="en-US" sz="1400" b="1" dirty="0"/>
              <a:t>Individual-oriented</a:t>
            </a:r>
          </a:p>
          <a:p>
            <a:pPr algn="l"/>
            <a:r>
              <a:rPr lang="en-US" sz="1400" b="1" dirty="0"/>
              <a:t>Permanent jobs</a:t>
            </a:r>
          </a:p>
          <a:p>
            <a:pPr algn="l"/>
            <a:r>
              <a:rPr lang="en-US" sz="1400" b="1" dirty="0"/>
              <a:t>Command-oriented</a:t>
            </a:r>
          </a:p>
          <a:p>
            <a:pPr algn="l"/>
            <a:r>
              <a:rPr lang="en-US" sz="1400" b="1" dirty="0"/>
              <a:t>Managers always make decisions</a:t>
            </a:r>
          </a:p>
          <a:p>
            <a:pPr algn="l"/>
            <a:r>
              <a:rPr lang="en-US" sz="1400" b="1" dirty="0"/>
              <a:t>Rule-oriented</a:t>
            </a:r>
          </a:p>
          <a:p>
            <a:pPr algn="l"/>
            <a:r>
              <a:rPr lang="en-US" sz="1400" b="1" dirty="0"/>
              <a:t>Relatively homogeneous workforce</a:t>
            </a:r>
          </a:p>
          <a:p>
            <a:pPr algn="l"/>
            <a:r>
              <a:rPr lang="en-US" sz="1400" b="1" dirty="0"/>
              <a:t>Workdays defined as 9 to 5</a:t>
            </a:r>
          </a:p>
          <a:p>
            <a:pPr algn="l"/>
            <a:r>
              <a:rPr lang="en-US" sz="1400" b="1" dirty="0"/>
              <a:t>Hierarchical relationships</a:t>
            </a:r>
          </a:p>
          <a:p>
            <a:pPr algn="l"/>
            <a:r>
              <a:rPr lang="en-US" sz="1400" b="1" dirty="0"/>
              <a:t>Work at organizational facility during specific hours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808475" y="1291130"/>
            <a:ext cx="4041775" cy="639762"/>
          </a:xfrm>
        </p:spPr>
        <p:txBody>
          <a:bodyPr/>
          <a:lstStyle/>
          <a:p>
            <a:r>
              <a:rPr lang="en-US" dirty="0"/>
              <a:t>New Organization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01950"/>
            <a:ext cx="4041775" cy="3311079"/>
          </a:xfrm>
        </p:spPr>
        <p:txBody>
          <a:bodyPr>
            <a:noAutofit/>
          </a:bodyPr>
          <a:lstStyle/>
          <a:p>
            <a:pPr algn="l"/>
            <a:r>
              <a:rPr lang="en-US" sz="1400" b="1" dirty="0"/>
              <a:t>Dynamic</a:t>
            </a:r>
          </a:p>
          <a:p>
            <a:pPr algn="l"/>
            <a:r>
              <a:rPr lang="en-US" sz="1400" b="1" dirty="0"/>
              <a:t>Flexible</a:t>
            </a:r>
          </a:p>
          <a:p>
            <a:pPr algn="l"/>
            <a:r>
              <a:rPr lang="en-US" sz="1400" b="1" dirty="0"/>
              <a:t>Skills-focused</a:t>
            </a:r>
          </a:p>
          <a:p>
            <a:pPr algn="l"/>
            <a:r>
              <a:rPr lang="en-US" sz="1400" b="1" dirty="0"/>
              <a:t>Work is defined in terms of tasks to be done</a:t>
            </a:r>
          </a:p>
          <a:p>
            <a:pPr algn="l"/>
            <a:r>
              <a:rPr lang="en-US" sz="1400" b="1" dirty="0"/>
              <a:t>Team-oriented</a:t>
            </a:r>
          </a:p>
          <a:p>
            <a:pPr algn="l"/>
            <a:r>
              <a:rPr lang="en-US" sz="1400" b="1" dirty="0"/>
              <a:t>Temporary jobs</a:t>
            </a:r>
          </a:p>
          <a:p>
            <a:pPr algn="l"/>
            <a:r>
              <a:rPr lang="en-US" sz="1400" b="1" dirty="0"/>
              <a:t>Involvement-oriented</a:t>
            </a:r>
          </a:p>
          <a:p>
            <a:pPr algn="l"/>
            <a:r>
              <a:rPr lang="en-US" sz="1400" b="1" dirty="0"/>
              <a:t>Employees participate in decision making </a:t>
            </a:r>
          </a:p>
          <a:p>
            <a:pPr algn="l"/>
            <a:r>
              <a:rPr lang="en-US" sz="1400" b="1" dirty="0"/>
              <a:t>Customer-oriented</a:t>
            </a:r>
          </a:p>
          <a:p>
            <a:pPr algn="l"/>
            <a:r>
              <a:rPr lang="en-US" sz="1400" b="1" dirty="0"/>
              <a:t>Diverse workforce</a:t>
            </a:r>
          </a:p>
          <a:p>
            <a:pPr algn="l"/>
            <a:r>
              <a:rPr lang="en-US" sz="1400" b="1" dirty="0"/>
              <a:t>Workdays have no time boundaries</a:t>
            </a:r>
          </a:p>
          <a:p>
            <a:pPr algn="l"/>
            <a:r>
              <a:rPr lang="en-US" sz="1400" b="1" dirty="0"/>
              <a:t>Lateral and networked relationship</a:t>
            </a:r>
          </a:p>
          <a:p>
            <a:pPr algn="l"/>
            <a:r>
              <a:rPr lang="en-US" sz="1400" b="1" dirty="0"/>
              <a:t>Work anywhere, anytime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0934" y="5719575"/>
            <a:ext cx="320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(Robbins and Coulter, 2005: 17)</a:t>
            </a:r>
          </a:p>
        </p:txBody>
      </p:sp>
    </p:spTree>
    <p:extLst>
      <p:ext uri="{BB962C8B-B14F-4D97-AF65-F5344CB8AC3E}">
        <p14:creationId xmlns:p14="http://schemas.microsoft.com/office/powerpoint/2010/main" val="355740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ekstroke.com/wp-content/uploads/2014/03/rinspeed-XchangE-autonomous-electric-car-is-a-living-room-on-wheel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75" y="1291130"/>
            <a:ext cx="7791450" cy="5191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1199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501</Words>
  <Application>Microsoft Office PowerPoint</Application>
  <PresentationFormat>On-screen Show (4:3)</PresentationFormat>
  <Paragraphs>103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1_Integral</vt:lpstr>
      <vt:lpstr>Integral</vt:lpstr>
      <vt:lpstr>MEMAHAMI KOMUNIKASI BISNIS</vt:lpstr>
      <vt:lpstr>PENGERTIAN</vt:lpstr>
      <vt:lpstr>PowerPoint Presentation</vt:lpstr>
      <vt:lpstr>PowerPoint Presentation</vt:lpstr>
      <vt:lpstr>What is Organization?</vt:lpstr>
      <vt:lpstr>ORGANISASI</vt:lpstr>
      <vt:lpstr>CIRI-CIRI ORGANISASI</vt:lpstr>
      <vt:lpstr>The Changing Organization</vt:lpstr>
      <vt:lpstr>PowerPoint Presentation</vt:lpstr>
      <vt:lpstr>TIPE ORGANISASI BERDASARKAN TUJUAN</vt:lpstr>
      <vt:lpstr>Type of Organization</vt:lpstr>
      <vt:lpstr>Type of Organization</vt:lpstr>
      <vt:lpstr>Type of Business Organization</vt:lpstr>
      <vt:lpstr>Structure of Organization</vt:lpstr>
      <vt:lpstr>Structure of Organization</vt:lpstr>
      <vt:lpstr>Structure of Organization</vt:lpstr>
      <vt:lpstr>FUNGSI KOMUNIKASI</vt:lpstr>
      <vt:lpstr>Fungsi Komunikasi Organisasi</vt:lpstr>
      <vt:lpstr>Saluran Komunikasi dalam Organisasi</vt:lpstr>
      <vt:lpstr>CURRICULUM VITAE</vt:lpstr>
      <vt:lpstr>PowerPoint Presentation</vt:lpstr>
      <vt:lpstr>TUGAS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MEMAHAMI KOMUNIKASI BISNIS</dc:title>
  <dc:creator>amida yusriana</dc:creator>
  <cp:lastModifiedBy>Asus</cp:lastModifiedBy>
  <cp:revision>5</cp:revision>
  <dcterms:created xsi:type="dcterms:W3CDTF">2019-03-12T07:21:10Z</dcterms:created>
  <dcterms:modified xsi:type="dcterms:W3CDTF">2019-03-13T08:55:39Z</dcterms:modified>
</cp:coreProperties>
</file>