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8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7" r:id="rId32"/>
    <p:sldId id="286" r:id="rId3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24EDEA-61FA-4CD0-97F6-E14261E1B0E7}" type="datetimeFigureOut">
              <a:rPr lang="id-ID" smtClean="0"/>
              <a:t>08/04/2015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617D92-A4D1-41C3-AC41-A5FD41711F32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host-track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rniaga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429000"/>
            <a:ext cx="7848600" cy="1927225"/>
          </a:xfrm>
        </p:spPr>
        <p:txBody>
          <a:bodyPr/>
          <a:lstStyle/>
          <a:p>
            <a:r>
              <a:rPr lang="id-ID" sz="4800" dirty="0"/>
              <a:t>MERANCANG &amp; </a:t>
            </a:r>
            <a:r>
              <a:rPr lang="id-ID" sz="4800" dirty="0" smtClean="0"/>
              <a:t>PROMOSI SISTEM E-BISNIS</a:t>
            </a:r>
            <a:endParaRPr lang="id-ID" sz="4800" dirty="0"/>
          </a:p>
        </p:txBody>
      </p:sp>
    </p:spTree>
    <p:extLst>
      <p:ext uri="{BB962C8B-B14F-4D97-AF65-F5344CB8AC3E}">
        <p14:creationId xmlns:p14="http://schemas.microsoft.com/office/powerpoint/2010/main" val="178205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8" t="15001" r="18946" b="10208"/>
          <a:stretch/>
        </p:blipFill>
        <p:spPr bwMode="auto">
          <a:xfrm>
            <a:off x="611560" y="1414224"/>
            <a:ext cx="7985760" cy="547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Membangun Website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863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Tentukan Ide dan Produk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633413" indent="-366713">
              <a:spcBef>
                <a:spcPts val="1200"/>
              </a:spcBef>
            </a:pPr>
            <a:r>
              <a:rPr lang="id-ID" dirty="0"/>
              <a:t>Buat Daftar hal apa saja yang Anda sukai.</a:t>
            </a:r>
          </a:p>
          <a:p>
            <a:pPr marL="633413" indent="-366713">
              <a:spcBef>
                <a:spcPts val="1200"/>
              </a:spcBef>
            </a:pPr>
            <a:r>
              <a:rPr lang="id-ID" dirty="0" smtClean="0"/>
              <a:t>Sortir </a:t>
            </a:r>
            <a:r>
              <a:rPr lang="id-ID" dirty="0"/>
              <a:t>daftar tersebut, pilih yang paling disukai.</a:t>
            </a:r>
          </a:p>
          <a:p>
            <a:pPr marL="633413" indent="-366713">
              <a:spcBef>
                <a:spcPts val="1200"/>
              </a:spcBef>
            </a:pPr>
            <a:r>
              <a:rPr lang="id-ID" dirty="0" smtClean="0"/>
              <a:t>Tentukan </a:t>
            </a:r>
            <a:r>
              <a:rPr lang="id-ID" dirty="0"/>
              <a:t>bahasa yang akan digunakan dalam </a:t>
            </a:r>
            <a:r>
              <a:rPr lang="id-ID" dirty="0" smtClean="0"/>
              <a:t>bisnis online</a:t>
            </a:r>
          </a:p>
          <a:p>
            <a:pPr marL="633413" indent="-366713">
              <a:spcBef>
                <a:spcPts val="1200"/>
              </a:spcBef>
            </a:pPr>
            <a:r>
              <a:rPr lang="id-ID" dirty="0" smtClean="0"/>
              <a:t>Lakukan </a:t>
            </a:r>
            <a:r>
              <a:rPr lang="id-ID" dirty="0"/>
              <a:t>riset produk yang akan dijual sesuai </a:t>
            </a:r>
            <a:r>
              <a:rPr lang="id-ID" dirty="0" smtClean="0"/>
              <a:t>dengan topik </a:t>
            </a:r>
            <a:r>
              <a:rPr lang="id-ID" dirty="0"/>
              <a:t>bisnis yang telah ditentukan.</a:t>
            </a:r>
          </a:p>
          <a:p>
            <a:pPr marL="633413" indent="-366713">
              <a:spcBef>
                <a:spcPts val="1200"/>
              </a:spcBef>
            </a:pPr>
            <a:r>
              <a:rPr lang="id-ID" dirty="0" smtClean="0"/>
              <a:t>Lebih </a:t>
            </a:r>
            <a:r>
              <a:rPr lang="id-ID" dirty="0"/>
              <a:t>Spesifik, lebih baik</a:t>
            </a:r>
          </a:p>
          <a:p>
            <a:pPr>
              <a:spcBef>
                <a:spcPts val="1200"/>
              </a:spcBef>
            </a:pPr>
            <a:endParaRPr lang="id-ID" dirty="0" smtClean="0"/>
          </a:p>
          <a:p>
            <a:pPr>
              <a:spcBef>
                <a:spcPts val="1200"/>
              </a:spcBef>
            </a:pPr>
            <a:r>
              <a:rPr lang="id-ID" sz="2000" dirty="0" smtClean="0">
                <a:solidFill>
                  <a:srgbClr val="C00000"/>
                </a:solidFill>
              </a:rPr>
              <a:t>Tips </a:t>
            </a:r>
            <a:r>
              <a:rPr lang="id-ID" sz="2000" dirty="0">
                <a:solidFill>
                  <a:srgbClr val="C00000"/>
                </a:solidFill>
              </a:rPr>
              <a:t>: “Selalu pilih </a:t>
            </a:r>
            <a:r>
              <a:rPr lang="id-ID" sz="2000" dirty="0" smtClean="0">
                <a:solidFill>
                  <a:srgbClr val="C00000"/>
                </a:solidFill>
              </a:rPr>
              <a:t>topik bisnis yang disukai </a:t>
            </a:r>
            <a:r>
              <a:rPr lang="id-ID" sz="2000" dirty="0">
                <a:solidFill>
                  <a:srgbClr val="C00000"/>
                </a:solidFill>
              </a:rPr>
              <a:t>dan </a:t>
            </a:r>
            <a:r>
              <a:rPr lang="id-ID" sz="2000" dirty="0" smtClean="0">
                <a:solidFill>
                  <a:srgbClr val="C00000"/>
                </a:solidFill>
              </a:rPr>
              <a:t>membuat </a:t>
            </a:r>
            <a:r>
              <a:rPr lang="id-ID" sz="2000" dirty="0">
                <a:solidFill>
                  <a:srgbClr val="C00000"/>
                </a:solidFill>
              </a:rPr>
              <a:t>Anda </a:t>
            </a:r>
            <a:r>
              <a:rPr lang="id-ID" sz="2000" dirty="0" smtClean="0">
                <a:solidFill>
                  <a:srgbClr val="C00000"/>
                </a:solidFill>
              </a:rPr>
              <a:t>nyaman dalam menjalankannya</a:t>
            </a:r>
            <a:r>
              <a:rPr lang="id-ID" sz="2000" dirty="0">
                <a:solidFill>
                  <a:srgbClr val="C00000"/>
                </a:solidFill>
              </a:rPr>
              <a:t>. </a:t>
            </a:r>
            <a:r>
              <a:rPr lang="id-ID" sz="2000" dirty="0" smtClean="0">
                <a:solidFill>
                  <a:srgbClr val="C00000"/>
                </a:solidFill>
              </a:rPr>
              <a:t>Jika </a:t>
            </a:r>
            <a:r>
              <a:rPr lang="id-ID" sz="2000" dirty="0">
                <a:solidFill>
                  <a:srgbClr val="C00000"/>
                </a:solidFill>
              </a:rPr>
              <a:t>ide </a:t>
            </a:r>
            <a:r>
              <a:rPr lang="id-ID" sz="2000" dirty="0" smtClean="0">
                <a:solidFill>
                  <a:srgbClr val="C00000"/>
                </a:solidFill>
              </a:rPr>
              <a:t>yang </a:t>
            </a:r>
            <a:r>
              <a:rPr lang="id-ID" sz="2000" dirty="0">
                <a:solidFill>
                  <a:srgbClr val="C00000"/>
                </a:solidFill>
              </a:rPr>
              <a:t>dipilih </a:t>
            </a:r>
            <a:r>
              <a:rPr lang="id-ID" sz="2000" dirty="0" smtClean="0">
                <a:solidFill>
                  <a:srgbClr val="C00000"/>
                </a:solidFill>
              </a:rPr>
              <a:t>adalah sesuatu yang </a:t>
            </a:r>
            <a:r>
              <a:rPr lang="id-ID" sz="2000" dirty="0">
                <a:solidFill>
                  <a:srgbClr val="C00000"/>
                </a:solidFill>
              </a:rPr>
              <a:t>Anda </a:t>
            </a:r>
            <a:r>
              <a:rPr lang="id-ID" sz="2000" dirty="0" smtClean="0">
                <a:solidFill>
                  <a:srgbClr val="C00000"/>
                </a:solidFill>
              </a:rPr>
              <a:t>sukai, maka fokus akan datang dengan sendirinya</a:t>
            </a:r>
            <a:r>
              <a:rPr lang="id-ID" sz="2000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5176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</a:t>
            </a:r>
            <a:r>
              <a:rPr lang="id-ID" i="1" dirty="0"/>
              <a:t>Research</a:t>
            </a:r>
            <a:r>
              <a:rPr lang="id-ID" dirty="0"/>
              <a:t> (Riset Pasar)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33413" indent="-366713">
              <a:spcBef>
                <a:spcPts val="1800"/>
              </a:spcBef>
            </a:pPr>
            <a:r>
              <a:rPr lang="id-ID" dirty="0"/>
              <a:t>Kapan memulai?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Modal </a:t>
            </a:r>
            <a:r>
              <a:rPr lang="id-ID" dirty="0"/>
              <a:t>dan kemungkinan hasil yang didapat?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Siapa </a:t>
            </a:r>
            <a:r>
              <a:rPr lang="id-ID" dirty="0"/>
              <a:t>calon Pelanggan Anda?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Siapa </a:t>
            </a:r>
            <a:r>
              <a:rPr lang="id-ID" dirty="0"/>
              <a:t>calon Pesaing Anda?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Masalah </a:t>
            </a:r>
            <a:r>
              <a:rPr lang="id-ID" dirty="0"/>
              <a:t>yang mungkin akan dihadapi?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Cara </a:t>
            </a:r>
            <a:r>
              <a:rPr lang="id-ID" dirty="0"/>
              <a:t>menyelesaikan masalah?</a:t>
            </a:r>
          </a:p>
          <a:p>
            <a:pPr>
              <a:spcBef>
                <a:spcPts val="1800"/>
              </a:spcBef>
            </a:pPr>
            <a:endParaRPr lang="id-ID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id-ID" dirty="0" smtClean="0"/>
              <a:t>“</a:t>
            </a:r>
            <a:r>
              <a:rPr lang="id-ID" dirty="0"/>
              <a:t>Hasil riset pasar akan memberitahukan kepada </a:t>
            </a:r>
            <a:r>
              <a:rPr lang="id-ID" dirty="0" smtClean="0"/>
              <a:t>Anda saat </a:t>
            </a:r>
            <a:r>
              <a:rPr lang="id-ID" dirty="0"/>
              <a:t>yang tepat untuk menjual produk atau jasa Anda”</a:t>
            </a:r>
          </a:p>
        </p:txBody>
      </p:sp>
    </p:spTree>
    <p:extLst>
      <p:ext uri="{BB962C8B-B14F-4D97-AF65-F5344CB8AC3E}">
        <p14:creationId xmlns:p14="http://schemas.microsoft.com/office/powerpoint/2010/main" val="2680579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3. Kumpulkan </a:t>
            </a:r>
            <a:r>
              <a:rPr lang="id-ID" i="1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76800"/>
          </a:xfrm>
        </p:spPr>
        <p:txBody>
          <a:bodyPr/>
          <a:lstStyle/>
          <a:p>
            <a:pPr marL="633413" indent="-366713">
              <a:spcBef>
                <a:spcPts val="1800"/>
              </a:spcBef>
            </a:pPr>
            <a:r>
              <a:rPr lang="id-ID" dirty="0"/>
              <a:t>Buatlah konten yang asli (</a:t>
            </a:r>
            <a:r>
              <a:rPr lang="id-ID" i="1" dirty="0"/>
              <a:t>original</a:t>
            </a:r>
            <a:r>
              <a:rPr lang="id-ID" dirty="0"/>
              <a:t>) dan menarik.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Buatlah </a:t>
            </a:r>
            <a:r>
              <a:rPr lang="id-ID" dirty="0"/>
              <a:t>konten bermanfaat dan kaya akan informasi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Jadilah </a:t>
            </a:r>
            <a:r>
              <a:rPr lang="id-ID" dirty="0"/>
              <a:t>diri sendiri </a:t>
            </a:r>
            <a:r>
              <a:rPr lang="id-ID" dirty="0" smtClean="0"/>
              <a:t>(</a:t>
            </a:r>
            <a:r>
              <a:rPr lang="id-ID" i="1" dirty="0" smtClean="0"/>
              <a:t>be yourself</a:t>
            </a:r>
            <a:r>
              <a:rPr lang="id-ID" dirty="0" smtClean="0"/>
              <a:t>)  dan kreatif</a:t>
            </a:r>
            <a:endParaRPr lang="id-ID" dirty="0"/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Jangan </a:t>
            </a:r>
            <a:r>
              <a:rPr lang="id-ID" dirty="0"/>
              <a:t>bertele-tele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Libatkan </a:t>
            </a:r>
            <a:r>
              <a:rPr lang="id-ID" dirty="0"/>
              <a:t>pengguna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Gunakan </a:t>
            </a:r>
            <a:r>
              <a:rPr lang="id-ID" dirty="0"/>
              <a:t>bahasa Manusia (tata bahasa yang baik)</a:t>
            </a:r>
          </a:p>
          <a:p>
            <a:pPr marL="633413" indent="-366713">
              <a:spcBef>
                <a:spcPts val="1800"/>
              </a:spcBef>
            </a:pPr>
            <a:r>
              <a:rPr lang="id-ID" i="1" dirty="0" smtClean="0"/>
              <a:t>Update </a:t>
            </a:r>
            <a:r>
              <a:rPr lang="id-ID" i="1" dirty="0"/>
              <a:t>website </a:t>
            </a:r>
            <a:r>
              <a:rPr lang="id-ID" dirty="0"/>
              <a:t>secara </a:t>
            </a:r>
            <a:r>
              <a:rPr lang="id-ID" dirty="0" smtClean="0"/>
              <a:t>berkala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18376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Membeli Nama 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0225" indent="-352425">
              <a:spcBef>
                <a:spcPts val="1800"/>
              </a:spcBef>
            </a:pPr>
            <a:r>
              <a:rPr lang="id-ID" dirty="0" smtClean="0"/>
              <a:t>Pilih </a:t>
            </a:r>
            <a:r>
              <a:rPr lang="id-ID" dirty="0"/>
              <a:t>Nama yang Sesuai</a:t>
            </a:r>
          </a:p>
          <a:p>
            <a:pPr marL="530225" indent="-352425">
              <a:spcBef>
                <a:spcPts val="1800"/>
              </a:spcBef>
            </a:pPr>
            <a:r>
              <a:rPr lang="id-ID" dirty="0" smtClean="0"/>
              <a:t>Fitur-fitur </a:t>
            </a:r>
            <a:r>
              <a:rPr lang="id-ID" dirty="0"/>
              <a:t>yang sesuai</a:t>
            </a:r>
          </a:p>
          <a:p>
            <a:pPr marL="530225" indent="-352425">
              <a:spcBef>
                <a:spcPts val="1800"/>
              </a:spcBef>
            </a:pPr>
            <a:r>
              <a:rPr lang="id-ID" dirty="0" smtClean="0"/>
              <a:t>Simple </a:t>
            </a:r>
            <a:r>
              <a:rPr lang="id-ID" dirty="0"/>
              <a:t>dan Mudah di Ingat</a:t>
            </a:r>
          </a:p>
          <a:p>
            <a:pPr marL="530225" indent="-352425">
              <a:spcBef>
                <a:spcPts val="1800"/>
              </a:spcBef>
            </a:pPr>
            <a:r>
              <a:rPr lang="id-ID" dirty="0" smtClean="0"/>
              <a:t>Gunakanlah </a:t>
            </a:r>
            <a:r>
              <a:rPr lang="id-ID" dirty="0"/>
              <a:t>TLD yang </a:t>
            </a:r>
            <a:r>
              <a:rPr lang="id-ID" dirty="0" smtClean="0"/>
              <a:t>sesuai </a:t>
            </a:r>
            <a:endParaRPr lang="id-ID" dirty="0"/>
          </a:p>
          <a:p>
            <a:pPr marL="530225" indent="-352425">
              <a:spcBef>
                <a:spcPts val="1800"/>
              </a:spcBef>
            </a:pPr>
            <a:r>
              <a:rPr lang="id-ID" dirty="0" smtClean="0"/>
              <a:t>Hindari </a:t>
            </a:r>
            <a:r>
              <a:rPr lang="id-ID" dirty="0"/>
              <a:t>Pengunaan Angka dan Tanda Hubung</a:t>
            </a:r>
          </a:p>
          <a:p>
            <a:pPr marL="530225" indent="-352425">
              <a:spcBef>
                <a:spcPts val="1800"/>
              </a:spcBef>
            </a:pPr>
            <a:r>
              <a:rPr lang="id-ID" dirty="0" smtClean="0"/>
              <a:t>Jangan </a:t>
            </a:r>
            <a:r>
              <a:rPr lang="id-ID" dirty="0"/>
              <a:t>Menggunakan Nama Domain yang </a:t>
            </a:r>
            <a:r>
              <a:rPr lang="id-ID" dirty="0" smtClean="0"/>
              <a:t>Berbau SARA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8450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Beli atau tentukan </a:t>
            </a:r>
            <a:r>
              <a:rPr lang="id-ID" i="1" dirty="0"/>
              <a:t>Server Hosting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2578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id-ID" dirty="0"/>
              <a:t>Beberapa pertimbangan sebelum membeli Hosting;</a:t>
            </a:r>
          </a:p>
          <a:p>
            <a:pPr marL="354013" indent="-265113">
              <a:lnSpc>
                <a:spcPct val="120000"/>
              </a:lnSpc>
              <a:spcBef>
                <a:spcPts val="1200"/>
              </a:spcBef>
            </a:pPr>
            <a:r>
              <a:rPr lang="id-ID" dirty="0" smtClean="0"/>
              <a:t>Sesuai dengan kebutuhan dan jenis web atau blog anda.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Sesuai dengan </a:t>
            </a:r>
            <a:r>
              <a:rPr lang="id-ID" dirty="0"/>
              <a:t>target </a:t>
            </a:r>
            <a:r>
              <a:rPr lang="id-ID" dirty="0" smtClean="0"/>
              <a:t>visitor . </a:t>
            </a:r>
            <a:r>
              <a:rPr lang="id-ID" dirty="0"/>
              <a:t>(Server Hosting USA, SGP, IIX, dll</a:t>
            </a:r>
            <a:r>
              <a:rPr lang="id-ID" dirty="0" smtClean="0"/>
              <a:t>).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Fitur </a:t>
            </a:r>
            <a:r>
              <a:rPr lang="id-ID" dirty="0"/>
              <a:t>Lengkap seperti PHP, MySql, SubDomain, </a:t>
            </a:r>
            <a:r>
              <a:rPr lang="id-ID" dirty="0" smtClean="0"/>
              <a:t>dll.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Kecepatan hosting. (</a:t>
            </a:r>
            <a:r>
              <a:rPr lang="id-ID" i="1" dirty="0" smtClean="0"/>
              <a:t>tool</a:t>
            </a:r>
            <a:r>
              <a:rPr lang="id-ID" dirty="0" smtClean="0"/>
              <a:t> </a:t>
            </a:r>
            <a:r>
              <a:rPr lang="id-ID" dirty="0"/>
              <a:t>di </a:t>
            </a:r>
            <a:r>
              <a:rPr lang="id-ID" dirty="0">
                <a:hlinkClick r:id="rId2"/>
              </a:rPr>
              <a:t>http://</a:t>
            </a:r>
            <a:r>
              <a:rPr lang="id-ID" dirty="0" smtClean="0">
                <a:hlinkClick r:id="rId2"/>
              </a:rPr>
              <a:t>host-tracker.com</a:t>
            </a:r>
            <a:r>
              <a:rPr lang="id-ID" dirty="0" smtClean="0"/>
              <a:t> )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Pelayanan </a:t>
            </a:r>
            <a:r>
              <a:rPr lang="id-ID" dirty="0"/>
              <a:t>yang </a:t>
            </a:r>
            <a:r>
              <a:rPr lang="id-ID" dirty="0" smtClean="0"/>
              <a:t>bagus.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i="1" dirty="0" smtClean="0"/>
              <a:t>Space</a:t>
            </a:r>
            <a:r>
              <a:rPr lang="id-ID" dirty="0" smtClean="0"/>
              <a:t> </a:t>
            </a:r>
            <a:r>
              <a:rPr lang="id-ID" dirty="0"/>
              <a:t>dan </a:t>
            </a:r>
            <a:r>
              <a:rPr lang="id-ID" i="1" dirty="0" smtClean="0"/>
              <a:t>Bandwidth</a:t>
            </a:r>
            <a:r>
              <a:rPr lang="id-ID" dirty="0" smtClean="0"/>
              <a:t> </a:t>
            </a:r>
            <a:r>
              <a:rPr lang="id-ID" dirty="0"/>
              <a:t>sesuai dengan </a:t>
            </a:r>
            <a:r>
              <a:rPr lang="id-ID" dirty="0" smtClean="0"/>
              <a:t>kebutuhan. 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Cari </a:t>
            </a:r>
            <a:r>
              <a:rPr lang="id-ID" dirty="0"/>
              <a:t>informasi mengenai Penyedia </a:t>
            </a:r>
            <a:r>
              <a:rPr lang="id-ID" dirty="0" smtClean="0"/>
              <a:t>Layanan Hosting.</a:t>
            </a:r>
          </a:p>
          <a:p>
            <a:pPr marL="354013" indent="-265113">
              <a:lnSpc>
                <a:spcPct val="110000"/>
              </a:lnSpc>
              <a:spcBef>
                <a:spcPts val="600"/>
              </a:spcBef>
            </a:pPr>
            <a:r>
              <a:rPr lang="id-ID" dirty="0" smtClean="0"/>
              <a:t>Pelayanan </a:t>
            </a:r>
            <a:r>
              <a:rPr lang="id-ID" dirty="0"/>
              <a:t>Keamanan yang bagus. Kalau perlu ada </a:t>
            </a:r>
            <a:r>
              <a:rPr lang="id-ID" dirty="0" smtClean="0"/>
              <a:t>garansinya</a:t>
            </a:r>
            <a:r>
              <a:rPr lang="id-ID" dirty="0"/>
              <a:t>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094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6. </a:t>
            </a:r>
            <a:r>
              <a:rPr lang="nl-NL" i="1" dirty="0"/>
              <a:t>Web Design </a:t>
            </a:r>
            <a:r>
              <a:rPr lang="nl-NL" dirty="0"/>
              <a:t>dan </a:t>
            </a:r>
            <a:r>
              <a:rPr lang="nl-NL" i="1" dirty="0"/>
              <a:t>Programming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indent="-442913"/>
            <a:r>
              <a:rPr lang="id-ID" sz="2800" dirty="0"/>
              <a:t>Buat </a:t>
            </a:r>
            <a:r>
              <a:rPr lang="id-ID" sz="2800" i="1" dirty="0"/>
              <a:t>Logical User Flow</a:t>
            </a:r>
          </a:p>
          <a:p>
            <a:pPr marL="633413" indent="-442913"/>
            <a:r>
              <a:rPr lang="id-ID" sz="2800" dirty="0" smtClean="0"/>
              <a:t>Informasi </a:t>
            </a:r>
            <a:r>
              <a:rPr lang="id-ID" sz="2800" dirty="0"/>
              <a:t>penting bisnis Anda</a:t>
            </a:r>
          </a:p>
          <a:p>
            <a:pPr marL="633413" indent="-442913"/>
            <a:r>
              <a:rPr lang="id-ID" sz="2800" dirty="0" smtClean="0"/>
              <a:t>Informasi </a:t>
            </a:r>
            <a:r>
              <a:rPr lang="id-ID" sz="2800" dirty="0"/>
              <a:t>kontak dan navigasi yang mudah</a:t>
            </a:r>
          </a:p>
          <a:p>
            <a:pPr marL="633413" indent="-442913"/>
            <a:r>
              <a:rPr lang="id-ID" sz="2800" dirty="0" smtClean="0"/>
              <a:t>Keamanan</a:t>
            </a:r>
            <a:endParaRPr lang="id-ID" sz="2800" dirty="0"/>
          </a:p>
          <a:p>
            <a:pPr marL="633413" indent="-442913"/>
            <a:r>
              <a:rPr lang="id-ID" sz="2800" dirty="0" smtClean="0"/>
              <a:t>Integrasi </a:t>
            </a:r>
            <a:r>
              <a:rPr lang="id-ID" sz="2800" dirty="0"/>
              <a:t>dengan </a:t>
            </a:r>
            <a:r>
              <a:rPr lang="id-ID" sz="2800" dirty="0" smtClean="0"/>
              <a:t>sosial </a:t>
            </a:r>
            <a:r>
              <a:rPr lang="id-ID" sz="2800" dirty="0"/>
              <a:t>media</a:t>
            </a:r>
          </a:p>
          <a:p>
            <a:pPr marL="633413" indent="-442913"/>
            <a:r>
              <a:rPr lang="id-ID" sz="2800" dirty="0" smtClean="0"/>
              <a:t>Mendukung </a:t>
            </a:r>
            <a:r>
              <a:rPr lang="id-ID" sz="2800" i="1" dirty="0"/>
              <a:t>Mobile Application</a:t>
            </a:r>
          </a:p>
          <a:p>
            <a:pPr marL="633413" indent="-442913"/>
            <a:r>
              <a:rPr lang="id-ID" sz="2800" i="1" dirty="0" smtClean="0"/>
              <a:t>Frequenly Asked Question</a:t>
            </a:r>
            <a:endParaRPr lang="id-ID" sz="2800" i="1" dirty="0"/>
          </a:p>
          <a:p>
            <a:pPr marL="633413" indent="-442913"/>
            <a:r>
              <a:rPr lang="id-ID" sz="2800" i="1" dirty="0" smtClean="0"/>
              <a:t>Hosting</a:t>
            </a:r>
            <a:r>
              <a:rPr lang="id-ID" sz="2800" dirty="0" smtClean="0"/>
              <a:t> </a:t>
            </a:r>
            <a:r>
              <a:rPr lang="id-ID" sz="2800" dirty="0"/>
              <a:t>yang baik</a:t>
            </a:r>
          </a:p>
          <a:p>
            <a:pPr marL="633413" indent="-442913"/>
            <a:r>
              <a:rPr lang="id-ID" sz="2800" dirty="0" smtClean="0"/>
              <a:t>Jangan </a:t>
            </a:r>
            <a:r>
              <a:rPr lang="id-ID" sz="2800" dirty="0"/>
              <a:t>terlalu banyak fitur yang tidak perlu</a:t>
            </a:r>
          </a:p>
        </p:txBody>
      </p:sp>
    </p:spTree>
    <p:extLst>
      <p:ext uri="{BB962C8B-B14F-4D97-AF65-F5344CB8AC3E}">
        <p14:creationId xmlns:p14="http://schemas.microsoft.com/office/powerpoint/2010/main" val="117326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7. Promosikan </a:t>
            </a:r>
            <a:r>
              <a:rPr lang="pt-BR" i="1" dirty="0" smtClean="0"/>
              <a:t>Website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 lnSpcReduction="10000"/>
          </a:bodyPr>
          <a:lstStyle/>
          <a:p>
            <a:pPr marL="633413" indent="-366713">
              <a:spcBef>
                <a:spcPts val="1800"/>
              </a:spcBef>
            </a:pPr>
            <a:r>
              <a:rPr lang="id-ID" dirty="0"/>
              <a:t>Melalui Web Forum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Menggunakan </a:t>
            </a:r>
            <a:r>
              <a:rPr lang="id-ID" dirty="0"/>
              <a:t>Media Video..ex: youtube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Tukar </a:t>
            </a:r>
            <a:r>
              <a:rPr lang="id-ID" i="1" dirty="0"/>
              <a:t>Link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Membuat </a:t>
            </a:r>
            <a:r>
              <a:rPr lang="id-ID" i="1" dirty="0"/>
              <a:t>Newsletter Feed</a:t>
            </a:r>
            <a:r>
              <a:rPr lang="id-ID" dirty="0"/>
              <a:t>, </a:t>
            </a:r>
            <a:r>
              <a:rPr lang="id-ID" i="1" dirty="0"/>
              <a:t>Rss Feed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Melalui </a:t>
            </a:r>
            <a:r>
              <a:rPr lang="id-ID" dirty="0"/>
              <a:t>Kartu Nama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SEO </a:t>
            </a:r>
            <a:r>
              <a:rPr lang="id-ID" dirty="0"/>
              <a:t>di Google atau </a:t>
            </a:r>
            <a:r>
              <a:rPr lang="id-ID" i="1" dirty="0"/>
              <a:t>Search Engine </a:t>
            </a:r>
            <a:r>
              <a:rPr lang="id-ID" dirty="0" smtClean="0"/>
              <a:t>lainnya (Yahoo,Bing </a:t>
            </a:r>
            <a:r>
              <a:rPr lang="id-ID" dirty="0"/>
              <a:t>dll)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Memanfaatkan </a:t>
            </a:r>
            <a:r>
              <a:rPr lang="id-ID" dirty="0"/>
              <a:t>Situs Jejaring Sosial</a:t>
            </a:r>
          </a:p>
          <a:p>
            <a:pPr marL="633413" indent="-366713">
              <a:spcBef>
                <a:spcPts val="1800"/>
              </a:spcBef>
            </a:pPr>
            <a:r>
              <a:rPr lang="id-ID" dirty="0" smtClean="0"/>
              <a:t>Membuat </a:t>
            </a:r>
            <a:r>
              <a:rPr lang="id-ID" i="1" dirty="0"/>
              <a:t>Backlink</a:t>
            </a:r>
          </a:p>
        </p:txBody>
      </p:sp>
    </p:spTree>
    <p:extLst>
      <p:ext uri="{BB962C8B-B14F-4D97-AF65-F5344CB8AC3E}">
        <p14:creationId xmlns:p14="http://schemas.microsoft.com/office/powerpoint/2010/main" val="904288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Definisi Promosi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dirty="0"/>
              <a:t>Promosi adalah upaya untuk </a:t>
            </a:r>
            <a:r>
              <a:rPr lang="id-ID" sz="2800" dirty="0" smtClean="0"/>
              <a:t>memberitahukan atau </a:t>
            </a:r>
            <a:r>
              <a:rPr lang="id-ID" sz="2800" dirty="0"/>
              <a:t>menawarkan produk atau jasa pada </a:t>
            </a:r>
            <a:r>
              <a:rPr lang="id-ID" sz="2800" dirty="0" smtClean="0"/>
              <a:t>dengan tujuan </a:t>
            </a:r>
            <a:r>
              <a:rPr lang="id-ID" sz="2800" dirty="0"/>
              <a:t>menarik calon konsumen untuk </a:t>
            </a:r>
            <a:r>
              <a:rPr lang="id-ID" sz="2800" dirty="0" smtClean="0"/>
              <a:t>membeli atau </a:t>
            </a:r>
            <a:r>
              <a:rPr lang="id-ID" sz="2800" dirty="0"/>
              <a:t>mengkonsumsinya.</a:t>
            </a:r>
          </a:p>
          <a:p>
            <a:pPr>
              <a:spcBef>
                <a:spcPts val="1800"/>
              </a:spcBef>
            </a:pPr>
            <a:r>
              <a:rPr lang="id-ID" sz="2800" dirty="0"/>
              <a:t>Dengan adanya promosi produsen atau </a:t>
            </a:r>
            <a:r>
              <a:rPr lang="id-ID" sz="2800" dirty="0" smtClean="0"/>
              <a:t>distributor mengharapkan </a:t>
            </a:r>
            <a:r>
              <a:rPr lang="id-ID" sz="2800" dirty="0"/>
              <a:t>kenaikannya angka penjualan.</a:t>
            </a:r>
          </a:p>
        </p:txBody>
      </p:sp>
    </p:spTree>
    <p:extLst>
      <p:ext uri="{BB962C8B-B14F-4D97-AF65-F5344CB8AC3E}">
        <p14:creationId xmlns:p14="http://schemas.microsoft.com/office/powerpoint/2010/main" val="239180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Tujuan Promosi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/>
              <a:t>Menyebarkan informasi produk kepada target </a:t>
            </a:r>
            <a:r>
              <a:rPr lang="id-ID" sz="2200" dirty="0" smtClean="0"/>
              <a:t>pasar potensial</a:t>
            </a:r>
            <a:endParaRPr lang="id-ID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Untuk </a:t>
            </a:r>
            <a:r>
              <a:rPr lang="id-ID" sz="2200" dirty="0"/>
              <a:t>mendapatkan kenaikan penjualan dan profit/laba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Untuk </a:t>
            </a:r>
            <a:r>
              <a:rPr lang="id-ID" sz="2200" dirty="0"/>
              <a:t>mendapatkan pelanggan baru dan </a:t>
            </a:r>
            <a:r>
              <a:rPr lang="id-ID" sz="2200" dirty="0" smtClean="0"/>
              <a:t>menjaga kesetiaan </a:t>
            </a:r>
            <a:r>
              <a:rPr lang="id-ID" sz="2200" dirty="0"/>
              <a:t>pelanggan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Untuk </a:t>
            </a:r>
            <a:r>
              <a:rPr lang="id-ID" sz="2200" dirty="0"/>
              <a:t>menjaga kestabilan penjualan ketika terjadi </a:t>
            </a:r>
            <a:r>
              <a:rPr lang="id-ID" sz="2200" dirty="0" smtClean="0"/>
              <a:t>lesu pasar</a:t>
            </a:r>
            <a:endParaRPr lang="id-ID" sz="2200" dirty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Membedakan </a:t>
            </a:r>
            <a:r>
              <a:rPr lang="id-ID" sz="2200" dirty="0"/>
              <a:t>serta mengunggulkan produk </a:t>
            </a:r>
            <a:r>
              <a:rPr lang="id-ID" sz="2200" dirty="0" smtClean="0"/>
              <a:t>dibanding produk </a:t>
            </a:r>
            <a:r>
              <a:rPr lang="id-ID" sz="2200" dirty="0"/>
              <a:t>pesaing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Membentuk </a:t>
            </a:r>
            <a:r>
              <a:rPr lang="id-ID" sz="2200" dirty="0"/>
              <a:t>citra produk di mata konsumen </a:t>
            </a:r>
            <a:r>
              <a:rPr lang="id-ID" sz="2200" dirty="0" smtClean="0"/>
              <a:t>sesuai dengan </a:t>
            </a:r>
            <a:r>
              <a:rPr lang="id-ID" sz="2200" dirty="0"/>
              <a:t>yang diinginkan.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id-ID" sz="2200" dirty="0" smtClean="0"/>
              <a:t>Mengubah </a:t>
            </a:r>
            <a:r>
              <a:rPr lang="id-ID" sz="2200" dirty="0"/>
              <a:t>tingkah laku dan pendapat konsumen</a:t>
            </a:r>
          </a:p>
        </p:txBody>
      </p:sp>
    </p:spTree>
    <p:extLst>
      <p:ext uri="{BB962C8B-B14F-4D97-AF65-F5344CB8AC3E}">
        <p14:creationId xmlns:p14="http://schemas.microsoft.com/office/powerpoint/2010/main" val="167875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Pendahuluan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dirty="0"/>
              <a:t>Sistem dalam E-Bisnis sangat bergantung </a:t>
            </a:r>
            <a:r>
              <a:rPr lang="id-ID" sz="2800" dirty="0" smtClean="0"/>
              <a:t>dan di </a:t>
            </a:r>
            <a:r>
              <a:rPr lang="id-ID" sz="2800" dirty="0"/>
              <a:t>pengaruhi dengan kebutuhan dan </a:t>
            </a:r>
            <a:r>
              <a:rPr lang="id-ID" sz="2800" dirty="0" smtClean="0"/>
              <a:t>Model Bisnis </a:t>
            </a:r>
            <a:r>
              <a:rPr lang="id-ID" sz="2800" dirty="0"/>
              <a:t>yang yang akan dilakukan.</a:t>
            </a:r>
          </a:p>
          <a:p>
            <a:pPr>
              <a:spcBef>
                <a:spcPts val="1800"/>
              </a:spcBef>
            </a:pPr>
            <a:r>
              <a:rPr lang="id-ID" sz="2800" dirty="0"/>
              <a:t>Artinya kebutuhan Sistem akan berbeda </a:t>
            </a:r>
            <a:r>
              <a:rPr lang="id-ID" sz="2800" dirty="0" smtClean="0"/>
              <a:t>antara satu </a:t>
            </a:r>
            <a:r>
              <a:rPr lang="id-ID" sz="2800" dirty="0"/>
              <a:t>model bisnis dengan model bisnis lainnya.</a:t>
            </a:r>
          </a:p>
        </p:txBody>
      </p:sp>
    </p:spTree>
    <p:extLst>
      <p:ext uri="{BB962C8B-B14F-4D97-AF65-F5344CB8AC3E}">
        <p14:creationId xmlns:p14="http://schemas.microsoft.com/office/powerpoint/2010/main" val="4591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Kenapa Harus ber-Promosi??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506916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dirty="0"/>
              <a:t>Karakteristik konsumen </a:t>
            </a:r>
            <a:r>
              <a:rPr lang="id-ID" dirty="0" smtClean="0"/>
              <a:t>berbeda:</a:t>
            </a:r>
          </a:p>
          <a:p>
            <a:pPr marL="811213" lvl="1" indent="-280988">
              <a:lnSpc>
                <a:spcPct val="120000"/>
              </a:lnSpc>
              <a:spcBef>
                <a:spcPts val="600"/>
              </a:spcBef>
            </a:pPr>
            <a:r>
              <a:rPr lang="id-ID" dirty="0"/>
              <a:t>Gender dan Umur</a:t>
            </a:r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Status </a:t>
            </a:r>
            <a:r>
              <a:rPr lang="id-ID" dirty="0"/>
              <a:t>Perkawinan</a:t>
            </a:r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Tingkatan </a:t>
            </a:r>
            <a:r>
              <a:rPr lang="id-ID" dirty="0"/>
              <a:t>Pendidikan</a:t>
            </a:r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Etnicity</a:t>
            </a:r>
            <a:endParaRPr lang="id-ID" dirty="0"/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Jabatan</a:t>
            </a:r>
            <a:endParaRPr lang="id-ID" dirty="0"/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Pendapatan </a:t>
            </a:r>
            <a:r>
              <a:rPr lang="id-ID" dirty="0"/>
              <a:t>Rumah Tangga</a:t>
            </a:r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Kepribadian</a:t>
            </a:r>
            <a:endParaRPr lang="id-ID" dirty="0"/>
          </a:p>
          <a:p>
            <a:pPr marL="811213" lvl="1" indent="-280988">
              <a:spcBef>
                <a:spcPts val="0"/>
              </a:spcBef>
            </a:pPr>
            <a:r>
              <a:rPr lang="id-ID" dirty="0" smtClean="0"/>
              <a:t>Gaya </a:t>
            </a:r>
            <a:r>
              <a:rPr lang="id-ID" dirty="0"/>
              <a:t>Hidup</a:t>
            </a:r>
          </a:p>
          <a:p>
            <a:pPr>
              <a:spcBef>
                <a:spcPts val="1800"/>
              </a:spcBef>
            </a:pPr>
            <a:r>
              <a:rPr lang="id-ID" dirty="0" smtClean="0"/>
              <a:t>Kegiatan </a:t>
            </a:r>
            <a:r>
              <a:rPr lang="id-ID" dirty="0"/>
              <a:t>ber-Promosi </a:t>
            </a:r>
            <a:r>
              <a:rPr lang="id-ID" dirty="0" smtClean="0"/>
              <a:t>sangat dipengaruhi </a:t>
            </a:r>
            <a:r>
              <a:rPr lang="id-ID" dirty="0"/>
              <a:t>siapa Calon dan </a:t>
            </a:r>
            <a:r>
              <a:rPr lang="id-ID" dirty="0" smtClean="0"/>
              <a:t>Gaya Konsumen di </a:t>
            </a:r>
            <a:r>
              <a:rPr lang="id-ID" dirty="0"/>
              <a:t>Pasaran</a:t>
            </a:r>
          </a:p>
        </p:txBody>
      </p:sp>
    </p:spTree>
    <p:extLst>
      <p:ext uri="{BB962C8B-B14F-4D97-AF65-F5344CB8AC3E}">
        <p14:creationId xmlns:p14="http://schemas.microsoft.com/office/powerpoint/2010/main" val="234788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Teknik Promosi Sistem E-Bisnis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33413" indent="-265113"/>
            <a:r>
              <a:rPr lang="id-ID" sz="2800" dirty="0"/>
              <a:t>Web Forum</a:t>
            </a:r>
          </a:p>
          <a:p>
            <a:pPr marL="633413" indent="-265113"/>
            <a:r>
              <a:rPr lang="id-ID" sz="2800" dirty="0" smtClean="0"/>
              <a:t>Memanfaatkan </a:t>
            </a:r>
            <a:r>
              <a:rPr lang="id-ID" sz="2800" dirty="0"/>
              <a:t>Situs Jejaring Sosial</a:t>
            </a:r>
          </a:p>
          <a:p>
            <a:pPr marL="633413" indent="-265113"/>
            <a:r>
              <a:rPr lang="id-ID" sz="2800" dirty="0" smtClean="0"/>
              <a:t>Menggunakan </a:t>
            </a:r>
            <a:r>
              <a:rPr lang="id-ID" sz="2800" dirty="0"/>
              <a:t>Fasilitas website PPC</a:t>
            </a:r>
          </a:p>
          <a:p>
            <a:pPr marL="633413" indent="-265113"/>
            <a:r>
              <a:rPr lang="id-ID" sz="2800" dirty="0" smtClean="0"/>
              <a:t>SEO</a:t>
            </a:r>
            <a:endParaRPr lang="id-ID" sz="2800" dirty="0"/>
          </a:p>
          <a:p>
            <a:pPr marL="633413" indent="-265113"/>
            <a:r>
              <a:rPr lang="id-ID" sz="2800" dirty="0" smtClean="0"/>
              <a:t>Adwords</a:t>
            </a:r>
            <a:endParaRPr lang="id-ID" sz="2800" dirty="0"/>
          </a:p>
          <a:p>
            <a:pPr marL="633413" indent="-265113"/>
            <a:r>
              <a:rPr lang="id-ID" sz="2800" dirty="0" smtClean="0"/>
              <a:t>Banner</a:t>
            </a:r>
            <a:endParaRPr lang="id-ID" sz="2800" dirty="0"/>
          </a:p>
          <a:p>
            <a:pPr marL="633413" indent="-265113"/>
            <a:r>
              <a:rPr lang="id-ID" sz="2800" dirty="0" smtClean="0"/>
              <a:t>Memaksimalkan </a:t>
            </a:r>
            <a:r>
              <a:rPr lang="id-ID" sz="2800" dirty="0"/>
              <a:t>Layanan Google</a:t>
            </a:r>
            <a:r>
              <a:rPr lang="id-ID" sz="2800" dirty="0" smtClean="0"/>
              <a:t>.. </a:t>
            </a:r>
            <a:r>
              <a:rPr lang="id-ID" sz="2800" i="1" u="sng" dirty="0" smtClean="0">
                <a:solidFill>
                  <a:srgbClr val="0070C0"/>
                </a:solidFill>
              </a:rPr>
              <a:t>www.google.com/trends</a:t>
            </a:r>
            <a:endParaRPr lang="id-ID" sz="2800" i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46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Apa </a:t>
            </a:r>
            <a:r>
              <a:rPr lang="id-ID" i="1" dirty="0"/>
              <a:t>Google Trends</a:t>
            </a:r>
            <a:r>
              <a:rPr lang="id-ID" dirty="0"/>
              <a:t>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d-ID" sz="2800" i="1" dirty="0"/>
              <a:t>Google Trends </a:t>
            </a:r>
            <a:r>
              <a:rPr lang="id-ID" sz="2800" dirty="0"/>
              <a:t>menampilkan </a:t>
            </a:r>
            <a:r>
              <a:rPr lang="id-ID" sz="2800" dirty="0" smtClean="0">
                <a:solidFill>
                  <a:srgbClr val="C00000"/>
                </a:solidFill>
              </a:rPr>
              <a:t>pencarian topik </a:t>
            </a:r>
            <a:r>
              <a:rPr lang="id-ID" sz="2800" dirty="0">
                <a:solidFill>
                  <a:srgbClr val="C00000"/>
                </a:solidFill>
              </a:rPr>
              <a:t>yang sedang populer</a:t>
            </a:r>
            <a:r>
              <a:rPr lang="id-ID" sz="2800" dirty="0"/>
              <a:t> di internet </a:t>
            </a:r>
            <a:r>
              <a:rPr lang="id-ID" sz="2800" dirty="0" smtClean="0"/>
              <a:t>pada kurun </a:t>
            </a:r>
            <a:r>
              <a:rPr lang="id-ID" sz="2800" dirty="0"/>
              <a:t>waktu tertentu.</a:t>
            </a:r>
          </a:p>
          <a:p>
            <a:pPr>
              <a:spcBef>
                <a:spcPts val="1800"/>
              </a:spcBef>
            </a:pPr>
            <a:r>
              <a:rPr lang="id-ID" sz="2800" dirty="0" smtClean="0"/>
              <a:t>Di </a:t>
            </a:r>
            <a:r>
              <a:rPr lang="id-ID" sz="2800" i="1" dirty="0"/>
              <a:t>Google Trends </a:t>
            </a:r>
            <a:r>
              <a:rPr lang="id-ID" sz="2800" dirty="0"/>
              <a:t>kita dapat mencari </a:t>
            </a:r>
            <a:r>
              <a:rPr lang="id-ID" sz="2800" dirty="0" smtClean="0"/>
              <a:t>tahu </a:t>
            </a:r>
            <a:r>
              <a:rPr lang="id-ID" sz="2800" dirty="0" smtClean="0">
                <a:solidFill>
                  <a:srgbClr val="C00000"/>
                </a:solidFill>
              </a:rPr>
              <a:t>seberapa </a:t>
            </a:r>
            <a:r>
              <a:rPr lang="id-ID" sz="2800" dirty="0">
                <a:solidFill>
                  <a:srgbClr val="C00000"/>
                </a:solidFill>
              </a:rPr>
              <a:t>banyak orang mencari </a:t>
            </a:r>
            <a:r>
              <a:rPr lang="id-ID" sz="2800" dirty="0" smtClean="0">
                <a:solidFill>
                  <a:srgbClr val="C00000"/>
                </a:solidFill>
              </a:rPr>
              <a:t>kata kunci </a:t>
            </a:r>
            <a:r>
              <a:rPr lang="id-ID" sz="2800" dirty="0"/>
              <a:t>(</a:t>
            </a:r>
            <a:r>
              <a:rPr lang="id-ID" sz="2800" i="1" dirty="0"/>
              <a:t>keywords</a:t>
            </a:r>
            <a:r>
              <a:rPr lang="id-ID" sz="2800" dirty="0" smtClean="0"/>
              <a:t>) yang </a:t>
            </a:r>
            <a:r>
              <a:rPr lang="id-ID" sz="2800" dirty="0"/>
              <a:t>dipakai dan </a:t>
            </a:r>
            <a:r>
              <a:rPr lang="id-ID" sz="2800" dirty="0" smtClean="0">
                <a:solidFill>
                  <a:srgbClr val="C00000"/>
                </a:solidFill>
              </a:rPr>
              <a:t>dari mana </a:t>
            </a:r>
            <a:r>
              <a:rPr lang="id-ID" sz="2800" dirty="0">
                <a:solidFill>
                  <a:srgbClr val="C00000"/>
                </a:solidFill>
              </a:rPr>
              <a:t>asal orang</a:t>
            </a:r>
            <a:r>
              <a:rPr lang="id-ID" sz="2800" dirty="0"/>
              <a:t> yang mencari kata </a:t>
            </a:r>
            <a:r>
              <a:rPr lang="id-ID" sz="2800" dirty="0" smtClean="0"/>
              <a:t>kunci tersebut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5606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</a:t>
            </a:r>
            <a:r>
              <a:rPr lang="id-ID" i="1" dirty="0"/>
              <a:t>Google Trends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22500" r="16837" b="17708"/>
          <a:stretch/>
        </p:blipFill>
        <p:spPr bwMode="auto">
          <a:xfrm>
            <a:off x="173896" y="1645919"/>
            <a:ext cx="8790592" cy="466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19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i="1" dirty="0" smtClean="0"/>
              <a:t>Google Trends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59" t="11042" r="15901" b="15000"/>
          <a:stretch/>
        </p:blipFill>
        <p:spPr bwMode="auto">
          <a:xfrm>
            <a:off x="86424" y="1475184"/>
            <a:ext cx="902208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0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</a:t>
            </a:r>
            <a:r>
              <a:rPr lang="id-ID" i="1" dirty="0" smtClean="0"/>
              <a:t>Google Trends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2500" r="15667" b="14792"/>
          <a:stretch/>
        </p:blipFill>
        <p:spPr bwMode="auto">
          <a:xfrm>
            <a:off x="35296" y="1484784"/>
            <a:ext cx="9073208" cy="531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Membandingkan </a:t>
            </a:r>
            <a:r>
              <a:rPr lang="id-ID" i="1" dirty="0" smtClean="0"/>
              <a:t>Brand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23750" r="25505" b="20625"/>
          <a:stretch/>
        </p:blipFill>
        <p:spPr bwMode="auto">
          <a:xfrm>
            <a:off x="179512" y="1844824"/>
            <a:ext cx="87844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0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8" t="21250" r="22811" b="10208"/>
          <a:stretch/>
        </p:blipFill>
        <p:spPr bwMode="auto">
          <a:xfrm>
            <a:off x="323528" y="1124743"/>
            <a:ext cx="8424936" cy="556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5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Google Adwords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8" t="21458" r="24451" b="12917"/>
          <a:stretch/>
        </p:blipFill>
        <p:spPr bwMode="auto">
          <a:xfrm>
            <a:off x="714914" y="1569720"/>
            <a:ext cx="7601502" cy="517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/>
              <a:t>Google </a:t>
            </a:r>
            <a:r>
              <a:rPr lang="id-ID" i="1" dirty="0" smtClean="0"/>
              <a:t>Adwords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7917" r="31362" b="14792"/>
          <a:stretch/>
        </p:blipFill>
        <p:spPr bwMode="auto">
          <a:xfrm>
            <a:off x="1187624" y="1628800"/>
            <a:ext cx="6912768" cy="519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81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Perencanaan: Strategi for Tools..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3217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Membeli </a:t>
            </a:r>
            <a:r>
              <a:rPr lang="id-ID" sz="2800" i="1" dirty="0"/>
              <a:t>software</a:t>
            </a:r>
            <a:r>
              <a:rPr lang="id-ID" sz="2800" dirty="0"/>
              <a:t> e-Bisnis siap pakai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Membuat </a:t>
            </a:r>
            <a:r>
              <a:rPr lang="id-ID" sz="2800" dirty="0"/>
              <a:t>sendiri dengan divisi IT nya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Pembelian </a:t>
            </a:r>
            <a:r>
              <a:rPr lang="id-ID" sz="2800" dirty="0"/>
              <a:t>komponen/modul </a:t>
            </a:r>
            <a:r>
              <a:rPr lang="id-ID" sz="2800" dirty="0" smtClean="0"/>
              <a:t>, kemudian mengintegrasikan </a:t>
            </a:r>
            <a:r>
              <a:rPr lang="id-ID" sz="2800" dirty="0"/>
              <a:t>modul-modul yang ada </a:t>
            </a:r>
            <a:r>
              <a:rPr lang="id-ID" sz="2800" dirty="0" smtClean="0"/>
              <a:t>dan dikustomisasi </a:t>
            </a:r>
            <a:r>
              <a:rPr lang="id-ID" sz="2800" dirty="0"/>
              <a:t>sesuai kebutuhan perusahaan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id-ID" sz="2800" dirty="0" smtClean="0"/>
              <a:t>Tools </a:t>
            </a:r>
            <a:r>
              <a:rPr lang="id-ID" sz="2800" dirty="0"/>
              <a:t>Alternatif</a:t>
            </a:r>
          </a:p>
        </p:txBody>
      </p:sp>
    </p:spTree>
    <p:extLst>
      <p:ext uri="{BB962C8B-B14F-4D97-AF65-F5344CB8AC3E}">
        <p14:creationId xmlns:p14="http://schemas.microsoft.com/office/powerpoint/2010/main" val="16262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dirty="0" smtClean="0"/>
              <a:t>Google Search Result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t="23958" r="23045" b="18125"/>
          <a:stretch/>
        </p:blipFill>
        <p:spPr bwMode="auto">
          <a:xfrm>
            <a:off x="179512" y="1484785"/>
            <a:ext cx="8840009" cy="529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490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Situs yang tidak bisa menggunakan </a:t>
            </a:r>
            <a:r>
              <a:rPr lang="id-ID" i="1" dirty="0" smtClean="0"/>
              <a:t>Adwords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pPr marL="900113" indent="-354013">
              <a:spcBef>
                <a:spcPts val="1800"/>
              </a:spcBef>
            </a:pPr>
            <a:r>
              <a:rPr lang="id-ID" sz="2800" dirty="0" smtClean="0"/>
              <a:t>Pornografi</a:t>
            </a:r>
          </a:p>
          <a:p>
            <a:pPr marL="900113" indent="-354013">
              <a:spcBef>
                <a:spcPts val="1800"/>
              </a:spcBef>
            </a:pPr>
            <a:r>
              <a:rPr lang="id-ID" sz="2800" dirty="0" smtClean="0"/>
              <a:t>Situs yang berbau SARA</a:t>
            </a:r>
          </a:p>
          <a:p>
            <a:pPr marL="900113" indent="-354013">
              <a:spcBef>
                <a:spcPts val="1800"/>
              </a:spcBef>
            </a:pPr>
            <a:r>
              <a:rPr lang="id-ID" sz="2800" dirty="0" smtClean="0"/>
              <a:t>Menjual alkohol</a:t>
            </a:r>
          </a:p>
          <a:p>
            <a:pPr marL="900113" indent="-354013">
              <a:spcBef>
                <a:spcPts val="1800"/>
              </a:spcBef>
            </a:pPr>
            <a:r>
              <a:rPr lang="id-ID" sz="2800" dirty="0" smtClean="0"/>
              <a:t>Menjual tembakau</a:t>
            </a:r>
          </a:p>
          <a:p>
            <a:pPr marL="900113" indent="-354013">
              <a:spcBef>
                <a:spcPts val="1800"/>
              </a:spcBef>
            </a:pPr>
            <a:r>
              <a:rPr lang="id-ID" sz="2800" dirty="0" smtClean="0"/>
              <a:t>Menjual senjata api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79399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Sukses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04184"/>
          </a:xfrm>
        </p:spPr>
        <p:txBody>
          <a:bodyPr>
            <a:normAutofit/>
          </a:bodyPr>
          <a:lstStyle/>
          <a:p>
            <a:r>
              <a:rPr lang="id-ID" sz="2800" dirty="0"/>
              <a:t>http://www.bhinneka.com/</a:t>
            </a:r>
          </a:p>
          <a:p>
            <a:r>
              <a:rPr lang="id-ID" sz="2800" dirty="0"/>
              <a:t>http://www.kaskus.co.id/</a:t>
            </a:r>
          </a:p>
          <a:p>
            <a:r>
              <a:rPr lang="id-ID" sz="2800" dirty="0"/>
              <a:t>http://www.klikinti.com/</a:t>
            </a:r>
          </a:p>
          <a:p>
            <a:r>
              <a:rPr lang="id-ID" sz="2800" dirty="0"/>
              <a:t>http://www.tokobagus.com/</a:t>
            </a:r>
          </a:p>
          <a:p>
            <a:r>
              <a:rPr lang="id-ID" sz="2800" dirty="0">
                <a:hlinkClick r:id="rId2"/>
              </a:rPr>
              <a:t>http://www.berniaga.com</a:t>
            </a:r>
            <a:r>
              <a:rPr lang="id-ID" sz="2800" dirty="0" smtClean="0">
                <a:hlinkClick r:id="rId2"/>
              </a:rPr>
              <a:t>/</a:t>
            </a:r>
            <a:endParaRPr lang="id-ID" sz="2800" dirty="0" smtClean="0"/>
          </a:p>
          <a:p>
            <a:r>
              <a:rPr lang="id-ID" sz="2800" dirty="0" smtClean="0"/>
              <a:t>dll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23739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1. Membeli </a:t>
            </a:r>
            <a:r>
              <a:rPr lang="id-ID" i="1" dirty="0"/>
              <a:t>software</a:t>
            </a:r>
            <a:r>
              <a:rPr lang="id-ID" dirty="0"/>
              <a:t> e-Bisnis siap pakai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id-ID" b="1" dirty="0"/>
              <a:t>Kelebihan:</a:t>
            </a:r>
          </a:p>
          <a:p>
            <a:pPr marL="354013" indent="-354013">
              <a:spcBef>
                <a:spcPts val="1800"/>
              </a:spcBef>
            </a:pPr>
            <a:r>
              <a:rPr lang="id-ID" dirty="0" smtClean="0"/>
              <a:t>Lebih </a:t>
            </a:r>
            <a:r>
              <a:rPr lang="id-ID" dirty="0"/>
              <a:t>simple, karena biasa </a:t>
            </a:r>
            <a:r>
              <a:rPr lang="id-ID" i="1" dirty="0"/>
              <a:t>mass product</a:t>
            </a:r>
          </a:p>
          <a:p>
            <a:pPr marL="354013" indent="-354013">
              <a:spcBef>
                <a:spcPts val="1800"/>
              </a:spcBef>
            </a:pPr>
            <a:r>
              <a:rPr lang="id-ID" dirty="0" smtClean="0"/>
              <a:t>Mudah </a:t>
            </a:r>
            <a:r>
              <a:rPr lang="id-ID" dirty="0"/>
              <a:t>dipelajari dan mudah diimplementasikan</a:t>
            </a:r>
          </a:p>
          <a:p>
            <a:pPr marL="354013" indent="-354013">
              <a:spcBef>
                <a:spcPts val="1800"/>
              </a:spcBef>
            </a:pPr>
            <a:r>
              <a:rPr lang="id-ID" i="1" dirty="0" smtClean="0"/>
              <a:t>Support </a:t>
            </a:r>
            <a:r>
              <a:rPr lang="id-ID" i="1" dirty="0"/>
              <a:t>service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id-ID" b="1" dirty="0"/>
              <a:t>Kelemahan:</a:t>
            </a:r>
          </a:p>
          <a:p>
            <a:pPr marL="354013" indent="-354013">
              <a:spcBef>
                <a:spcPts val="1800"/>
              </a:spcBef>
            </a:pPr>
            <a:r>
              <a:rPr lang="id-ID" dirty="0" smtClean="0"/>
              <a:t>Susah </a:t>
            </a:r>
            <a:r>
              <a:rPr lang="id-ID" dirty="0"/>
              <a:t>di modifikasi</a:t>
            </a:r>
          </a:p>
          <a:p>
            <a:pPr marL="354013" indent="-354013">
              <a:spcBef>
                <a:spcPts val="1800"/>
              </a:spcBef>
            </a:pPr>
            <a:r>
              <a:rPr lang="id-ID" dirty="0" smtClean="0"/>
              <a:t>Tingkat </a:t>
            </a:r>
            <a:r>
              <a:rPr lang="id-ID" dirty="0"/>
              <a:t>integritas dengan </a:t>
            </a:r>
            <a:r>
              <a:rPr lang="id-ID" i="1" dirty="0"/>
              <a:t>software</a:t>
            </a:r>
            <a:r>
              <a:rPr lang="id-ID" dirty="0"/>
              <a:t> lain rendah</a:t>
            </a:r>
          </a:p>
        </p:txBody>
      </p:sp>
    </p:spTree>
    <p:extLst>
      <p:ext uri="{BB962C8B-B14F-4D97-AF65-F5344CB8AC3E}">
        <p14:creationId xmlns:p14="http://schemas.microsoft.com/office/powerpoint/2010/main" val="292874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2. Membuat sendiri dengan divisi IT-nya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d-ID" b="1" dirty="0"/>
              <a:t>Kelebihan;</a:t>
            </a:r>
          </a:p>
          <a:p>
            <a:pPr marL="354013" indent="-354013"/>
            <a:r>
              <a:rPr lang="id-ID" dirty="0" smtClean="0"/>
              <a:t>Fleksibilitas </a:t>
            </a:r>
            <a:r>
              <a:rPr lang="id-ID" dirty="0"/>
              <a:t>tinggi</a:t>
            </a:r>
          </a:p>
          <a:p>
            <a:pPr marL="354013" indent="-354013"/>
            <a:r>
              <a:rPr lang="id-ID" dirty="0" smtClean="0"/>
              <a:t>Mudah </a:t>
            </a:r>
            <a:r>
              <a:rPr lang="id-ID" dirty="0"/>
              <a:t>dimodifikasi</a:t>
            </a:r>
          </a:p>
          <a:p>
            <a:pPr marL="354013" indent="-354013"/>
            <a:r>
              <a:rPr lang="id-ID" dirty="0" smtClean="0"/>
              <a:t>Dapat </a:t>
            </a:r>
            <a:r>
              <a:rPr lang="id-ID" dirty="0"/>
              <a:t>dibangun sesuai kebutuhan perusahaan</a:t>
            </a:r>
          </a:p>
          <a:p>
            <a:pPr marL="354013" indent="-354013"/>
            <a:r>
              <a:rPr lang="id-ID" dirty="0" smtClean="0"/>
              <a:t>Memperkecil </a:t>
            </a:r>
            <a:r>
              <a:rPr lang="id-ID" dirty="0"/>
              <a:t>pesaing untuk memiliki </a:t>
            </a:r>
            <a:r>
              <a:rPr lang="id-ID" i="1" dirty="0" smtClean="0"/>
              <a:t>software</a:t>
            </a:r>
            <a:r>
              <a:rPr lang="id-ID" dirty="0" smtClean="0"/>
              <a:t> serupa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d-ID" b="1" dirty="0"/>
              <a:t>Kekurangan;</a:t>
            </a:r>
          </a:p>
          <a:p>
            <a:pPr marL="354013" indent="-354013"/>
            <a:r>
              <a:rPr lang="id-ID" dirty="0" smtClean="0"/>
              <a:t>Biaya </a:t>
            </a:r>
            <a:r>
              <a:rPr lang="id-ID" dirty="0"/>
              <a:t>besar</a:t>
            </a:r>
          </a:p>
          <a:p>
            <a:pPr marL="354013" indent="-354013"/>
            <a:r>
              <a:rPr lang="id-ID" dirty="0" smtClean="0"/>
              <a:t>Harus </a:t>
            </a:r>
            <a:r>
              <a:rPr lang="id-ID" dirty="0"/>
              <a:t>memiliki SDM dan divisi yang </a:t>
            </a:r>
            <a:r>
              <a:rPr lang="id-ID" dirty="0" smtClean="0"/>
              <a:t>mahir</a:t>
            </a:r>
            <a:endParaRPr lang="id-ID" dirty="0"/>
          </a:p>
          <a:p>
            <a:pPr marL="354013" indent="-354013"/>
            <a:r>
              <a:rPr lang="id-ID" dirty="0" smtClean="0"/>
              <a:t>Menyita </a:t>
            </a:r>
            <a:r>
              <a:rPr lang="id-ID" dirty="0"/>
              <a:t>waktu</a:t>
            </a:r>
          </a:p>
          <a:p>
            <a:pPr marL="354013" indent="-354013"/>
            <a:r>
              <a:rPr lang="id-ID" dirty="0" smtClean="0"/>
              <a:t>Bila </a:t>
            </a:r>
            <a:r>
              <a:rPr lang="id-ID" dirty="0"/>
              <a:t>ada perubahan bisnis , </a:t>
            </a:r>
            <a:r>
              <a:rPr lang="id-ID" i="1" dirty="0"/>
              <a:t>software</a:t>
            </a:r>
            <a:r>
              <a:rPr lang="id-ID" dirty="0"/>
              <a:t> </a:t>
            </a:r>
            <a:r>
              <a:rPr lang="id-ID" dirty="0" smtClean="0"/>
              <a:t>harus dirombak</a:t>
            </a:r>
            <a:endParaRPr lang="id-ID" dirty="0"/>
          </a:p>
          <a:p>
            <a:pPr marL="354013" indent="-354013"/>
            <a:r>
              <a:rPr lang="id-ID" dirty="0" smtClean="0"/>
              <a:t>Biasanya </a:t>
            </a:r>
            <a:r>
              <a:rPr lang="id-ID" dirty="0"/>
              <a:t>divisi IT hanya sebagai </a:t>
            </a:r>
            <a:r>
              <a:rPr lang="id-ID" i="1" dirty="0"/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52797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3. Pembelian komponen/modul dan</a:t>
            </a:r>
            <a:br>
              <a:rPr lang="id-ID" dirty="0"/>
            </a:br>
            <a:r>
              <a:rPr lang="id-ID" dirty="0"/>
              <a:t>diintegrasikan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id-ID" b="1" dirty="0"/>
              <a:t>Kelebihan;</a:t>
            </a:r>
          </a:p>
          <a:p>
            <a:pPr marL="442913" indent="-442913"/>
            <a:r>
              <a:rPr lang="id-ID" dirty="0" smtClean="0"/>
              <a:t>Murah</a:t>
            </a:r>
            <a:r>
              <a:rPr lang="id-ID" dirty="0"/>
              <a:t>, diperjual belikan eceran/retail</a:t>
            </a:r>
          </a:p>
          <a:p>
            <a:pPr marL="442913" indent="-442913"/>
            <a:r>
              <a:rPr lang="id-ID" dirty="0" smtClean="0"/>
              <a:t>Bisa </a:t>
            </a:r>
            <a:r>
              <a:rPr lang="id-ID" dirty="0"/>
              <a:t>dilakukan perubahan secara cepat</a:t>
            </a:r>
          </a:p>
          <a:p>
            <a:pPr marL="442913" indent="-442913"/>
            <a:r>
              <a:rPr lang="id-ID" dirty="0" smtClean="0"/>
              <a:t>Tingkat </a:t>
            </a:r>
            <a:r>
              <a:rPr lang="id-ID" dirty="0"/>
              <a:t>skalabilitas dapat disesuaikan</a:t>
            </a:r>
          </a:p>
          <a:p>
            <a:pPr marL="442913" indent="-442913"/>
            <a:r>
              <a:rPr lang="id-ID" dirty="0" smtClean="0"/>
              <a:t>Durasi </a:t>
            </a:r>
            <a:r>
              <a:rPr lang="id-ID" dirty="0"/>
              <a:t>implementasi yang singkat</a:t>
            </a:r>
          </a:p>
          <a:p>
            <a:pPr marL="442913" indent="-442913"/>
            <a:r>
              <a:rPr lang="id-ID" dirty="0" smtClean="0"/>
              <a:t>Komponen </a:t>
            </a:r>
            <a:r>
              <a:rPr lang="id-ID" dirty="0"/>
              <a:t>siap pakai dan mudah </a:t>
            </a:r>
            <a:r>
              <a:rPr lang="id-ID" dirty="0" smtClean="0"/>
              <a:t>dipahami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d-ID" b="1" dirty="0"/>
              <a:t>Kelemahan;</a:t>
            </a:r>
          </a:p>
          <a:p>
            <a:pPr marL="442913" indent="-442913"/>
            <a:r>
              <a:rPr lang="id-ID" dirty="0" smtClean="0"/>
              <a:t>Kemungkinan </a:t>
            </a:r>
            <a:r>
              <a:rPr lang="id-ID" dirty="0"/>
              <a:t>penurunan kinerja </a:t>
            </a:r>
            <a:r>
              <a:rPr lang="id-ID" i="1" dirty="0"/>
              <a:t>software</a:t>
            </a:r>
          </a:p>
          <a:p>
            <a:pPr marL="442913" indent="-442913"/>
            <a:r>
              <a:rPr lang="id-ID" dirty="0" smtClean="0"/>
              <a:t>Perusahaan </a:t>
            </a:r>
            <a:r>
              <a:rPr lang="id-ID" dirty="0"/>
              <a:t>harus memiliki </a:t>
            </a:r>
            <a:r>
              <a:rPr lang="id-ID" i="1" dirty="0"/>
              <a:t>blue print</a:t>
            </a:r>
          </a:p>
          <a:p>
            <a:pPr marL="442913" indent="-442913"/>
            <a:r>
              <a:rPr lang="id-ID" dirty="0" smtClean="0"/>
              <a:t>Perlu </a:t>
            </a:r>
            <a:r>
              <a:rPr lang="id-ID" dirty="0"/>
              <a:t>SDM yang bisa “ngoprek” </a:t>
            </a:r>
            <a:r>
              <a:rPr lang="id-ID" dirty="0" smtClean="0"/>
              <a:t>untuk </a:t>
            </a:r>
            <a:r>
              <a:rPr lang="id-ID" i="1" dirty="0" smtClean="0"/>
              <a:t>customize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416182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Alternatif </a:t>
            </a:r>
            <a:r>
              <a:rPr lang="id-ID" i="1" dirty="0"/>
              <a:t>Tools</a:t>
            </a:r>
            <a:r>
              <a:rPr lang="id-ID" dirty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30001" r="19531" b="11041"/>
          <a:stretch/>
        </p:blipFill>
        <p:spPr bwMode="auto">
          <a:xfrm>
            <a:off x="611560" y="2009229"/>
            <a:ext cx="8061960" cy="43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13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Alternatif </a:t>
            </a:r>
            <a:r>
              <a:rPr lang="id-ID" i="1" dirty="0"/>
              <a:t>Tools</a:t>
            </a:r>
            <a:r>
              <a:rPr lang="id-ID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d-ID" b="1" dirty="0"/>
              <a:t>Kelebihan;</a:t>
            </a:r>
          </a:p>
          <a:p>
            <a:pPr marL="442913" indent="-442913"/>
            <a:r>
              <a:rPr lang="id-ID" dirty="0" smtClean="0"/>
              <a:t>Murah </a:t>
            </a:r>
            <a:r>
              <a:rPr lang="id-ID" dirty="0"/>
              <a:t>dan Gratis</a:t>
            </a:r>
          </a:p>
          <a:p>
            <a:pPr marL="442913" indent="-442913"/>
            <a:r>
              <a:rPr lang="id-ID" dirty="0" smtClean="0"/>
              <a:t>Gampang dikustomisasi</a:t>
            </a:r>
            <a:endParaRPr lang="id-ID" dirty="0"/>
          </a:p>
          <a:p>
            <a:pPr marL="442913" indent="-442913"/>
            <a:r>
              <a:rPr lang="id-ID" dirty="0" smtClean="0"/>
              <a:t>Tidak </a:t>
            </a:r>
            <a:r>
              <a:rPr lang="id-ID" dirty="0"/>
              <a:t>terlalu membutuhkan </a:t>
            </a:r>
            <a:r>
              <a:rPr lang="id-ID" i="1" dirty="0"/>
              <a:t>basic </a:t>
            </a:r>
            <a:r>
              <a:rPr lang="id-ID" i="1" dirty="0" smtClean="0"/>
              <a:t>programming </a:t>
            </a:r>
            <a:r>
              <a:rPr lang="id-ID" dirty="0" smtClean="0"/>
              <a:t>(kondisional</a:t>
            </a:r>
            <a:r>
              <a:rPr lang="id-ID" dirty="0"/>
              <a:t>).</a:t>
            </a:r>
          </a:p>
          <a:p>
            <a:pPr marL="442913" indent="-442913"/>
            <a:r>
              <a:rPr lang="id-ID" dirty="0" smtClean="0"/>
              <a:t>Dukungan </a:t>
            </a:r>
            <a:r>
              <a:rPr lang="id-ID" dirty="0"/>
              <a:t>penuh dari pengembang </a:t>
            </a:r>
            <a:r>
              <a:rPr lang="id-ID" dirty="0" smtClean="0"/>
              <a:t>dan komunitas</a:t>
            </a:r>
            <a:r>
              <a:rPr lang="id-ID" dirty="0"/>
              <a:t>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id-ID" b="1" dirty="0"/>
              <a:t>Kekurangan;</a:t>
            </a:r>
          </a:p>
          <a:p>
            <a:pPr marL="442913" indent="-442913"/>
            <a:r>
              <a:rPr lang="id-ID" dirty="0" smtClean="0"/>
              <a:t>Kemungkinan </a:t>
            </a:r>
            <a:r>
              <a:rPr lang="id-ID" dirty="0"/>
              <a:t>kemiripan sistem antar </a:t>
            </a:r>
            <a:r>
              <a:rPr lang="id-ID" dirty="0" smtClean="0"/>
              <a:t>pengguna sangat </a:t>
            </a:r>
            <a:r>
              <a:rPr lang="id-ID" dirty="0"/>
              <a:t>besar.</a:t>
            </a:r>
          </a:p>
          <a:p>
            <a:pPr marL="442913" indent="-442913"/>
            <a:r>
              <a:rPr lang="id-ID" dirty="0" smtClean="0"/>
              <a:t>Banyak </a:t>
            </a:r>
            <a:r>
              <a:rPr lang="id-ID" dirty="0"/>
              <a:t>sponsor.</a:t>
            </a:r>
          </a:p>
        </p:txBody>
      </p:sp>
    </p:spTree>
    <p:extLst>
      <p:ext uri="{BB962C8B-B14F-4D97-AF65-F5344CB8AC3E}">
        <p14:creationId xmlns:p14="http://schemas.microsoft.com/office/powerpoint/2010/main" val="2379249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3" t="21043" r="20351" b="19166"/>
          <a:stretch/>
        </p:blipFill>
        <p:spPr bwMode="auto">
          <a:xfrm>
            <a:off x="323528" y="1340768"/>
            <a:ext cx="856117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371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157</TotalTime>
  <Words>895</Words>
  <Application>Microsoft Office PowerPoint</Application>
  <PresentationFormat>On-screen Show (4:3)</PresentationFormat>
  <Paragraphs>165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Clarity</vt:lpstr>
      <vt:lpstr>MERANCANG &amp; PROMOSI SISTEM E-BISNIS</vt:lpstr>
      <vt:lpstr>Pendahuluan</vt:lpstr>
      <vt:lpstr>Perencanaan: Strategi for Tools..</vt:lpstr>
      <vt:lpstr>1. Membeli software e-Bisnis siap pakai</vt:lpstr>
      <vt:lpstr>2. Membuat sendiri dengan divisi IT-nya</vt:lpstr>
      <vt:lpstr>3. Pembelian komponen/modul dan diintegrasikan</vt:lpstr>
      <vt:lpstr>4. Alternatif Tools…</vt:lpstr>
      <vt:lpstr>4. Alternatif Tools…</vt:lpstr>
      <vt:lpstr>PowerPoint Presentation</vt:lpstr>
      <vt:lpstr>Membangun Website</vt:lpstr>
      <vt:lpstr>1. Tentukan Ide dan Produk</vt:lpstr>
      <vt:lpstr>2. Research (Riset Pasar)</vt:lpstr>
      <vt:lpstr>3. Kumpulkan Content</vt:lpstr>
      <vt:lpstr>4. Membeli Nama Domain</vt:lpstr>
      <vt:lpstr>5. Beli atau tentukan Server Hosting</vt:lpstr>
      <vt:lpstr>6. Web Design dan Programming</vt:lpstr>
      <vt:lpstr>7. Promosikan Website</vt:lpstr>
      <vt:lpstr>Definisi Promosi</vt:lpstr>
      <vt:lpstr>Tujuan Promosi</vt:lpstr>
      <vt:lpstr>Kenapa Harus ber-Promosi??</vt:lpstr>
      <vt:lpstr>Teknik Promosi Sistem E-Bisnis</vt:lpstr>
      <vt:lpstr>Apa Google Trends??</vt:lpstr>
      <vt:lpstr>Contoh Google Trends</vt:lpstr>
      <vt:lpstr>Contoh Google Trends</vt:lpstr>
      <vt:lpstr>Contoh Google Trends</vt:lpstr>
      <vt:lpstr>Membandingkan Brand</vt:lpstr>
      <vt:lpstr>PowerPoint Presentation</vt:lpstr>
      <vt:lpstr>Google Adwords</vt:lpstr>
      <vt:lpstr>Google Adwords</vt:lpstr>
      <vt:lpstr>Google Search Result</vt:lpstr>
      <vt:lpstr>Situs yang tidak bisa menggunakan Adwords</vt:lpstr>
      <vt:lpstr>Contoh Sukses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MERANCANG SISTEM E-BISNIS &amp; PROMOSI</dc:title>
  <dc:creator>DELL</dc:creator>
  <cp:lastModifiedBy>DELL</cp:lastModifiedBy>
  <cp:revision>19</cp:revision>
  <dcterms:created xsi:type="dcterms:W3CDTF">2015-04-08T07:21:28Z</dcterms:created>
  <dcterms:modified xsi:type="dcterms:W3CDTF">2015-04-08T09:58:41Z</dcterms:modified>
</cp:coreProperties>
</file>