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3" r:id="rId6"/>
    <p:sldId id="265" r:id="rId7"/>
    <p:sldId id="267" r:id="rId8"/>
    <p:sldId id="269" r:id="rId9"/>
    <p:sldId id="271" r:id="rId10"/>
    <p:sldId id="273" r:id="rId11"/>
    <p:sldId id="275" r:id="rId12"/>
    <p:sldId id="277" r:id="rId13"/>
    <p:sldId id="279" r:id="rId14"/>
    <p:sldId id="281" r:id="rId15"/>
    <p:sldId id="282" r:id="rId16"/>
    <p:sldId id="284" r:id="rId17"/>
    <p:sldId id="286" r:id="rId18"/>
    <p:sldId id="288"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863B4E88-87FA-482A-B3C5-980F26E50081}"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63B4E88-87FA-482A-B3C5-980F26E50081}"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63B4E88-87FA-482A-B3C5-980F26E50081}"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63B4E88-87FA-482A-B3C5-980F26E5008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DE48393-DA4E-49F3-B673-D7A91216BDC8}" type="datetimeFigureOut">
              <a:rPr lang="id-ID" smtClean="0"/>
              <a:t>22/11/2016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63B4E88-87FA-482A-B3C5-980F26E50081}"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DE48393-DA4E-49F3-B673-D7A91216BDC8}" type="datetimeFigureOut">
              <a:rPr lang="id-ID" smtClean="0"/>
              <a:t>22/11/2016</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63B4E88-87FA-482A-B3C5-980F26E50081}"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b="1" dirty="0" smtClean="0"/>
              <a:t>MUTU PELAYANAN RUMAH SAKIT</a:t>
            </a:r>
            <a:endParaRPr lang="id-ID" b="1" dirty="0"/>
          </a:p>
        </p:txBody>
      </p:sp>
      <p:sp>
        <p:nvSpPr>
          <p:cNvPr id="3" name="Subtitle 2"/>
          <p:cNvSpPr>
            <a:spLocks noGrp="1"/>
          </p:cNvSpPr>
          <p:nvPr>
            <p:ph type="subTitle" idx="1"/>
          </p:nvPr>
        </p:nvSpPr>
        <p:spPr>
          <a:xfrm>
            <a:off x="1403648" y="4005064"/>
            <a:ext cx="7406640" cy="1752600"/>
          </a:xfrm>
        </p:spPr>
        <p:txBody>
          <a:bodyPr>
            <a:normAutofit/>
          </a:bodyPr>
          <a:lstStyle/>
          <a:p>
            <a:pPr algn="ctr"/>
            <a:r>
              <a:rPr lang="id-ID" sz="3200" b="1" dirty="0" smtClean="0">
                <a:solidFill>
                  <a:schemeClr val="tx1"/>
                </a:solidFill>
              </a:rPr>
              <a:t>Materi 8</a:t>
            </a:r>
          </a:p>
          <a:p>
            <a:pPr algn="ctr"/>
            <a:r>
              <a:rPr lang="id-ID" sz="3200" b="1" dirty="0" smtClean="0">
                <a:solidFill>
                  <a:schemeClr val="tx1"/>
                </a:solidFill>
              </a:rPr>
              <a:t>Manajemen Rumah Sakit</a:t>
            </a:r>
          </a:p>
          <a:p>
            <a:pPr algn="ctr"/>
            <a:r>
              <a:rPr lang="id-ID" sz="3200" b="1" dirty="0" smtClean="0">
                <a:solidFill>
                  <a:schemeClr val="tx1"/>
                </a:solidFill>
              </a:rPr>
              <a:t>Smt 7 - AKK</a:t>
            </a:r>
            <a:endParaRPr lang="id-ID" sz="3200" b="1" dirty="0">
              <a:solidFill>
                <a:schemeClr val="tx1"/>
              </a:solidFill>
            </a:endParaRPr>
          </a:p>
        </p:txBody>
      </p:sp>
    </p:spTree>
    <p:extLst>
      <p:ext uri="{BB962C8B-B14F-4D97-AF65-F5344CB8AC3E}">
        <p14:creationId xmlns:p14="http://schemas.microsoft.com/office/powerpoint/2010/main" val="141865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112568"/>
          </a:xfrm>
        </p:spPr>
        <p:txBody>
          <a:bodyPr>
            <a:normAutofit/>
          </a:bodyPr>
          <a:lstStyle/>
          <a:p>
            <a:r>
              <a:rPr lang="id-ID" b="1" u="sng" dirty="0" smtClean="0"/>
              <a:t>Indikator Mutu </a:t>
            </a:r>
            <a:r>
              <a:rPr lang="id-ID" dirty="0" smtClean="0"/>
              <a:t>= </a:t>
            </a:r>
          </a:p>
          <a:p>
            <a:pPr marL="0" indent="0">
              <a:buNone/>
              <a:tabLst>
                <a:tab pos="354013" algn="l"/>
              </a:tabLst>
            </a:pPr>
            <a:r>
              <a:rPr lang="id-ID" u="sng" dirty="0" smtClean="0"/>
              <a:t>c. Aspek Keselamatan pasien =</a:t>
            </a:r>
          </a:p>
          <a:p>
            <a:pPr marL="868363" indent="-514350">
              <a:buAutoNum type="arabicPeriod"/>
              <a:tabLst>
                <a:tab pos="722313" algn="l"/>
              </a:tabLst>
            </a:pPr>
            <a:r>
              <a:rPr lang="id-ID" u="sng" dirty="0" smtClean="0"/>
              <a:t>Pasien terjatuh dari tempat tidur</a:t>
            </a:r>
          </a:p>
          <a:p>
            <a:pPr marL="868363" indent="-514350">
              <a:buAutoNum type="arabicPeriod"/>
              <a:tabLst>
                <a:tab pos="722313" algn="l"/>
              </a:tabLst>
            </a:pPr>
            <a:r>
              <a:rPr lang="id-ID" u="sng" dirty="0" smtClean="0"/>
              <a:t>Pasien terjatuh di kamar mandi, toilet</a:t>
            </a:r>
          </a:p>
          <a:p>
            <a:pPr marL="868363" indent="-514350">
              <a:buAutoNum type="arabicPeriod"/>
              <a:tabLst>
                <a:tab pos="722313" algn="l"/>
              </a:tabLst>
            </a:pPr>
            <a:r>
              <a:rPr lang="id-ID" u="sng" dirty="0" smtClean="0"/>
              <a:t>Pasien diberi obat yang salah</a:t>
            </a:r>
          </a:p>
          <a:p>
            <a:pPr marL="868363" indent="-514350">
              <a:buAutoNum type="arabicPeriod"/>
              <a:tabLst>
                <a:tab pos="722313" algn="l"/>
              </a:tabLst>
            </a:pPr>
            <a:r>
              <a:rPr lang="id-ID" u="sng" dirty="0" smtClean="0"/>
              <a:t>Pasien lupa diberi obat</a:t>
            </a:r>
          </a:p>
          <a:p>
            <a:pPr marL="868363" indent="-514350">
              <a:buAutoNum type="arabicPeriod"/>
              <a:tabLst>
                <a:tab pos="722313" algn="l"/>
              </a:tabLst>
            </a:pPr>
            <a:r>
              <a:rPr lang="id-ID" u="sng" dirty="0" smtClean="0"/>
              <a:t>Tidak ada obat dan alat untuk emergency ketika diperlukan</a:t>
            </a:r>
          </a:p>
          <a:p>
            <a:pPr marL="868363" indent="-514350">
              <a:buAutoNum type="arabicPeriod"/>
              <a:tabLst>
                <a:tab pos="722313" algn="l"/>
              </a:tabLst>
            </a:pPr>
            <a:r>
              <a:rPr lang="id-ID" u="sng" dirty="0" smtClean="0"/>
              <a:t>Tidak ada oksigen ketika dibutuhkan</a:t>
            </a:r>
            <a:endParaRPr lang="id-ID" dirty="0" smtClean="0"/>
          </a:p>
        </p:txBody>
      </p:sp>
    </p:spTree>
    <p:extLst>
      <p:ext uri="{BB962C8B-B14F-4D97-AF65-F5344CB8AC3E}">
        <p14:creationId xmlns:p14="http://schemas.microsoft.com/office/powerpoint/2010/main" val="3302701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256584"/>
          </a:xfrm>
        </p:spPr>
        <p:txBody>
          <a:bodyPr>
            <a:normAutofit fontScale="92500"/>
          </a:bodyPr>
          <a:lstStyle/>
          <a:p>
            <a:r>
              <a:rPr lang="id-ID" b="1" u="sng" dirty="0" smtClean="0"/>
              <a:t>Indikator Mutu </a:t>
            </a:r>
            <a:r>
              <a:rPr lang="id-ID" dirty="0" smtClean="0"/>
              <a:t>= </a:t>
            </a:r>
          </a:p>
          <a:p>
            <a:pPr marL="0" indent="0">
              <a:buNone/>
              <a:tabLst>
                <a:tab pos="354013" algn="l"/>
              </a:tabLst>
            </a:pPr>
            <a:r>
              <a:rPr lang="id-ID" u="sng" dirty="0" smtClean="0"/>
              <a:t>c. Aspek Keselamatan pasien =</a:t>
            </a:r>
          </a:p>
          <a:p>
            <a:pPr marL="722313" indent="-368300">
              <a:buNone/>
              <a:tabLst>
                <a:tab pos="354013" algn="l"/>
              </a:tabLst>
            </a:pPr>
            <a:r>
              <a:rPr lang="id-ID" u="sng" dirty="0" smtClean="0"/>
              <a:t>7. Tidak dilakukan cross match pada pasien yang akan ditranfusi </a:t>
            </a:r>
          </a:p>
          <a:p>
            <a:pPr marL="722313" indent="-368300">
              <a:buNone/>
              <a:tabLst>
                <a:tab pos="354013" algn="l"/>
              </a:tabLst>
            </a:pPr>
            <a:r>
              <a:rPr lang="id-ID" u="sng" dirty="0" smtClean="0"/>
              <a:t>8. Infeksi nosokomial</a:t>
            </a:r>
          </a:p>
          <a:p>
            <a:pPr marL="722313" indent="-368300">
              <a:buNone/>
              <a:tabLst>
                <a:tab pos="354013" algn="l"/>
              </a:tabLst>
            </a:pPr>
            <a:r>
              <a:rPr lang="id-ID" u="sng" dirty="0" smtClean="0"/>
              <a:t>9. Alat penyedot lendir yang tidak berfungsi dengan baik</a:t>
            </a:r>
          </a:p>
          <a:p>
            <a:pPr marL="722313" indent="-368300">
              <a:buNone/>
              <a:tabLst>
                <a:tab pos="354013" algn="l"/>
              </a:tabLst>
            </a:pPr>
            <a:r>
              <a:rPr lang="id-ID" u="sng" dirty="0" smtClean="0"/>
              <a:t>10. Alat anestesi tidak berfungsi baik</a:t>
            </a:r>
          </a:p>
          <a:p>
            <a:pPr marL="722313" indent="-368300">
              <a:buNone/>
              <a:tabLst>
                <a:tab pos="354013" algn="l"/>
              </a:tabLst>
            </a:pPr>
            <a:r>
              <a:rPr lang="id-ID" u="sng" dirty="0" smtClean="0"/>
              <a:t>11. Alat pemadam kebakaran tidak tersedia</a:t>
            </a:r>
          </a:p>
          <a:p>
            <a:pPr marL="722313" indent="-368300">
              <a:buNone/>
              <a:tabLst>
                <a:tab pos="354013" algn="l"/>
              </a:tabLst>
            </a:pPr>
            <a:r>
              <a:rPr lang="id-ID" u="sng" dirty="0" smtClean="0"/>
              <a:t>12. Tidak ada rencana penanggulangan bencana</a:t>
            </a:r>
          </a:p>
        </p:txBody>
      </p:sp>
    </p:spTree>
    <p:extLst>
      <p:ext uri="{BB962C8B-B14F-4D97-AF65-F5344CB8AC3E}">
        <p14:creationId xmlns:p14="http://schemas.microsoft.com/office/powerpoint/2010/main" val="2021337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256584"/>
          </a:xfrm>
        </p:spPr>
        <p:txBody>
          <a:bodyPr>
            <a:normAutofit/>
          </a:bodyPr>
          <a:lstStyle/>
          <a:p>
            <a:r>
              <a:rPr lang="id-ID" b="1" u="sng" dirty="0" smtClean="0"/>
              <a:t>Indikator Mutu </a:t>
            </a:r>
            <a:r>
              <a:rPr lang="id-ID" dirty="0" smtClean="0"/>
              <a:t>= </a:t>
            </a:r>
          </a:p>
          <a:p>
            <a:pPr marL="0" indent="0">
              <a:buNone/>
              <a:tabLst>
                <a:tab pos="354013" algn="l"/>
              </a:tabLst>
            </a:pPr>
            <a:r>
              <a:rPr lang="id-ID" u="sng" dirty="0" smtClean="0"/>
              <a:t>d. Aspek kepuasan pasien =</a:t>
            </a:r>
          </a:p>
          <a:p>
            <a:pPr marL="868363" indent="-514350">
              <a:buAutoNum type="arabicPeriod"/>
              <a:tabLst>
                <a:tab pos="354013" algn="l"/>
              </a:tabLst>
            </a:pPr>
            <a:r>
              <a:rPr lang="id-ID" u="sng" dirty="0" smtClean="0"/>
              <a:t>Jumlah keluhan dari pasien atau keluarga</a:t>
            </a:r>
          </a:p>
          <a:p>
            <a:pPr marL="868363" indent="-514350">
              <a:buAutoNum type="arabicPeriod"/>
              <a:tabLst>
                <a:tab pos="354013" algn="l"/>
              </a:tabLst>
            </a:pPr>
            <a:r>
              <a:rPr lang="id-ID" u="sng" dirty="0" smtClean="0"/>
              <a:t>Hasil penilaian dengan kuesioner atau survey tentang derajt kepuasan pasien</a:t>
            </a:r>
          </a:p>
          <a:p>
            <a:pPr marL="868363" indent="-514350">
              <a:buAutoNum type="arabicPeriod"/>
              <a:tabLst>
                <a:tab pos="354013" algn="l"/>
              </a:tabLst>
            </a:pPr>
            <a:r>
              <a:rPr lang="id-ID" u="sng" dirty="0" smtClean="0"/>
              <a:t>Kritik dalam kolom surat pembaca koran</a:t>
            </a:r>
          </a:p>
          <a:p>
            <a:pPr marL="868363" indent="-514350">
              <a:buAutoNum type="arabicPeriod"/>
              <a:tabLst>
                <a:tab pos="354013" algn="l"/>
              </a:tabLst>
            </a:pPr>
            <a:r>
              <a:rPr lang="id-ID" u="sng" dirty="0" smtClean="0"/>
              <a:t>Pengaduan mal praktik</a:t>
            </a:r>
          </a:p>
          <a:p>
            <a:pPr marL="868363" indent="-514350">
              <a:buAutoNum type="arabicPeriod"/>
              <a:tabLst>
                <a:tab pos="354013" algn="l"/>
              </a:tabLst>
            </a:pPr>
            <a:r>
              <a:rPr lang="id-ID" u="sng" dirty="0" smtClean="0"/>
              <a:t>Laporan dari staf dan perawatan</a:t>
            </a:r>
          </a:p>
        </p:txBody>
      </p:sp>
    </p:spTree>
    <p:extLst>
      <p:ext uri="{BB962C8B-B14F-4D97-AF65-F5344CB8AC3E}">
        <p14:creationId xmlns:p14="http://schemas.microsoft.com/office/powerpoint/2010/main" val="2190112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256584"/>
          </a:xfrm>
        </p:spPr>
        <p:txBody>
          <a:bodyPr>
            <a:normAutofit/>
          </a:bodyPr>
          <a:lstStyle/>
          <a:p>
            <a:r>
              <a:rPr lang="id-ID" b="1" u="sng" dirty="0" smtClean="0"/>
              <a:t>Ciri mutu yang baik =</a:t>
            </a:r>
          </a:p>
          <a:p>
            <a:pPr marL="596646" indent="-514350">
              <a:buAutoNum type="arabicPeriod"/>
            </a:pPr>
            <a:r>
              <a:rPr lang="id-ID" dirty="0" smtClean="0"/>
              <a:t>Tersedia dan terjangkau</a:t>
            </a:r>
          </a:p>
          <a:p>
            <a:pPr marL="596646" indent="-514350">
              <a:buAutoNum type="arabicPeriod"/>
            </a:pPr>
            <a:r>
              <a:rPr lang="id-ID" dirty="0" smtClean="0"/>
              <a:t>Tanpa kebutuhan </a:t>
            </a:r>
          </a:p>
          <a:p>
            <a:pPr marL="596646" indent="-514350">
              <a:buAutoNum type="arabicPeriod"/>
            </a:pPr>
            <a:r>
              <a:rPr lang="id-ID" dirty="0" smtClean="0"/>
              <a:t>Tepat sumber daya</a:t>
            </a:r>
          </a:p>
          <a:p>
            <a:pPr marL="596646" indent="-514350">
              <a:buAutoNum type="arabicPeriod"/>
            </a:pPr>
            <a:r>
              <a:rPr lang="id-ID" dirty="0" smtClean="0"/>
              <a:t>Tepat standar profesi atau etika profesi</a:t>
            </a:r>
          </a:p>
          <a:p>
            <a:pPr marL="596646" indent="-514350">
              <a:buAutoNum type="arabicPeriod"/>
            </a:pPr>
            <a:r>
              <a:rPr lang="id-ID" dirty="0" smtClean="0"/>
              <a:t>Wajar dan aman</a:t>
            </a:r>
          </a:p>
          <a:p>
            <a:pPr marL="596646" indent="-514350">
              <a:buAutoNum type="arabicPeriod"/>
            </a:pPr>
            <a:r>
              <a:rPr lang="id-ID" dirty="0" smtClean="0"/>
              <a:t>Mutu memuaskan bagi pasien yang dilayani</a:t>
            </a:r>
          </a:p>
        </p:txBody>
      </p:sp>
    </p:spTree>
    <p:extLst>
      <p:ext uri="{BB962C8B-B14F-4D97-AF65-F5344CB8AC3E}">
        <p14:creationId xmlns:p14="http://schemas.microsoft.com/office/powerpoint/2010/main" val="2889852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256584"/>
          </a:xfrm>
        </p:spPr>
        <p:txBody>
          <a:bodyPr>
            <a:normAutofit fontScale="85000" lnSpcReduction="10000"/>
          </a:bodyPr>
          <a:lstStyle/>
          <a:p>
            <a:r>
              <a:rPr lang="id-ID" b="1" u="sng" dirty="0" smtClean="0"/>
              <a:t>Pelayanan medis yang baik =</a:t>
            </a:r>
          </a:p>
          <a:p>
            <a:pPr marL="538163" indent="-457200">
              <a:buFontTx/>
              <a:buChar char="-"/>
            </a:pPr>
            <a:r>
              <a:rPr lang="id-ID" dirty="0" smtClean="0"/>
              <a:t>Didasari oleh praktek medis yang rasional dan didasari oleh ilmu kedokteran</a:t>
            </a:r>
          </a:p>
          <a:p>
            <a:pPr marL="538163" indent="-457200">
              <a:buFontTx/>
              <a:buChar char="-"/>
            </a:pPr>
            <a:r>
              <a:rPr lang="id-ID" dirty="0" smtClean="0"/>
              <a:t>Mengutamakan pencegahan</a:t>
            </a:r>
          </a:p>
          <a:p>
            <a:pPr marL="538163" indent="-457200">
              <a:buFontTx/>
              <a:buChar char="-"/>
            </a:pPr>
            <a:r>
              <a:rPr lang="id-ID" dirty="0" smtClean="0"/>
              <a:t>Terjadinya kerjasama antara masyarakat dengan ilmuwan medis</a:t>
            </a:r>
          </a:p>
          <a:p>
            <a:pPr marL="538163" indent="-457200">
              <a:buFontTx/>
              <a:buChar char="-"/>
            </a:pPr>
            <a:r>
              <a:rPr lang="id-ID" dirty="0" smtClean="0"/>
              <a:t>Mengobati seseorang sebagai keseluruhan</a:t>
            </a:r>
          </a:p>
          <a:p>
            <a:pPr marL="538163" indent="-457200">
              <a:buFontTx/>
              <a:buChar char="-"/>
            </a:pPr>
            <a:r>
              <a:rPr lang="id-ID" dirty="0" smtClean="0"/>
              <a:t>Memelihara kerjasama antara dokter dengan pasien</a:t>
            </a:r>
          </a:p>
          <a:p>
            <a:pPr marL="538163" indent="-457200">
              <a:buFontTx/>
              <a:buChar char="-"/>
            </a:pPr>
            <a:r>
              <a:rPr lang="id-ID" dirty="0" smtClean="0"/>
              <a:t>Berkoordinasi dengan pekerja sosial</a:t>
            </a:r>
          </a:p>
          <a:p>
            <a:pPr marL="538163" indent="-457200">
              <a:buFontTx/>
              <a:buChar char="-"/>
            </a:pPr>
            <a:r>
              <a:rPr lang="id-ID" dirty="0" smtClean="0"/>
              <a:t>Mengkoordinasi semua jenis pelayanan medis </a:t>
            </a:r>
          </a:p>
          <a:p>
            <a:pPr marL="538163" indent="-457200">
              <a:buFontTx/>
              <a:buChar char="-"/>
            </a:pPr>
            <a:r>
              <a:rPr lang="id-ID" dirty="0" smtClean="0"/>
              <a:t>Mengaplikasikan pelayanan modern dari ilmu kedokteran yang dibutuhkan masyarakat</a:t>
            </a:r>
          </a:p>
        </p:txBody>
      </p:sp>
    </p:spTree>
    <p:extLst>
      <p:ext uri="{BB962C8B-B14F-4D97-AF65-F5344CB8AC3E}">
        <p14:creationId xmlns:p14="http://schemas.microsoft.com/office/powerpoint/2010/main" val="2889852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Kepentingan Menjaga Mutu</a:t>
            </a:r>
            <a:endParaRPr lang="id-ID" b="1" dirty="0"/>
          </a:p>
        </p:txBody>
      </p:sp>
      <p:sp>
        <p:nvSpPr>
          <p:cNvPr id="3" name="Content Placeholder 2"/>
          <p:cNvSpPr>
            <a:spLocks noGrp="1"/>
          </p:cNvSpPr>
          <p:nvPr>
            <p:ph idx="1"/>
          </p:nvPr>
        </p:nvSpPr>
        <p:spPr>
          <a:xfrm>
            <a:off x="899592" y="1340768"/>
            <a:ext cx="8034096" cy="5256584"/>
          </a:xfrm>
        </p:spPr>
        <p:txBody>
          <a:bodyPr>
            <a:normAutofit/>
          </a:bodyPr>
          <a:lstStyle/>
          <a:p>
            <a:r>
              <a:rPr lang="id-ID" u="sng" dirty="0" smtClean="0"/>
              <a:t>Bagi rumah sakit </a:t>
            </a:r>
            <a:r>
              <a:rPr lang="id-ID" dirty="0" smtClean="0"/>
              <a:t>= persaingan antar rumah sakit memerlukan pelayanan bermutu agara mampu bertahan. Adanya kemajuan teknologi yang canggih, memerlukan pemilihan yang tepat dan rasional antara mutu pelayanan dan biaya</a:t>
            </a:r>
          </a:p>
          <a:p>
            <a:r>
              <a:rPr lang="id-ID" u="sng" dirty="0" smtClean="0"/>
              <a:t>Bagi pasien </a:t>
            </a:r>
            <a:r>
              <a:rPr lang="id-ID" dirty="0" smtClean="0"/>
              <a:t>= pasien semakin kritis, bila ia mengerti dengan baik maka akan datang dan memilih pelayanan yang baik</a:t>
            </a:r>
          </a:p>
        </p:txBody>
      </p:sp>
    </p:spTree>
    <p:extLst>
      <p:ext uri="{BB962C8B-B14F-4D97-AF65-F5344CB8AC3E}">
        <p14:creationId xmlns:p14="http://schemas.microsoft.com/office/powerpoint/2010/main" val="3295266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Kepentingan Menjaga Mutu</a:t>
            </a:r>
            <a:endParaRPr lang="id-ID" b="1" dirty="0"/>
          </a:p>
        </p:txBody>
      </p:sp>
      <p:sp>
        <p:nvSpPr>
          <p:cNvPr id="3" name="Content Placeholder 2"/>
          <p:cNvSpPr>
            <a:spLocks noGrp="1"/>
          </p:cNvSpPr>
          <p:nvPr>
            <p:ph idx="1"/>
          </p:nvPr>
        </p:nvSpPr>
        <p:spPr>
          <a:xfrm>
            <a:off x="899592" y="1340768"/>
            <a:ext cx="8034096" cy="5256584"/>
          </a:xfrm>
        </p:spPr>
        <p:txBody>
          <a:bodyPr>
            <a:normAutofit/>
          </a:bodyPr>
          <a:lstStyle/>
          <a:p>
            <a:r>
              <a:rPr lang="id-ID" u="sng" dirty="0" smtClean="0"/>
              <a:t>Bagi Dokter = </a:t>
            </a:r>
            <a:r>
              <a:rPr lang="id-ID" dirty="0" smtClean="0"/>
              <a:t>selain standar profesi yang telah ditentukan juga berhadapan dengan asumsi dan tuntutan hukum yang semakin gencar, adanya tindakan yang hati-hati dari dokter</a:t>
            </a:r>
          </a:p>
          <a:p>
            <a:r>
              <a:rPr lang="id-ID" u="sng" dirty="0" smtClean="0"/>
              <a:t>Bagi pemerintah </a:t>
            </a:r>
            <a:r>
              <a:rPr lang="id-ID" dirty="0" smtClean="0"/>
              <a:t>= pemerintah berusaha atas standar menimal penyelenggara maka pemantauan mutu yang baik akan bermanfaat dalam memutuskan salah benarnya tindakan</a:t>
            </a:r>
          </a:p>
        </p:txBody>
      </p:sp>
    </p:spTree>
    <p:extLst>
      <p:ext uri="{BB962C8B-B14F-4D97-AF65-F5344CB8AC3E}">
        <p14:creationId xmlns:p14="http://schemas.microsoft.com/office/powerpoint/2010/main" val="2691383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8178112" cy="850106"/>
          </a:xfrm>
        </p:spPr>
        <p:txBody>
          <a:bodyPr>
            <a:normAutofit fontScale="90000"/>
          </a:bodyPr>
          <a:lstStyle/>
          <a:p>
            <a:pPr algn="ctr"/>
            <a:r>
              <a:rPr lang="id-ID" b="1" dirty="0" smtClean="0"/>
              <a:t>KONSEP PENJAMINAN MUTU</a:t>
            </a:r>
            <a:endParaRPr lang="id-ID" b="1" dirty="0"/>
          </a:p>
        </p:txBody>
      </p:sp>
      <p:sp>
        <p:nvSpPr>
          <p:cNvPr id="3" name="Content Placeholder 2"/>
          <p:cNvSpPr>
            <a:spLocks noGrp="1"/>
          </p:cNvSpPr>
          <p:nvPr>
            <p:ph idx="1"/>
          </p:nvPr>
        </p:nvSpPr>
        <p:spPr>
          <a:xfrm>
            <a:off x="899592" y="1340768"/>
            <a:ext cx="8034096" cy="5256584"/>
          </a:xfrm>
        </p:spPr>
        <p:txBody>
          <a:bodyPr>
            <a:normAutofit fontScale="92500" lnSpcReduction="20000"/>
          </a:bodyPr>
          <a:lstStyle/>
          <a:p>
            <a:r>
              <a:rPr lang="id-ID" i="1" dirty="0" smtClean="0"/>
              <a:t>Quality assurance </a:t>
            </a:r>
            <a:r>
              <a:rPr lang="id-ID" dirty="0" smtClean="0"/>
              <a:t>lebih bertuju kepada terjaminnya mutu pelayanan kesehatan secara berkesinambungan berdasarkan standar yang sudah ditetapkan. </a:t>
            </a:r>
          </a:p>
          <a:p>
            <a:r>
              <a:rPr lang="id-ID" dirty="0" smtClean="0"/>
              <a:t>Konsep jaminan mutu lebih menekankan pada pentingnya proses pelayanan kesehatan yang dilaksanakan agar betul-betul sesuai standar yang ada</a:t>
            </a:r>
          </a:p>
          <a:p>
            <a:r>
              <a:rPr lang="id-ID" dirty="0" smtClean="0"/>
              <a:t>Penjaminan mutu produk ecara terus menerus atau berkesinambungan dapat dilakukan antara lain dengan menerapkan sistem mutu dalam pengelolaan organisasi secara organisasi yang baik</a:t>
            </a:r>
          </a:p>
        </p:txBody>
      </p:sp>
    </p:spTree>
    <p:extLst>
      <p:ext uri="{BB962C8B-B14F-4D97-AF65-F5344CB8AC3E}">
        <p14:creationId xmlns:p14="http://schemas.microsoft.com/office/powerpoint/2010/main" val="4223494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8178112" cy="850106"/>
          </a:xfrm>
        </p:spPr>
        <p:txBody>
          <a:bodyPr>
            <a:normAutofit fontScale="90000"/>
          </a:bodyPr>
          <a:lstStyle/>
          <a:p>
            <a:pPr algn="ctr"/>
            <a:r>
              <a:rPr lang="id-ID" b="1" dirty="0" smtClean="0"/>
              <a:t>KONSEP PENJAMINAN MUTU</a:t>
            </a:r>
            <a:endParaRPr lang="id-ID" b="1" dirty="0"/>
          </a:p>
        </p:txBody>
      </p:sp>
      <p:sp>
        <p:nvSpPr>
          <p:cNvPr id="3" name="Content Placeholder 2"/>
          <p:cNvSpPr>
            <a:spLocks noGrp="1"/>
          </p:cNvSpPr>
          <p:nvPr>
            <p:ph idx="1"/>
          </p:nvPr>
        </p:nvSpPr>
        <p:spPr>
          <a:xfrm>
            <a:off x="899592" y="1340768"/>
            <a:ext cx="8034096" cy="5256584"/>
          </a:xfrm>
        </p:spPr>
        <p:txBody>
          <a:bodyPr>
            <a:normAutofit/>
          </a:bodyPr>
          <a:lstStyle/>
          <a:p>
            <a:r>
              <a:rPr lang="id-ID" i="1" dirty="0" smtClean="0"/>
              <a:t>Mutu pelayanan kesehatan : </a:t>
            </a:r>
            <a:r>
              <a:rPr lang="id-ID" dirty="0" smtClean="0"/>
              <a:t>Azrul  Azwar, 1999 : derajat dipenuhinya kebutuhan masyarakat atau perorangan terhadap asuhan kesehatan yang sesuai dengan standar profesi yang baik dengan pemanfaatan sumber daya secara wajar, efisien, efektif dalam keterbatasan kemampuan pemerintah dan masyarakat serta diselenggarakan secara aman dan memuaskan pelanggan sesuai dengan norma dan etika yang baik</a:t>
            </a:r>
          </a:p>
        </p:txBody>
      </p:sp>
    </p:spTree>
    <p:extLst>
      <p:ext uri="{BB962C8B-B14F-4D97-AF65-F5344CB8AC3E}">
        <p14:creationId xmlns:p14="http://schemas.microsoft.com/office/powerpoint/2010/main" val="4255053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971600" y="1447800"/>
            <a:ext cx="7962088" cy="4800600"/>
          </a:xfrm>
        </p:spPr>
        <p:txBody>
          <a:bodyPr/>
          <a:lstStyle/>
          <a:p>
            <a:r>
              <a:rPr lang="id-ID" i="1" dirty="0" smtClean="0"/>
              <a:t>Quality Assurance </a:t>
            </a:r>
            <a:r>
              <a:rPr lang="id-ID" dirty="0" smtClean="0"/>
              <a:t>atau Menjaga Mutu = suatu program berlanjut yang disusun secara objektif dan sistematik memantau dan menilai mutu dan kewajaran asuhan terhadap pasien. Menggunakan peluang untuk meningkatkan asuhan pasien dan memecahkan masalah-masalah yang terungkap</a:t>
            </a:r>
            <a:endParaRPr lang="id-ID" dirty="0"/>
          </a:p>
        </p:txBody>
      </p:sp>
    </p:spTree>
    <p:extLst>
      <p:ext uri="{BB962C8B-B14F-4D97-AF65-F5344CB8AC3E}">
        <p14:creationId xmlns:p14="http://schemas.microsoft.com/office/powerpoint/2010/main" val="1889543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971600" y="1447800"/>
            <a:ext cx="7962088" cy="4800600"/>
          </a:xfrm>
        </p:spPr>
        <p:txBody>
          <a:bodyPr/>
          <a:lstStyle/>
          <a:p>
            <a:r>
              <a:rPr lang="id-ID" b="1" dirty="0" smtClean="0"/>
              <a:t>Komponen Mutu </a:t>
            </a:r>
            <a:r>
              <a:rPr lang="id-ID" i="1" dirty="0" smtClean="0"/>
              <a:t>:  </a:t>
            </a:r>
            <a:r>
              <a:rPr lang="id-ID" dirty="0" smtClean="0"/>
              <a:t>mutu pelayanan menjadi sulit diukur karena hasil yang terlihat merupakan resultan dari berbagai faktor </a:t>
            </a:r>
          </a:p>
          <a:p>
            <a:endParaRPr lang="id-ID" dirty="0"/>
          </a:p>
          <a:p>
            <a:endParaRPr lang="id-ID" dirty="0" smtClean="0"/>
          </a:p>
          <a:p>
            <a:r>
              <a:rPr lang="id-ID" dirty="0" smtClean="0"/>
              <a:t>Kewajaran	- relevansi		- hasil segera</a:t>
            </a:r>
          </a:p>
          <a:p>
            <a:r>
              <a:rPr lang="id-ID" dirty="0" smtClean="0"/>
              <a:t>Kuantitas 	- Elektifitas		- hasil jangka </a:t>
            </a:r>
          </a:p>
          <a:p>
            <a:r>
              <a:rPr lang="id-ID" dirty="0" smtClean="0"/>
              <a:t>Efisiensi 					   panjang</a:t>
            </a:r>
          </a:p>
          <a:p>
            <a:pPr marL="82296" indent="0">
              <a:buNone/>
            </a:pPr>
            <a:endParaRPr lang="id-ID" dirty="0"/>
          </a:p>
        </p:txBody>
      </p:sp>
      <p:sp>
        <p:nvSpPr>
          <p:cNvPr id="4" name="Rectangle 3"/>
          <p:cNvSpPr/>
          <p:nvPr/>
        </p:nvSpPr>
        <p:spPr>
          <a:xfrm>
            <a:off x="827584" y="3284984"/>
            <a:ext cx="2016224" cy="9361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Struktur </a:t>
            </a:r>
            <a:r>
              <a:rPr lang="id-ID" sz="2400" dirty="0" smtClean="0">
                <a:solidFill>
                  <a:schemeClr val="tx1"/>
                </a:solidFill>
              </a:rPr>
              <a:t> </a:t>
            </a:r>
            <a:endParaRPr lang="id-ID" sz="2400" dirty="0">
              <a:solidFill>
                <a:schemeClr val="tx1"/>
              </a:solidFill>
            </a:endParaRPr>
          </a:p>
        </p:txBody>
      </p:sp>
      <p:sp>
        <p:nvSpPr>
          <p:cNvPr id="5" name="Rectangle 4"/>
          <p:cNvSpPr/>
          <p:nvPr/>
        </p:nvSpPr>
        <p:spPr>
          <a:xfrm>
            <a:off x="3707904" y="3284984"/>
            <a:ext cx="2016224" cy="9361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Proses </a:t>
            </a:r>
            <a:r>
              <a:rPr lang="id-ID" sz="2400" dirty="0" smtClean="0">
                <a:solidFill>
                  <a:schemeClr val="tx1"/>
                </a:solidFill>
              </a:rPr>
              <a:t> </a:t>
            </a:r>
            <a:endParaRPr lang="id-ID" sz="2400" dirty="0">
              <a:solidFill>
                <a:schemeClr val="tx1"/>
              </a:solidFill>
            </a:endParaRPr>
          </a:p>
        </p:txBody>
      </p:sp>
      <p:sp>
        <p:nvSpPr>
          <p:cNvPr id="6" name="Rectangle 5"/>
          <p:cNvSpPr/>
          <p:nvPr/>
        </p:nvSpPr>
        <p:spPr>
          <a:xfrm>
            <a:off x="6660232" y="3284984"/>
            <a:ext cx="2016224" cy="9361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Output</a:t>
            </a:r>
            <a:r>
              <a:rPr lang="id-ID" sz="2400" dirty="0" smtClean="0">
                <a:solidFill>
                  <a:schemeClr val="tx1"/>
                </a:solidFill>
              </a:rPr>
              <a:t> </a:t>
            </a:r>
            <a:endParaRPr lang="id-ID" sz="2400" dirty="0">
              <a:solidFill>
                <a:schemeClr val="tx1"/>
              </a:solidFill>
            </a:endParaRPr>
          </a:p>
        </p:txBody>
      </p:sp>
      <p:cxnSp>
        <p:nvCxnSpPr>
          <p:cNvPr id="8" name="Straight Arrow Connector 7"/>
          <p:cNvCxnSpPr>
            <a:stCxn id="4" idx="3"/>
            <a:endCxn id="5" idx="1"/>
          </p:cNvCxnSpPr>
          <p:nvPr/>
        </p:nvCxnSpPr>
        <p:spPr>
          <a:xfrm>
            <a:off x="2843808" y="3753036"/>
            <a:ext cx="86409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796136" y="3720653"/>
            <a:ext cx="864096"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257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971600" y="1447800"/>
            <a:ext cx="7962088" cy="4800600"/>
          </a:xfrm>
        </p:spPr>
        <p:txBody>
          <a:bodyPr>
            <a:normAutofit lnSpcReduction="10000"/>
          </a:bodyPr>
          <a:lstStyle/>
          <a:p>
            <a:r>
              <a:rPr lang="id-ID" b="1" i="1" dirty="0" smtClean="0"/>
              <a:t>Struktur</a:t>
            </a:r>
            <a:r>
              <a:rPr lang="id-ID" i="1" dirty="0" smtClean="0"/>
              <a:t> :  </a:t>
            </a:r>
            <a:r>
              <a:rPr lang="id-ID" dirty="0" smtClean="0"/>
              <a:t>sarana fisik, perlengkapan dan peralatan organisasi dan manajemen keuangan, sumber daya manusia, dan sumber daya yang lain</a:t>
            </a:r>
          </a:p>
          <a:p>
            <a:r>
              <a:rPr lang="id-ID" b="1" dirty="0" smtClean="0"/>
              <a:t>Proses</a:t>
            </a:r>
            <a:r>
              <a:rPr lang="id-ID" dirty="0" smtClean="0"/>
              <a:t> :  sarana kegiatan Dokter, kegiatan perawat, kegiatan administrasi pasien</a:t>
            </a:r>
          </a:p>
          <a:p>
            <a:r>
              <a:rPr lang="id-ID" b="1" dirty="0" smtClean="0"/>
              <a:t>Outcome</a:t>
            </a:r>
            <a:r>
              <a:rPr lang="id-ID" dirty="0" smtClean="0"/>
              <a:t> : jangka pendek seperti sembuh dari sakit, cacat. Untuk jangka panjang adanya kemungkinan kambuh, dan sembuh akan datang</a:t>
            </a:r>
            <a:endParaRPr lang="id-ID" dirty="0"/>
          </a:p>
        </p:txBody>
      </p:sp>
    </p:spTree>
    <p:extLst>
      <p:ext uri="{BB962C8B-B14F-4D97-AF65-F5344CB8AC3E}">
        <p14:creationId xmlns:p14="http://schemas.microsoft.com/office/powerpoint/2010/main" val="34729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447800"/>
            <a:ext cx="8034096" cy="5005536"/>
          </a:xfrm>
        </p:spPr>
        <p:txBody>
          <a:bodyPr>
            <a:normAutofit fontScale="92500" lnSpcReduction="20000"/>
          </a:bodyPr>
          <a:lstStyle/>
          <a:p>
            <a:r>
              <a:rPr lang="id-ID" dirty="0" smtClean="0"/>
              <a:t>Aspek Mutu : dilihat dari aspek yang berpegaruh secara langsung dan tidak langsung =</a:t>
            </a:r>
          </a:p>
          <a:p>
            <a:pPr marL="354013" indent="-273050">
              <a:buNone/>
            </a:pPr>
            <a:r>
              <a:rPr lang="id-ID" dirty="0" smtClean="0"/>
              <a:t>1. Aspek Klinis : menyangkut pelayanan Dokter, perawat, terkait teknis medis</a:t>
            </a:r>
          </a:p>
          <a:p>
            <a:pPr marL="354013" indent="-273050">
              <a:buNone/>
            </a:pPr>
            <a:r>
              <a:rPr lang="id-ID" dirty="0" smtClean="0"/>
              <a:t>II. Efisiensi dan efektifitas = pelayanan yang murah, tepat guna, tidak ada diagnosis dan terapi berlebihan</a:t>
            </a:r>
          </a:p>
          <a:p>
            <a:pPr marL="354013" indent="-273050">
              <a:buNone/>
            </a:pPr>
            <a:r>
              <a:rPr lang="id-ID" dirty="0" smtClean="0"/>
              <a:t>III. Keselamatan pasien = upaya perlindungan pasien, seperti perlindungan jatuh dari tempat tidur, kebakaran</a:t>
            </a:r>
          </a:p>
          <a:p>
            <a:pPr marL="354013" indent="-273050">
              <a:buNone/>
            </a:pPr>
            <a:r>
              <a:rPr lang="id-ID" dirty="0" smtClean="0"/>
              <a:t>IV. Kepuasan pasien = yang berhubungan dengan kenyamanan dan kecepatan pelayanan </a:t>
            </a:r>
            <a:endParaRPr lang="id-ID" dirty="0"/>
          </a:p>
        </p:txBody>
      </p:sp>
    </p:spTree>
    <p:extLst>
      <p:ext uri="{BB962C8B-B14F-4D97-AF65-F5344CB8AC3E}">
        <p14:creationId xmlns:p14="http://schemas.microsoft.com/office/powerpoint/2010/main" val="3181141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112568"/>
          </a:xfrm>
        </p:spPr>
        <p:txBody>
          <a:bodyPr>
            <a:normAutofit fontScale="92500" lnSpcReduction="20000"/>
          </a:bodyPr>
          <a:lstStyle/>
          <a:p>
            <a:r>
              <a:rPr lang="id-ID" b="1" u="sng" dirty="0" smtClean="0"/>
              <a:t>Indikator Mutu </a:t>
            </a:r>
            <a:r>
              <a:rPr lang="id-ID" dirty="0" smtClean="0"/>
              <a:t>= </a:t>
            </a:r>
          </a:p>
          <a:p>
            <a:pPr marL="354013" indent="-354013">
              <a:buAutoNum type="alphaLcPeriod"/>
              <a:tabLst>
                <a:tab pos="354013" algn="l"/>
              </a:tabLst>
            </a:pPr>
            <a:r>
              <a:rPr lang="id-ID" u="sng" dirty="0" smtClean="0"/>
              <a:t>Klinis dan penampilan profesi </a:t>
            </a:r>
            <a:r>
              <a:rPr lang="id-ID" dirty="0" smtClean="0"/>
              <a:t>:</a:t>
            </a:r>
          </a:p>
          <a:p>
            <a:pPr marL="811213" indent="-457200">
              <a:buFontTx/>
              <a:buChar char="-"/>
              <a:tabLst>
                <a:tab pos="354013" algn="l"/>
              </a:tabLst>
            </a:pPr>
            <a:r>
              <a:rPr lang="id-ID" dirty="0" smtClean="0"/>
              <a:t>Angka infeksi nosokomial</a:t>
            </a:r>
          </a:p>
          <a:p>
            <a:pPr marL="811213" indent="-457200">
              <a:buFontTx/>
              <a:buChar char="-"/>
              <a:tabLst>
                <a:tab pos="354013" algn="l"/>
              </a:tabLst>
            </a:pPr>
            <a:r>
              <a:rPr lang="id-ID" dirty="0" smtClean="0"/>
              <a:t>Angka kematian rumah sakit</a:t>
            </a:r>
          </a:p>
          <a:p>
            <a:pPr marL="811213" indent="-457200">
              <a:buFontTx/>
              <a:buChar char="-"/>
              <a:tabLst>
                <a:tab pos="354013" algn="l"/>
              </a:tabLst>
            </a:pPr>
            <a:r>
              <a:rPr lang="id-ID" dirty="0" smtClean="0"/>
              <a:t>Kasus kelainan neurologi yang timbul selama pasien dirawat</a:t>
            </a:r>
          </a:p>
          <a:p>
            <a:pPr marL="811213" indent="-457200">
              <a:buFontTx/>
              <a:buChar char="-"/>
              <a:tabLst>
                <a:tab pos="354013" algn="l"/>
              </a:tabLst>
            </a:pPr>
            <a:r>
              <a:rPr lang="id-ID" dirty="0" smtClean="0"/>
              <a:t>Timbulnya dekubitus selama perawatan </a:t>
            </a:r>
          </a:p>
          <a:p>
            <a:pPr marL="811213" indent="-457200">
              <a:buFontTx/>
              <a:buChar char="-"/>
              <a:tabLst>
                <a:tab pos="354013" algn="l"/>
              </a:tabLst>
            </a:pPr>
            <a:r>
              <a:rPr lang="id-ID" dirty="0" smtClean="0"/>
              <a:t>Indikasi operasi yang tidak tepat</a:t>
            </a:r>
          </a:p>
          <a:p>
            <a:pPr marL="811213" indent="-457200">
              <a:buFontTx/>
              <a:buChar char="-"/>
              <a:tabLst>
                <a:tab pos="354013" algn="l"/>
              </a:tabLst>
            </a:pPr>
            <a:r>
              <a:rPr lang="id-ID" dirty="0" smtClean="0"/>
              <a:t>Salah yang dioperasi</a:t>
            </a:r>
          </a:p>
          <a:p>
            <a:pPr marL="811213" indent="-457200">
              <a:buFontTx/>
              <a:buChar char="-"/>
              <a:tabLst>
                <a:tab pos="354013" algn="l"/>
              </a:tabLst>
            </a:pPr>
            <a:r>
              <a:rPr lang="id-ID" dirty="0" smtClean="0"/>
              <a:t>Salah alat tubuh yang dioperasi</a:t>
            </a:r>
          </a:p>
          <a:p>
            <a:pPr marL="811213" indent="-457200">
              <a:buFontTx/>
              <a:buChar char="-"/>
              <a:tabLst>
                <a:tab pos="354013" algn="l"/>
              </a:tabLst>
            </a:pPr>
            <a:r>
              <a:rPr lang="id-ID" dirty="0" smtClean="0"/>
              <a:t>Kesalahan teknis operasi </a:t>
            </a:r>
            <a:endParaRPr lang="id-ID" dirty="0"/>
          </a:p>
        </p:txBody>
      </p:sp>
    </p:spTree>
    <p:extLst>
      <p:ext uri="{BB962C8B-B14F-4D97-AF65-F5344CB8AC3E}">
        <p14:creationId xmlns:p14="http://schemas.microsoft.com/office/powerpoint/2010/main" val="2211179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112568"/>
          </a:xfrm>
        </p:spPr>
        <p:txBody>
          <a:bodyPr>
            <a:normAutofit fontScale="77500" lnSpcReduction="20000"/>
          </a:bodyPr>
          <a:lstStyle/>
          <a:p>
            <a:r>
              <a:rPr lang="id-ID" b="1" u="sng" dirty="0" smtClean="0"/>
              <a:t>Indikator Mutu </a:t>
            </a:r>
            <a:r>
              <a:rPr lang="id-ID" dirty="0" smtClean="0"/>
              <a:t>= </a:t>
            </a:r>
          </a:p>
          <a:p>
            <a:pPr marL="354013" indent="-354013">
              <a:buAutoNum type="alphaLcPeriod"/>
              <a:tabLst>
                <a:tab pos="354013" algn="l"/>
              </a:tabLst>
            </a:pPr>
            <a:r>
              <a:rPr lang="id-ID" u="sng" dirty="0" smtClean="0"/>
              <a:t>Klinis dan penampilan profesi </a:t>
            </a:r>
            <a:r>
              <a:rPr lang="id-ID" dirty="0" smtClean="0"/>
              <a:t>:</a:t>
            </a:r>
          </a:p>
          <a:p>
            <a:pPr marL="811213" indent="-457200">
              <a:buFontTx/>
              <a:buChar char="-"/>
              <a:tabLst>
                <a:tab pos="354013" algn="l"/>
              </a:tabLst>
            </a:pPr>
            <a:r>
              <a:rPr lang="id-ID" dirty="0" smtClean="0"/>
              <a:t>Komplikasi pembedahan</a:t>
            </a:r>
          </a:p>
          <a:p>
            <a:pPr marL="811213" indent="-457200">
              <a:buFontTx/>
              <a:buChar char="-"/>
              <a:tabLst>
                <a:tab pos="354013" algn="l"/>
              </a:tabLst>
            </a:pPr>
            <a:r>
              <a:rPr lang="id-ID" dirty="0" smtClean="0"/>
              <a:t>Perbedaan antara diagnosis pra bedah dengan penemuan patologi anatomi pasca bedah</a:t>
            </a:r>
          </a:p>
          <a:p>
            <a:pPr marL="811213" indent="-457200">
              <a:buFontTx/>
              <a:buChar char="-"/>
              <a:tabLst>
                <a:tab pos="354013" algn="l"/>
              </a:tabLst>
            </a:pPr>
            <a:r>
              <a:rPr lang="id-ID" dirty="0" smtClean="0"/>
              <a:t>Operasi ulang untuk menanggulangi penyakit</a:t>
            </a:r>
          </a:p>
          <a:p>
            <a:pPr marL="811213" indent="-457200">
              <a:buFontTx/>
              <a:buChar char="-"/>
              <a:tabLst>
                <a:tab pos="354013" algn="l"/>
              </a:tabLst>
            </a:pPr>
            <a:r>
              <a:rPr lang="id-ID" dirty="0" smtClean="0"/>
              <a:t>Infeksi pasca bedah</a:t>
            </a:r>
          </a:p>
          <a:p>
            <a:pPr marL="811213" indent="-457200">
              <a:buFontTx/>
              <a:buChar char="-"/>
              <a:tabLst>
                <a:tab pos="354013" algn="l"/>
              </a:tabLst>
            </a:pPr>
            <a:r>
              <a:rPr lang="id-ID" dirty="0" smtClean="0"/>
              <a:t>Kematian karena operasi</a:t>
            </a:r>
          </a:p>
          <a:p>
            <a:pPr marL="811213" indent="-457200">
              <a:buFontTx/>
              <a:buChar char="-"/>
              <a:tabLst>
                <a:tab pos="354013" algn="l"/>
              </a:tabLst>
            </a:pPr>
            <a:r>
              <a:rPr lang="id-ID" dirty="0" smtClean="0"/>
              <a:t>Reaksi obat </a:t>
            </a:r>
          </a:p>
          <a:p>
            <a:pPr marL="811213" indent="-457200">
              <a:buFontTx/>
              <a:buChar char="-"/>
              <a:tabLst>
                <a:tab pos="354013" algn="l"/>
              </a:tabLst>
            </a:pPr>
            <a:r>
              <a:rPr lang="id-ID" dirty="0" smtClean="0"/>
              <a:t>Komplikasi pengobatan intra vena</a:t>
            </a:r>
          </a:p>
          <a:p>
            <a:pPr marL="811213" indent="-457200">
              <a:buFontTx/>
              <a:buChar char="-"/>
              <a:tabLst>
                <a:tab pos="354013" algn="l"/>
              </a:tabLst>
            </a:pPr>
            <a:r>
              <a:rPr lang="id-ID" dirty="0" smtClean="0"/>
              <a:t>Reaksi transfusi</a:t>
            </a:r>
          </a:p>
          <a:p>
            <a:pPr marL="811213" indent="-457200">
              <a:buFontTx/>
              <a:buChar char="-"/>
              <a:tabLst>
                <a:tab pos="354013" algn="l"/>
              </a:tabLst>
            </a:pPr>
            <a:r>
              <a:rPr lang="id-ID" dirty="0" smtClean="0"/>
              <a:t>Angka sectio caesaria yang tidak wajar tingginya</a:t>
            </a:r>
          </a:p>
          <a:p>
            <a:pPr marL="811213" indent="-457200">
              <a:buFontTx/>
              <a:buChar char="-"/>
              <a:tabLst>
                <a:tab pos="354013" algn="l"/>
              </a:tabLst>
            </a:pPr>
            <a:r>
              <a:rPr lang="id-ID" dirty="0" smtClean="0"/>
              <a:t>Angka kematian ibu melahirkan</a:t>
            </a:r>
            <a:endParaRPr lang="id-ID" dirty="0"/>
          </a:p>
        </p:txBody>
      </p:sp>
    </p:spTree>
    <p:extLst>
      <p:ext uri="{BB962C8B-B14F-4D97-AF65-F5344CB8AC3E}">
        <p14:creationId xmlns:p14="http://schemas.microsoft.com/office/powerpoint/2010/main" val="71193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112568"/>
          </a:xfrm>
        </p:spPr>
        <p:txBody>
          <a:bodyPr>
            <a:normAutofit lnSpcReduction="10000"/>
          </a:bodyPr>
          <a:lstStyle/>
          <a:p>
            <a:r>
              <a:rPr lang="id-ID" b="1" u="sng" dirty="0" smtClean="0"/>
              <a:t>Indikator Mutu </a:t>
            </a:r>
            <a:r>
              <a:rPr lang="id-ID" dirty="0" smtClean="0"/>
              <a:t>= </a:t>
            </a:r>
          </a:p>
          <a:p>
            <a:pPr marL="0" indent="0">
              <a:buNone/>
              <a:tabLst>
                <a:tab pos="354013" algn="l"/>
              </a:tabLst>
            </a:pPr>
            <a:r>
              <a:rPr lang="id-ID" u="sng" dirty="0" smtClean="0"/>
              <a:t>b.  Aspek efisiensi dan efektifitas :</a:t>
            </a:r>
          </a:p>
          <a:p>
            <a:pPr marL="868363" indent="-514350">
              <a:buAutoNum type="arabicPeriod"/>
              <a:tabLst>
                <a:tab pos="354013" algn="l"/>
              </a:tabLst>
            </a:pPr>
            <a:r>
              <a:rPr lang="id-ID" dirty="0" smtClean="0"/>
              <a:t>Masalah antar jemput pasien ke dan dari kamr bedah, bagian rontgen</a:t>
            </a:r>
          </a:p>
          <a:p>
            <a:pPr marL="868363" indent="-514350">
              <a:buAutoNum type="arabicPeriod"/>
              <a:tabLst>
                <a:tab pos="354013" algn="l"/>
              </a:tabLst>
            </a:pPr>
            <a:r>
              <a:rPr lang="id-ID" dirty="0" smtClean="0"/>
              <a:t>Pasien harus menunggu terlalu lama di kamar operasi sebelum ditolong</a:t>
            </a:r>
          </a:p>
          <a:p>
            <a:pPr marL="868363" indent="-514350">
              <a:buAutoNum type="arabicPeriod"/>
              <a:tabLst>
                <a:tab pos="354013" algn="l"/>
              </a:tabLst>
            </a:pPr>
            <a:r>
              <a:rPr lang="id-ID" dirty="0" smtClean="0"/>
              <a:t>Persiapan di kamar bedah</a:t>
            </a:r>
          </a:p>
          <a:p>
            <a:pPr marL="868363" indent="-514350">
              <a:buAutoNum type="arabicPeriod"/>
              <a:tabLst>
                <a:tab pos="354013" algn="l"/>
              </a:tabLst>
            </a:pPr>
            <a:r>
              <a:rPr lang="id-ID" dirty="0" smtClean="0"/>
              <a:t>Masalah dengan logistik kamar bedah, ruang perawatan, kamar bersalin</a:t>
            </a:r>
          </a:p>
          <a:p>
            <a:pPr marL="868363" indent="-514350">
              <a:buAutoNum type="arabicPeriod"/>
              <a:tabLst>
                <a:tab pos="354013" algn="l"/>
              </a:tabLst>
            </a:pPr>
            <a:r>
              <a:rPr lang="id-ID" dirty="0" smtClean="0"/>
              <a:t>Masalah pemakaian obat</a:t>
            </a:r>
            <a:endParaRPr lang="id-ID" dirty="0"/>
          </a:p>
        </p:txBody>
      </p:sp>
    </p:spTree>
    <p:extLst>
      <p:ext uri="{BB962C8B-B14F-4D97-AF65-F5344CB8AC3E}">
        <p14:creationId xmlns:p14="http://schemas.microsoft.com/office/powerpoint/2010/main" val="3046499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id-ID" b="1" dirty="0" smtClean="0"/>
              <a:t>Konsep Mutu Pelayanan</a:t>
            </a:r>
            <a:endParaRPr lang="id-ID" b="1" dirty="0"/>
          </a:p>
        </p:txBody>
      </p:sp>
      <p:sp>
        <p:nvSpPr>
          <p:cNvPr id="3" name="Content Placeholder 2"/>
          <p:cNvSpPr>
            <a:spLocks noGrp="1"/>
          </p:cNvSpPr>
          <p:nvPr>
            <p:ph idx="1"/>
          </p:nvPr>
        </p:nvSpPr>
        <p:spPr>
          <a:xfrm>
            <a:off x="899592" y="1340768"/>
            <a:ext cx="8034096" cy="5112568"/>
          </a:xfrm>
        </p:spPr>
        <p:txBody>
          <a:bodyPr>
            <a:normAutofit lnSpcReduction="10000"/>
          </a:bodyPr>
          <a:lstStyle/>
          <a:p>
            <a:r>
              <a:rPr lang="id-ID" b="1" u="sng" dirty="0" smtClean="0"/>
              <a:t>Indikator Mutu </a:t>
            </a:r>
            <a:r>
              <a:rPr lang="id-ID" dirty="0" smtClean="0"/>
              <a:t>= </a:t>
            </a:r>
          </a:p>
          <a:p>
            <a:pPr marL="82296" indent="0">
              <a:buNone/>
            </a:pPr>
            <a:r>
              <a:rPr lang="id-ID" u="sng" dirty="0" smtClean="0"/>
              <a:t>b. Aspek efisiensi dan efektifitas :</a:t>
            </a:r>
          </a:p>
          <a:p>
            <a:pPr marL="722313" indent="-368300">
              <a:buNone/>
              <a:tabLst>
                <a:tab pos="354013" algn="l"/>
              </a:tabLst>
            </a:pPr>
            <a:r>
              <a:rPr lang="id-ID" dirty="0" smtClean="0"/>
              <a:t>6. Masalah lamanya pasien di rawat</a:t>
            </a:r>
          </a:p>
          <a:p>
            <a:pPr marL="722313" indent="-368300">
              <a:buNone/>
              <a:tabLst>
                <a:tab pos="354013" algn="l"/>
              </a:tabLst>
            </a:pPr>
            <a:r>
              <a:rPr lang="id-ID" dirty="0" smtClean="0"/>
              <a:t>7. Masalah dengan prasarana (listrik, air, dll)</a:t>
            </a:r>
          </a:p>
          <a:p>
            <a:pPr marL="722313" indent="-368300">
              <a:buNone/>
              <a:tabLst>
                <a:tab pos="354013" algn="l"/>
              </a:tabLst>
            </a:pPr>
            <a:r>
              <a:rPr lang="id-ID" dirty="0" smtClean="0"/>
              <a:t>8. Masalah teknis dengan alat-alat dan perlengkapan</a:t>
            </a:r>
          </a:p>
          <a:p>
            <a:pPr marL="722313" indent="-368300">
              <a:buNone/>
              <a:tabLst>
                <a:tab pos="354013" algn="l"/>
              </a:tabLst>
            </a:pPr>
            <a:r>
              <a:rPr lang="id-ID" dirty="0" smtClean="0"/>
              <a:t>9. Masalah dengan sumber daya manusia</a:t>
            </a:r>
          </a:p>
          <a:p>
            <a:pPr marL="722313" indent="-368300">
              <a:buNone/>
              <a:tabLst>
                <a:tab pos="354013" algn="l"/>
              </a:tabLst>
            </a:pPr>
            <a:r>
              <a:rPr lang="id-ID" dirty="0" smtClean="0"/>
              <a:t>10. Masalah dengan koordinasi antar unit pelaksana</a:t>
            </a:r>
          </a:p>
          <a:p>
            <a:pPr marL="722313" indent="-368300">
              <a:buNone/>
              <a:tabLst>
                <a:tab pos="354013" algn="l"/>
              </a:tabLst>
            </a:pPr>
            <a:r>
              <a:rPr lang="id-ID" dirty="0" smtClean="0"/>
              <a:t>11. Prosedur administrasi yang rumit </a:t>
            </a:r>
          </a:p>
        </p:txBody>
      </p:sp>
    </p:spTree>
    <p:extLst>
      <p:ext uri="{BB962C8B-B14F-4D97-AF65-F5344CB8AC3E}">
        <p14:creationId xmlns:p14="http://schemas.microsoft.com/office/powerpoint/2010/main" val="3246520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382</TotalTime>
  <Words>886</Words>
  <Application>Microsoft Office PowerPoint</Application>
  <PresentationFormat>On-screen Show (4:3)</PresentationFormat>
  <Paragraphs>123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MUTU PELAYANAN RUMAH SAKIT</vt:lpstr>
      <vt:lpstr>Konsep Mutu Pelayanan</vt:lpstr>
      <vt:lpstr>Konsep Mutu Pelayanan</vt:lpstr>
      <vt:lpstr>Konsep Mutu Pelayanan</vt:lpstr>
      <vt:lpstr>Konsep Mutu Pelayanan</vt:lpstr>
      <vt:lpstr>Konsep Mutu Pelayanan</vt:lpstr>
      <vt:lpstr>Konsep Mutu Pelayanan</vt:lpstr>
      <vt:lpstr>Konsep Mutu Pelayanan</vt:lpstr>
      <vt:lpstr>Konsep Mutu Pelayanan</vt:lpstr>
      <vt:lpstr>Konsep Mutu Pelayanan</vt:lpstr>
      <vt:lpstr>Konsep Mutu Pelayanan</vt:lpstr>
      <vt:lpstr>Konsep Mutu Pelayanan</vt:lpstr>
      <vt:lpstr>Konsep Mutu Pelayanan</vt:lpstr>
      <vt:lpstr>Konsep Mutu Pelayanan</vt:lpstr>
      <vt:lpstr>Kepentingan Menjaga Mutu</vt:lpstr>
      <vt:lpstr>Kepentingan Menjaga Mutu</vt:lpstr>
      <vt:lpstr>KONSEP PENJAMINAN MUTU</vt:lpstr>
      <vt:lpstr>KONSEP PENJAMINAN MUTU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 PELAYANAN RUMAH SAKIT</dc:title>
  <dc:creator>sony</dc:creator>
  <cp:lastModifiedBy>sony</cp:lastModifiedBy>
  <cp:revision>14</cp:revision>
  <dcterms:created xsi:type="dcterms:W3CDTF">2016-11-22T00:34:42Z</dcterms:created>
  <dcterms:modified xsi:type="dcterms:W3CDTF">2016-11-22T06:57:01Z</dcterms:modified>
</cp:coreProperties>
</file>