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340" r:id="rId3"/>
    <p:sldId id="294" r:id="rId4"/>
    <p:sldId id="257" r:id="rId5"/>
    <p:sldId id="258" r:id="rId6"/>
    <p:sldId id="278" r:id="rId7"/>
    <p:sldId id="272" r:id="rId8"/>
    <p:sldId id="273" r:id="rId9"/>
    <p:sldId id="298" r:id="rId10"/>
    <p:sldId id="299" r:id="rId11"/>
    <p:sldId id="307" r:id="rId12"/>
    <p:sldId id="308" r:id="rId13"/>
    <p:sldId id="316" r:id="rId14"/>
    <p:sldId id="310" r:id="rId15"/>
    <p:sldId id="311" r:id="rId16"/>
    <p:sldId id="317" r:id="rId17"/>
    <p:sldId id="318" r:id="rId18"/>
    <p:sldId id="319" r:id="rId19"/>
    <p:sldId id="320" r:id="rId20"/>
    <p:sldId id="321" r:id="rId21"/>
    <p:sldId id="323" r:id="rId22"/>
    <p:sldId id="324" r:id="rId23"/>
    <p:sldId id="322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41" r:id="rId37"/>
    <p:sldId id="338" r:id="rId38"/>
    <p:sldId id="339" r:id="rId39"/>
    <p:sldId id="325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6" autoAdjust="0"/>
  </p:normalViewPr>
  <p:slideViewPr>
    <p:cSldViewPr>
      <p:cViewPr varScale="1">
        <p:scale>
          <a:sx n="61" d="100"/>
          <a:sy n="61" d="100"/>
        </p:scale>
        <p:origin x="154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3D6C6-9335-4DBB-A31F-0F422A893517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34D4-02A5-40A4-B091-5D325D0D11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85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574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242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i="0" dirty="0" smtClean="0"/>
              <a:t>Object </a:t>
            </a:r>
            <a:r>
              <a:rPr lang="en-US" sz="1200" i="0" dirty="0" err="1" smtClean="0"/>
              <a:t>berpusat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pada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struktur</a:t>
            </a:r>
            <a:r>
              <a:rPr lang="id-ID" sz="1200" i="0" dirty="0" smtClean="0"/>
              <a:t> </a:t>
            </a:r>
            <a:r>
              <a:rPr lang="en-US" sz="1200" i="0" dirty="0" smtClean="0"/>
              <a:t>data </a:t>
            </a:r>
            <a:r>
              <a:rPr lang="en-US" sz="1200" i="0" dirty="0" err="1" smtClean="0"/>
              <a:t>dan</a:t>
            </a:r>
            <a:r>
              <a:rPr lang="en-US" sz="1200" i="0" dirty="0" smtClean="0"/>
              <a:t> method yang </a:t>
            </a:r>
            <a:r>
              <a:rPr lang="en-US" sz="1200" i="0" dirty="0" err="1" smtClean="0"/>
              <a:t>dapat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dimodifikasi</a:t>
            </a:r>
            <a:r>
              <a:rPr lang="en-US" sz="1200" i="0" dirty="0" smtClean="0"/>
              <a:t>/</a:t>
            </a:r>
            <a:r>
              <a:rPr lang="en-US" sz="1200" i="0" dirty="0" err="1" smtClean="0"/>
              <a:t>disesuaikan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dengan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kebutuhan</a:t>
            </a:r>
            <a:endParaRPr lang="id-ID" sz="1200" i="0" dirty="0" smtClean="0"/>
          </a:p>
          <a:p>
            <a:pPr marL="228600" indent="-228600">
              <a:buAutoNum type="arabicPeriod"/>
            </a:pPr>
            <a:r>
              <a:rPr lang="en-US" sz="1200" dirty="0" err="1" smtClean="0"/>
              <a:t>Melihat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i="1" dirty="0" smtClean="0"/>
              <a:t>object</a:t>
            </a:r>
            <a:r>
              <a:rPr lang="en-US" sz="1200" dirty="0" smtClean="0"/>
              <a:t> </a:t>
            </a:r>
            <a:r>
              <a:rPr lang="en-US" sz="1200" dirty="0" err="1" smtClean="0"/>
              <a:t>memungkinkan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mekanisme</a:t>
            </a:r>
            <a:r>
              <a:rPr lang="en-US" sz="1200" dirty="0" smtClean="0"/>
              <a:t> </a:t>
            </a:r>
            <a:r>
              <a:rPr lang="en-US" sz="1200" dirty="0" err="1" smtClean="0"/>
              <a:t>klasifikasi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mengkategorikan</a:t>
            </a:r>
            <a:r>
              <a:rPr lang="en-US" sz="1200" dirty="0" smtClean="0"/>
              <a:t> </a:t>
            </a:r>
            <a:r>
              <a:rPr lang="en-US" sz="1200" dirty="0" err="1" smtClean="0"/>
              <a:t>jenis</a:t>
            </a:r>
            <a:r>
              <a:rPr lang="en-US" sz="1200" dirty="0" smtClean="0"/>
              <a:t>, </a:t>
            </a:r>
            <a:r>
              <a:rPr lang="en-US" sz="1200" dirty="0" err="1" smtClean="0"/>
              <a:t>mendefinisikan</a:t>
            </a:r>
            <a:r>
              <a:rPr lang="en-US" sz="1200" dirty="0" smtClean="0"/>
              <a:t> </a:t>
            </a:r>
            <a:r>
              <a:rPr lang="en-US" sz="1200" dirty="0" err="1" smtClean="0"/>
              <a:t>hirarki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terlibat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ide-ide </a:t>
            </a:r>
            <a:r>
              <a:rPr lang="en-US" sz="1200" dirty="0" err="1" smtClean="0"/>
              <a:t>spesialisasi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generalisasi</a:t>
            </a:r>
            <a:endParaRPr lang="id-ID" sz="120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34D4-02A5-40A4-B091-5D325D0D11C4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2964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3. </a:t>
            </a:r>
            <a:r>
              <a:rPr lang="en-US" sz="1200" dirty="0" err="1" smtClean="0"/>
              <a:t>Spesifikasi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disebut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i="1" dirty="0" smtClean="0"/>
              <a:t>interface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kelas</a:t>
            </a:r>
            <a:r>
              <a:rPr lang="en-US" sz="1200" dirty="0" smtClean="0"/>
              <a:t> </a:t>
            </a:r>
            <a:r>
              <a:rPr lang="en-US" sz="1200" dirty="0" err="1" smtClean="0"/>
              <a:t>abstrak</a:t>
            </a:r>
            <a:r>
              <a:rPr lang="en-US" sz="1200" dirty="0" smtClean="0"/>
              <a:t> </a:t>
            </a:r>
            <a:endParaRPr lang="id-ID" sz="1200" dirty="0" smtClean="0"/>
          </a:p>
          <a:p>
            <a:r>
              <a:rPr lang="id-ID" sz="1200" dirty="0" smtClean="0"/>
              <a:t>4. </a:t>
            </a:r>
            <a:r>
              <a:rPr lang="en-US" sz="1200" dirty="0" err="1" smtClean="0"/>
              <a:t>Dokumen-dokumen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dihasilkan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dipahami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universal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demikian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id-ID" sz="1200" dirty="0" smtClean="0"/>
              <a:t>sebagai </a:t>
            </a:r>
            <a:r>
              <a:rPr lang="en-US" sz="1200" i="1" dirty="0" smtClean="0"/>
              <a:t>blueprint </a:t>
            </a:r>
            <a:r>
              <a:rPr lang="en-US" sz="1200" dirty="0" smtClean="0"/>
              <a:t>yang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i="1" dirty="0" err="1" smtClean="0"/>
              <a:t>enginer</a:t>
            </a:r>
            <a:r>
              <a:rPr lang="en-US" sz="1200" i="1" dirty="0" smtClean="0"/>
              <a:t>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lainnya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34D4-02A5-40A4-B091-5D325D0D11C4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950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5. </a:t>
            </a:r>
            <a:r>
              <a:rPr lang="id-ID" sz="1200" dirty="0" smtClean="0"/>
              <a:t>Standar solusi ditemukan pada semua tahap pengembangan perangkat lunak, tetapi pola desain mungkin adalah bentuk paling umum dari penggunaan kembali suatu solusi.</a:t>
            </a:r>
          </a:p>
          <a:p>
            <a:r>
              <a:rPr lang="id-ID" sz="1200" dirty="0" smtClean="0"/>
              <a:t>6. Desain ini menjelaskan ketentuan s</a:t>
            </a:r>
            <a:r>
              <a:rPr lang="en-US" sz="1200" dirty="0" smtClean="0"/>
              <a:t>i</a:t>
            </a:r>
            <a:r>
              <a:rPr lang="id-ID" sz="1200" dirty="0" smtClean="0"/>
              <a:t>stem</a:t>
            </a:r>
            <a:r>
              <a:rPr lang="en-US" sz="1200" dirty="0" err="1" smtClean="0"/>
              <a:t>atis</a:t>
            </a:r>
            <a:r>
              <a:rPr lang="id-ID" sz="1200" dirty="0" smtClean="0"/>
              <a:t> kelas konseptual dari mana langkah-langkah berikutnya dari proses pembangunan yang menghasilkan kelas implementasi yang merupakan akhir </a:t>
            </a:r>
            <a:r>
              <a:rPr lang="id-ID" sz="1200" i="1" dirty="0" smtClean="0"/>
              <a:t>software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34D4-02A5-40A4-B091-5D325D0D11C4}" type="slidenum">
              <a:rPr lang="id-ID" smtClean="0"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76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Setiap modul jelas harus menyediakan fungsi tertentu yang jelas ditentukan oleh sebuah Interface. Interface juga mendefinisikan bagaimana komponen lain dapat berinteraksi atau berkomunikasi dengan modul.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34D4-02A5-40A4-B091-5D325D0D11C4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51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48488" y="623728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l">
              <a:defRPr/>
            </a:pPr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08725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l">
              <a:defRPr/>
            </a:pPr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B69B7BB2-87DD-499E-A7A0-72C7A8C5EED6}" type="slidenum">
              <a:rPr kumimoji="0" lang="en-US" sz="1800">
                <a:solidFill>
                  <a:srgbClr val="000000"/>
                </a:solidFill>
                <a:effectLst/>
                <a:latin typeface="Arial" charset="0"/>
                <a:ea typeface="Arial Unicode MS"/>
                <a:cs typeface="Arial" charset="0"/>
              </a:rPr>
              <a:pPr algn="l">
                <a:defRPr/>
              </a:pPr>
              <a:t>‹#›</a:t>
            </a:fld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477146-82B9-4C81-A4DB-34BF03A5D3E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fri.kurniawan@dsn.dinus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Object oriented analyst and design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Defri Kurniawan</a:t>
            </a:r>
          </a:p>
          <a:p>
            <a:r>
              <a:rPr lang="id-ID" dirty="0" smtClean="0">
                <a:hlinkClick r:id="rId2"/>
              </a:rPr>
              <a:t>defri.kurniawan@dsn.dinus.ac.id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62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When should we use OO?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(PL) yang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PL yang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mendatang</a:t>
            </a:r>
            <a:endParaRPr lang="en-US" sz="2800" dirty="0" smtClean="0"/>
          </a:p>
          <a:p>
            <a:r>
              <a:rPr lang="fi-FI" sz="2800" dirty="0" smtClean="0"/>
              <a:t>Jika kita ingin membangun PL yang:</a:t>
            </a:r>
          </a:p>
          <a:p>
            <a:pPr lvl="1"/>
            <a:r>
              <a:rPr lang="fi-FI" sz="2800" dirty="0" smtClean="0"/>
              <a:t>Berdasar pada komponen yang telah pernah ada sebelumnya</a:t>
            </a:r>
            <a:r>
              <a:rPr lang="id-ID" sz="2800" dirty="0" smtClean="0"/>
              <a:t> </a:t>
            </a:r>
            <a:r>
              <a:rPr lang="fi-FI" sz="2800" dirty="0" smtClean="0"/>
              <a:t>(daur ulang)</a:t>
            </a:r>
            <a:endParaRPr lang="en-US" sz="2800" dirty="0" smtClean="0"/>
          </a:p>
          <a:p>
            <a:pPr lvl="1"/>
            <a:r>
              <a:rPr lang="it-IT" sz="2800" dirty="0" smtClean="0"/>
              <a:t>Dapat dipergunakan kembali di masa mendatang (</a:t>
            </a:r>
            <a:r>
              <a:rPr lang="it-IT" sz="2800" i="1" dirty="0" smtClean="0"/>
              <a:t>reusable</a:t>
            </a:r>
            <a:r>
              <a:rPr lang="it-IT" sz="2800" dirty="0" smtClean="0"/>
              <a:t>) </a:t>
            </a:r>
            <a:r>
              <a:rPr lang="fi-FI" sz="2800" dirty="0" smtClean="0"/>
              <a:t>dan mungkin, kapanpun dan di manapun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4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 vs object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10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Class vs Object [2]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id-ID" sz="2800" b="1" dirty="0" smtClean="0"/>
              <a:t>Perbedaan </a:t>
            </a:r>
            <a:r>
              <a:rPr lang="id-ID" sz="2800" b="1" i="1" dirty="0" smtClean="0"/>
              <a:t>Class</a:t>
            </a:r>
            <a:r>
              <a:rPr lang="id-ID" sz="2800" b="1" dirty="0" smtClean="0"/>
              <a:t> dengan </a:t>
            </a:r>
            <a:r>
              <a:rPr lang="id-ID" sz="2800" b="1" i="1" dirty="0" smtClean="0"/>
              <a:t>Object</a:t>
            </a:r>
          </a:p>
          <a:p>
            <a:pPr>
              <a:defRPr/>
            </a:pP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id-ID" sz="2800" i="1" dirty="0"/>
              <a:t>c</a:t>
            </a:r>
            <a:r>
              <a:rPr lang="en-US" sz="2800" i="1" dirty="0"/>
              <a:t>lass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i="1" dirty="0"/>
              <a:t>abstract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 smtClean="0"/>
              <a:t>object</a:t>
            </a:r>
            <a:endParaRPr lang="id-ID" sz="2800" i="1" dirty="0" smtClean="0"/>
          </a:p>
          <a:p>
            <a:pPr>
              <a:defRPr/>
            </a:pPr>
            <a:r>
              <a:rPr lang="id-ID" sz="2800" dirty="0" smtClean="0"/>
              <a:t>Obyek </a:t>
            </a:r>
            <a:r>
              <a:rPr lang="id-ID" sz="2800" dirty="0"/>
              <a:t>merupakan hasil instansiasi dari</a:t>
            </a:r>
            <a:r>
              <a:rPr lang="id-ID" sz="2800" i="1" dirty="0"/>
              <a:t> class</a:t>
            </a:r>
            <a:r>
              <a:rPr lang="id-ID" sz="2800" dirty="0"/>
              <a:t> Obyek disebut juga dengan </a:t>
            </a:r>
            <a:r>
              <a:rPr lang="id-ID" sz="2800" i="1" dirty="0"/>
              <a:t>instance</a:t>
            </a:r>
            <a:r>
              <a:rPr lang="id-ID" sz="2800" dirty="0"/>
              <a:t>.</a:t>
            </a:r>
            <a:endParaRPr lang="id-ID" dirty="0"/>
          </a:p>
          <a:p>
            <a:pPr>
              <a:defRPr/>
            </a:pPr>
            <a:endParaRPr lang="id-ID" i="1" dirty="0" smtClean="0"/>
          </a:p>
          <a:p>
            <a:pPr>
              <a:defRPr/>
            </a:pPr>
            <a:r>
              <a:rPr lang="id-ID" b="1" i="1" dirty="0" smtClean="0"/>
              <a:t>Example:</a:t>
            </a:r>
          </a:p>
          <a:p>
            <a:pPr>
              <a:defRPr/>
            </a:pPr>
            <a:r>
              <a:rPr lang="id-ID" sz="2800" i="1" dirty="0" smtClean="0"/>
              <a:t>Class</a:t>
            </a:r>
            <a:r>
              <a:rPr lang="id-ID" sz="2800" dirty="0" smtClean="0"/>
              <a:t> </a:t>
            </a:r>
            <a:r>
              <a:rPr lang="id-ID" sz="2800" dirty="0"/>
              <a:t>seperti </a:t>
            </a:r>
            <a:r>
              <a:rPr lang="id-ID" sz="2800" dirty="0">
                <a:solidFill>
                  <a:srgbClr val="C00000"/>
                </a:solidFill>
              </a:rPr>
              <a:t>cetakan kue</a:t>
            </a:r>
            <a:r>
              <a:rPr lang="id-ID" sz="2800" dirty="0"/>
              <a:t>, dimana kue yg dihasilkan dari cetakan kue itu adalah </a:t>
            </a:r>
            <a:r>
              <a:rPr lang="id-ID" sz="2800" i="1" dirty="0">
                <a:solidFill>
                  <a:srgbClr val="C00000"/>
                </a:solidFill>
              </a:rPr>
              <a:t>object</a:t>
            </a:r>
          </a:p>
          <a:p>
            <a:pPr>
              <a:defRPr/>
            </a:pPr>
            <a:r>
              <a:rPr lang="id-ID" sz="2800" dirty="0"/>
              <a:t>Warna kue bisa bermacam-macam meskipun berasal dari cetakan yang sama (</a:t>
            </a:r>
            <a:r>
              <a:rPr lang="id-ID" sz="2800" i="1" dirty="0">
                <a:solidFill>
                  <a:srgbClr val="C00000"/>
                </a:solidFill>
              </a:rPr>
              <a:t>object</a:t>
            </a:r>
            <a:r>
              <a:rPr lang="id-ID" sz="2800" dirty="0">
                <a:solidFill>
                  <a:srgbClr val="C00000"/>
                </a:solidFill>
              </a:rPr>
              <a:t> memiliki sifat independen</a:t>
            </a:r>
            <a:r>
              <a:rPr lang="id-ID" sz="2800" dirty="0" smtClean="0"/>
              <a:t>)</a:t>
            </a:r>
          </a:p>
          <a:p>
            <a:endParaRPr lang="en-US" i="1" dirty="0"/>
          </a:p>
          <a:p>
            <a:pPr>
              <a:defRPr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85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00B0F0"/>
                </a:solidFill>
              </a:rPr>
              <a:t>Class vs Object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/>
              <a:t>Perbedaan </a:t>
            </a:r>
            <a:r>
              <a:rPr lang="id-ID" sz="2800" b="1" i="1" dirty="0"/>
              <a:t>Class</a:t>
            </a:r>
            <a:r>
              <a:rPr lang="id-ID" sz="2800" b="1" dirty="0"/>
              <a:t> dengan </a:t>
            </a:r>
            <a:r>
              <a:rPr lang="id-ID" sz="2800" b="1" i="1" dirty="0" smtClean="0"/>
              <a:t>Object</a:t>
            </a:r>
            <a:endParaRPr lang="id-ID" sz="2800" b="1" dirty="0" smtClean="0"/>
          </a:p>
          <a:p>
            <a:r>
              <a:rPr lang="en-US" sz="2800" i="1" dirty="0"/>
              <a:t>Class</a:t>
            </a:r>
            <a:r>
              <a:rPr lang="en-US" sz="2800" dirty="0"/>
              <a:t> </a:t>
            </a: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 err="1"/>
              <a:t>behaviour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i="1" dirty="0"/>
              <a:t>object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/>
              <a:t>class</a:t>
            </a:r>
            <a:endParaRPr lang="id-ID" sz="2800" dirty="0"/>
          </a:p>
          <a:p>
            <a:r>
              <a:rPr lang="en-US" sz="2800" i="1" dirty="0" smtClean="0"/>
              <a:t>Class</a:t>
            </a:r>
            <a:r>
              <a:rPr lang="en-US" sz="2800" dirty="0" smtClean="0"/>
              <a:t> </a:t>
            </a:r>
            <a:r>
              <a:rPr lang="en-US" sz="2800" dirty="0" err="1"/>
              <a:t>bertugas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/>
              <a:t>template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id-ID" sz="2800" dirty="0" smtClean="0"/>
              <a:t>Object</a:t>
            </a:r>
          </a:p>
          <a:p>
            <a:endParaRPr lang="id-ID" sz="2800" dirty="0" smtClean="0"/>
          </a:p>
          <a:p>
            <a:r>
              <a:rPr lang="id-ID" sz="2800" b="1" i="1" dirty="0" smtClean="0"/>
              <a:t>Class</a:t>
            </a:r>
            <a:r>
              <a:rPr lang="id-ID" sz="2800" b="1" dirty="0"/>
              <a:t>:</a:t>
            </a:r>
            <a:r>
              <a:rPr lang="id-ID" sz="2800" dirty="0"/>
              <a:t> </a:t>
            </a:r>
            <a:r>
              <a:rPr lang="en-US" sz="2800" dirty="0" err="1">
                <a:solidFill>
                  <a:srgbClr val="C00000"/>
                </a:solidFill>
              </a:rPr>
              <a:t>konsep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00000"/>
                </a:solidFill>
              </a:rPr>
              <a:t>deskripsi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sesuatu</a:t>
            </a:r>
            <a:endParaRPr lang="id-ID" sz="2800" dirty="0" smtClean="0"/>
          </a:p>
          <a:p>
            <a:endParaRPr lang="id-ID" sz="2800" dirty="0" smtClean="0"/>
          </a:p>
          <a:p>
            <a:r>
              <a:rPr lang="id-ID" sz="2800" b="1" i="1" dirty="0"/>
              <a:t>Object</a:t>
            </a:r>
            <a:r>
              <a:rPr lang="id-ID" sz="2800" b="1" dirty="0"/>
              <a:t>:</a:t>
            </a:r>
            <a:r>
              <a:rPr lang="id-ID" sz="2800" dirty="0"/>
              <a:t> </a:t>
            </a:r>
            <a:r>
              <a:rPr lang="id-ID" sz="2800" i="1" dirty="0">
                <a:solidFill>
                  <a:srgbClr val="C00000"/>
                </a:solidFill>
              </a:rPr>
              <a:t>instance</a:t>
            </a:r>
            <a:r>
              <a:rPr lang="id-ID" sz="2800" dirty="0">
                <a:solidFill>
                  <a:srgbClr val="C00000"/>
                </a:solidFill>
              </a:rPr>
              <a:t> dari </a:t>
            </a:r>
            <a:r>
              <a:rPr lang="id-ID" sz="2800" i="1" dirty="0">
                <a:solidFill>
                  <a:srgbClr val="C00000"/>
                </a:solidFill>
              </a:rPr>
              <a:t>class</a:t>
            </a:r>
            <a:r>
              <a:rPr lang="id-ID" sz="2800" dirty="0"/>
              <a:t>, bentuk (contoh)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427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00B0F0"/>
                </a:solidFill>
              </a:rPr>
              <a:t>Class vs Object [2]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492472" y="1600339"/>
            <a:ext cx="468804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2800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Attribute:</a:t>
            </a:r>
          </a:p>
          <a:p>
            <a:pPr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  Topi, Baju, </a:t>
            </a:r>
            <a:r>
              <a:rPr lang="id-ID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Jaket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Tas Punggung,  </a:t>
            </a:r>
            <a:br>
              <a:rPr lang="id-ID" sz="2800" dirty="0">
                <a:latin typeface="Calibri" pitchFamily="34" charset="0"/>
                <a:cs typeface="Calibri" pitchFamily="34" charset="0"/>
              </a:rPr>
            </a:br>
            <a:r>
              <a:rPr lang="id-ID" sz="2800" dirty="0">
                <a:latin typeface="Calibri" pitchFamily="34" charset="0"/>
                <a:cs typeface="Calibri" pitchFamily="34" charset="0"/>
              </a:rPr>
              <a:t>  Tangan, Kaki, Mata</a:t>
            </a:r>
          </a:p>
          <a:p>
            <a:pPr>
              <a:defRPr/>
            </a:pPr>
            <a:endParaRPr lang="id-ID" sz="28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id-ID" sz="2800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Behavior:</a:t>
            </a:r>
          </a:p>
          <a:p>
            <a:pPr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 Jalan ke Depan</a:t>
            </a:r>
          </a:p>
          <a:p>
            <a:pPr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 Jalan Mundur</a:t>
            </a:r>
          </a:p>
          <a:p>
            <a:pPr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 Belok ke Kiri</a:t>
            </a:r>
          </a:p>
          <a:p>
            <a:pPr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 Memanjat</a:t>
            </a:r>
          </a:p>
          <a:p>
            <a:pPr>
              <a:defRPr/>
            </a:pP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2" y="1412776"/>
            <a:ext cx="4174562" cy="506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025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00B0F0"/>
                </a:solidFill>
              </a:rPr>
              <a:t>Class vs Object [2]</a:t>
            </a:r>
            <a:endParaRPr lang="id-ID" dirty="0"/>
          </a:p>
        </p:txBody>
      </p:sp>
      <p:pic>
        <p:nvPicPr>
          <p:cNvPr id="4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2651740"/>
            <a:ext cx="5257800" cy="327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2472" y="1285860"/>
            <a:ext cx="468804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d-ID" sz="2800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(State)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Ban, Stir, Pedal 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Rem, Pedal Gas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,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id-ID" sz="2400" dirty="0">
                <a:effectLst/>
                <a:latin typeface="Calibri" pitchFamily="34" charset="0"/>
                <a:cs typeface="Calibri" pitchFamily="34" charset="0"/>
              </a:rPr>
            </a:b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Warna, Tahun 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Produksi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i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Cara Menghidupkan Mesin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Manjalankan Mobil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Memundurkan Mobil</a:t>
            </a:r>
          </a:p>
          <a:p>
            <a:pPr algn="l">
              <a:defRPr/>
            </a:pPr>
            <a:endParaRPr lang="id-ID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en-US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d-ID" sz="2800" i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Variable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(Member)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i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d-ID" sz="2800" i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d-ID" sz="2800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Method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(Fungsi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0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Implementation of </a:t>
            </a:r>
            <a:r>
              <a:rPr lang="en-US" b="1" dirty="0" smtClean="0">
                <a:solidFill>
                  <a:srgbClr val="00B0F0"/>
                </a:solidFill>
              </a:rPr>
              <a:t>Class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950" y="2492896"/>
            <a:ext cx="74041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69950" y="1813747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Bagian-bagian Class Diagram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3159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00B0F0"/>
                </a:solidFill>
              </a:rPr>
              <a:t>Implementation of </a:t>
            </a:r>
            <a:r>
              <a:rPr lang="en-US" b="1" dirty="0">
                <a:solidFill>
                  <a:srgbClr val="00B0F0"/>
                </a:solidFill>
              </a:rPr>
              <a:t>Class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7153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9592" y="577046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Contoh Implementasi Code dari Class Diagram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45511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Classes of Object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Rectangle 1036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classes do you see?</a:t>
            </a:r>
          </a:p>
        </p:txBody>
      </p:sp>
      <p:pic>
        <p:nvPicPr>
          <p:cNvPr id="8" name="Picture 102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18192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260191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2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564904"/>
            <a:ext cx="13144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3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708920"/>
            <a:ext cx="17954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31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924944"/>
            <a:ext cx="125571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32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653136"/>
            <a:ext cx="766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1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At</a:t>
            </a:r>
            <a:r>
              <a:rPr lang="id-ID" sz="3600" b="1" dirty="0" smtClean="0">
                <a:solidFill>
                  <a:srgbClr val="00B0F0"/>
                </a:solidFill>
              </a:rPr>
              <a:t>t</a:t>
            </a:r>
            <a:r>
              <a:rPr lang="en-US" sz="3600" b="1" dirty="0" err="1" smtClean="0">
                <a:solidFill>
                  <a:srgbClr val="00B0F0"/>
                </a:solidFill>
              </a:rPr>
              <a:t>ribut</a:t>
            </a:r>
            <a:r>
              <a:rPr lang="id-ID" sz="3600" b="1" dirty="0" smtClean="0">
                <a:solidFill>
                  <a:srgbClr val="00B0F0"/>
                </a:solidFill>
              </a:rPr>
              <a:t>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err="1">
                <a:solidFill>
                  <a:srgbClr val="C00000"/>
                </a:solidFill>
                <a:ea typeface="ＭＳ Ｐゴシック" pitchFamily="50" charset="-128"/>
              </a:rPr>
              <a:t>Va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riable </a:t>
            </a:r>
            <a:r>
              <a:rPr lang="id-ID" altLang="ja-JP" sz="2800" dirty="0">
                <a:ea typeface="ＭＳ Ｐゴシック" pitchFamily="50" charset="-128"/>
              </a:rPr>
              <a:t>yang mengitari class, dengan 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nilai datanya bisa ditentukan di object</a:t>
            </a:r>
            <a:endParaRPr lang="en-US" altLang="ja-JP" sz="2800" dirty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id-ID" altLang="ja-JP" sz="2800" dirty="0">
                <a:ea typeface="ＭＳ Ｐゴシック" pitchFamily="50" charset="-128"/>
              </a:rPr>
              <a:t>Variable digunakan untuk 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menyimpan nilai </a:t>
            </a:r>
            <a:r>
              <a:rPr lang="id-ID" altLang="ja-JP" sz="2800" dirty="0">
                <a:ea typeface="ＭＳ Ｐゴシック" pitchFamily="50" charset="-128"/>
              </a:rPr>
              <a:t>yang nantinya akan digunakan pada program</a:t>
            </a:r>
          </a:p>
          <a:p>
            <a:r>
              <a:rPr lang="id-ID" altLang="ja-JP" sz="2800" dirty="0">
                <a:ea typeface="ＭＳ Ｐゴシック" pitchFamily="50" charset="-128"/>
              </a:rPr>
              <a:t>Variable memiliki 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jenis (tipe)</a:t>
            </a:r>
            <a:r>
              <a:rPr lang="id-ID" altLang="ja-JP" sz="2800" dirty="0">
                <a:ea typeface="ＭＳ Ｐゴシック" pitchFamily="50" charset="-128"/>
              </a:rPr>
              <a:t>, 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nama</a:t>
            </a:r>
            <a:r>
              <a:rPr lang="id-ID" altLang="ja-JP" sz="2800" dirty="0">
                <a:ea typeface="ＭＳ Ｐゴシック" pitchFamily="50" charset="-128"/>
              </a:rPr>
              <a:t> dan </a:t>
            </a:r>
            <a:r>
              <a:rPr lang="id-ID" altLang="ja-JP" sz="2800" dirty="0">
                <a:solidFill>
                  <a:srgbClr val="C00000"/>
                </a:solidFill>
                <a:ea typeface="ＭＳ Ｐゴシック" pitchFamily="50" charset="-128"/>
              </a:rPr>
              <a:t>nilai</a:t>
            </a:r>
            <a:endParaRPr lang="en-US" altLang="ja-JP" sz="2800" dirty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en-US" altLang="ja-JP" sz="2800" dirty="0" smtClean="0">
                <a:ea typeface="ＭＳ Ｐゴシック" pitchFamily="50" charset="-128"/>
              </a:rPr>
              <a:t>Name</a:t>
            </a:r>
            <a:r>
              <a:rPr lang="id-ID" altLang="ja-JP" sz="2800" dirty="0" smtClean="0">
                <a:ea typeface="ＭＳ Ｐゴシック" pitchFamily="50" charset="-128"/>
              </a:rPr>
              <a:t> &amp;</a:t>
            </a:r>
            <a:r>
              <a:rPr lang="en-US" altLang="ja-JP" sz="2800" dirty="0" smtClean="0">
                <a:ea typeface="ＭＳ Ｐゴシック" pitchFamily="50" charset="-128"/>
              </a:rPr>
              <a:t> age</a:t>
            </a:r>
            <a:r>
              <a:rPr lang="id-ID" altLang="ja-JP" sz="2800" dirty="0" smtClean="0">
                <a:ea typeface="ＭＳ Ｐゴシック" pitchFamily="50" charset="-128"/>
              </a:rPr>
              <a:t> adalah </a:t>
            </a:r>
            <a:r>
              <a:rPr lang="id-ID" altLang="ja-JP" sz="2800" dirty="0">
                <a:ea typeface="ＭＳ Ｐゴシック" pitchFamily="50" charset="-128"/>
              </a:rPr>
              <a:t>atribute </a:t>
            </a:r>
            <a:r>
              <a:rPr lang="id-ID" altLang="ja-JP" sz="2800" dirty="0" smtClean="0">
                <a:ea typeface="ＭＳ Ｐゴシック" pitchFamily="50" charset="-128"/>
              </a:rPr>
              <a:t>(</a:t>
            </a:r>
            <a:r>
              <a:rPr lang="id-ID" altLang="ja-JP" sz="2800" dirty="0">
                <a:ea typeface="ＭＳ Ｐゴシック" pitchFamily="50" charset="-128"/>
              </a:rPr>
              <a:t>variabel) dari class Person</a:t>
            </a:r>
            <a:endParaRPr lang="en-US" sz="2800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5469" t="21667" r="2344" b="16667"/>
          <a:stretch>
            <a:fillRect/>
          </a:stretch>
        </p:blipFill>
        <p:spPr bwMode="auto">
          <a:xfrm>
            <a:off x="652696" y="4515192"/>
            <a:ext cx="7808168" cy="224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193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3707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B0F0"/>
                </a:solidFill>
              </a:rPr>
              <a:t>Method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Method merupakan hal-hal yang bisa dilakukan oleh obyek dari suatu class</a:t>
            </a:r>
          </a:p>
          <a:p>
            <a:r>
              <a:rPr lang="id-ID" dirty="0" smtClean="0"/>
              <a:t>Method biasa dikaitkan dengan </a:t>
            </a:r>
            <a:r>
              <a:rPr lang="id-ID" i="1" dirty="0" smtClean="0"/>
              <a:t>Behaviour / </a:t>
            </a:r>
            <a:r>
              <a:rPr lang="id-ID" dirty="0" smtClean="0"/>
              <a:t>Perilaku </a:t>
            </a:r>
            <a:endParaRPr lang="id-ID" sz="2400" i="1" dirty="0" smtClean="0"/>
          </a:p>
          <a:p>
            <a:r>
              <a:rPr lang="id-ID" sz="2400" dirty="0" smtClean="0"/>
              <a:t>Yang bisa dilakukan oleh method </a:t>
            </a:r>
          </a:p>
          <a:p>
            <a:pPr>
              <a:buFont typeface="Wingdings" pitchFamily="2" charset="2"/>
              <a:buNone/>
            </a:pPr>
            <a:r>
              <a:rPr lang="id-ID" sz="2400" dirty="0" smtClean="0"/>
              <a:t>  – Merubah nilai atribut suatu obyek</a:t>
            </a:r>
            <a:br>
              <a:rPr lang="id-ID" sz="2400" dirty="0" smtClean="0"/>
            </a:br>
            <a:r>
              <a:rPr lang="id-ID" sz="2400" dirty="0" smtClean="0"/>
              <a:t>– Menerima informasi dari obyek lain</a:t>
            </a:r>
            <a:br>
              <a:rPr lang="id-ID" sz="2400" dirty="0" smtClean="0"/>
            </a:br>
            <a:r>
              <a:rPr lang="id-ID" sz="2400" dirty="0" smtClean="0"/>
              <a:t>– Mengirim informasi ke obyek lain untuk melakukan sesuatu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95230"/>
            <a:ext cx="3456384" cy="202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7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0" y="2209800"/>
            <a:ext cx="1981200" cy="533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sz="4000" b="1" dirty="0" smtClean="0">
                <a:solidFill>
                  <a:srgbClr val="FF9900"/>
                </a:solidFill>
              </a:rPr>
              <a:t>variable</a:t>
            </a:r>
            <a:endParaRPr lang="en-US" altLang="ja-JP" sz="4000" b="1" dirty="0">
              <a:solidFill>
                <a:srgbClr val="FF99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" y="1214422"/>
            <a:ext cx="6324600" cy="533877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4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1600" y="2133600"/>
            <a:ext cx="2362200" cy="9144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kecepatan</a:t>
            </a:r>
            <a:endParaRPr kumimoji="1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95600" y="1295400"/>
            <a:ext cx="1752600" cy="6858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gir</a:t>
            </a:r>
            <a:endParaRPr kumimoji="1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276600"/>
            <a:ext cx="35814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dirty="0">
                <a:effectLst/>
                <a:latin typeface="Calibri" pitchFamily="34" charset="0"/>
                <a:cs typeface="Calibri" pitchFamily="34" charset="0"/>
              </a:rPr>
              <a:t>t</a:t>
            </a:r>
            <a:r>
              <a:rPr lang="id-ID" sz="3200" dirty="0" smtClean="0">
                <a:effectLst/>
                <a:latin typeface="Calibri" pitchFamily="34" charset="0"/>
                <a:cs typeface="Calibri" pitchFamily="34" charset="0"/>
              </a:rPr>
              <a:t>ampilkan kecepatan</a:t>
            </a:r>
            <a:endParaRPr kumimoji="1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4648200"/>
            <a:ext cx="28194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dirty="0">
                <a:effectLst/>
                <a:latin typeface="Calibri" pitchFamily="34" charset="0"/>
                <a:cs typeface="Calibri" pitchFamily="34" charset="0"/>
              </a:rPr>
              <a:t>u</a:t>
            </a:r>
            <a:r>
              <a:rPr lang="id-ID" sz="3200" dirty="0" smtClean="0">
                <a:effectLst/>
                <a:latin typeface="Calibri" pitchFamily="34" charset="0"/>
                <a:cs typeface="Calibri" pitchFamily="34" charset="0"/>
              </a:rPr>
              <a:t>bah gir</a:t>
            </a:r>
            <a:endParaRPr kumimoji="1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>
            <a:stCxn id="11" idx="5"/>
            <a:endCxn id="14" idx="1"/>
          </p:cNvCxnSpPr>
          <p:nvPr/>
        </p:nvCxnSpPr>
        <p:spPr bwMode="auto">
          <a:xfrm>
            <a:off x="4391538" y="1880767"/>
            <a:ext cx="2618862" cy="5957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10" idx="6"/>
          </p:cNvCxnSpPr>
          <p:nvPr/>
        </p:nvCxnSpPr>
        <p:spPr bwMode="auto">
          <a:xfrm>
            <a:off x="3733800" y="2590800"/>
            <a:ext cx="31242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0" name="Rectangle 10"/>
          <p:cNvSpPr txBox="1">
            <a:spLocks noChangeArrowheads="1"/>
          </p:cNvSpPr>
          <p:nvPr/>
        </p:nvSpPr>
        <p:spPr bwMode="auto">
          <a:xfrm>
            <a:off x="7239000" y="4800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method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20" idx="1"/>
          </p:cNvCxnSpPr>
          <p:nvPr/>
        </p:nvCxnSpPr>
        <p:spPr bwMode="auto">
          <a:xfrm>
            <a:off x="6096000" y="3771900"/>
            <a:ext cx="1143000" cy="1295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886200" y="5029200"/>
            <a:ext cx="33528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6200" y="1143000"/>
            <a:ext cx="2857500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ja-JP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Class </a:t>
            </a:r>
            <a:r>
              <a:rPr kumimoji="0" lang="en-US" altLang="ja-JP" sz="3600" b="1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Sepeda</a:t>
            </a:r>
            <a:endParaRPr kumimoji="0" lang="en-US" altLang="ja-JP" sz="3600" b="1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9890" y="482600"/>
            <a:ext cx="7262834" cy="660400"/>
          </a:xfrm>
        </p:spPr>
        <p:txBody>
          <a:bodyPr>
            <a:normAutofit fontScale="90000"/>
          </a:bodyPr>
          <a:lstStyle/>
          <a:p>
            <a:r>
              <a:rPr lang="id-ID" altLang="ja-JP" b="1" dirty="0" smtClean="0">
                <a:solidFill>
                  <a:srgbClr val="00B0F0"/>
                </a:solidFill>
              </a:rPr>
              <a:t>Class = Method + Variable</a:t>
            </a:r>
            <a:endParaRPr lang="en-US" altLang="ja-JP" b="1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91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7166"/>
            <a:ext cx="7339034" cy="714380"/>
          </a:xfrm>
        </p:spPr>
        <p:txBody>
          <a:bodyPr/>
          <a:lstStyle/>
          <a:p>
            <a:r>
              <a:rPr lang="en-US" altLang="ja-JP" sz="2800" b="1" dirty="0" smtClean="0">
                <a:solidFill>
                  <a:srgbClr val="00B0F0"/>
                </a:solidFill>
              </a:rPr>
              <a:t>Object </a:t>
            </a:r>
            <a:r>
              <a:rPr lang="id-ID" altLang="ja-JP" sz="2800" b="1" dirty="0" smtClean="0">
                <a:solidFill>
                  <a:srgbClr val="00B0F0"/>
                </a:solidFill>
              </a:rPr>
              <a:t>= Method + </a:t>
            </a:r>
            <a:r>
              <a:rPr lang="id-ID" altLang="ja-JP" sz="2800" b="1" dirty="0" err="1" smtClean="0">
                <a:solidFill>
                  <a:srgbClr val="00B0F0"/>
                </a:solidFill>
              </a:rPr>
              <a:t>Variable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 </a:t>
            </a:r>
            <a:r>
              <a:rPr lang="id-ID" altLang="ja-JP" sz="2800" b="1" dirty="0" err="1" smtClean="0">
                <a:solidFill>
                  <a:srgbClr val="00B0F0"/>
                </a:solidFill>
              </a:rPr>
              <a:t>yg</a:t>
            </a:r>
            <a:r>
              <a:rPr lang="id-ID" altLang="ja-JP" sz="2800" b="1" dirty="0" smtClean="0">
                <a:solidFill>
                  <a:srgbClr val="00B0F0"/>
                </a:solidFill>
              </a:rPr>
              <a:t> Memiliki Nilai</a:t>
            </a:r>
            <a:endParaRPr lang="en-US" altLang="ja-JP" sz="2800" b="1" dirty="0">
              <a:solidFill>
                <a:srgbClr val="00B0F0"/>
              </a:solidFill>
            </a:endParaRPr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0" y="1981200"/>
            <a:ext cx="2438400" cy="53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sz="3200" b="1" dirty="0" smtClean="0">
                <a:solidFill>
                  <a:srgbClr val="FF9900"/>
                </a:solidFill>
              </a:rPr>
              <a:t>	instance variable</a:t>
            </a:r>
            <a:endParaRPr lang="en-US" altLang="ja-JP" sz="3200" b="1" dirty="0">
              <a:solidFill>
                <a:srgbClr val="FF99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9600" y="1214422"/>
            <a:ext cx="6324600" cy="52149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2133600"/>
            <a:ext cx="3657600" cy="762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kecepatan</a:t>
            </a:r>
            <a:r>
              <a:rPr kumimoji="1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= 10km/jam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76600" y="1295400"/>
            <a:ext cx="1676400" cy="6858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gir</a:t>
            </a:r>
            <a:r>
              <a:rPr kumimoji="1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=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57400" y="3352800"/>
            <a:ext cx="40386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 smtClean="0">
                <a:effectLst/>
                <a:latin typeface="Calibri" pitchFamily="34" charset="0"/>
                <a:cs typeface="Calibri" pitchFamily="34" charset="0"/>
              </a:rPr>
              <a:t>tampilkan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k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ecepatan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()</a:t>
            </a:r>
            <a:endParaRPr kumimoji="1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k</a:t>
            </a:r>
            <a:r>
              <a:rPr lang="id-ID" sz="28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ecepatan = 10 km/jam</a:t>
            </a:r>
            <a:endParaRPr kumimoji="1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52600" y="4876800"/>
            <a:ext cx="2514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bah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ir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(2)</a:t>
            </a:r>
            <a:endParaRPr kumimoji="1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gir = 5</a:t>
            </a:r>
            <a:endParaRPr kumimoji="1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6858000" y="40386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ja-JP" sz="3200" b="1" kern="0" dirty="0" smtClean="0">
                <a:solidFill>
                  <a:srgbClr val="CC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	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instance method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7" name="Straight Arrow Connector 16"/>
          <p:cNvCxnSpPr>
            <a:stCxn id="11" idx="6"/>
          </p:cNvCxnSpPr>
          <p:nvPr/>
        </p:nvCxnSpPr>
        <p:spPr bwMode="auto">
          <a:xfrm>
            <a:off x="4953000" y="1638300"/>
            <a:ext cx="2133600" cy="647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>
            <a:stCxn id="10" idx="6"/>
          </p:cNvCxnSpPr>
          <p:nvPr/>
        </p:nvCxnSpPr>
        <p:spPr bwMode="auto">
          <a:xfrm>
            <a:off x="5105400" y="2514600"/>
            <a:ext cx="2133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>
            <a:stCxn id="12" idx="3"/>
          </p:cNvCxnSpPr>
          <p:nvPr/>
        </p:nvCxnSpPr>
        <p:spPr bwMode="auto">
          <a:xfrm>
            <a:off x="6096000" y="3848100"/>
            <a:ext cx="1066800" cy="419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13" idx="3"/>
          </p:cNvCxnSpPr>
          <p:nvPr/>
        </p:nvCxnSpPr>
        <p:spPr bwMode="auto">
          <a:xfrm flipV="1">
            <a:off x="4267200" y="4876800"/>
            <a:ext cx="28194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" y="1143000"/>
            <a:ext cx="33528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Object </a:t>
            </a:r>
            <a:r>
              <a:rPr kumimoji="0" lang="en-US" altLang="ja-JP" sz="3200" b="1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Sepedaku</a:t>
            </a:r>
            <a:endParaRPr kumimoji="0" lang="en-US" altLang="ja-JP" sz="3200" b="1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73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Example </a:t>
            </a:r>
            <a:r>
              <a:rPr lang="en-US" b="1" dirty="0" smtClean="0">
                <a:solidFill>
                  <a:srgbClr val="00B0F0"/>
                </a:solidFill>
              </a:rPr>
              <a:t>Employee Class </a:t>
            </a:r>
            <a:r>
              <a:rPr lang="id-ID" b="1" dirty="0" smtClean="0">
                <a:solidFill>
                  <a:srgbClr val="00B0F0"/>
                </a:solidFill>
              </a:rPr>
              <a:t>And</a:t>
            </a:r>
            <a:r>
              <a:rPr lang="en-US" b="1" dirty="0" smtClean="0">
                <a:solidFill>
                  <a:srgbClr val="00B0F0"/>
                </a:solidFill>
              </a:rPr>
              <a:t> Object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899" t="29270" r="18692" b="16636"/>
          <a:stretch>
            <a:fillRect/>
          </a:stretch>
        </p:blipFill>
        <p:spPr bwMode="auto">
          <a:xfrm>
            <a:off x="1115616" y="1628800"/>
            <a:ext cx="707161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73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Object oriented analyst and design concept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70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Key Concepts of Object-Oriented Design</a:t>
            </a:r>
            <a:r>
              <a:rPr lang="id-ID" sz="3200" b="1" dirty="0">
                <a:solidFill>
                  <a:srgbClr val="00B050"/>
                </a:solidFill>
              </a:rPr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Central Role </a:t>
            </a:r>
            <a:r>
              <a:rPr lang="id-ID" sz="2800" i="1" dirty="0" smtClean="0"/>
              <a:t>o</a:t>
            </a:r>
            <a:r>
              <a:rPr lang="en-US" sz="2800" i="1" dirty="0" smtClean="0"/>
              <a:t>f Object</a:t>
            </a:r>
            <a:endParaRPr lang="id-ID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i="1" dirty="0" smtClean="0"/>
              <a:t>T</a:t>
            </a:r>
            <a:r>
              <a:rPr lang="en-US" sz="2800" i="1" dirty="0" smtClean="0"/>
              <a:t>he Notion </a:t>
            </a:r>
            <a:r>
              <a:rPr lang="id-ID" sz="2800" i="1" dirty="0" smtClean="0"/>
              <a:t>o</a:t>
            </a:r>
            <a:r>
              <a:rPr lang="en-US" sz="2800" i="1" dirty="0" smtClean="0"/>
              <a:t>f A Class</a:t>
            </a:r>
            <a:endParaRPr lang="id-ID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Abstract </a:t>
            </a:r>
            <a:r>
              <a:rPr lang="en-US" sz="2800" i="1" dirty="0"/>
              <a:t>specification of </a:t>
            </a:r>
            <a:r>
              <a:rPr lang="en-US" sz="2800" i="1" dirty="0" smtClean="0"/>
              <a:t>functionality</a:t>
            </a:r>
            <a:endParaRPr lang="id-ID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A Language To Define The System</a:t>
            </a:r>
            <a:endParaRPr lang="id-ID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i="1" dirty="0" smtClean="0"/>
              <a:t>Standard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An Analysis Process To Model A System</a:t>
            </a:r>
            <a:endParaRPr lang="id-ID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The Notions Of </a:t>
            </a:r>
            <a:r>
              <a:rPr lang="en-US" sz="2800" i="1" dirty="0" err="1" smtClean="0"/>
              <a:t>Extendability</a:t>
            </a:r>
            <a:r>
              <a:rPr lang="en-US" sz="2800" i="1" dirty="0" smtClean="0"/>
              <a:t> And Adaptability</a:t>
            </a:r>
            <a:endParaRPr lang="id-ID" sz="2800" i="1" dirty="0" smtClean="0"/>
          </a:p>
          <a:p>
            <a:endParaRPr lang="id-ID" sz="2800" i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2371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Key Concepts of Object-Oriented Design</a:t>
            </a:r>
            <a:r>
              <a:rPr lang="id-ID" sz="3200" b="1" dirty="0">
                <a:solidFill>
                  <a:srgbClr val="00B050"/>
                </a:solidFill>
              </a:rPr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1. </a:t>
            </a:r>
            <a:r>
              <a:rPr lang="en-US" sz="2800" b="1" i="1" dirty="0" smtClean="0"/>
              <a:t>Central Role </a:t>
            </a:r>
            <a:r>
              <a:rPr lang="id-ID" sz="2800" b="1" i="1" dirty="0" smtClean="0"/>
              <a:t>o</a:t>
            </a:r>
            <a:r>
              <a:rPr lang="en-US" sz="2800" b="1" i="1" dirty="0" smtClean="0"/>
              <a:t>f Object</a:t>
            </a:r>
            <a:endParaRPr lang="id-ID" sz="2800" b="1" i="1" dirty="0" smtClean="0"/>
          </a:p>
          <a:p>
            <a:r>
              <a:rPr lang="en-US" sz="2800" i="1" dirty="0"/>
              <a:t>Object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inti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proses</a:t>
            </a:r>
          </a:p>
          <a:p>
            <a:pPr lvl="1"/>
            <a:r>
              <a:rPr lang="en-US" sz="2400" dirty="0"/>
              <a:t>Proses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lama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(</a:t>
            </a:r>
            <a:r>
              <a:rPr lang="en-US" sz="2400" i="1" dirty="0"/>
              <a:t>re-usable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 lvl="1"/>
            <a:endParaRPr lang="id-ID" sz="2800" i="1" dirty="0" smtClean="0"/>
          </a:p>
          <a:p>
            <a:pPr marL="0" indent="0">
              <a:buNone/>
            </a:pPr>
            <a:r>
              <a:rPr lang="id-ID" sz="2800" b="1" dirty="0" smtClean="0"/>
              <a:t>2. </a:t>
            </a:r>
            <a:r>
              <a:rPr lang="en-US" sz="2800" b="1" i="1" dirty="0" smtClean="0"/>
              <a:t>The Notion </a:t>
            </a:r>
            <a:r>
              <a:rPr lang="id-ID" sz="2800" b="1" i="1" dirty="0" smtClean="0"/>
              <a:t>o</a:t>
            </a:r>
            <a:r>
              <a:rPr lang="en-US" sz="2800" b="1" i="1" dirty="0" smtClean="0"/>
              <a:t>f A Class</a:t>
            </a:r>
            <a:endParaRPr lang="id-ID" sz="2800" b="1" i="1" dirty="0" smtClean="0"/>
          </a:p>
          <a:p>
            <a:r>
              <a:rPr lang="en-US" sz="2800" dirty="0" err="1"/>
              <a:t>Kelas-kelas</a:t>
            </a:r>
            <a:r>
              <a:rPr lang="en-US" sz="2800" dirty="0"/>
              <a:t> </a:t>
            </a:r>
            <a:r>
              <a:rPr lang="en-US" sz="2800" dirty="0" err="1"/>
              <a:t>mengijinkan</a:t>
            </a:r>
            <a:r>
              <a:rPr lang="en-US" sz="2800" dirty="0"/>
              <a:t> </a:t>
            </a:r>
            <a:r>
              <a:rPr lang="en-US" sz="2800" dirty="0" err="1"/>
              <a:t>perancang</a:t>
            </a:r>
            <a:r>
              <a:rPr lang="en-US" sz="2800" dirty="0"/>
              <a:t> </a:t>
            </a:r>
            <a:r>
              <a:rPr lang="en-US" sz="2800" i="1" dirty="0"/>
              <a:t>software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i="1" dirty="0"/>
              <a:t>object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endParaRPr lang="id-ID" sz="2800" dirty="0" smtClean="0"/>
          </a:p>
          <a:p>
            <a:endParaRPr lang="id-ID" sz="2800" i="1" dirty="0" smtClean="0"/>
          </a:p>
          <a:p>
            <a:endParaRPr lang="id-ID" sz="2800" i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23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Key Concepts of Object-Oriented Design</a:t>
            </a:r>
            <a:r>
              <a:rPr lang="id-ID" sz="3200" b="1" dirty="0">
                <a:solidFill>
                  <a:srgbClr val="00B050"/>
                </a:solidFill>
              </a:rPr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3. </a:t>
            </a:r>
            <a:r>
              <a:rPr lang="en-US" sz="2800" b="1" i="1" dirty="0" smtClean="0"/>
              <a:t>Abstract Specification </a:t>
            </a:r>
            <a:r>
              <a:rPr lang="id-ID" sz="2800" b="1" i="1" dirty="0" smtClean="0"/>
              <a:t>o</a:t>
            </a:r>
            <a:r>
              <a:rPr lang="en-US" sz="2800" b="1" i="1" dirty="0" smtClean="0"/>
              <a:t>f Functionality</a:t>
            </a:r>
            <a:endParaRPr lang="id-ID" sz="2800" b="1" i="1" dirty="0" smtClean="0"/>
          </a:p>
          <a:p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perancangan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properti-properti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object </a:t>
            </a:r>
            <a:endParaRPr lang="id-ID" sz="2800" i="1" dirty="0"/>
          </a:p>
          <a:p>
            <a:pPr lvl="1"/>
            <a:r>
              <a:rPr lang="en-US" b="1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 smtClean="0"/>
              <a:t>.</a:t>
            </a:r>
            <a:endParaRPr lang="id-ID" dirty="0" smtClean="0"/>
          </a:p>
          <a:p>
            <a:pPr lvl="1"/>
            <a:endParaRPr lang="id-ID" i="1" dirty="0" smtClean="0"/>
          </a:p>
          <a:p>
            <a:pPr marL="0" indent="0">
              <a:buNone/>
            </a:pPr>
            <a:r>
              <a:rPr lang="id-ID" sz="2800" b="1" dirty="0" smtClean="0"/>
              <a:t>4. </a:t>
            </a:r>
            <a:r>
              <a:rPr lang="en-US" sz="2800" b="1" i="1" dirty="0" smtClean="0"/>
              <a:t>A Language To Define The System</a:t>
            </a:r>
            <a:endParaRPr lang="id-ID" sz="2800" b="1" i="1" dirty="0" smtClean="0"/>
          </a:p>
          <a:p>
            <a:r>
              <a:rPr lang="id-ID" sz="2800" i="1" dirty="0"/>
              <a:t>U</a:t>
            </a:r>
            <a:r>
              <a:rPr lang="en-US" sz="2800" i="1" dirty="0" err="1"/>
              <a:t>nified</a:t>
            </a:r>
            <a:r>
              <a:rPr lang="en-US" sz="2800" i="1" dirty="0"/>
              <a:t> </a:t>
            </a:r>
            <a:r>
              <a:rPr lang="en-US" sz="2800" i="1" dirty="0" err="1"/>
              <a:t>Modelling</a:t>
            </a:r>
            <a:r>
              <a:rPr lang="en-US" sz="2800" i="1" dirty="0"/>
              <a:t> Language</a:t>
            </a:r>
            <a:r>
              <a:rPr lang="en-US" sz="2800" dirty="0"/>
              <a:t> (UML)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terpilih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endParaRPr lang="id-ID" sz="2800" b="1" i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728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Key Concepts of Object-Oriented Design</a:t>
            </a:r>
            <a:r>
              <a:rPr lang="id-ID" sz="3200" b="1" dirty="0">
                <a:solidFill>
                  <a:srgbClr val="00B050"/>
                </a:solidFill>
              </a:rPr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5. </a:t>
            </a:r>
            <a:r>
              <a:rPr lang="id-ID" sz="2800" b="1" i="1" dirty="0" smtClean="0"/>
              <a:t>Standard Solution</a:t>
            </a:r>
          </a:p>
          <a:p>
            <a:r>
              <a:rPr lang="id-ID" sz="2800" dirty="0"/>
              <a:t>Adanya struktur objek memfasilitasi mendokumentasikan </a:t>
            </a:r>
            <a:r>
              <a:rPr lang="id-ID" sz="2800" i="1" dirty="0"/>
              <a:t>standar solution</a:t>
            </a:r>
            <a:r>
              <a:rPr lang="id-ID" sz="2800" dirty="0"/>
              <a:t>, disebut pola desain</a:t>
            </a:r>
            <a:r>
              <a:rPr lang="en-US" sz="2800" dirty="0"/>
              <a:t> / </a:t>
            </a:r>
            <a:r>
              <a:rPr lang="en-US" sz="2800" i="1" dirty="0"/>
              <a:t>design pattern</a:t>
            </a:r>
            <a:r>
              <a:rPr lang="id-ID" sz="2800" dirty="0" smtClean="0"/>
              <a:t>.</a:t>
            </a:r>
          </a:p>
          <a:p>
            <a:endParaRPr lang="id-ID" sz="2800" i="1" dirty="0" smtClean="0"/>
          </a:p>
          <a:p>
            <a:pPr marL="0" indent="0">
              <a:buNone/>
            </a:pPr>
            <a:r>
              <a:rPr lang="id-ID" sz="2800" b="1" dirty="0" smtClean="0"/>
              <a:t>6. </a:t>
            </a:r>
            <a:r>
              <a:rPr lang="en-US" sz="2800" b="1" i="1" dirty="0" smtClean="0"/>
              <a:t>An Analysis Process To Model A System</a:t>
            </a:r>
            <a:endParaRPr lang="id-ID" sz="2800" b="1" i="1" dirty="0" smtClean="0"/>
          </a:p>
          <a:p>
            <a:r>
              <a:rPr lang="en-US" sz="2800" i="1" dirty="0"/>
              <a:t>Object oriented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menerjemahkan</a:t>
            </a:r>
            <a:r>
              <a:rPr lang="en-US" sz="2800" dirty="0"/>
              <a:t> </a:t>
            </a:r>
            <a:r>
              <a:rPr lang="en-US" sz="2800" dirty="0" err="1"/>
              <a:t>spesifikasi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konseptual</a:t>
            </a:r>
            <a:endParaRPr lang="id-ID" sz="2800" i="1" dirty="0" smtClean="0"/>
          </a:p>
          <a:p>
            <a:endParaRPr lang="id-ID" sz="2800" i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53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Key Concepts of Object-Oriented Design</a:t>
            </a:r>
            <a:r>
              <a:rPr lang="id-ID" sz="3200" b="1" dirty="0">
                <a:solidFill>
                  <a:srgbClr val="00B050"/>
                </a:solidFill>
              </a:rPr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/>
              <a:t>7. </a:t>
            </a:r>
            <a:r>
              <a:rPr lang="en-US" sz="2800" b="1" i="1" dirty="0" smtClean="0"/>
              <a:t>The </a:t>
            </a:r>
            <a:r>
              <a:rPr lang="en-US" sz="2800" b="1" i="1" dirty="0"/>
              <a:t>Notions Of </a:t>
            </a:r>
            <a:r>
              <a:rPr lang="en-US" sz="2800" b="1" i="1" dirty="0" err="1"/>
              <a:t>Extendability</a:t>
            </a:r>
            <a:r>
              <a:rPr lang="en-US" sz="2800" b="1" i="1" dirty="0"/>
              <a:t> And Adaptability</a:t>
            </a:r>
            <a:endParaRPr lang="id-ID" sz="2800" b="1" i="1" dirty="0"/>
          </a:p>
          <a:p>
            <a:r>
              <a:rPr lang="id-ID" sz="2800" i="1" dirty="0" smtClean="0"/>
              <a:t>Software</a:t>
            </a:r>
            <a:r>
              <a:rPr lang="id-ID" sz="2800" dirty="0" smtClean="0"/>
              <a:t> </a:t>
            </a:r>
            <a:r>
              <a:rPr lang="id-ID" sz="2800" dirty="0"/>
              <a:t>memiliki fleksibilitas yang tidak biasanya ditemukan dalam perangkat </a:t>
            </a:r>
            <a:r>
              <a:rPr lang="id-ID" sz="2800" dirty="0" smtClean="0"/>
              <a:t>keras, memungkinkan </a:t>
            </a:r>
            <a:r>
              <a:rPr lang="id-ID" sz="2800" dirty="0"/>
              <a:t>kita untuk memodifikasi entitas yang ada dengan cara-cara kecil untuk membuat yang </a:t>
            </a:r>
            <a:r>
              <a:rPr lang="id-ID" sz="2800" dirty="0" smtClean="0"/>
              <a:t>baru. </a:t>
            </a:r>
          </a:p>
          <a:p>
            <a:endParaRPr lang="id-ID" sz="2800" dirty="0" smtClean="0"/>
          </a:p>
          <a:p>
            <a:r>
              <a:rPr lang="id-ID" sz="2800" i="1" dirty="0" smtClean="0"/>
              <a:t>Inheritance</a:t>
            </a:r>
            <a:r>
              <a:rPr lang="id-ID" sz="2800" dirty="0" smtClean="0"/>
              <a:t> atau pewarisan merupakan contoh dari konsep ini.</a:t>
            </a:r>
            <a:endParaRPr lang="id-ID" sz="2800" i="1" dirty="0" smtClean="0"/>
          </a:p>
          <a:p>
            <a:endParaRPr lang="id-ID" sz="2800" i="1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0011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INTRODUCTION OBJECT ORIENTED ANALYST AND DESIGN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96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Other Related Concept</a:t>
            </a:r>
            <a:endParaRPr lang="id-ID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Tidak cukup hanya memahami konsep kunci perancangan  berorientasi objek. Terdapat konsep terkait lain yang diperlukan untuk memahami </a:t>
            </a:r>
            <a:r>
              <a:rPr lang="id-ID" sz="2800" i="1" dirty="0" smtClean="0"/>
              <a:t>object oriented:</a:t>
            </a:r>
          </a:p>
          <a:p>
            <a:r>
              <a:rPr lang="id-ID" sz="2800" i="1" dirty="0" smtClean="0">
                <a:solidFill>
                  <a:srgbClr val="7030A0"/>
                </a:solidFill>
              </a:rPr>
              <a:t>Modular design and encapsulation</a:t>
            </a:r>
          </a:p>
          <a:p>
            <a:r>
              <a:rPr lang="id-ID" sz="2800" i="1" dirty="0" smtClean="0">
                <a:solidFill>
                  <a:srgbClr val="FF0000"/>
                </a:solidFill>
              </a:rPr>
              <a:t>Cohesion and coupling</a:t>
            </a:r>
            <a:endParaRPr lang="id-ID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Modular Design And Encapsulation [1]</a:t>
            </a:r>
            <a:endParaRPr lang="id-ID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b="1" i="1" dirty="0" smtClean="0"/>
              <a:t>Modularity </a:t>
            </a:r>
            <a:r>
              <a:rPr lang="id-ID" sz="2800" b="1" dirty="0" smtClean="0"/>
              <a:t>/ modularitas</a:t>
            </a:r>
            <a:r>
              <a:rPr lang="id-ID" sz="2800" dirty="0" smtClean="0"/>
              <a:t> </a:t>
            </a:r>
            <a:r>
              <a:rPr lang="id-ID" sz="2800" dirty="0"/>
              <a:t>mengacu pada gagasan menyusun sistem besar dengan mengembangkan sejumlah komponen yang berbeda secara independen dan kemudian </a:t>
            </a:r>
            <a:r>
              <a:rPr lang="id-ID" sz="2800" dirty="0" smtClean="0"/>
              <a:t>mengintegrasikannya </a:t>
            </a:r>
            <a:r>
              <a:rPr lang="id-ID" sz="2800" dirty="0"/>
              <a:t>untuk menyediakan fungsionalitas yang diperlukan</a:t>
            </a:r>
            <a:r>
              <a:rPr lang="id-ID" sz="2800" dirty="0" smtClean="0"/>
              <a:t>.</a:t>
            </a:r>
          </a:p>
          <a:p>
            <a:endParaRPr lang="id-ID" sz="2800" dirty="0"/>
          </a:p>
          <a:p>
            <a:r>
              <a:rPr lang="id-ID" sz="2800" i="1" dirty="0"/>
              <a:t>Modularity</a:t>
            </a:r>
            <a:r>
              <a:rPr lang="id-ID" sz="2800" dirty="0"/>
              <a:t> ketika digunakan dengan tepat akan membuat modul individu relatif lebih sederhana dan sistem lebih mudah dipahami</a:t>
            </a:r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4504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Modular Design And Encapsulation [1]</a:t>
            </a:r>
            <a:endParaRPr lang="id-ID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b="1" i="1" dirty="0"/>
              <a:t>Encapsulation</a:t>
            </a:r>
            <a:r>
              <a:rPr lang="id-ID" sz="2800" b="1" dirty="0"/>
              <a:t> / enkapsulasi </a:t>
            </a:r>
            <a:r>
              <a:rPr lang="id-ID" sz="2800" dirty="0"/>
              <a:t>mengacu pada penyembunyian detail modul dari implementasinya terhadap pihak external</a:t>
            </a:r>
            <a:r>
              <a:rPr lang="id-ID" sz="2800" dirty="0" smtClean="0"/>
              <a:t>.</a:t>
            </a:r>
          </a:p>
          <a:p>
            <a:endParaRPr lang="id-ID" sz="2800" b="1" dirty="0"/>
          </a:p>
          <a:p>
            <a:r>
              <a:rPr lang="id-ID" sz="2800" dirty="0"/>
              <a:t>Mekanisme </a:t>
            </a:r>
            <a:r>
              <a:rPr lang="id-ID" sz="2800" dirty="0">
                <a:solidFill>
                  <a:srgbClr val="C00000"/>
                </a:solidFill>
              </a:rPr>
              <a:t>menyembunyikan suatu proses dan data dalam sistem </a:t>
            </a:r>
            <a:r>
              <a:rPr lang="id-ID" sz="2800" dirty="0"/>
              <a:t>untuk menghindari interferensi, dan menyederhanakan penggunaan proses itu </a:t>
            </a:r>
            <a:r>
              <a:rPr lang="id-ID" sz="2800" dirty="0" smtClean="0"/>
              <a:t>sendiri</a:t>
            </a:r>
            <a:endParaRPr lang="id-ID" sz="2800" b="1" dirty="0"/>
          </a:p>
          <a:p>
            <a:pPr lvl="1"/>
            <a:r>
              <a:rPr lang="en-US" sz="2400" i="1" dirty="0"/>
              <a:t>Class access level (public, protected, </a:t>
            </a:r>
            <a:r>
              <a:rPr lang="en-US" sz="2400" i="1" dirty="0" smtClean="0"/>
              <a:t>private)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implementasi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konsep</a:t>
            </a:r>
            <a:r>
              <a:rPr lang="en-US" sz="2400" dirty="0">
                <a:solidFill>
                  <a:srgbClr val="C00000"/>
                </a:solidFill>
              </a:rPr>
              <a:t> encapsulation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5356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Cohesion And Coupling [1]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OOP yang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low coupling</a:t>
            </a:r>
            <a:r>
              <a:rPr lang="en-US" sz="2800" dirty="0"/>
              <a:t>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en-US" sz="2800" i="1" dirty="0"/>
              <a:t>high </a:t>
            </a:r>
            <a:r>
              <a:rPr lang="en-US" sz="2800" i="1" dirty="0" smtClean="0"/>
              <a:t>cohesion</a:t>
            </a:r>
            <a:endParaRPr lang="id-ID" sz="2800" i="1" dirty="0" smtClean="0"/>
          </a:p>
          <a:p>
            <a:endParaRPr lang="en-US" sz="2800" dirty="0" smtClean="0"/>
          </a:p>
          <a:p>
            <a:r>
              <a:rPr lang="en-US" sz="2800" b="1" i="1" dirty="0"/>
              <a:t>Coupling</a:t>
            </a:r>
            <a:r>
              <a:rPr lang="en-US" sz="2800" b="1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seberapa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i="1" dirty="0"/>
              <a:t>class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class</a:t>
            </a:r>
            <a:r>
              <a:rPr lang="en-US" sz="2800" dirty="0"/>
              <a:t> yang lain</a:t>
            </a:r>
          </a:p>
          <a:p>
            <a:endParaRPr lang="id-ID" sz="2800" b="1" i="1" dirty="0"/>
          </a:p>
          <a:p>
            <a:r>
              <a:rPr lang="en-US" sz="2800" b="1" i="1" dirty="0" smtClean="0"/>
              <a:t>Cohesion</a:t>
            </a:r>
            <a:r>
              <a:rPr lang="en-US" sz="2800" dirty="0" smtClean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responsibility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smtClean="0"/>
              <a:t>class</a:t>
            </a:r>
            <a:r>
              <a:rPr lang="id-ID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1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solidFill>
                  <a:srgbClr val="00B0F0"/>
                </a:solidFill>
              </a:rPr>
              <a:t>Cohesion And </a:t>
            </a:r>
            <a:r>
              <a:rPr lang="id-ID" sz="3600" b="1" dirty="0" smtClean="0">
                <a:solidFill>
                  <a:srgbClr val="00B0F0"/>
                </a:solidFill>
              </a:rPr>
              <a:t>Coupling [1]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 smtClean="0"/>
              <a:t>spesifik</a:t>
            </a:r>
            <a:r>
              <a:rPr lang="id-ID" sz="2800" dirty="0" smtClean="0"/>
              <a:t> (</a:t>
            </a:r>
            <a:r>
              <a:rPr lang="id-ID" sz="2800" dirty="0" smtClean="0">
                <a:solidFill>
                  <a:srgbClr val="C00000"/>
                </a:solidFill>
              </a:rPr>
              <a:t>tinggi)</a:t>
            </a:r>
            <a:r>
              <a:rPr lang="en-US" sz="2800" dirty="0" smtClean="0"/>
              <a:t> s</a:t>
            </a:r>
            <a:r>
              <a:rPr lang="id-ID" sz="2800" dirty="0" smtClean="0"/>
              <a:t>uatu</a:t>
            </a:r>
            <a:r>
              <a:rPr lang="en-US" sz="2800" dirty="0" smtClean="0"/>
              <a:t> </a:t>
            </a:r>
            <a:r>
              <a:rPr lang="en-US" sz="2800" i="1" dirty="0">
                <a:solidFill>
                  <a:srgbClr val="C00000"/>
                </a:solidFill>
              </a:rPr>
              <a:t>responsibility class</a:t>
            </a:r>
            <a:r>
              <a:rPr lang="en-US" sz="2800" i="1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rendah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ketergantungannya</a:t>
            </a:r>
            <a:r>
              <a:rPr lang="en-US" sz="2800" dirty="0"/>
              <a:t>,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 smtClean="0"/>
              <a:t>sebaliknya</a:t>
            </a:r>
            <a:endParaRPr lang="id-ID" sz="2800" dirty="0" smtClean="0"/>
          </a:p>
          <a:p>
            <a:endParaRPr lang="en-US" sz="2800" dirty="0"/>
          </a:p>
          <a:p>
            <a:r>
              <a:rPr lang="id-ID" sz="2800" dirty="0" err="1"/>
              <a:t>T</a:t>
            </a:r>
            <a:r>
              <a:rPr lang="en-US" sz="2800" dirty="0" err="1" smtClean="0"/>
              <a:t>ujuan</a:t>
            </a:r>
            <a:r>
              <a:rPr lang="en-US" sz="2800" dirty="0" smtClean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, </a:t>
            </a:r>
            <a:r>
              <a:rPr lang="en-US" sz="2800" dirty="0" err="1"/>
              <a:t>fleksibilitas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/>
              <a:t>class</a:t>
            </a:r>
            <a:r>
              <a:rPr lang="en-US" sz="2800" dirty="0"/>
              <a:t>,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class </a:t>
            </a:r>
            <a:r>
              <a:rPr lang="en-US" sz="2800" dirty="0"/>
              <a:t>yang </a:t>
            </a:r>
            <a:r>
              <a:rPr lang="en-US" sz="2800" dirty="0" err="1" smtClean="0"/>
              <a:t>dides</a:t>
            </a:r>
            <a:r>
              <a:rPr lang="id-ID" sz="2800" dirty="0" smtClean="0"/>
              <a:t>ai</a:t>
            </a:r>
            <a:r>
              <a:rPr lang="en-US" sz="2800" dirty="0" smtClean="0"/>
              <a:t>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low coupling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 smtClean="0"/>
              <a:t>h</a:t>
            </a:r>
            <a:r>
              <a:rPr lang="id-ID" sz="2800" i="1" dirty="0" smtClean="0"/>
              <a:t>i</a:t>
            </a:r>
            <a:r>
              <a:rPr lang="en-US" sz="2800" i="1" dirty="0" err="1" smtClean="0"/>
              <a:t>gh</a:t>
            </a:r>
            <a:r>
              <a:rPr lang="en-US" sz="2800" i="1" dirty="0" smtClean="0"/>
              <a:t> </a:t>
            </a:r>
            <a:r>
              <a:rPr lang="en-US" sz="2800" i="1" dirty="0"/>
              <a:t>cohesion</a:t>
            </a:r>
            <a:r>
              <a:rPr lang="en-US" sz="2800" dirty="0"/>
              <a:t>,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di </a:t>
            </a:r>
            <a:r>
              <a:rPr lang="en-US" sz="2800" dirty="0" err="1"/>
              <a:t>modifikasi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98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OB\NGAJAR\UDINUS\2014-FIK -TI OOAD\IMAGES\cr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19663"/>
            <a:ext cx="5724525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5877272"/>
            <a:ext cx="3456384" cy="936104"/>
          </a:xfrm>
        </p:spPr>
        <p:txBody>
          <a:bodyPr/>
          <a:lstStyle/>
          <a:p>
            <a:r>
              <a:rPr lang="id-ID" b="1" dirty="0" smtClean="0"/>
              <a:t>Contoh</a:t>
            </a:r>
            <a:r>
              <a:rPr lang="id-ID" dirty="0" smtClean="0"/>
              <a:t> Responsibility pada suatu Class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98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 and Drawbacks of OO Development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61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Benefit and Drawbacks of OO Development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sz="2800" dirty="0" smtClean="0"/>
          </a:p>
          <a:p>
            <a:r>
              <a:rPr lang="en-US" sz="2800" b="1" i="1" dirty="0" smtClean="0"/>
              <a:t>Benefit</a:t>
            </a:r>
            <a:r>
              <a:rPr lang="id-ID" sz="2800" b="1" dirty="0" smtClean="0"/>
              <a:t> </a:t>
            </a:r>
            <a:r>
              <a:rPr lang="en-US" sz="2800" b="1" dirty="0" smtClean="0"/>
              <a:t>/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Keuntungan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kali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, </a:t>
            </a:r>
            <a:r>
              <a:rPr lang="en-US" sz="2400" dirty="0" err="1" smtClean="0"/>
              <a:t>ini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i="1" dirty="0" smtClean="0"/>
              <a:t>designer</a:t>
            </a:r>
            <a:r>
              <a:rPr lang="en-US" sz="2400" dirty="0" smtClean="0"/>
              <a:t> </a:t>
            </a:r>
            <a:r>
              <a:rPr lang="en-US" sz="2400" dirty="0" err="1" smtClean="0"/>
              <a:t>gampang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endParaRPr lang="en-US" sz="2400" dirty="0" smtClean="0"/>
          </a:p>
          <a:p>
            <a:pPr lvl="1"/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</a:t>
            </a:r>
            <a:r>
              <a:rPr lang="id-ID" sz="2400" dirty="0" smtClean="0"/>
              <a:t>k</a:t>
            </a:r>
            <a:r>
              <a:rPr lang="en-US" sz="2400" dirty="0" err="1" smtClean="0"/>
              <a:t>tivit</a:t>
            </a:r>
            <a:r>
              <a:rPr lang="id-ID" sz="2400" dirty="0" smtClean="0"/>
              <a:t>as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i="1" dirty="0" smtClean="0"/>
              <a:t>re-use software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endParaRPr lang="en-US" sz="2400" dirty="0" smtClean="0"/>
          </a:p>
          <a:p>
            <a:pPr lvl="1"/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mengakomodasi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, </a:t>
            </a:r>
            <a:r>
              <a:rPr lang="en-US" sz="2400" dirty="0" err="1" smtClean="0"/>
              <a:t>fleksibel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i="1" dirty="0" smtClean="0"/>
              <a:t>requirement</a:t>
            </a:r>
          </a:p>
          <a:p>
            <a:pPr lvl="1"/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system development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Benefit and Drawbacks of OO Development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sz="2800" dirty="0" smtClean="0"/>
          </a:p>
          <a:p>
            <a:r>
              <a:rPr lang="en-US" sz="2800" b="1" i="1" dirty="0" smtClean="0"/>
              <a:t>Drawbacks</a:t>
            </a:r>
            <a:r>
              <a:rPr lang="id-ID" sz="2800" b="1" i="1" dirty="0" smtClean="0"/>
              <a:t> </a:t>
            </a:r>
            <a:r>
              <a:rPr lang="en-US" sz="2800" b="1" dirty="0" smtClean="0"/>
              <a:t>/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Kerugian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i="1" dirty="0" smtClean="0"/>
              <a:t>objects creation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destruction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mengakibatkan</a:t>
            </a:r>
            <a:r>
              <a:rPr lang="id-ID" sz="2400" dirty="0"/>
              <a:t> </a:t>
            </a:r>
            <a:r>
              <a:rPr lang="en-US" sz="2400" i="1" dirty="0" smtClean="0"/>
              <a:t>poor memory access times</a:t>
            </a:r>
          </a:p>
          <a:p>
            <a:pPr lvl="1"/>
            <a:r>
              <a:rPr lang="en-US" sz="2400" dirty="0" err="1" smtClean="0"/>
              <a:t>Susahnya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OO </a:t>
            </a:r>
            <a:r>
              <a:rPr lang="en-US" sz="2400" i="1" dirty="0" smtClean="0"/>
              <a:t>principles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nyaman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(</a:t>
            </a:r>
            <a:r>
              <a:rPr lang="en-US" sz="2400" dirty="0" err="1" smtClean="0"/>
              <a:t>terpaku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3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0760" y="2863353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00B0F0"/>
                </a:solidFill>
              </a:rPr>
              <a:t>TERIMA KASIH</a:t>
            </a:r>
            <a:endParaRPr lang="id-ID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What’s Object Oriented?</a:t>
            </a:r>
            <a:r>
              <a:rPr lang="id-ID" sz="3600" b="1" dirty="0" smtClean="0">
                <a:solidFill>
                  <a:srgbClr val="00B0F0"/>
                </a:solidFill>
              </a:rPr>
              <a:t> [1]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Object Oriented Paradigm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populer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menganalisa</a:t>
            </a:r>
            <a:r>
              <a:rPr lang="en-US" sz="2800" dirty="0" smtClean="0"/>
              <a:t>, </a:t>
            </a:r>
            <a:r>
              <a:rPr lang="en-US" sz="2800" dirty="0" err="1" smtClean="0"/>
              <a:t>desain</a:t>
            </a:r>
            <a:r>
              <a:rPr lang="en-US" sz="2800" dirty="0" smtClean="0"/>
              <a:t>,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id-ID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b="1" i="1" dirty="0" smtClean="0">
                <a:solidFill>
                  <a:srgbClr val="00B0F0"/>
                </a:solidFill>
              </a:rPr>
              <a:t>Object Oriented</a:t>
            </a:r>
            <a:r>
              <a:rPr lang="en-US" sz="2800" b="1" dirty="0" smtClean="0">
                <a:solidFill>
                  <a:srgbClr val="00B0F0"/>
                </a:solidFill>
              </a:rPr>
              <a:t>?</a:t>
            </a:r>
          </a:p>
          <a:p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perspektif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element-</a:t>
            </a:r>
            <a:r>
              <a:rPr lang="en-US" sz="2800" dirty="0" err="1" smtClean="0"/>
              <a:t>elemen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memecahnya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objek-objek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38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What’s is Object Oriented Development?</a:t>
            </a:r>
            <a:r>
              <a:rPr lang="id-ID" sz="3200" b="1" dirty="0" smtClean="0">
                <a:solidFill>
                  <a:srgbClr val="00B0F0"/>
                </a:solidFill>
              </a:rPr>
              <a:t> [1]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i="1" dirty="0" smtClean="0"/>
              <a:t>code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i="1" dirty="0" smtClean="0"/>
              <a:t>form</a:t>
            </a:r>
          </a:p>
          <a:p>
            <a:pPr lvl="1"/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id-ID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id-ID" sz="2800" dirty="0" smtClean="0"/>
              <a:t>memiliki </a:t>
            </a:r>
            <a:r>
              <a:rPr lang="en-US" sz="2800" dirty="0" err="1" smtClean="0"/>
              <a:t>kesulitan</a:t>
            </a:r>
            <a:r>
              <a:rPr lang="en-US" sz="2800" dirty="0" smtClean="0"/>
              <a:t>: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Behaviour</a:t>
            </a:r>
            <a:r>
              <a:rPr lang="en-US" sz="2800" dirty="0" smtClean="0"/>
              <a:t>)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prose</a:t>
            </a:r>
            <a:r>
              <a:rPr lang="id-ID" sz="2800" dirty="0" smtClean="0"/>
              <a:t>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5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What’s is Object Oriented Development?</a:t>
            </a:r>
            <a:r>
              <a:rPr lang="id-ID" sz="3200" b="1" dirty="0">
                <a:solidFill>
                  <a:srgbClr val="00B0F0"/>
                </a:solidFill>
              </a:rPr>
              <a:t> [1]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i="1" dirty="0" err="1" smtClean="0"/>
              <a:t>behaviour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i="1" dirty="0" smtClean="0"/>
              <a:t>method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bersangkutan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8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What’s is Object Oriented Development?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OOAD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memikirkan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model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 smtClean="0"/>
              <a:t>nyata</a:t>
            </a:r>
            <a:endParaRPr lang="id-ID" sz="2800" dirty="0" smtClean="0"/>
          </a:p>
          <a:p>
            <a:pPr algn="just"/>
            <a:endParaRPr lang="en-US" sz="2800" i="1" dirty="0"/>
          </a:p>
          <a:p>
            <a:pPr algn="just"/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2 :</a:t>
            </a:r>
          </a:p>
          <a:p>
            <a:pPr lvl="1" algn="just"/>
            <a:r>
              <a:rPr lang="en-US" sz="2400" dirty="0"/>
              <a:t>OOA (Object Oriented Analysis)</a:t>
            </a:r>
          </a:p>
          <a:p>
            <a:pPr lvl="1" algn="just"/>
            <a:r>
              <a:rPr lang="en-US" sz="2400" dirty="0" smtClean="0"/>
              <a:t>OOD(Object </a:t>
            </a:r>
            <a:r>
              <a:rPr lang="en-US" sz="2400" dirty="0"/>
              <a:t>Oriented Design</a:t>
            </a:r>
            <a:r>
              <a:rPr lang="en-US" sz="2400" dirty="0" smtClean="0"/>
              <a:t>)</a:t>
            </a:r>
            <a:endParaRPr lang="id-ID" sz="2800" dirty="0"/>
          </a:p>
          <a:p>
            <a:pPr lvl="1" algn="just"/>
            <a:r>
              <a:rPr lang="id-ID" sz="2400" dirty="0"/>
              <a:t>Sedangkan </a:t>
            </a:r>
            <a:r>
              <a:rPr lang="en-GB" sz="2400" dirty="0"/>
              <a:t>OOP </a:t>
            </a:r>
            <a:r>
              <a:rPr lang="id-ID" sz="2400" dirty="0"/>
              <a:t>berkaitan dengan meralisasikan</a:t>
            </a:r>
            <a:r>
              <a:rPr lang="en-GB" sz="2400" dirty="0"/>
              <a:t> OOD </a:t>
            </a:r>
            <a:r>
              <a:rPr lang="id-ID" sz="2400" dirty="0"/>
              <a:t>menggunakan bahasa pemrograman </a:t>
            </a:r>
            <a:r>
              <a:rPr lang="en-GB" sz="2400" dirty="0"/>
              <a:t>OO s</a:t>
            </a:r>
            <a:r>
              <a:rPr lang="id-ID" sz="2400" dirty="0"/>
              <a:t>eperti</a:t>
            </a:r>
            <a:r>
              <a:rPr lang="en-GB" sz="2400" dirty="0"/>
              <a:t> Java </a:t>
            </a:r>
            <a:r>
              <a:rPr lang="id-ID" sz="2400" dirty="0"/>
              <a:t>atau</a:t>
            </a:r>
            <a:r>
              <a:rPr lang="en-GB" sz="2400" dirty="0"/>
              <a:t> C++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8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Object Oriented Analyst </a:t>
            </a:r>
            <a:r>
              <a:rPr lang="id-ID" sz="3200" b="1" dirty="0">
                <a:solidFill>
                  <a:srgbClr val="00B0F0"/>
                </a:solidFill>
              </a:rPr>
              <a:t>Vs </a:t>
            </a:r>
            <a:r>
              <a:rPr lang="id-ID" sz="3200" b="1" dirty="0" smtClean="0">
                <a:solidFill>
                  <a:srgbClr val="00B0F0"/>
                </a:solidFill>
              </a:rPr>
              <a:t>Design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OOA</a:t>
            </a:r>
            <a:r>
              <a:rPr lang="en-GB" sz="2800" dirty="0"/>
              <a:t> </a:t>
            </a:r>
            <a:r>
              <a:rPr lang="fi-FI" sz="2800" dirty="0"/>
              <a:t>Mempelajari </a:t>
            </a:r>
            <a:r>
              <a:rPr lang="fi-FI" sz="2800" b="1" dirty="0"/>
              <a:t>domain permasalahan bisnis</a:t>
            </a:r>
            <a:r>
              <a:rPr lang="fi-FI" sz="2800" dirty="0"/>
              <a:t> untuk</a:t>
            </a:r>
            <a:r>
              <a:rPr lang="id-ID" sz="2800" dirty="0"/>
              <a:t> </a:t>
            </a:r>
            <a:r>
              <a:rPr lang="fi-FI" sz="2800" dirty="0"/>
              <a:t>merekomendasikan perbaikan dan menentukan kebutuhan</a:t>
            </a:r>
            <a:r>
              <a:rPr lang="id-ID" sz="2800" b="1" dirty="0"/>
              <a:t> </a:t>
            </a:r>
            <a:r>
              <a:rPr lang="id-ID" sz="2800" dirty="0"/>
              <a:t>sistem untuk menyelesaikan </a:t>
            </a:r>
            <a:r>
              <a:rPr lang="id-ID" sz="2800" dirty="0" smtClean="0"/>
              <a:t>permasalahan</a:t>
            </a:r>
          </a:p>
          <a:p>
            <a:endParaRPr lang="id-ID" sz="2800" dirty="0" smtClean="0"/>
          </a:p>
          <a:p>
            <a:r>
              <a:rPr lang="en-GB" sz="2800" b="1" dirty="0" smtClean="0"/>
              <a:t>OOD</a:t>
            </a:r>
            <a:r>
              <a:rPr lang="en-GB" sz="2800" dirty="0" smtClean="0"/>
              <a:t> </a:t>
            </a:r>
            <a:r>
              <a:rPr lang="da-DK" sz="2800" dirty="0"/>
              <a:t>Menentukan </a:t>
            </a:r>
            <a:r>
              <a:rPr lang="da-DK" sz="2800" b="1" dirty="0"/>
              <a:t>solusi teknis</a:t>
            </a:r>
            <a:r>
              <a:rPr lang="da-DK" sz="2800" dirty="0"/>
              <a:t> atau</a:t>
            </a:r>
            <a:r>
              <a:rPr lang="id-ID" sz="2800" dirty="0"/>
              <a:t> </a:t>
            </a:r>
            <a:r>
              <a:rPr lang="da-DK" sz="2800" b="1" dirty="0"/>
              <a:t>rancangan/</a:t>
            </a:r>
            <a:r>
              <a:rPr lang="da-DK" sz="2800" b="1" i="1" dirty="0"/>
              <a:t>computer-based</a:t>
            </a:r>
            <a:r>
              <a:rPr lang="id-ID" sz="2800" b="1" dirty="0"/>
              <a:t> </a:t>
            </a:r>
            <a:r>
              <a:rPr lang="id-ID" sz="2800" dirty="0"/>
              <a:t>dimana solusi ini berdasarkan kebutuhan sistem yang telah diidentifikasi pada proses </a:t>
            </a:r>
            <a:r>
              <a:rPr lang="id-ID" sz="2800" dirty="0" smtClean="0"/>
              <a:t>analisis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89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Why </a:t>
            </a:r>
            <a:r>
              <a:rPr lang="en-US" sz="3600" b="1" dirty="0" smtClean="0">
                <a:solidFill>
                  <a:srgbClr val="00B0F0"/>
                </a:solidFill>
              </a:rPr>
              <a:t>OOAD?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i="1" dirty="0" smtClean="0"/>
              <a:t>code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arsitektur</a:t>
            </a:r>
            <a:endParaRPr lang="id-ID" sz="2800" dirty="0" smtClean="0"/>
          </a:p>
          <a:p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endParaRPr lang="id-ID" sz="2800" dirty="0" smtClean="0"/>
          </a:p>
          <a:p>
            <a:r>
              <a:rPr lang="en-GB" sz="2800" dirty="0" err="1" smtClean="0"/>
              <a:t>Kestabilan</a:t>
            </a:r>
            <a:r>
              <a:rPr lang="en-GB" sz="2800" dirty="0" smtClean="0"/>
              <a:t> </a:t>
            </a:r>
            <a:endParaRPr lang="id-ID" sz="2800" dirty="0"/>
          </a:p>
          <a:p>
            <a:pPr lvl="1"/>
            <a:r>
              <a:rPr lang="id-ID" sz="2400" dirty="0" smtClean="0"/>
              <a:t>P</a:t>
            </a:r>
            <a:r>
              <a:rPr lang="en-GB" sz="2400" dirty="0" err="1" smtClean="0"/>
              <a:t>erubahan</a:t>
            </a:r>
            <a:r>
              <a:rPr lang="en-GB" sz="2400" dirty="0" smtClean="0"/>
              <a:t> </a:t>
            </a:r>
            <a:r>
              <a:rPr lang="en-GB" sz="2400" dirty="0" err="1" smtClean="0"/>
              <a:t>kecil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i="1" dirty="0" smtClean="0"/>
              <a:t>requiremen</a:t>
            </a:r>
            <a:r>
              <a:rPr lang="en-GB" sz="2400" dirty="0" smtClean="0"/>
              <a:t>t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berarti</a:t>
            </a:r>
            <a:r>
              <a:rPr lang="en-GB" sz="2400" dirty="0" smtClean="0"/>
              <a:t> </a:t>
            </a:r>
            <a:r>
              <a:rPr lang="en-GB" sz="2400" dirty="0" err="1" smtClean="0"/>
              <a:t>perubahan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signifikan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s</a:t>
            </a:r>
            <a:r>
              <a:rPr lang="id-ID" sz="2400" dirty="0" smtClean="0"/>
              <a:t>i</a:t>
            </a:r>
            <a:r>
              <a:rPr lang="en-GB" sz="2400" dirty="0" smtClean="0"/>
              <a:t>stem yang </a:t>
            </a:r>
            <a:r>
              <a:rPr lang="en-GB" sz="2400" dirty="0" err="1" smtClean="0"/>
              <a:t>sedang</a:t>
            </a:r>
            <a:r>
              <a:rPr lang="en-GB" sz="2400" dirty="0" smtClean="0"/>
              <a:t> </a:t>
            </a:r>
            <a:r>
              <a:rPr lang="en-GB" sz="2400" dirty="0" err="1" smtClean="0"/>
              <a:t>dikembangkan</a:t>
            </a:r>
            <a:endParaRPr lang="id-ID" sz="2400" dirty="0" smtClean="0"/>
          </a:p>
          <a:p>
            <a:r>
              <a:rPr lang="en-GB" sz="2800" dirty="0" err="1" smtClean="0"/>
              <a:t>Lebih</a:t>
            </a:r>
            <a:r>
              <a:rPr lang="en-GB" sz="2800" dirty="0" smtClean="0"/>
              <a:t> </a:t>
            </a:r>
            <a:r>
              <a:rPr lang="en-GB" sz="2800" dirty="0" err="1" smtClean="0"/>
              <a:t>mudah</a:t>
            </a:r>
            <a:r>
              <a:rPr lang="en-GB" sz="2800" dirty="0" smtClean="0"/>
              <a:t> </a:t>
            </a:r>
            <a:r>
              <a:rPr lang="en-GB" sz="2800" dirty="0" err="1" smtClean="0"/>
              <a:t>disesuaikan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dirty="0" err="1" smtClean="0"/>
              <a:t>perubahan</a:t>
            </a:r>
            <a:endParaRPr lang="en-US" sz="2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47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5A22E19-99E7-494D-99CC-2A9A3823C765}"/>
  <p:tag name="GENSWF_ADVANCE_TIME" val="5"/>
  <p:tag name="TIMING" val="|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3856EACC-EC90-4DE2-A89E-5DF0B8EA3ADA}"/>
  <p:tag name="GENSWF_ADVANCE_TIME" val="5"/>
  <p:tag name="TIMING" val="|5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553</TotalTime>
  <Words>1465</Words>
  <Application>Microsoft Office PowerPoint</Application>
  <PresentationFormat>On-screen Show (4:3)</PresentationFormat>
  <Paragraphs>221</Paragraphs>
  <Slides>39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Unicode MS</vt:lpstr>
      <vt:lpstr>ＭＳ Ｐゴシック</vt:lpstr>
      <vt:lpstr>Arial</vt:lpstr>
      <vt:lpstr>Calibri</vt:lpstr>
      <vt:lpstr>Tahoma</vt:lpstr>
      <vt:lpstr>Wingdings</vt:lpstr>
      <vt:lpstr>Clarity</vt:lpstr>
      <vt:lpstr>Object oriented analyst and design</vt:lpstr>
      <vt:lpstr>Content</vt:lpstr>
      <vt:lpstr>INTRODUCTION OBJECT ORIENTED ANALYST AND DESIGN</vt:lpstr>
      <vt:lpstr>What’s Object Oriented? [1]</vt:lpstr>
      <vt:lpstr>What’s is Object Oriented Development? [1]</vt:lpstr>
      <vt:lpstr>What’s is Object Oriented Development? [1]</vt:lpstr>
      <vt:lpstr>What’s is Object Oriented Development?</vt:lpstr>
      <vt:lpstr>Object Oriented Analyst Vs Design</vt:lpstr>
      <vt:lpstr>Why OOAD?</vt:lpstr>
      <vt:lpstr>When should we use OO?</vt:lpstr>
      <vt:lpstr>Class vs object</vt:lpstr>
      <vt:lpstr>Class vs Object [2]</vt:lpstr>
      <vt:lpstr>Class vs Object [2]</vt:lpstr>
      <vt:lpstr>Class vs Object [2]</vt:lpstr>
      <vt:lpstr>Class vs Object [2]</vt:lpstr>
      <vt:lpstr>Implementation of Class</vt:lpstr>
      <vt:lpstr>Implementation of Class</vt:lpstr>
      <vt:lpstr>Classes of Object</vt:lpstr>
      <vt:lpstr>Attribute</vt:lpstr>
      <vt:lpstr>Method</vt:lpstr>
      <vt:lpstr>Class = Method + Variable</vt:lpstr>
      <vt:lpstr>Object = Method + Variable yg Memiliki Nilai</vt:lpstr>
      <vt:lpstr>Example Employee Class And Object</vt:lpstr>
      <vt:lpstr>Object oriented analyst and design concept</vt:lpstr>
      <vt:lpstr>Key Concepts of Object-Oriented Design [1]</vt:lpstr>
      <vt:lpstr>Key Concepts of Object-Oriented Design [1]</vt:lpstr>
      <vt:lpstr>Key Concepts of Object-Oriented Design [1]</vt:lpstr>
      <vt:lpstr>Key Concepts of Object-Oriented Design [1]</vt:lpstr>
      <vt:lpstr>Key Concepts of Object-Oriented Design [1]</vt:lpstr>
      <vt:lpstr>Other Related Concept</vt:lpstr>
      <vt:lpstr>Modular Design And Encapsulation [1]</vt:lpstr>
      <vt:lpstr>Modular Design And Encapsulation [1]</vt:lpstr>
      <vt:lpstr>Cohesion And Coupling [1]</vt:lpstr>
      <vt:lpstr>Cohesion And Coupling [1]</vt:lpstr>
      <vt:lpstr>PowerPoint Presentation</vt:lpstr>
      <vt:lpstr>Benefit and Drawbacks of OO Development</vt:lpstr>
      <vt:lpstr>Benefit and Drawbacks of OO Development</vt:lpstr>
      <vt:lpstr>Benefit and Drawbacks of OO Development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analyst and design</dc:title>
  <dc:creator>USER</dc:creator>
  <cp:lastModifiedBy>Dave Kurniawan</cp:lastModifiedBy>
  <cp:revision>42</cp:revision>
  <dcterms:created xsi:type="dcterms:W3CDTF">2016-03-02T03:33:50Z</dcterms:created>
  <dcterms:modified xsi:type="dcterms:W3CDTF">2020-03-02T02:40:30Z</dcterms:modified>
</cp:coreProperties>
</file>