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7" r:id="rId2"/>
    <p:sldId id="346"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26" r:id="rId26"/>
    <p:sldId id="327" r:id="rId27"/>
    <p:sldId id="271" r:id="rId28"/>
    <p:sldId id="272" r:id="rId29"/>
    <p:sldId id="273" r:id="rId30"/>
    <p:sldId id="274" r:id="rId31"/>
    <p:sldId id="275" r:id="rId32"/>
    <p:sldId id="317" r:id="rId33"/>
    <p:sldId id="318" r:id="rId34"/>
    <p:sldId id="313" r:id="rId35"/>
    <p:sldId id="314" r:id="rId36"/>
    <p:sldId id="282" r:id="rId37"/>
    <p:sldId id="319" r:id="rId38"/>
    <p:sldId id="320" r:id="rId39"/>
    <p:sldId id="283" r:id="rId40"/>
    <p:sldId id="322" r:id="rId41"/>
    <p:sldId id="323" r:id="rId42"/>
    <p:sldId id="286" r:id="rId43"/>
    <p:sldId id="324" r:id="rId44"/>
    <p:sldId id="325" r:id="rId45"/>
    <p:sldId id="328" r:id="rId46"/>
    <p:sldId id="329" r:id="rId47"/>
    <p:sldId id="370" r:id="rId48"/>
    <p:sldId id="330" r:id="rId49"/>
    <p:sldId id="331" r:id="rId50"/>
    <p:sldId id="332" r:id="rId51"/>
    <p:sldId id="371" r:id="rId52"/>
    <p:sldId id="372" r:id="rId53"/>
    <p:sldId id="373" r:id="rId54"/>
    <p:sldId id="374" r:id="rId55"/>
    <p:sldId id="375" r:id="rId56"/>
    <p:sldId id="34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82944" autoAdjust="0"/>
  </p:normalViewPr>
  <p:slideViewPr>
    <p:cSldViewPr>
      <p:cViewPr varScale="1">
        <p:scale>
          <a:sx n="68" d="100"/>
          <a:sy n="68" d="100"/>
        </p:scale>
        <p:origin x="1392" y="54"/>
      </p:cViewPr>
      <p:guideLst>
        <p:guide orient="horz" pos="2160"/>
        <p:guide pos="2880"/>
      </p:guideLst>
    </p:cSldViewPr>
  </p:slideViewPr>
  <p:notesTextViewPr>
    <p:cViewPr>
      <p:scale>
        <a:sx n="1" d="1"/>
        <a:sy n="1" d="1"/>
      </p:scale>
      <p:origin x="0" y="0"/>
    </p:cViewPr>
  </p:notesTextViewPr>
  <p:sorterViewPr>
    <p:cViewPr varScale="1">
      <p:scale>
        <a:sx n="1" d="1"/>
        <a:sy n="1" d="1"/>
      </p:scale>
      <p:origin x="0" y="-16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3FA2A-598B-44F8-850C-375F198DE75D}" type="datetimeFigureOut">
              <a:rPr lang="id-ID" smtClean="0"/>
              <a:t>10/03/2020</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728F7-EE41-4F9A-A6EA-FB1B9B76DFDE}" type="slidenum">
              <a:rPr lang="id-ID" smtClean="0"/>
              <a:t>‹#›</a:t>
            </a:fld>
            <a:endParaRPr lang="id-ID"/>
          </a:p>
        </p:txBody>
      </p:sp>
    </p:spTree>
    <p:extLst>
      <p:ext uri="{BB962C8B-B14F-4D97-AF65-F5344CB8AC3E}">
        <p14:creationId xmlns:p14="http://schemas.microsoft.com/office/powerpoint/2010/main" val="272522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4192FE7-647A-4378-A680-8C6868983B69}" type="slidenum">
              <a:rPr lang="en-US" altLang="id-ID" smtClean="0"/>
              <a:pPr>
                <a:spcBef>
                  <a:spcPct val="0"/>
                </a:spcBef>
              </a:pPr>
              <a:t>2</a:t>
            </a:fld>
            <a:endParaRPr lang="en-US" altLang="id-ID" smtClean="0"/>
          </a:p>
        </p:txBody>
      </p:sp>
      <p:sp>
        <p:nvSpPr>
          <p:cNvPr id="17411" name="Rectangle 2"/>
          <p:cNvSpPr>
            <a:spLocks noGrp="1" noRot="1" noChangeAspect="1" noChangeArrowheads="1" noTextEdit="1"/>
          </p:cNvSpPr>
          <p:nvPr>
            <p:ph type="sldImg"/>
          </p:nvPr>
        </p:nvSpPr>
        <p:spPr>
          <a:xfrm>
            <a:off x="1490663" y="804863"/>
            <a:ext cx="4137025" cy="3103562"/>
          </a:xfrm>
          <a:solidFill>
            <a:srgbClr val="FFFFFF"/>
          </a:solidFill>
          <a:ln/>
        </p:spPr>
      </p:sp>
      <p:sp>
        <p:nvSpPr>
          <p:cNvPr id="17412" name="Rectangle 3"/>
          <p:cNvSpPr>
            <a:spLocks noGrp="1" noChangeArrowheads="1"/>
          </p:cNvSpPr>
          <p:nvPr>
            <p:ph type="body" idx="1"/>
          </p:nvPr>
        </p:nvSpPr>
        <p:spPr>
          <a:xfrm>
            <a:off x="930275" y="4483100"/>
            <a:ext cx="5256213"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8" tIns="46033" rIns="92068" bIns="46033"/>
          <a:lstStyle/>
          <a:p>
            <a:pPr eaLnBrk="1" hangingPunct="1"/>
            <a:r>
              <a:rPr lang="en-US" altLang="id-ID" dirty="0" smtClean="0">
                <a:latin typeface="Times New Roman" panose="02020603050405020304" pitchFamily="18" charset="0"/>
              </a:rPr>
              <a:t>Organizational commitment to quality is the basis of the process.</a:t>
            </a:r>
          </a:p>
          <a:p>
            <a:pPr eaLnBrk="1" hangingPunct="1"/>
            <a:endParaRPr lang="en-US" altLang="id-ID" dirty="0" smtClean="0">
              <a:latin typeface="Times New Roman" panose="02020603050405020304" pitchFamily="18" charset="0"/>
            </a:endParaRPr>
          </a:p>
          <a:p>
            <a:pPr eaLnBrk="1" hangingPunct="1"/>
            <a:r>
              <a:rPr lang="en-US" altLang="id-ID" dirty="0" smtClean="0">
                <a:latin typeface="Times New Roman" panose="02020603050405020304" pitchFamily="18" charset="0"/>
              </a:rPr>
              <a:t>Process provides the “glue” for the technology used in the SW development and their applications.</a:t>
            </a:r>
          </a:p>
          <a:p>
            <a:pPr eaLnBrk="1" hangingPunct="1"/>
            <a:endParaRPr lang="en-US" altLang="id-ID" dirty="0" smtClean="0">
              <a:latin typeface="Times New Roman" panose="02020603050405020304" pitchFamily="18" charset="0"/>
            </a:endParaRPr>
          </a:p>
          <a:p>
            <a:pPr eaLnBrk="1" hangingPunct="1"/>
            <a:r>
              <a:rPr lang="en-US" altLang="id-ID" dirty="0" smtClean="0">
                <a:latin typeface="Times New Roman" panose="02020603050405020304" pitchFamily="18" charset="0"/>
              </a:rPr>
              <a:t>Technology is composed of methods and the tools.</a:t>
            </a:r>
          </a:p>
          <a:p>
            <a:pPr eaLnBrk="1" hangingPunct="1"/>
            <a:endParaRPr lang="en-US" altLang="id-ID" dirty="0" smtClean="0">
              <a:latin typeface="Times New Roman" panose="02020603050405020304" pitchFamily="18" charset="0"/>
            </a:endParaRPr>
          </a:p>
          <a:p>
            <a:pPr eaLnBrk="1" hangingPunct="1"/>
            <a:r>
              <a:rPr lang="en-US" altLang="id-ID" dirty="0" smtClean="0">
                <a:latin typeface="Times New Roman" panose="02020603050405020304" pitchFamily="18" charset="0"/>
              </a:rPr>
              <a:t>CASE tools...</a:t>
            </a:r>
          </a:p>
        </p:txBody>
      </p:sp>
    </p:spTree>
    <p:extLst>
      <p:ext uri="{BB962C8B-B14F-4D97-AF65-F5344CB8AC3E}">
        <p14:creationId xmlns:p14="http://schemas.microsoft.com/office/powerpoint/2010/main" val="222562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1D0C90A-B0CB-4574-A88A-78364A3A3066}" type="slidenum">
              <a:rPr lang="en-US" altLang="id-ID" smtClean="0"/>
              <a:pPr>
                <a:spcBef>
                  <a:spcPct val="0"/>
                </a:spcBef>
              </a:pPr>
              <a:t>12</a:t>
            </a:fld>
            <a:endParaRPr lang="en-US" altLang="id-ID" smtClean="0"/>
          </a:p>
        </p:txBody>
      </p:sp>
      <p:sp>
        <p:nvSpPr>
          <p:cNvPr id="29699" name="Rectangle 2"/>
          <p:cNvSpPr>
            <a:spLocks noGrp="1" noRot="1" noChangeAspect="1" noChangeArrowheads="1" noTextEdit="1"/>
          </p:cNvSpPr>
          <p:nvPr>
            <p:ph type="sldImg"/>
          </p:nvPr>
        </p:nvSpPr>
        <p:spPr>
          <a:xfrm>
            <a:off x="1490663" y="804863"/>
            <a:ext cx="4137025" cy="3103562"/>
          </a:xfrm>
          <a:solidFill>
            <a:srgbClr val="FFFFFF"/>
          </a:solidFill>
          <a:ln/>
        </p:spPr>
      </p:sp>
      <p:sp>
        <p:nvSpPr>
          <p:cNvPr id="29700" name="Rectangle 3"/>
          <p:cNvSpPr>
            <a:spLocks noGrp="1" noChangeArrowheads="1"/>
          </p:cNvSpPr>
          <p:nvPr>
            <p:ph type="body" idx="1"/>
          </p:nvPr>
        </p:nvSpPr>
        <p:spPr>
          <a:xfrm>
            <a:off x="930275" y="4483100"/>
            <a:ext cx="5256213"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8" tIns="46033" rIns="92068" bIns="46033"/>
          <a:lstStyle/>
          <a:p>
            <a:pPr eaLnBrk="1" hangingPunct="1"/>
            <a:r>
              <a:rPr lang="en-US" altLang="id-ID" dirty="0" smtClean="0">
                <a:latin typeface="Times New Roman" panose="02020603050405020304" pitchFamily="18" charset="0"/>
              </a:rPr>
              <a:t>Task sets activities are unique for each project and umbrella activities are performed for all projects and are</a:t>
            </a:r>
            <a:r>
              <a:rPr lang="en-US" altLang="id-ID" b="1" dirty="0" smtClean="0">
                <a:latin typeface="Times New Roman" panose="02020603050405020304" pitchFamily="18" charset="0"/>
              </a:rPr>
              <a:t> fairly equal</a:t>
            </a:r>
            <a:r>
              <a:rPr lang="en-US" altLang="id-ID" dirty="0" smtClean="0">
                <a:latin typeface="Times New Roman" panose="02020603050405020304" pitchFamily="18" charset="0"/>
              </a:rPr>
              <a:t> in different </a:t>
            </a:r>
            <a:r>
              <a:rPr lang="en-US" altLang="id-ID" dirty="0" err="1" smtClean="0">
                <a:latin typeface="Times New Roman" panose="02020603050405020304" pitchFamily="18" charset="0"/>
              </a:rPr>
              <a:t>projects.hampir</a:t>
            </a:r>
            <a:r>
              <a:rPr lang="en-US" altLang="id-ID" dirty="0" smtClean="0">
                <a:latin typeface="Times New Roman" panose="02020603050405020304" pitchFamily="18" charset="0"/>
              </a:rPr>
              <a:t> </a:t>
            </a:r>
            <a:r>
              <a:rPr lang="en-US" altLang="id-ID" dirty="0" err="1" smtClean="0">
                <a:latin typeface="Times New Roman" panose="02020603050405020304" pitchFamily="18" charset="0"/>
              </a:rPr>
              <a:t>sama</a:t>
            </a:r>
            <a:endParaRPr lang="en-US" altLang="id-ID" dirty="0" smtClean="0">
              <a:latin typeface="Times New Roman" panose="02020603050405020304" pitchFamily="18" charset="0"/>
            </a:endParaRPr>
          </a:p>
        </p:txBody>
      </p:sp>
    </p:spTree>
    <p:extLst>
      <p:ext uri="{BB962C8B-B14F-4D97-AF65-F5344CB8AC3E}">
        <p14:creationId xmlns:p14="http://schemas.microsoft.com/office/powerpoint/2010/main" val="134201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dirty="0" smtClean="0"/>
              <a:t>Process pattern harus disandingkan dengan pembuatan software engineering  yang solid.</a:t>
            </a:r>
            <a:endParaRPr lang="id-ID" dirty="0"/>
          </a:p>
        </p:txBody>
      </p:sp>
      <p:sp>
        <p:nvSpPr>
          <p:cNvPr id="4" name="Slide Number Placeholder 3"/>
          <p:cNvSpPr>
            <a:spLocks noGrp="1"/>
          </p:cNvSpPr>
          <p:nvPr>
            <p:ph type="sldNum" sz="quarter" idx="10"/>
          </p:nvPr>
        </p:nvSpPr>
        <p:spPr/>
        <p:txBody>
          <a:bodyPr/>
          <a:lstStyle/>
          <a:p>
            <a:fld id="{AA70BF9F-F10B-41D3-952F-BB50740B035A}" type="slidenum">
              <a:rPr lang="id-ID" smtClean="0"/>
              <a:t>16</a:t>
            </a:fld>
            <a:endParaRPr lang="id-ID"/>
          </a:p>
        </p:txBody>
      </p:sp>
    </p:spTree>
    <p:extLst>
      <p:ext uri="{BB962C8B-B14F-4D97-AF65-F5344CB8AC3E}">
        <p14:creationId xmlns:p14="http://schemas.microsoft.com/office/powerpoint/2010/main" val="382533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85787" fontAlgn="auto">
              <a:spcBef>
                <a:spcPts val="750"/>
              </a:spcBef>
              <a:spcAft>
                <a:spcPts val="0"/>
              </a:spcAft>
              <a:buNone/>
              <a:defRPr/>
            </a:pPr>
            <a:r>
              <a:rPr lang="en-US" dirty="0" err="1" smtClean="0"/>
              <a:t>Selain</a:t>
            </a:r>
            <a:r>
              <a:rPr lang="en-US" dirty="0" smtClean="0"/>
              <a:t> </a:t>
            </a:r>
            <a:r>
              <a:rPr lang="en-US" dirty="0" err="1" smtClean="0"/>
              <a:t>itu</a:t>
            </a:r>
            <a:r>
              <a:rPr lang="en-US" dirty="0" smtClean="0"/>
              <a:t> </a:t>
            </a:r>
            <a:r>
              <a:rPr lang="en-US" dirty="0" err="1" smtClean="0"/>
              <a:t>ada</a:t>
            </a:r>
            <a:r>
              <a:rPr lang="en-US" dirty="0" smtClean="0"/>
              <a:t> </a:t>
            </a:r>
            <a:r>
              <a:rPr lang="id-ID" sz="1200" b="1" dirty="0" smtClean="0"/>
              <a:t>CMM-Based Appraisal for Internal Process Improvement (CBA IPI)</a:t>
            </a:r>
          </a:p>
          <a:p>
            <a:pPr marL="0" indent="0" defTabSz="685787" fontAlgn="auto">
              <a:spcBef>
                <a:spcPts val="750"/>
              </a:spcBef>
              <a:spcAft>
                <a:spcPts val="0"/>
              </a:spcAft>
              <a:buNone/>
              <a:defRPr/>
            </a:pPr>
            <a:r>
              <a:rPr lang="id-ID" sz="1200" b="1" dirty="0" smtClean="0"/>
              <a:t>SPICE (ISO/IEC1504)</a:t>
            </a:r>
            <a:endParaRPr lang="id-ID" dirty="0"/>
          </a:p>
        </p:txBody>
      </p:sp>
      <p:sp>
        <p:nvSpPr>
          <p:cNvPr id="4" name="Slide Number Placeholder 3"/>
          <p:cNvSpPr>
            <a:spLocks noGrp="1"/>
          </p:cNvSpPr>
          <p:nvPr>
            <p:ph type="sldNum" sz="quarter" idx="10"/>
          </p:nvPr>
        </p:nvSpPr>
        <p:spPr/>
        <p:txBody>
          <a:bodyPr/>
          <a:lstStyle/>
          <a:p>
            <a:fld id="{AA70BF9F-F10B-41D3-952F-BB50740B035A}" type="slidenum">
              <a:rPr lang="id-ID" smtClean="0"/>
              <a:t>17</a:t>
            </a:fld>
            <a:endParaRPr lang="id-ID"/>
          </a:p>
        </p:txBody>
      </p:sp>
    </p:spTree>
    <p:extLst>
      <p:ext uri="{BB962C8B-B14F-4D97-AF65-F5344CB8AC3E}">
        <p14:creationId xmlns:p14="http://schemas.microsoft.com/office/powerpoint/2010/main" val="168304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9AD5EA5-AA6F-4C3B-ACE9-D7EEEF9D1535}" type="slidenum">
              <a:rPr lang="en-US" altLang="id-ID" smtClean="0"/>
              <a:pPr>
                <a:spcBef>
                  <a:spcPct val="0"/>
                </a:spcBef>
              </a:pPr>
              <a:t>18</a:t>
            </a:fld>
            <a:endParaRPr lang="en-US" altLang="id-ID" smtClean="0"/>
          </a:p>
        </p:txBody>
      </p:sp>
      <p:sp>
        <p:nvSpPr>
          <p:cNvPr id="41987" name="Rectangle 2"/>
          <p:cNvSpPr>
            <a:spLocks noGrp="1" noRot="1" noChangeAspect="1" noChangeArrowheads="1" noTextEdit="1"/>
          </p:cNvSpPr>
          <p:nvPr>
            <p:ph type="sldImg"/>
          </p:nvPr>
        </p:nvSpPr>
        <p:spPr>
          <a:xfrm>
            <a:off x="1490663" y="804863"/>
            <a:ext cx="4137025" cy="3103562"/>
          </a:xfrm>
          <a:solidFill>
            <a:srgbClr val="FFFFFF"/>
          </a:solidFill>
          <a:ln/>
        </p:spPr>
      </p:sp>
      <p:sp>
        <p:nvSpPr>
          <p:cNvPr id="41988" name="Rectangle 3"/>
          <p:cNvSpPr>
            <a:spLocks noGrp="1" noChangeArrowheads="1"/>
          </p:cNvSpPr>
          <p:nvPr>
            <p:ph type="body" idx="1"/>
          </p:nvPr>
        </p:nvSpPr>
        <p:spPr>
          <a:xfrm>
            <a:off x="930275" y="4483100"/>
            <a:ext cx="5256213"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8" tIns="46033" rIns="92068" bIns="46033"/>
          <a:lstStyle/>
          <a:p>
            <a:pPr eaLnBrk="1" hangingPunct="1"/>
            <a:endParaRPr lang="en-US" altLang="id-ID" dirty="0" smtClean="0">
              <a:latin typeface="Times New Roman" panose="02020603050405020304" pitchFamily="18" charset="0"/>
            </a:endParaRPr>
          </a:p>
        </p:txBody>
      </p:sp>
    </p:spTree>
    <p:extLst>
      <p:ext uri="{BB962C8B-B14F-4D97-AF65-F5344CB8AC3E}">
        <p14:creationId xmlns:p14="http://schemas.microsoft.com/office/powerpoint/2010/main" val="785183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1068063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Times New Roman" panose="02020603050405020304" pitchFamily="18"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ED88D3D2-E08A-421B-9D48-3D8A7020F413}" type="slidenum">
              <a:rPr lang="en-US" altLang="id-ID" smtClean="0"/>
              <a:pPr>
                <a:spcBef>
                  <a:spcPct val="0"/>
                </a:spcBef>
              </a:pPr>
              <a:t>20</a:t>
            </a:fld>
            <a:endParaRPr lang="en-US" altLang="id-ID" smtClean="0"/>
          </a:p>
        </p:txBody>
      </p:sp>
    </p:spTree>
    <p:extLst>
      <p:ext uri="{BB962C8B-B14F-4D97-AF65-F5344CB8AC3E}">
        <p14:creationId xmlns:p14="http://schemas.microsoft.com/office/powerpoint/2010/main" val="108115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Times New Roman" panose="02020603050405020304" pitchFamily="18"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D3F6B2FB-3F8F-46D7-9E1A-E8F6D6A3CE2A}" type="slidenum">
              <a:rPr lang="en-US" altLang="id-ID" smtClean="0"/>
              <a:pPr>
                <a:spcBef>
                  <a:spcPct val="0"/>
                </a:spcBef>
              </a:pPr>
              <a:t>21</a:t>
            </a:fld>
            <a:endParaRPr lang="en-US" altLang="id-ID" smtClean="0"/>
          </a:p>
        </p:txBody>
      </p:sp>
    </p:spTree>
    <p:extLst>
      <p:ext uri="{BB962C8B-B14F-4D97-AF65-F5344CB8AC3E}">
        <p14:creationId xmlns:p14="http://schemas.microsoft.com/office/powerpoint/2010/main" val="289972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Times New Roman" panose="02020603050405020304" pitchFamily="18"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73EED20-78C6-4BB6-AD83-EF0122706A1E}" type="slidenum">
              <a:rPr lang="en-US" altLang="id-ID" smtClean="0"/>
              <a:pPr>
                <a:spcBef>
                  <a:spcPct val="0"/>
                </a:spcBef>
              </a:pPr>
              <a:t>22</a:t>
            </a:fld>
            <a:endParaRPr lang="en-US" altLang="id-ID" smtClean="0"/>
          </a:p>
        </p:txBody>
      </p:sp>
    </p:spTree>
    <p:extLst>
      <p:ext uri="{BB962C8B-B14F-4D97-AF65-F5344CB8AC3E}">
        <p14:creationId xmlns:p14="http://schemas.microsoft.com/office/powerpoint/2010/main" val="3577995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Times New Roman" panose="02020603050405020304"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D8C19FCB-D7E4-443F-9984-A60352C9C966}" type="slidenum">
              <a:rPr lang="en-US" altLang="id-ID" smtClean="0"/>
              <a:pPr>
                <a:spcBef>
                  <a:spcPct val="0"/>
                </a:spcBef>
              </a:pPr>
              <a:t>23</a:t>
            </a:fld>
            <a:endParaRPr lang="en-US" altLang="id-ID" smtClean="0"/>
          </a:p>
        </p:txBody>
      </p:sp>
    </p:spTree>
    <p:extLst>
      <p:ext uri="{BB962C8B-B14F-4D97-AF65-F5344CB8AC3E}">
        <p14:creationId xmlns:p14="http://schemas.microsoft.com/office/powerpoint/2010/main" val="367882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Times New Roman" panose="02020603050405020304"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8855AF3-C78E-47B5-BC7E-AD34BFEDB916}" type="slidenum">
              <a:rPr lang="en-US" altLang="id-ID" smtClean="0"/>
              <a:pPr>
                <a:spcBef>
                  <a:spcPct val="0"/>
                </a:spcBef>
              </a:pPr>
              <a:t>24</a:t>
            </a:fld>
            <a:endParaRPr lang="en-US" altLang="id-ID" smtClean="0"/>
          </a:p>
        </p:txBody>
      </p:sp>
    </p:spTree>
    <p:extLst>
      <p:ext uri="{BB962C8B-B14F-4D97-AF65-F5344CB8AC3E}">
        <p14:creationId xmlns:p14="http://schemas.microsoft.com/office/powerpoint/2010/main" val="137416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9F9B9D1-B7AB-4DA3-9F19-BB7D35A7B4D8}" type="slidenum">
              <a:rPr lang="en-US" altLang="id-ID" smtClean="0"/>
              <a:pPr>
                <a:spcBef>
                  <a:spcPct val="0"/>
                </a:spcBef>
              </a:pPr>
              <a:t>3</a:t>
            </a:fld>
            <a:endParaRPr lang="en-US" altLang="id-ID" smtClean="0"/>
          </a:p>
        </p:txBody>
      </p:sp>
      <p:sp>
        <p:nvSpPr>
          <p:cNvPr id="19459" name="Rectangle 2"/>
          <p:cNvSpPr>
            <a:spLocks noGrp="1" noRot="1" noChangeAspect="1" noChangeArrowheads="1" noTextEdit="1"/>
          </p:cNvSpPr>
          <p:nvPr>
            <p:ph type="sldImg"/>
          </p:nvPr>
        </p:nvSpPr>
        <p:spPr>
          <a:xfrm>
            <a:off x="1490663" y="804863"/>
            <a:ext cx="4137025" cy="3103562"/>
          </a:xfrm>
          <a:solidFill>
            <a:srgbClr val="FFFFFF"/>
          </a:solidFill>
          <a:ln/>
        </p:spPr>
      </p:sp>
      <p:sp>
        <p:nvSpPr>
          <p:cNvPr id="19460" name="Rectangle 3"/>
          <p:cNvSpPr>
            <a:spLocks noGrp="1" noChangeArrowheads="1"/>
          </p:cNvSpPr>
          <p:nvPr>
            <p:ph type="body" idx="1"/>
          </p:nvPr>
        </p:nvSpPr>
        <p:spPr>
          <a:xfrm>
            <a:off x="930275" y="4483100"/>
            <a:ext cx="5256213"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8" tIns="46033" rIns="92068" bIns="46033"/>
          <a:lstStyle/>
          <a:p>
            <a:pPr eaLnBrk="1" hangingPunct="1"/>
            <a:r>
              <a:rPr lang="en-US" altLang="id-ID" dirty="0" smtClean="0">
                <a:latin typeface="Times New Roman" panose="02020603050405020304" pitchFamily="18" charset="0"/>
              </a:rPr>
              <a:t>On the right side are the “umbrella activities” which cut through of each of the activities identified on the left side.</a:t>
            </a:r>
          </a:p>
        </p:txBody>
      </p:sp>
    </p:spTree>
    <p:extLst>
      <p:ext uri="{BB962C8B-B14F-4D97-AF65-F5344CB8AC3E}">
        <p14:creationId xmlns:p14="http://schemas.microsoft.com/office/powerpoint/2010/main" val="3106924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321742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1225489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3158339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203213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2032133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2744032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2847208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4201823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4201823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smtClean="0">
              <a:latin typeface="Times New Roman" panose="02020603050405020304" pitchFamily="18" charset="0"/>
            </a:endParaRPr>
          </a:p>
        </p:txBody>
      </p:sp>
    </p:spTree>
    <p:extLst>
      <p:ext uri="{BB962C8B-B14F-4D97-AF65-F5344CB8AC3E}">
        <p14:creationId xmlns:p14="http://schemas.microsoft.com/office/powerpoint/2010/main" val="300888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7AF599F-D640-4FAC-BE18-A4B2169FAA1A}" type="slidenum">
              <a:rPr lang="en-US" altLang="id-ID" smtClean="0"/>
              <a:pPr>
                <a:spcBef>
                  <a:spcPct val="0"/>
                </a:spcBef>
              </a:pPr>
              <a:t>4</a:t>
            </a:fld>
            <a:endParaRPr lang="en-US" altLang="id-ID" smtClean="0"/>
          </a:p>
        </p:txBody>
      </p:sp>
      <p:sp>
        <p:nvSpPr>
          <p:cNvPr id="23555" name="Rectangle 2"/>
          <p:cNvSpPr>
            <a:spLocks noGrp="1" noRot="1" noChangeAspect="1" noChangeArrowheads="1" noTextEdit="1"/>
          </p:cNvSpPr>
          <p:nvPr>
            <p:ph type="sldImg"/>
          </p:nvPr>
        </p:nvSpPr>
        <p:spPr>
          <a:xfrm>
            <a:off x="1490663" y="804863"/>
            <a:ext cx="4137025" cy="3103562"/>
          </a:xfrm>
          <a:solidFill>
            <a:srgbClr val="FFFFFF"/>
          </a:solidFill>
          <a:ln/>
        </p:spPr>
      </p:sp>
      <p:sp>
        <p:nvSpPr>
          <p:cNvPr id="23556" name="Rectangle 3"/>
          <p:cNvSpPr>
            <a:spLocks noGrp="1" noChangeArrowheads="1"/>
          </p:cNvSpPr>
          <p:nvPr>
            <p:ph type="body" idx="1"/>
          </p:nvPr>
        </p:nvSpPr>
        <p:spPr>
          <a:xfrm>
            <a:off x="930275" y="4483100"/>
            <a:ext cx="5256213"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8" tIns="46033" rIns="92068" bIns="46033"/>
          <a:lstStyle/>
          <a:p>
            <a:pPr eaLnBrk="1" hangingPunct="1"/>
            <a:r>
              <a:rPr lang="en-US" altLang="id-ID" dirty="0" smtClean="0">
                <a:latin typeface="Times New Roman" panose="02020603050405020304" pitchFamily="18" charset="0"/>
              </a:rPr>
              <a:t>Addresses the questions of the:</a:t>
            </a:r>
          </a:p>
          <a:p>
            <a:pPr eaLnBrk="1" hangingPunct="1"/>
            <a:r>
              <a:rPr lang="en-US" altLang="id-ID" dirty="0" smtClean="0">
                <a:latin typeface="Times New Roman" panose="02020603050405020304" pitchFamily="18" charset="0"/>
              </a:rPr>
              <a:t>- information to be processed</a:t>
            </a:r>
          </a:p>
          <a:p>
            <a:pPr eaLnBrk="1" hangingPunct="1"/>
            <a:r>
              <a:rPr lang="en-US" altLang="id-ID" dirty="0" smtClean="0">
                <a:latin typeface="Times New Roman" panose="02020603050405020304" pitchFamily="18" charset="0"/>
              </a:rPr>
              <a:t>- functions desired</a:t>
            </a:r>
          </a:p>
          <a:p>
            <a:pPr eaLnBrk="1" hangingPunct="1"/>
            <a:r>
              <a:rPr lang="en-US" altLang="id-ID" dirty="0" smtClean="0">
                <a:latin typeface="Times New Roman" panose="02020603050405020304" pitchFamily="18" charset="0"/>
              </a:rPr>
              <a:t>- performance desired</a:t>
            </a:r>
          </a:p>
          <a:p>
            <a:pPr eaLnBrk="1" hangingPunct="1"/>
            <a:r>
              <a:rPr lang="en-US" altLang="id-ID" dirty="0" smtClean="0">
                <a:latin typeface="Times New Roman" panose="02020603050405020304" pitchFamily="18" charset="0"/>
              </a:rPr>
              <a:t>- interfaces</a:t>
            </a:r>
          </a:p>
          <a:p>
            <a:pPr eaLnBrk="1" hangingPunct="1"/>
            <a:r>
              <a:rPr lang="en-US" altLang="id-ID" dirty="0" smtClean="0">
                <a:latin typeface="Times New Roman" panose="02020603050405020304" pitchFamily="18" charset="0"/>
              </a:rPr>
              <a:t>- validation criteria</a:t>
            </a:r>
          </a:p>
          <a:p>
            <a:pPr eaLnBrk="1" hangingPunct="1"/>
            <a:r>
              <a:rPr lang="en-US" altLang="id-ID" dirty="0" smtClean="0">
                <a:latin typeface="Times New Roman" panose="02020603050405020304" pitchFamily="18" charset="0"/>
              </a:rPr>
              <a:t>- behavior of the system</a:t>
            </a:r>
          </a:p>
          <a:p>
            <a:pPr eaLnBrk="1" hangingPunct="1"/>
            <a:endParaRPr lang="en-US" altLang="id-ID" dirty="0" smtClean="0">
              <a:latin typeface="Times New Roman" panose="02020603050405020304" pitchFamily="18" charset="0"/>
            </a:endParaRPr>
          </a:p>
        </p:txBody>
      </p:sp>
    </p:spTree>
    <p:extLst>
      <p:ext uri="{BB962C8B-B14F-4D97-AF65-F5344CB8AC3E}">
        <p14:creationId xmlns:p14="http://schemas.microsoft.com/office/powerpoint/2010/main" val="707350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Times New Roman" panose="02020603050405020304" pitchFamily="18"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EC74CB8-3DB6-4446-BC27-925428231960}" type="slidenum">
              <a:rPr lang="en-US" altLang="id-ID" smtClean="0"/>
              <a:pPr>
                <a:spcBef>
                  <a:spcPct val="0"/>
                </a:spcBef>
              </a:pPr>
              <a:t>52</a:t>
            </a:fld>
            <a:endParaRPr lang="en-US" altLang="id-ID" smtClean="0"/>
          </a:p>
        </p:txBody>
      </p:sp>
    </p:spTree>
    <p:extLst>
      <p:ext uri="{BB962C8B-B14F-4D97-AF65-F5344CB8AC3E}">
        <p14:creationId xmlns:p14="http://schemas.microsoft.com/office/powerpoint/2010/main" val="4026380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Times New Roman" panose="02020603050405020304" pitchFamily="18"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40DD52FE-5607-4B87-B4F3-090A2D8C757D}" type="slidenum">
              <a:rPr lang="en-US" altLang="id-ID" smtClean="0"/>
              <a:pPr>
                <a:spcBef>
                  <a:spcPct val="0"/>
                </a:spcBef>
              </a:pPr>
              <a:t>53</a:t>
            </a:fld>
            <a:endParaRPr lang="en-US" altLang="id-ID" smtClean="0"/>
          </a:p>
        </p:txBody>
      </p:sp>
    </p:spTree>
    <p:extLst>
      <p:ext uri="{BB962C8B-B14F-4D97-AF65-F5344CB8AC3E}">
        <p14:creationId xmlns:p14="http://schemas.microsoft.com/office/powerpoint/2010/main" val="3451781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Times New Roman" panose="02020603050405020304" pitchFamily="18"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04B6F0C-F071-42F8-8AB1-DF05DDA6A1F7}" type="slidenum">
              <a:rPr lang="en-US" altLang="id-ID" smtClean="0"/>
              <a:pPr>
                <a:spcBef>
                  <a:spcPct val="0"/>
                </a:spcBef>
              </a:pPr>
              <a:t>54</a:t>
            </a:fld>
            <a:endParaRPr lang="en-US" altLang="id-ID" smtClean="0"/>
          </a:p>
        </p:txBody>
      </p:sp>
    </p:spTree>
    <p:extLst>
      <p:ext uri="{BB962C8B-B14F-4D97-AF65-F5344CB8AC3E}">
        <p14:creationId xmlns:p14="http://schemas.microsoft.com/office/powerpoint/2010/main" val="831166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Times New Roman" panose="02020603050405020304" pitchFamily="18"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AE3A015-D6E9-4E73-8124-EE4E649020E0}" type="slidenum">
              <a:rPr lang="en-US" altLang="id-ID" smtClean="0"/>
              <a:pPr>
                <a:spcBef>
                  <a:spcPct val="0"/>
                </a:spcBef>
              </a:pPr>
              <a:t>55</a:t>
            </a:fld>
            <a:endParaRPr lang="en-US" altLang="id-ID" smtClean="0"/>
          </a:p>
        </p:txBody>
      </p:sp>
    </p:spTree>
    <p:extLst>
      <p:ext uri="{BB962C8B-B14F-4D97-AF65-F5344CB8AC3E}">
        <p14:creationId xmlns:p14="http://schemas.microsoft.com/office/powerpoint/2010/main" val="230223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CF35470-0976-45A5-9969-8333420F13D6}" type="slidenum">
              <a:rPr lang="en-US" altLang="id-ID" smtClean="0"/>
              <a:pPr>
                <a:spcBef>
                  <a:spcPct val="0"/>
                </a:spcBef>
              </a:pPr>
              <a:t>5</a:t>
            </a:fld>
            <a:endParaRPr lang="en-US" altLang="id-ID" smtClean="0"/>
          </a:p>
        </p:txBody>
      </p:sp>
      <p:sp>
        <p:nvSpPr>
          <p:cNvPr id="25603" name="Rectangle 2"/>
          <p:cNvSpPr>
            <a:spLocks noGrp="1" noRot="1" noChangeAspect="1" noChangeArrowheads="1" noTextEdit="1"/>
          </p:cNvSpPr>
          <p:nvPr>
            <p:ph type="sldImg"/>
          </p:nvPr>
        </p:nvSpPr>
        <p:spPr>
          <a:xfrm>
            <a:off x="1490663" y="804863"/>
            <a:ext cx="4137025" cy="3103562"/>
          </a:xfrm>
          <a:solidFill>
            <a:srgbClr val="FFFFFF"/>
          </a:solidFill>
          <a:ln/>
        </p:spPr>
      </p:sp>
      <p:sp>
        <p:nvSpPr>
          <p:cNvPr id="25604" name="Rectangle 3"/>
          <p:cNvSpPr>
            <a:spLocks noGrp="1" noChangeArrowheads="1"/>
          </p:cNvSpPr>
          <p:nvPr>
            <p:ph type="body" idx="1"/>
          </p:nvPr>
        </p:nvSpPr>
        <p:spPr>
          <a:xfrm>
            <a:off x="930275" y="4483100"/>
            <a:ext cx="5256213"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8" tIns="46033" rIns="92068" bIns="46033"/>
          <a:lstStyle/>
          <a:p>
            <a:pPr eaLnBrk="1" hangingPunct="1"/>
            <a:r>
              <a:rPr lang="en-US" altLang="id-ID" dirty="0" smtClean="0">
                <a:latin typeface="Times New Roman" panose="02020603050405020304" pitchFamily="18" charset="0"/>
              </a:rPr>
              <a:t>- how the data is structured</a:t>
            </a:r>
          </a:p>
          <a:p>
            <a:pPr eaLnBrk="1" hangingPunct="1"/>
            <a:r>
              <a:rPr lang="en-US" altLang="id-ID" dirty="0" smtClean="0">
                <a:latin typeface="Times New Roman" panose="02020603050405020304" pitchFamily="18" charset="0"/>
              </a:rPr>
              <a:t>- how functions are implemented as a software architecture</a:t>
            </a:r>
          </a:p>
          <a:p>
            <a:pPr eaLnBrk="1" hangingPunct="1"/>
            <a:r>
              <a:rPr lang="en-US" altLang="id-ID" dirty="0" smtClean="0">
                <a:latin typeface="Times New Roman" panose="02020603050405020304" pitchFamily="18" charset="0"/>
              </a:rPr>
              <a:t>- how procedural details are to be implemented</a:t>
            </a:r>
          </a:p>
          <a:p>
            <a:pPr eaLnBrk="1" hangingPunct="1"/>
            <a:r>
              <a:rPr lang="en-US" altLang="id-ID" dirty="0" smtClean="0">
                <a:latin typeface="Times New Roman" panose="02020603050405020304" pitchFamily="18" charset="0"/>
              </a:rPr>
              <a:t>- how interfaces are to be implemented</a:t>
            </a:r>
          </a:p>
          <a:p>
            <a:pPr eaLnBrk="1" hangingPunct="1"/>
            <a:r>
              <a:rPr lang="en-US" altLang="id-ID" dirty="0" smtClean="0">
                <a:latin typeface="Times New Roman" panose="02020603050405020304" pitchFamily="18" charset="0"/>
              </a:rPr>
              <a:t>- how design will be translated to programming language</a:t>
            </a:r>
          </a:p>
          <a:p>
            <a:pPr eaLnBrk="1" hangingPunct="1"/>
            <a:r>
              <a:rPr lang="en-US" altLang="id-ID" dirty="0" smtClean="0">
                <a:latin typeface="Times New Roman" panose="02020603050405020304" pitchFamily="18" charset="0"/>
              </a:rPr>
              <a:t>- how the above will be tested</a:t>
            </a:r>
          </a:p>
          <a:p>
            <a:pPr eaLnBrk="1" hangingPunct="1"/>
            <a:endParaRPr lang="en-US" altLang="id-ID" dirty="0" smtClean="0">
              <a:latin typeface="Times New Roman" panose="02020603050405020304" pitchFamily="18" charset="0"/>
            </a:endParaRPr>
          </a:p>
        </p:txBody>
      </p:sp>
    </p:spTree>
    <p:extLst>
      <p:ext uri="{BB962C8B-B14F-4D97-AF65-F5344CB8AC3E}">
        <p14:creationId xmlns:p14="http://schemas.microsoft.com/office/powerpoint/2010/main" val="392547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B891E10-39A5-4728-91B9-1D3AB2B123C0}" type="slidenum">
              <a:rPr lang="en-US" altLang="id-ID" smtClean="0"/>
              <a:pPr>
                <a:spcBef>
                  <a:spcPct val="0"/>
                </a:spcBef>
              </a:pPr>
              <a:t>6</a:t>
            </a:fld>
            <a:endParaRPr lang="en-US" altLang="id-ID" smtClean="0"/>
          </a:p>
        </p:txBody>
      </p:sp>
      <p:sp>
        <p:nvSpPr>
          <p:cNvPr id="27651" name="Rectangle 2"/>
          <p:cNvSpPr>
            <a:spLocks noGrp="1" noRot="1" noChangeAspect="1" noChangeArrowheads="1" noTextEdit="1"/>
          </p:cNvSpPr>
          <p:nvPr>
            <p:ph type="sldImg"/>
          </p:nvPr>
        </p:nvSpPr>
        <p:spPr>
          <a:xfrm>
            <a:off x="1490663" y="804863"/>
            <a:ext cx="4137025" cy="3103562"/>
          </a:xfrm>
          <a:solidFill>
            <a:srgbClr val="FFFFFF"/>
          </a:solidFill>
          <a:ln/>
        </p:spPr>
      </p:sp>
      <p:sp>
        <p:nvSpPr>
          <p:cNvPr id="27652" name="Rectangle 3"/>
          <p:cNvSpPr>
            <a:spLocks noGrp="1" noChangeArrowheads="1"/>
          </p:cNvSpPr>
          <p:nvPr>
            <p:ph type="body" idx="1"/>
          </p:nvPr>
        </p:nvSpPr>
        <p:spPr>
          <a:xfrm>
            <a:off x="930275" y="4483100"/>
            <a:ext cx="5256213"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8" tIns="46033" rIns="92068" bIns="46033"/>
          <a:lstStyle/>
          <a:p>
            <a:pPr eaLnBrk="1" hangingPunct="1"/>
            <a:r>
              <a:rPr lang="en-US" altLang="id-ID" dirty="0" smtClean="0">
                <a:latin typeface="Times New Roman" panose="02020603050405020304" pitchFamily="18" charset="0"/>
              </a:rPr>
              <a:t>1. Corrective maintenance corrects the defects found in the software.</a:t>
            </a:r>
          </a:p>
          <a:p>
            <a:pPr eaLnBrk="1" hangingPunct="1"/>
            <a:r>
              <a:rPr lang="en-US" altLang="id-ID" dirty="0" smtClean="0">
                <a:latin typeface="Times New Roman" panose="02020603050405020304" pitchFamily="18" charset="0"/>
              </a:rPr>
              <a:t>2. Adaptive maintenance provides for changes needed to accommodate changes in the environment</a:t>
            </a:r>
          </a:p>
          <a:p>
            <a:pPr eaLnBrk="1" hangingPunct="1"/>
            <a:r>
              <a:rPr lang="en-US" altLang="id-ID" dirty="0" smtClean="0">
                <a:latin typeface="Times New Roman" panose="02020603050405020304" pitchFamily="18" charset="0"/>
              </a:rPr>
              <a:t>3. Perfective maintenance extends software performance beyond original requirements. </a:t>
            </a:r>
          </a:p>
          <a:p>
            <a:pPr eaLnBrk="1" hangingPunct="1"/>
            <a:r>
              <a:rPr lang="en-US" altLang="id-ID" dirty="0" smtClean="0">
                <a:latin typeface="Times New Roman" panose="02020603050405020304" pitchFamily="18" charset="0"/>
              </a:rPr>
              <a:t>4. Preventive maintenance (software reengineering); changes that make programs easier to correct, adapt or enhance</a:t>
            </a:r>
          </a:p>
        </p:txBody>
      </p:sp>
    </p:spTree>
    <p:extLst>
      <p:ext uri="{BB962C8B-B14F-4D97-AF65-F5344CB8AC3E}">
        <p14:creationId xmlns:p14="http://schemas.microsoft.com/office/powerpoint/2010/main" val="352728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B891E10-39A5-4728-91B9-1D3AB2B123C0}" type="slidenum">
              <a:rPr lang="en-US" altLang="id-ID" smtClean="0"/>
              <a:pPr>
                <a:spcBef>
                  <a:spcPct val="0"/>
                </a:spcBef>
              </a:pPr>
              <a:t>7</a:t>
            </a:fld>
            <a:endParaRPr lang="en-US" altLang="id-ID" smtClean="0"/>
          </a:p>
        </p:txBody>
      </p:sp>
      <p:sp>
        <p:nvSpPr>
          <p:cNvPr id="27651" name="Rectangle 2"/>
          <p:cNvSpPr>
            <a:spLocks noGrp="1" noRot="1" noChangeAspect="1" noChangeArrowheads="1" noTextEdit="1"/>
          </p:cNvSpPr>
          <p:nvPr>
            <p:ph type="sldImg"/>
          </p:nvPr>
        </p:nvSpPr>
        <p:spPr>
          <a:xfrm>
            <a:off x="1490663" y="804863"/>
            <a:ext cx="4137025" cy="3103562"/>
          </a:xfrm>
          <a:solidFill>
            <a:srgbClr val="FFFFFF"/>
          </a:solidFill>
          <a:ln/>
        </p:spPr>
      </p:sp>
      <p:sp>
        <p:nvSpPr>
          <p:cNvPr id="27652" name="Rectangle 3"/>
          <p:cNvSpPr>
            <a:spLocks noGrp="1" noChangeArrowheads="1"/>
          </p:cNvSpPr>
          <p:nvPr>
            <p:ph type="body" idx="1"/>
          </p:nvPr>
        </p:nvSpPr>
        <p:spPr>
          <a:xfrm>
            <a:off x="930275" y="4483100"/>
            <a:ext cx="5256213"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8" tIns="46033" rIns="92068" bIns="46033"/>
          <a:lstStyle/>
          <a:p>
            <a:pPr eaLnBrk="1" hangingPunct="1"/>
            <a:r>
              <a:rPr lang="en-US" altLang="id-ID" dirty="0" smtClean="0">
                <a:latin typeface="Times New Roman" panose="02020603050405020304" pitchFamily="18" charset="0"/>
              </a:rPr>
              <a:t>1. Corrective maintenance corrects the defects found in the software.</a:t>
            </a:r>
          </a:p>
          <a:p>
            <a:pPr eaLnBrk="1" hangingPunct="1"/>
            <a:r>
              <a:rPr lang="en-US" altLang="id-ID" dirty="0" smtClean="0">
                <a:latin typeface="Times New Roman" panose="02020603050405020304" pitchFamily="18" charset="0"/>
              </a:rPr>
              <a:t>2. Adaptive maintenance provides for changes needed to accommodate changes in the environment</a:t>
            </a:r>
          </a:p>
          <a:p>
            <a:pPr eaLnBrk="1" hangingPunct="1"/>
            <a:r>
              <a:rPr lang="en-US" altLang="id-ID" dirty="0" smtClean="0">
                <a:latin typeface="Times New Roman" panose="02020603050405020304" pitchFamily="18" charset="0"/>
              </a:rPr>
              <a:t>3. Perfective maintenance extends software performance beyond original requirements. </a:t>
            </a:r>
          </a:p>
          <a:p>
            <a:pPr eaLnBrk="1" hangingPunct="1"/>
            <a:r>
              <a:rPr lang="en-US" altLang="id-ID" dirty="0" smtClean="0">
                <a:latin typeface="Times New Roman" panose="02020603050405020304" pitchFamily="18" charset="0"/>
              </a:rPr>
              <a:t>4. Preventive maintenance (software reengineering); changes that make programs easier to correct, adapt or enhance</a:t>
            </a:r>
          </a:p>
        </p:txBody>
      </p:sp>
    </p:spTree>
    <p:extLst>
      <p:ext uri="{BB962C8B-B14F-4D97-AF65-F5344CB8AC3E}">
        <p14:creationId xmlns:p14="http://schemas.microsoft.com/office/powerpoint/2010/main" val="43651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B891E10-39A5-4728-91B9-1D3AB2B123C0}" type="slidenum">
              <a:rPr lang="en-US" altLang="id-ID" smtClean="0"/>
              <a:pPr>
                <a:spcBef>
                  <a:spcPct val="0"/>
                </a:spcBef>
              </a:pPr>
              <a:t>8</a:t>
            </a:fld>
            <a:endParaRPr lang="en-US" altLang="id-ID" smtClean="0"/>
          </a:p>
        </p:txBody>
      </p:sp>
      <p:sp>
        <p:nvSpPr>
          <p:cNvPr id="27651" name="Rectangle 2"/>
          <p:cNvSpPr>
            <a:spLocks noGrp="1" noRot="1" noChangeAspect="1" noChangeArrowheads="1" noTextEdit="1"/>
          </p:cNvSpPr>
          <p:nvPr>
            <p:ph type="sldImg"/>
          </p:nvPr>
        </p:nvSpPr>
        <p:spPr>
          <a:xfrm>
            <a:off x="1490663" y="804863"/>
            <a:ext cx="4137025" cy="3103562"/>
          </a:xfrm>
          <a:solidFill>
            <a:srgbClr val="FFFFFF"/>
          </a:solidFill>
          <a:ln/>
        </p:spPr>
      </p:sp>
      <p:sp>
        <p:nvSpPr>
          <p:cNvPr id="27652" name="Rectangle 3"/>
          <p:cNvSpPr>
            <a:spLocks noGrp="1" noChangeArrowheads="1"/>
          </p:cNvSpPr>
          <p:nvPr>
            <p:ph type="body" idx="1"/>
          </p:nvPr>
        </p:nvSpPr>
        <p:spPr>
          <a:xfrm>
            <a:off x="930275" y="4483100"/>
            <a:ext cx="5256213"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8" tIns="46033" rIns="92068" bIns="46033"/>
          <a:lstStyle/>
          <a:p>
            <a:pPr eaLnBrk="1" hangingPunct="1"/>
            <a:r>
              <a:rPr lang="en-US" altLang="id-ID" dirty="0" smtClean="0">
                <a:latin typeface="Times New Roman" panose="02020603050405020304" pitchFamily="18" charset="0"/>
              </a:rPr>
              <a:t>1. Corrective maintenance corrects the defects found in the software.</a:t>
            </a:r>
          </a:p>
          <a:p>
            <a:pPr eaLnBrk="1" hangingPunct="1"/>
            <a:r>
              <a:rPr lang="en-US" altLang="id-ID" dirty="0" smtClean="0">
                <a:latin typeface="Times New Roman" panose="02020603050405020304" pitchFamily="18" charset="0"/>
              </a:rPr>
              <a:t>2. Adaptive maintenance provides for changes needed to accommodate changes in the environment</a:t>
            </a:r>
          </a:p>
          <a:p>
            <a:pPr eaLnBrk="1" hangingPunct="1"/>
            <a:r>
              <a:rPr lang="en-US" altLang="id-ID" dirty="0" smtClean="0">
                <a:latin typeface="Times New Roman" panose="02020603050405020304" pitchFamily="18" charset="0"/>
              </a:rPr>
              <a:t>3. Perfective maintenance extends software performance beyond original requirements. </a:t>
            </a:r>
          </a:p>
          <a:p>
            <a:pPr eaLnBrk="1" hangingPunct="1"/>
            <a:r>
              <a:rPr lang="en-US" altLang="id-ID" dirty="0" smtClean="0">
                <a:latin typeface="Times New Roman" panose="02020603050405020304" pitchFamily="18" charset="0"/>
              </a:rPr>
              <a:t>4. Preventive maintenance (software reengineering); changes that make programs easier to correct, adapt or enhance</a:t>
            </a:r>
          </a:p>
        </p:txBody>
      </p:sp>
    </p:spTree>
    <p:extLst>
      <p:ext uri="{BB962C8B-B14F-4D97-AF65-F5344CB8AC3E}">
        <p14:creationId xmlns:p14="http://schemas.microsoft.com/office/powerpoint/2010/main" val="392085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d-ID" dirty="0" smtClean="0">
              <a:latin typeface="Times New Roman" panose="02020603050405020304" pitchFamily="18"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25513">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25513">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37B0D927-B0BB-4759-BB40-ED70108BE9C1}" type="slidenum">
              <a:rPr lang="en-US" altLang="id-ID" smtClean="0"/>
              <a:pPr>
                <a:spcBef>
                  <a:spcPct val="0"/>
                </a:spcBef>
              </a:pPr>
              <a:t>9</a:t>
            </a:fld>
            <a:endParaRPr lang="en-US" altLang="id-ID" smtClean="0"/>
          </a:p>
        </p:txBody>
      </p:sp>
    </p:spTree>
    <p:extLst>
      <p:ext uri="{BB962C8B-B14F-4D97-AF65-F5344CB8AC3E}">
        <p14:creationId xmlns:p14="http://schemas.microsoft.com/office/powerpoint/2010/main" val="427019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A70BF9F-F10B-41D3-952F-BB50740B035A}" type="slidenum">
              <a:rPr lang="id-ID" smtClean="0"/>
              <a:t>11</a:t>
            </a:fld>
            <a:endParaRPr lang="id-ID"/>
          </a:p>
        </p:txBody>
      </p:sp>
    </p:spTree>
    <p:extLst>
      <p:ext uri="{BB962C8B-B14F-4D97-AF65-F5344CB8AC3E}">
        <p14:creationId xmlns:p14="http://schemas.microsoft.com/office/powerpoint/2010/main" val="3060781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lvl1pPr>
              <a:defRPr>
                <a:solidFill>
                  <a:schemeClr val="accent1">
                    <a:lumMod val="20000"/>
                    <a:lumOff val="80000"/>
                  </a:schemeClr>
                </a:solidFill>
                <a:latin typeface="Tahoma" pitchFamily="34" charset="0"/>
                <a:ea typeface="Tahoma" pitchFamily="34" charset="0"/>
                <a:cs typeface="Tahoma"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5638800" cy="1752600"/>
          </a:xfrm>
        </p:spPr>
        <p:txBody>
          <a:bodyPr/>
          <a:lstStyle>
            <a:lvl1pPr marL="0" indent="0" algn="ctr">
              <a:buNone/>
              <a:defRPr>
                <a:solidFill>
                  <a:schemeClr val="tx2"/>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59485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10498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38323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6701"/>
            <a:ext cx="7696200" cy="1143000"/>
          </a:xfrm>
        </p:spPr>
        <p:txBody>
          <a:bodyPr/>
          <a:lstStyle>
            <a:lvl1pPr>
              <a:defRPr>
                <a:solidFill>
                  <a:schemeClr val="accent1">
                    <a:lumMod val="40000"/>
                    <a:lumOff val="60000"/>
                  </a:schemeClr>
                </a:solidFill>
                <a:latin typeface="Tahoma" pitchFamily="34" charset="0"/>
                <a:ea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2">
                    <a:lumMod val="75000"/>
                  </a:schemeClr>
                </a:solidFill>
                <a:latin typeface="Tahoma" pitchFamily="34" charset="0"/>
                <a:ea typeface="Tahoma" pitchFamily="34" charset="0"/>
                <a:cs typeface="Tahoma" pitchFamily="34" charset="0"/>
              </a:defRPr>
            </a:lvl1pPr>
            <a:lvl2pPr>
              <a:defRPr>
                <a:solidFill>
                  <a:schemeClr val="tx2">
                    <a:lumMod val="75000"/>
                  </a:schemeClr>
                </a:solidFill>
                <a:latin typeface="Tahoma" pitchFamily="34" charset="0"/>
                <a:ea typeface="Tahoma" pitchFamily="34" charset="0"/>
                <a:cs typeface="Tahoma" pitchFamily="34" charset="0"/>
              </a:defRPr>
            </a:lvl2pPr>
            <a:lvl3pPr>
              <a:defRPr>
                <a:solidFill>
                  <a:schemeClr val="tx2">
                    <a:lumMod val="75000"/>
                  </a:schemeClr>
                </a:solidFill>
                <a:latin typeface="Tahoma" pitchFamily="34" charset="0"/>
                <a:ea typeface="Tahoma" pitchFamily="34" charset="0"/>
                <a:cs typeface="Tahoma" pitchFamily="34" charset="0"/>
              </a:defRPr>
            </a:lvl3pPr>
            <a:lvl4pPr>
              <a:defRPr>
                <a:solidFill>
                  <a:schemeClr val="tx2">
                    <a:lumMod val="75000"/>
                  </a:schemeClr>
                </a:solidFill>
                <a:latin typeface="Tahoma" pitchFamily="34" charset="0"/>
                <a:ea typeface="Tahoma" pitchFamily="34" charset="0"/>
                <a:cs typeface="Tahoma" pitchFamily="34" charset="0"/>
              </a:defRPr>
            </a:lvl4pPr>
            <a:lvl5pPr>
              <a:defRPr>
                <a:solidFill>
                  <a:schemeClr val="tx2">
                    <a:lumMod val="75000"/>
                  </a:schemeClr>
                </a:solidFill>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241444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216846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lvl1pPr>
              <a:defRPr>
                <a:solidFill>
                  <a:schemeClr val="accent1">
                    <a:lumMod val="40000"/>
                    <a:lumOff val="60000"/>
                  </a:schemeClr>
                </a:solidFill>
                <a:latin typeface="Tahoma" pitchFamily="34" charset="0"/>
                <a:ea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2">
                    <a:lumMod val="75000"/>
                  </a:schemeClr>
                </a:solidFill>
                <a:latin typeface="Tahoma" pitchFamily="34" charset="0"/>
                <a:ea typeface="Tahoma" pitchFamily="34" charset="0"/>
                <a:cs typeface="Tahoma" pitchFamily="34" charset="0"/>
              </a:defRPr>
            </a:lvl1pPr>
            <a:lvl2pPr>
              <a:defRPr sz="2400">
                <a:solidFill>
                  <a:schemeClr val="tx2">
                    <a:lumMod val="75000"/>
                  </a:schemeClr>
                </a:solidFill>
                <a:latin typeface="Tahoma" pitchFamily="34" charset="0"/>
                <a:ea typeface="Tahoma" pitchFamily="34" charset="0"/>
                <a:cs typeface="Tahoma" pitchFamily="34" charset="0"/>
              </a:defRPr>
            </a:lvl2pPr>
            <a:lvl3pPr>
              <a:defRPr sz="2000">
                <a:solidFill>
                  <a:schemeClr val="tx2">
                    <a:lumMod val="75000"/>
                  </a:schemeClr>
                </a:solidFill>
                <a:latin typeface="Tahoma" pitchFamily="34" charset="0"/>
                <a:ea typeface="Tahoma" pitchFamily="34" charset="0"/>
                <a:cs typeface="Tahoma" pitchFamily="34" charset="0"/>
              </a:defRPr>
            </a:lvl3pPr>
            <a:lvl4pPr>
              <a:defRPr sz="1800">
                <a:solidFill>
                  <a:schemeClr val="tx2">
                    <a:lumMod val="75000"/>
                  </a:schemeClr>
                </a:solidFill>
                <a:latin typeface="Tahoma" pitchFamily="34" charset="0"/>
                <a:ea typeface="Tahoma" pitchFamily="34" charset="0"/>
                <a:cs typeface="Tahoma" pitchFamily="34" charset="0"/>
              </a:defRPr>
            </a:lvl4pPr>
            <a:lvl5pPr>
              <a:defRPr sz="1800">
                <a:solidFill>
                  <a:schemeClr val="tx2">
                    <a:lumMod val="75000"/>
                  </a:schemeClr>
                </a:solidFill>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lumMod val="75000"/>
                  </a:schemeClr>
                </a:solidFill>
                <a:latin typeface="Tahoma" pitchFamily="34" charset="0"/>
                <a:ea typeface="Tahoma" pitchFamily="34" charset="0"/>
                <a:cs typeface="Tahoma" pitchFamily="34" charset="0"/>
              </a:defRPr>
            </a:lvl1pPr>
            <a:lvl2pPr>
              <a:defRPr sz="2400">
                <a:solidFill>
                  <a:schemeClr val="tx2">
                    <a:lumMod val="75000"/>
                  </a:schemeClr>
                </a:solidFill>
                <a:latin typeface="Tahoma" pitchFamily="34" charset="0"/>
                <a:ea typeface="Tahoma" pitchFamily="34" charset="0"/>
                <a:cs typeface="Tahoma" pitchFamily="34" charset="0"/>
              </a:defRPr>
            </a:lvl2pPr>
            <a:lvl3pPr>
              <a:defRPr sz="2000">
                <a:solidFill>
                  <a:schemeClr val="tx2">
                    <a:lumMod val="75000"/>
                  </a:schemeClr>
                </a:solidFill>
                <a:latin typeface="Tahoma" pitchFamily="34" charset="0"/>
                <a:ea typeface="Tahoma" pitchFamily="34" charset="0"/>
                <a:cs typeface="Tahoma" pitchFamily="34" charset="0"/>
              </a:defRPr>
            </a:lvl3pPr>
            <a:lvl4pPr>
              <a:defRPr sz="1800">
                <a:solidFill>
                  <a:schemeClr val="tx2">
                    <a:lumMod val="75000"/>
                  </a:schemeClr>
                </a:solidFill>
                <a:latin typeface="Tahoma" pitchFamily="34" charset="0"/>
                <a:ea typeface="Tahoma" pitchFamily="34" charset="0"/>
                <a:cs typeface="Tahoma" pitchFamily="34" charset="0"/>
              </a:defRPr>
            </a:lvl4pPr>
            <a:lvl5pPr>
              <a:defRPr sz="1800">
                <a:solidFill>
                  <a:schemeClr val="tx2">
                    <a:lumMod val="75000"/>
                  </a:schemeClr>
                </a:solidFill>
                <a:latin typeface="Tahoma" pitchFamily="34" charset="0"/>
                <a:ea typeface="Tahoma" pitchFamily="34" charset="0"/>
                <a:cs typeface="Tahom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135321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371537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212124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160747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51190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C96EEC9-FA76-4B21-A2BC-B3DAAE669CEC}" type="datetimeFigureOut">
              <a:rPr lang="en-US" smtClean="0"/>
              <a:t>3/10/2020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620A3AF-C114-4610-ACF7-2BBAE8CBB275}" type="slidenum">
              <a:rPr lang="en-US" smtClean="0"/>
              <a:t>‹#›</a:t>
            </a:fld>
            <a:endParaRPr lang="en-US"/>
          </a:p>
        </p:txBody>
      </p:sp>
    </p:spTree>
    <p:extLst>
      <p:ext uri="{BB962C8B-B14F-4D97-AF65-F5344CB8AC3E}">
        <p14:creationId xmlns:p14="http://schemas.microsoft.com/office/powerpoint/2010/main" val="338419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0C96EEC9-FA76-4B21-A2BC-B3DAAE669CEC}" type="datetimeFigureOut">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C620A3AF-C114-4610-ACF7-2BBAE8CBB2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foster-miller.com/software_cmm_level3.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fujitsu.com/ph/news/pr/20041215.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trigent.com/company/cmm-certified-company.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dia-today.com/ctoday/20020401/mit2.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wipro.com/aboutus/quality/seicmm.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dqindia.ciol.com/content/advantage/103102703.as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Software Process </a:t>
            </a:r>
            <a:endParaRPr lang="id-ID" dirty="0"/>
          </a:p>
        </p:txBody>
      </p:sp>
      <p:sp>
        <p:nvSpPr>
          <p:cNvPr id="5" name="Subtitle 2"/>
          <p:cNvSpPr>
            <a:spLocks noGrp="1"/>
          </p:cNvSpPr>
          <p:nvPr>
            <p:ph type="subTitle" idx="1"/>
          </p:nvPr>
        </p:nvSpPr>
        <p:spPr>
          <a:xfrm>
            <a:off x="1371600" y="3886200"/>
            <a:ext cx="6296744" cy="1752600"/>
          </a:xfrm>
        </p:spPr>
        <p:txBody>
          <a:bodyPr/>
          <a:lstStyle/>
          <a:p>
            <a:r>
              <a:rPr lang="id-ID" dirty="0" smtClean="0"/>
              <a:t>Tim RPL</a:t>
            </a:r>
          </a:p>
          <a:p>
            <a:r>
              <a:rPr lang="id-ID" sz="2800" dirty="0" smtClean="0"/>
              <a:t>Program Studi Teknik Informatika</a:t>
            </a:r>
            <a:endParaRPr lang="en-US" sz="2800" dirty="0"/>
          </a:p>
        </p:txBody>
      </p:sp>
    </p:spTree>
    <p:extLst>
      <p:ext uri="{BB962C8B-B14F-4D97-AF65-F5344CB8AC3E}">
        <p14:creationId xmlns:p14="http://schemas.microsoft.com/office/powerpoint/2010/main" val="2516509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Umbrella Activities</a:t>
            </a:r>
            <a:endParaRPr lang="id-ID" dirty="0"/>
          </a:p>
        </p:txBody>
      </p:sp>
      <p:sp>
        <p:nvSpPr>
          <p:cNvPr id="3" name="Content Placeholder 2"/>
          <p:cNvSpPr>
            <a:spLocks noGrp="1"/>
          </p:cNvSpPr>
          <p:nvPr>
            <p:ph idx="1"/>
          </p:nvPr>
        </p:nvSpPr>
        <p:spPr/>
        <p:txBody>
          <a:bodyPr/>
          <a:lstStyle/>
          <a:p>
            <a:r>
              <a:rPr lang="en-US" sz="2800" dirty="0" smtClean="0"/>
              <a:t>Software </a:t>
            </a:r>
            <a:r>
              <a:rPr lang="en-US" sz="2800" dirty="0"/>
              <a:t>project tracking and control</a:t>
            </a:r>
          </a:p>
          <a:p>
            <a:r>
              <a:rPr lang="id-ID" sz="2800" dirty="0" smtClean="0"/>
              <a:t>Formal </a:t>
            </a:r>
            <a:r>
              <a:rPr lang="id-ID" sz="2800" dirty="0"/>
              <a:t>technical reviews</a:t>
            </a:r>
          </a:p>
          <a:p>
            <a:r>
              <a:rPr lang="id-ID" sz="2800" dirty="0" smtClean="0"/>
              <a:t>Software </a:t>
            </a:r>
            <a:r>
              <a:rPr lang="id-ID" sz="2800" dirty="0"/>
              <a:t>quality assurance</a:t>
            </a:r>
          </a:p>
          <a:p>
            <a:r>
              <a:rPr lang="id-ID" sz="2800" dirty="0" smtClean="0"/>
              <a:t>Software </a:t>
            </a:r>
            <a:r>
              <a:rPr lang="id-ID" sz="2800" dirty="0"/>
              <a:t>configuration management</a:t>
            </a:r>
          </a:p>
          <a:p>
            <a:r>
              <a:rPr lang="id-ID" sz="2800" dirty="0" smtClean="0"/>
              <a:t>Document </a:t>
            </a:r>
            <a:r>
              <a:rPr lang="id-ID" sz="2800" dirty="0"/>
              <a:t>preparation and production</a:t>
            </a:r>
          </a:p>
          <a:p>
            <a:r>
              <a:rPr lang="id-ID" sz="2800" dirty="0" smtClean="0"/>
              <a:t>Reusability </a:t>
            </a:r>
            <a:r>
              <a:rPr lang="id-ID" sz="2800" dirty="0"/>
              <a:t>management</a:t>
            </a:r>
          </a:p>
          <a:p>
            <a:r>
              <a:rPr lang="id-ID" sz="2800" dirty="0" smtClean="0"/>
              <a:t>Measurement</a:t>
            </a:r>
            <a:endParaRPr lang="id-ID" sz="2800" dirty="0"/>
          </a:p>
          <a:p>
            <a:r>
              <a:rPr lang="id-ID" sz="2800" dirty="0" smtClean="0"/>
              <a:t>Risk </a:t>
            </a:r>
            <a:r>
              <a:rPr lang="id-ID" sz="2800" dirty="0"/>
              <a:t>management</a:t>
            </a:r>
          </a:p>
          <a:p>
            <a:endParaRPr lang="id-ID" sz="2800" dirty="0"/>
          </a:p>
        </p:txBody>
      </p:sp>
    </p:spTree>
    <p:extLst>
      <p:ext uri="{BB962C8B-B14F-4D97-AF65-F5344CB8AC3E}">
        <p14:creationId xmlns:p14="http://schemas.microsoft.com/office/powerpoint/2010/main" val="118689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787" fontAlgn="auto">
              <a:spcAft>
                <a:spcPts val="0"/>
              </a:spcAft>
              <a:defRPr/>
            </a:pPr>
            <a:r>
              <a:rPr lang="id-ID" sz="3300" dirty="0"/>
              <a:t>5 Framework Activity</a:t>
            </a:r>
          </a:p>
        </p:txBody>
      </p:sp>
      <p:sp>
        <p:nvSpPr>
          <p:cNvPr id="3" name="Content Placeholder 2"/>
          <p:cNvSpPr>
            <a:spLocks noGrp="1"/>
          </p:cNvSpPr>
          <p:nvPr>
            <p:ph idx="1"/>
          </p:nvPr>
        </p:nvSpPr>
        <p:spPr/>
        <p:txBody>
          <a:bodyPr/>
          <a:lstStyle/>
          <a:p>
            <a:pPr marL="171447" indent="-171447" defTabSz="685787" fontAlgn="auto">
              <a:spcBef>
                <a:spcPts val="750"/>
              </a:spcBef>
              <a:spcAft>
                <a:spcPts val="0"/>
              </a:spcAft>
              <a:defRPr/>
            </a:pPr>
            <a:r>
              <a:rPr lang="id-ID" sz="2955" dirty="0">
                <a:solidFill>
                  <a:schemeClr val="accent1">
                    <a:lumMod val="75000"/>
                  </a:schemeClr>
                </a:solidFill>
              </a:rPr>
              <a:t>Communication</a:t>
            </a:r>
          </a:p>
          <a:p>
            <a:pPr marL="171447" indent="-171447" defTabSz="685787" fontAlgn="auto">
              <a:spcBef>
                <a:spcPts val="750"/>
              </a:spcBef>
              <a:spcAft>
                <a:spcPts val="0"/>
              </a:spcAft>
              <a:defRPr/>
            </a:pPr>
            <a:r>
              <a:rPr lang="id-ID" sz="2955" dirty="0">
                <a:solidFill>
                  <a:schemeClr val="accent1">
                    <a:lumMod val="75000"/>
                  </a:schemeClr>
                </a:solidFill>
              </a:rPr>
              <a:t>Planning</a:t>
            </a:r>
          </a:p>
          <a:p>
            <a:pPr marL="171447" indent="-171447" defTabSz="685787" fontAlgn="auto">
              <a:spcBef>
                <a:spcPts val="750"/>
              </a:spcBef>
              <a:spcAft>
                <a:spcPts val="0"/>
              </a:spcAft>
              <a:defRPr/>
            </a:pPr>
            <a:r>
              <a:rPr lang="id-ID" sz="2955" dirty="0">
                <a:solidFill>
                  <a:schemeClr val="accent1">
                    <a:lumMod val="75000"/>
                  </a:schemeClr>
                </a:solidFill>
              </a:rPr>
              <a:t>Modeling</a:t>
            </a:r>
          </a:p>
          <a:p>
            <a:pPr marL="171447" indent="-171447" defTabSz="685787" fontAlgn="auto">
              <a:spcBef>
                <a:spcPts val="750"/>
              </a:spcBef>
              <a:spcAft>
                <a:spcPts val="0"/>
              </a:spcAft>
              <a:defRPr/>
            </a:pPr>
            <a:r>
              <a:rPr lang="id-ID" sz="2955" dirty="0">
                <a:solidFill>
                  <a:schemeClr val="accent1">
                    <a:lumMod val="75000"/>
                  </a:schemeClr>
                </a:solidFill>
              </a:rPr>
              <a:t>Construction </a:t>
            </a:r>
          </a:p>
          <a:p>
            <a:pPr marL="171447" indent="-171447" defTabSz="685787" fontAlgn="auto">
              <a:spcBef>
                <a:spcPts val="750"/>
              </a:spcBef>
              <a:spcAft>
                <a:spcPts val="0"/>
              </a:spcAft>
              <a:defRPr/>
            </a:pPr>
            <a:r>
              <a:rPr lang="id-ID" sz="2955" dirty="0">
                <a:solidFill>
                  <a:schemeClr val="accent1">
                    <a:lumMod val="75000"/>
                  </a:schemeClr>
                </a:solidFill>
              </a:rPr>
              <a:t>Deployment </a:t>
            </a:r>
          </a:p>
        </p:txBody>
      </p:sp>
    </p:spTree>
    <p:extLst>
      <p:ext uri="{BB962C8B-B14F-4D97-AF65-F5344CB8AC3E}">
        <p14:creationId xmlns:p14="http://schemas.microsoft.com/office/powerpoint/2010/main" val="1494308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6130B2B-F14F-4580-A354-97BA5220C6CD}" type="slidenum">
              <a:rPr lang="en-US" altLang="id-ID" sz="1108">
                <a:solidFill>
                  <a:srgbClr val="898989"/>
                </a:solidFill>
                <a:latin typeface="Times New Roman" panose="02020603050405020304" pitchFamily="18" charset="0"/>
              </a:rPr>
              <a:pPr/>
              <a:t>12</a:t>
            </a:fld>
            <a:endParaRPr lang="en-US" altLang="id-ID" sz="1108">
              <a:solidFill>
                <a:srgbClr val="898989"/>
              </a:solidFill>
              <a:latin typeface="Times New Roman" panose="02020603050405020304" pitchFamily="18" charset="0"/>
            </a:endParaRPr>
          </a:p>
        </p:txBody>
      </p:sp>
      <p:sp>
        <p:nvSpPr>
          <p:cNvPr id="14338" name="Rectangle 2"/>
          <p:cNvSpPr>
            <a:spLocks noGrp="1" noChangeArrowheads="1"/>
          </p:cNvSpPr>
          <p:nvPr>
            <p:ph type="title" idx="4294967295"/>
          </p:nvPr>
        </p:nvSpPr>
        <p:spPr>
          <a:xfrm>
            <a:off x="1259632" y="439936"/>
            <a:ext cx="5478863" cy="559919"/>
          </a:xfrm>
        </p:spPr>
        <p:txBody>
          <a:bodyPr vert="horz" wrap="none" lIns="64480" tIns="25792" rIns="64480" bIns="25792" numCol="1" anchor="t" anchorCtr="0" compatLnSpc="1">
            <a:prstTxWarp prst="textNoShape">
              <a:avLst/>
            </a:prstTxWarp>
            <a:spAutoFit/>
          </a:bodyPr>
          <a:lstStyle/>
          <a:p>
            <a:pPr defTabSz="685787" fontAlgn="auto">
              <a:spcAft>
                <a:spcPts val="0"/>
              </a:spcAft>
              <a:defRPr/>
            </a:pPr>
            <a:r>
              <a:rPr lang="en-US" sz="3300" dirty="0">
                <a:solidFill>
                  <a:schemeClr val="bg1"/>
                </a:solidFill>
              </a:rPr>
              <a:t>A Common Process Framework</a:t>
            </a:r>
          </a:p>
        </p:txBody>
      </p:sp>
      <p:pic>
        <p:nvPicPr>
          <p:cNvPr id="28676"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092" y="1489675"/>
            <a:ext cx="4888624" cy="385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77"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062" y="5469470"/>
            <a:ext cx="7950794" cy="48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594744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787" fontAlgn="auto">
              <a:spcAft>
                <a:spcPts val="0"/>
              </a:spcAft>
              <a:defRPr/>
            </a:pPr>
            <a:r>
              <a:rPr lang="id-ID" sz="3300" dirty="0"/>
              <a:t>Framework Activity (hal 32)</a:t>
            </a:r>
          </a:p>
        </p:txBody>
      </p:sp>
      <p:pic>
        <p:nvPicPr>
          <p:cNvPr id="317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867" y="2787811"/>
            <a:ext cx="7317545" cy="3809541"/>
          </a:xfrm>
        </p:spPr>
      </p:pic>
      <p:sp>
        <p:nvSpPr>
          <p:cNvPr id="3" name="Rectangle 2"/>
          <p:cNvSpPr/>
          <p:nvPr/>
        </p:nvSpPr>
        <p:spPr>
          <a:xfrm>
            <a:off x="842866" y="1385481"/>
            <a:ext cx="7234333" cy="1323439"/>
          </a:xfrm>
          <a:prstGeom prst="rect">
            <a:avLst/>
          </a:prstGeom>
          <a:solidFill>
            <a:schemeClr val="bg1">
              <a:lumMod val="95000"/>
            </a:schemeClr>
          </a:solidFill>
        </p:spPr>
        <p:txBody>
          <a:bodyPr wrap="square">
            <a:spAutoFit/>
          </a:bodyPr>
          <a:lstStyle/>
          <a:p>
            <a:pPr defTabSz="685787">
              <a:spcBef>
                <a:spcPts val="750"/>
              </a:spcBef>
              <a:defRPr/>
            </a:pPr>
            <a:r>
              <a:rPr lang="id-ID" sz="2000" dirty="0">
                <a:solidFill>
                  <a:schemeClr val="accent1">
                    <a:lumMod val="75000"/>
                  </a:schemeClr>
                </a:solidFill>
              </a:rPr>
              <a:t>Satu aspek penting dari software proses adalah proses flow, menjelaskan bagaimana aktivitas framework, aksi, tugas-tugas yang terjadi dengan setiap framework activity dikelola dengan terurut, seperti pada gambar berikut :</a:t>
            </a:r>
          </a:p>
        </p:txBody>
      </p:sp>
    </p:spTree>
    <p:extLst>
      <p:ext uri="{BB962C8B-B14F-4D97-AF65-F5344CB8AC3E}">
        <p14:creationId xmlns:p14="http://schemas.microsoft.com/office/powerpoint/2010/main" val="857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787" fontAlgn="auto">
              <a:spcAft>
                <a:spcPts val="0"/>
              </a:spcAft>
              <a:defRPr/>
            </a:pPr>
            <a:r>
              <a:rPr lang="id-ID" sz="3300" dirty="0"/>
              <a:t>Framework Activity (hal 32)</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698" t="19355" r="22694" b="46976"/>
          <a:stretch/>
        </p:blipFill>
        <p:spPr bwMode="auto">
          <a:xfrm>
            <a:off x="251519" y="2153430"/>
            <a:ext cx="8640961" cy="343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215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787" fontAlgn="auto">
              <a:spcAft>
                <a:spcPts val="0"/>
              </a:spcAft>
              <a:defRPr/>
            </a:pPr>
            <a:r>
              <a:rPr lang="id-ID" sz="3300" dirty="0"/>
              <a:t>.......Lanjutan Proses Flow</a:t>
            </a:r>
          </a:p>
        </p:txBody>
      </p:sp>
      <p:pic>
        <p:nvPicPr>
          <p:cNvPr id="3277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2527" y="2303224"/>
            <a:ext cx="1418947" cy="642044"/>
          </a:xfrm>
        </p:spPr>
      </p:pic>
      <p:sp>
        <p:nvSpPr>
          <p:cNvPr id="4" name="Rectangle 3"/>
          <p:cNvSpPr/>
          <p:nvPr/>
        </p:nvSpPr>
        <p:spPr>
          <a:xfrm>
            <a:off x="1757561" y="2303224"/>
            <a:ext cx="1407220" cy="633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77" dirty="0">
                <a:solidFill>
                  <a:schemeClr val="tx1"/>
                </a:solidFill>
              </a:rPr>
              <a:t>Communication</a:t>
            </a:r>
          </a:p>
        </p:txBody>
      </p:sp>
      <p:sp>
        <p:nvSpPr>
          <p:cNvPr id="6" name="Rectangle 5"/>
          <p:cNvSpPr/>
          <p:nvPr/>
        </p:nvSpPr>
        <p:spPr>
          <a:xfrm>
            <a:off x="2883337" y="3455385"/>
            <a:ext cx="1407220" cy="633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662" dirty="0">
                <a:solidFill>
                  <a:schemeClr val="tx1"/>
                </a:solidFill>
              </a:rPr>
              <a:t>Modeling</a:t>
            </a:r>
          </a:p>
        </p:txBody>
      </p:sp>
      <p:sp>
        <p:nvSpPr>
          <p:cNvPr id="7" name="Rectangle 6"/>
          <p:cNvSpPr/>
          <p:nvPr/>
        </p:nvSpPr>
        <p:spPr>
          <a:xfrm>
            <a:off x="4079474" y="4765859"/>
            <a:ext cx="1407220" cy="633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662" dirty="0">
                <a:solidFill>
                  <a:schemeClr val="tx1"/>
                </a:solidFill>
              </a:rPr>
              <a:t>Construction</a:t>
            </a:r>
          </a:p>
        </p:txBody>
      </p:sp>
      <p:sp>
        <p:nvSpPr>
          <p:cNvPr id="8" name="Rectangle 7"/>
          <p:cNvSpPr/>
          <p:nvPr/>
        </p:nvSpPr>
        <p:spPr>
          <a:xfrm>
            <a:off x="6119943" y="4765859"/>
            <a:ext cx="1407220" cy="633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662" dirty="0">
                <a:solidFill>
                  <a:schemeClr val="tx1"/>
                </a:solidFill>
              </a:rPr>
              <a:t>Deployment</a:t>
            </a:r>
          </a:p>
        </p:txBody>
      </p:sp>
      <p:cxnSp>
        <p:nvCxnSpPr>
          <p:cNvPr id="12" name="Straight Arrow Connector 11"/>
          <p:cNvCxnSpPr/>
          <p:nvPr/>
        </p:nvCxnSpPr>
        <p:spPr>
          <a:xfrm>
            <a:off x="1053950" y="2514307"/>
            <a:ext cx="731461" cy="0"/>
          </a:xfrm>
          <a:prstGeom prst="straightConnector1">
            <a:avLst/>
          </a:prstGeom>
          <a:ln w="34925">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3164781" y="2531897"/>
            <a:ext cx="731461" cy="0"/>
          </a:xfrm>
          <a:prstGeom prst="straightConnector1">
            <a:avLst/>
          </a:prstGeom>
          <a:ln w="34925">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5486694" y="5082484"/>
            <a:ext cx="731461" cy="0"/>
          </a:xfrm>
          <a:prstGeom prst="straightConnector1">
            <a:avLst/>
          </a:prstGeom>
          <a:ln w="34925">
            <a:tailEnd type="triangle"/>
          </a:ln>
        </p:spPr>
        <p:style>
          <a:lnRef idx="3">
            <a:schemeClr val="dk1"/>
          </a:lnRef>
          <a:fillRef idx="0">
            <a:schemeClr val="dk1"/>
          </a:fillRef>
          <a:effectRef idx="2">
            <a:schemeClr val="dk1"/>
          </a:effectRef>
          <a:fontRef idx="minor">
            <a:schemeClr val="tx1"/>
          </a:fontRef>
        </p:style>
      </p:cxnSp>
      <p:sp>
        <p:nvSpPr>
          <p:cNvPr id="16" name="Freeform 15"/>
          <p:cNvSpPr/>
          <p:nvPr/>
        </p:nvSpPr>
        <p:spPr>
          <a:xfrm>
            <a:off x="2361493" y="2954064"/>
            <a:ext cx="540900" cy="725598"/>
          </a:xfrm>
          <a:custGeom>
            <a:avLst/>
            <a:gdLst>
              <a:gd name="connsiteX0" fmla="*/ 0 w 585787"/>
              <a:gd name="connsiteY0" fmla="*/ 0 h 785813"/>
              <a:gd name="connsiteX1" fmla="*/ 14287 w 585787"/>
              <a:gd name="connsiteY1" fmla="*/ 771525 h 785813"/>
              <a:gd name="connsiteX2" fmla="*/ 585787 w 585787"/>
              <a:gd name="connsiteY2" fmla="*/ 785813 h 785813"/>
            </a:gdLst>
            <a:ahLst/>
            <a:cxnLst>
              <a:cxn ang="0">
                <a:pos x="connsiteX0" y="connsiteY0"/>
              </a:cxn>
              <a:cxn ang="0">
                <a:pos x="connsiteX1" y="connsiteY1"/>
              </a:cxn>
              <a:cxn ang="0">
                <a:pos x="connsiteX2" y="connsiteY2"/>
              </a:cxn>
            </a:cxnLst>
            <a:rect l="l" t="t" r="r" b="b"/>
            <a:pathLst>
              <a:path w="585787" h="785813">
                <a:moveTo>
                  <a:pt x="0" y="0"/>
                </a:moveTo>
                <a:lnTo>
                  <a:pt x="14287" y="771525"/>
                </a:lnTo>
                <a:lnTo>
                  <a:pt x="585787" y="785813"/>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62"/>
          </a:p>
        </p:txBody>
      </p:sp>
      <p:sp>
        <p:nvSpPr>
          <p:cNvPr id="17" name="Freeform 16"/>
          <p:cNvSpPr/>
          <p:nvPr/>
        </p:nvSpPr>
        <p:spPr>
          <a:xfrm>
            <a:off x="4314011" y="2927678"/>
            <a:ext cx="580478" cy="751984"/>
          </a:xfrm>
          <a:custGeom>
            <a:avLst/>
            <a:gdLst>
              <a:gd name="connsiteX0" fmla="*/ 614362 w 628650"/>
              <a:gd name="connsiteY0" fmla="*/ 0 h 814388"/>
              <a:gd name="connsiteX1" fmla="*/ 628650 w 628650"/>
              <a:gd name="connsiteY1" fmla="*/ 814388 h 814388"/>
              <a:gd name="connsiteX2" fmla="*/ 0 w 628650"/>
              <a:gd name="connsiteY2" fmla="*/ 814388 h 814388"/>
            </a:gdLst>
            <a:ahLst/>
            <a:cxnLst>
              <a:cxn ang="0">
                <a:pos x="connsiteX0" y="connsiteY0"/>
              </a:cxn>
              <a:cxn ang="0">
                <a:pos x="connsiteX1" y="connsiteY1"/>
              </a:cxn>
              <a:cxn ang="0">
                <a:pos x="connsiteX2" y="connsiteY2"/>
              </a:cxn>
            </a:cxnLst>
            <a:rect l="l" t="t" r="r" b="b"/>
            <a:pathLst>
              <a:path w="628650" h="814388">
                <a:moveTo>
                  <a:pt x="614362" y="0"/>
                </a:moveTo>
                <a:lnTo>
                  <a:pt x="628650" y="814388"/>
                </a:lnTo>
                <a:lnTo>
                  <a:pt x="0" y="814388"/>
                </a:lnTo>
              </a:path>
            </a:pathLst>
          </a:custGeom>
          <a:noFill/>
          <a:ln>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62"/>
          </a:p>
        </p:txBody>
      </p:sp>
      <p:sp>
        <p:nvSpPr>
          <p:cNvPr id="18" name="Freeform 17"/>
          <p:cNvSpPr/>
          <p:nvPr/>
        </p:nvSpPr>
        <p:spPr>
          <a:xfrm>
            <a:off x="3446225" y="4088635"/>
            <a:ext cx="643510" cy="993849"/>
          </a:xfrm>
          <a:custGeom>
            <a:avLst/>
            <a:gdLst>
              <a:gd name="connsiteX0" fmla="*/ 0 w 671512"/>
              <a:gd name="connsiteY0" fmla="*/ 0 h 971550"/>
              <a:gd name="connsiteX1" fmla="*/ 42862 w 671512"/>
              <a:gd name="connsiteY1" fmla="*/ 971550 h 971550"/>
              <a:gd name="connsiteX2" fmla="*/ 671512 w 671512"/>
              <a:gd name="connsiteY2" fmla="*/ 971550 h 971550"/>
            </a:gdLst>
            <a:ahLst/>
            <a:cxnLst>
              <a:cxn ang="0">
                <a:pos x="connsiteX0" y="connsiteY0"/>
              </a:cxn>
              <a:cxn ang="0">
                <a:pos x="connsiteX1" y="connsiteY1"/>
              </a:cxn>
              <a:cxn ang="0">
                <a:pos x="connsiteX2" y="connsiteY2"/>
              </a:cxn>
            </a:cxnLst>
            <a:rect l="l" t="t" r="r" b="b"/>
            <a:pathLst>
              <a:path w="671512" h="971550">
                <a:moveTo>
                  <a:pt x="0" y="0"/>
                </a:moveTo>
                <a:lnTo>
                  <a:pt x="42862" y="971550"/>
                </a:lnTo>
                <a:lnTo>
                  <a:pt x="671512" y="971550"/>
                </a:lnTo>
              </a:path>
            </a:pathLst>
          </a:custGeom>
          <a:no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62"/>
          </a:p>
        </p:txBody>
      </p:sp>
      <p:sp>
        <p:nvSpPr>
          <p:cNvPr id="24" name="Rectangle 23"/>
          <p:cNvSpPr/>
          <p:nvPr/>
        </p:nvSpPr>
        <p:spPr>
          <a:xfrm>
            <a:off x="3890378" y="2325212"/>
            <a:ext cx="1407220" cy="633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77" dirty="0">
                <a:solidFill>
                  <a:schemeClr val="tx1"/>
                </a:solidFill>
              </a:rPr>
              <a:t>Planning</a:t>
            </a:r>
          </a:p>
        </p:txBody>
      </p:sp>
      <p:sp>
        <p:nvSpPr>
          <p:cNvPr id="32783" name="TextBox 24"/>
          <p:cNvSpPr txBox="1">
            <a:spLocks noChangeArrowheads="1"/>
          </p:cNvSpPr>
          <p:nvPr/>
        </p:nvSpPr>
        <p:spPr bwMode="auto">
          <a:xfrm>
            <a:off x="1785411" y="5821275"/>
            <a:ext cx="5319586"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id-ID" altLang="id-ID" sz="1662"/>
              <a:t>C. Parallel Process Flow</a:t>
            </a:r>
          </a:p>
        </p:txBody>
      </p:sp>
    </p:spTree>
    <p:extLst>
      <p:ext uri="{BB962C8B-B14F-4D97-AF65-F5344CB8AC3E}">
        <p14:creationId xmlns:p14="http://schemas.microsoft.com/office/powerpoint/2010/main" val="2725955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787" fontAlgn="auto">
              <a:spcAft>
                <a:spcPts val="0"/>
              </a:spcAft>
              <a:defRPr/>
            </a:pPr>
            <a:r>
              <a:rPr lang="id-ID" sz="3300" dirty="0"/>
              <a:t>Proses Assessment and Improvement</a:t>
            </a:r>
          </a:p>
        </p:txBody>
      </p:sp>
      <p:sp>
        <p:nvSpPr>
          <p:cNvPr id="3" name="Content Placeholder 2"/>
          <p:cNvSpPr>
            <a:spLocks noGrp="1"/>
          </p:cNvSpPr>
          <p:nvPr>
            <p:ph idx="1"/>
          </p:nvPr>
        </p:nvSpPr>
        <p:spPr/>
        <p:txBody>
          <a:bodyPr/>
          <a:lstStyle/>
          <a:p>
            <a:pPr marL="171447" indent="-171447" defTabSz="685787" fontAlgn="auto">
              <a:spcBef>
                <a:spcPts val="750"/>
              </a:spcBef>
              <a:spcAft>
                <a:spcPts val="0"/>
              </a:spcAft>
              <a:defRPr/>
            </a:pPr>
            <a:r>
              <a:rPr lang="id-ID" sz="2400" dirty="0" smtClean="0"/>
              <a:t>Software Process  </a:t>
            </a:r>
            <a:r>
              <a:rPr lang="id-ID" sz="2400" i="1" dirty="0" smtClean="0">
                <a:solidFill>
                  <a:srgbClr val="C00000"/>
                </a:solidFill>
              </a:rPr>
              <a:t>tidak  menjamin</a:t>
            </a:r>
            <a:r>
              <a:rPr lang="id-ID" sz="2400" dirty="0" smtClean="0"/>
              <a:t> bahwa software akan dikirim tepat waktu, memenuhi kebutuhan pelanggan, atau hal tersebut akan menunjukkan karakteristik yang akan menyebabkan karakteristik kualitas berjangka waktu panjang. </a:t>
            </a:r>
          </a:p>
          <a:p>
            <a:pPr marL="171447" indent="-171447" defTabSz="685787" fontAlgn="auto">
              <a:spcBef>
                <a:spcPts val="750"/>
              </a:spcBef>
              <a:spcAft>
                <a:spcPts val="0"/>
              </a:spcAft>
              <a:defRPr/>
            </a:pPr>
            <a:endParaRPr lang="id-ID" sz="2400" dirty="0" smtClean="0"/>
          </a:p>
          <a:p>
            <a:pPr marL="171447" indent="-171447" defTabSz="685787" fontAlgn="auto">
              <a:spcBef>
                <a:spcPts val="750"/>
              </a:spcBef>
              <a:spcAft>
                <a:spcPts val="0"/>
              </a:spcAft>
              <a:defRPr/>
            </a:pPr>
            <a:r>
              <a:rPr lang="id-ID" sz="2400" dirty="0" smtClean="0"/>
              <a:t>Proses itu sendiri dapat dinilai untuk memastikan bahwa hal tersebut memenuhi kriteria proses dasar yang telah terbukti penting untuk keberhasilan software engineering.</a:t>
            </a:r>
          </a:p>
        </p:txBody>
      </p:sp>
    </p:spTree>
    <p:extLst>
      <p:ext uri="{BB962C8B-B14F-4D97-AF65-F5344CB8AC3E}">
        <p14:creationId xmlns:p14="http://schemas.microsoft.com/office/powerpoint/2010/main" val="4176035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defTabSz="685787" fontAlgn="auto">
              <a:spcBef>
                <a:spcPts val="750"/>
              </a:spcBef>
              <a:spcAft>
                <a:spcPts val="0"/>
              </a:spcAft>
              <a:buNone/>
              <a:defRPr/>
            </a:pPr>
            <a:r>
              <a:rPr lang="id-ID" sz="2800" dirty="0" smtClean="0"/>
              <a:t>Sejumlah pendekatan </a:t>
            </a:r>
            <a:r>
              <a:rPr lang="id-ID" sz="2800" dirty="0"/>
              <a:t>yang berbeda pada penilaian software proses dan </a:t>
            </a:r>
            <a:r>
              <a:rPr lang="en-US" sz="2800" dirty="0" err="1" smtClean="0"/>
              <a:t>perbaikan-perbaikan</a:t>
            </a:r>
            <a:r>
              <a:rPr lang="id-ID" sz="2800" dirty="0" smtClean="0"/>
              <a:t> </a:t>
            </a:r>
            <a:r>
              <a:rPr lang="id-ID" sz="2800" dirty="0"/>
              <a:t>telah diusulkan selama beberapa dekade </a:t>
            </a:r>
            <a:r>
              <a:rPr lang="id-ID" sz="2800" dirty="0" smtClean="0"/>
              <a:t>terakhir</a:t>
            </a:r>
            <a:r>
              <a:rPr lang="en-US" sz="2800" dirty="0" smtClean="0"/>
              <a:t> </a:t>
            </a:r>
            <a:r>
              <a:rPr lang="en-US" sz="2800" dirty="0" err="1" smtClean="0"/>
              <a:t>salah</a:t>
            </a:r>
            <a:r>
              <a:rPr lang="en-US" sz="2800" dirty="0" smtClean="0"/>
              <a:t> </a:t>
            </a:r>
            <a:r>
              <a:rPr lang="en-US" sz="2800" dirty="0" err="1" smtClean="0"/>
              <a:t>satunya</a:t>
            </a:r>
            <a:r>
              <a:rPr lang="en-US" sz="2800" dirty="0" smtClean="0"/>
              <a:t> </a:t>
            </a:r>
            <a:r>
              <a:rPr lang="en-US" sz="2800" dirty="0" err="1" smtClean="0"/>
              <a:t>adalah</a:t>
            </a:r>
            <a:endParaRPr lang="id-ID" sz="2800" dirty="0" smtClean="0"/>
          </a:p>
          <a:p>
            <a:pPr defTabSz="685787" fontAlgn="auto">
              <a:spcBef>
                <a:spcPts val="750"/>
              </a:spcBef>
              <a:spcAft>
                <a:spcPts val="0"/>
              </a:spcAft>
              <a:defRPr/>
            </a:pPr>
            <a:r>
              <a:rPr lang="id-ID" sz="2800" b="1" dirty="0" smtClean="0"/>
              <a:t>Standard CMMI Assessment Method for process Improvement (SCAMPI)</a:t>
            </a:r>
          </a:p>
          <a:p>
            <a:pPr defTabSz="685787" fontAlgn="auto">
              <a:spcBef>
                <a:spcPts val="750"/>
              </a:spcBef>
              <a:spcAft>
                <a:spcPts val="0"/>
              </a:spcAft>
              <a:defRPr/>
            </a:pPr>
            <a:r>
              <a:rPr lang="en-US" sz="2800" dirty="0" err="1" smtClean="0"/>
              <a:t>Selain</a:t>
            </a:r>
            <a:r>
              <a:rPr lang="en-US" sz="2800" dirty="0" smtClean="0"/>
              <a:t> </a:t>
            </a:r>
            <a:r>
              <a:rPr lang="en-US" sz="2800" dirty="0" err="1" smtClean="0"/>
              <a:t>itu</a:t>
            </a:r>
            <a:r>
              <a:rPr lang="en-US" sz="2800" dirty="0" smtClean="0"/>
              <a:t> </a:t>
            </a:r>
            <a:r>
              <a:rPr lang="en-US" sz="2800" dirty="0" err="1" smtClean="0"/>
              <a:t>terdapat</a:t>
            </a:r>
            <a:r>
              <a:rPr lang="en-US" sz="2800" dirty="0" smtClean="0"/>
              <a:t> pula </a:t>
            </a:r>
            <a:r>
              <a:rPr lang="id-ID" sz="2800" b="1" dirty="0" smtClean="0"/>
              <a:t>ISO 9001:2000 for Software</a:t>
            </a:r>
            <a:endParaRPr lang="id-ID" sz="2800" b="1" dirty="0"/>
          </a:p>
        </p:txBody>
      </p:sp>
      <p:sp>
        <p:nvSpPr>
          <p:cNvPr id="4" name="Title 1"/>
          <p:cNvSpPr>
            <a:spLocks noGrp="1"/>
          </p:cNvSpPr>
          <p:nvPr>
            <p:ph type="title"/>
          </p:nvPr>
        </p:nvSpPr>
        <p:spPr>
          <a:xfrm>
            <a:off x="381000" y="16701"/>
            <a:ext cx="7696200" cy="1143000"/>
          </a:xfrm>
        </p:spPr>
        <p:txBody>
          <a:bodyPr/>
          <a:lstStyle/>
          <a:p>
            <a:pPr defTabSz="685787" fontAlgn="auto">
              <a:spcAft>
                <a:spcPts val="0"/>
              </a:spcAft>
              <a:defRPr/>
            </a:pPr>
            <a:r>
              <a:rPr lang="id-ID" sz="3300" dirty="0"/>
              <a:t>Proses Assessment and Improvement</a:t>
            </a:r>
          </a:p>
        </p:txBody>
      </p:sp>
    </p:spTree>
    <p:extLst>
      <p:ext uri="{BB962C8B-B14F-4D97-AF65-F5344CB8AC3E}">
        <p14:creationId xmlns:p14="http://schemas.microsoft.com/office/powerpoint/2010/main" val="3981638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9D294D2-9819-43A7-ABEE-BC84648FEE9A}" type="slidenum">
              <a:rPr lang="en-US" altLang="id-ID" sz="1108">
                <a:solidFill>
                  <a:srgbClr val="898989"/>
                </a:solidFill>
                <a:latin typeface="Times New Roman" panose="02020603050405020304" pitchFamily="18" charset="0"/>
              </a:rPr>
              <a:pPr/>
              <a:t>18</a:t>
            </a:fld>
            <a:endParaRPr lang="en-US" altLang="id-ID" sz="1108">
              <a:solidFill>
                <a:srgbClr val="898989"/>
              </a:solidFill>
              <a:latin typeface="Times New Roman" panose="02020603050405020304" pitchFamily="18" charset="0"/>
            </a:endParaRPr>
          </a:p>
        </p:txBody>
      </p:sp>
      <p:sp>
        <p:nvSpPr>
          <p:cNvPr id="17411" name="Rectangle 2"/>
          <p:cNvSpPr>
            <a:spLocks noGrp="1" noChangeArrowheads="1"/>
          </p:cNvSpPr>
          <p:nvPr>
            <p:ph type="title" idx="4294967295"/>
          </p:nvPr>
        </p:nvSpPr>
        <p:spPr>
          <a:xfrm>
            <a:off x="1109512" y="337502"/>
            <a:ext cx="6225484" cy="532105"/>
          </a:xfrm>
        </p:spPr>
        <p:txBody>
          <a:bodyPr>
            <a:normAutofit fontScale="90000"/>
          </a:bodyPr>
          <a:lstStyle/>
          <a:p>
            <a:pPr defTabSz="685787" fontAlgn="auto">
              <a:spcAft>
                <a:spcPts val="0"/>
              </a:spcAft>
              <a:defRPr/>
            </a:pPr>
            <a:r>
              <a:rPr lang="en-US" sz="3694" dirty="0">
                <a:solidFill>
                  <a:schemeClr val="bg1"/>
                </a:solidFill>
                <a:latin typeface="Tahoma" panose="020B0604030504040204" pitchFamily="34" charset="0"/>
                <a:ea typeface="Tahoma" panose="020B0604030504040204" pitchFamily="34" charset="0"/>
                <a:cs typeface="Tahoma" panose="020B0604030504040204" pitchFamily="34" charset="0"/>
              </a:rPr>
              <a:t>Capability Maturity Model Integration (CMMI)</a:t>
            </a:r>
          </a:p>
        </p:txBody>
      </p:sp>
      <p:sp>
        <p:nvSpPr>
          <p:cNvPr id="40964" name="Rectangle 3"/>
          <p:cNvSpPr>
            <a:spLocks noChangeArrowheads="1"/>
          </p:cNvSpPr>
          <p:nvPr/>
        </p:nvSpPr>
        <p:spPr bwMode="auto">
          <a:xfrm>
            <a:off x="1763688" y="4493211"/>
            <a:ext cx="6637125" cy="51011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id-ID" sz="2216">
              <a:latin typeface="Times New Roman" panose="02020603050405020304" pitchFamily="18" charset="0"/>
            </a:endParaRPr>
          </a:p>
        </p:txBody>
      </p:sp>
      <p:sp>
        <p:nvSpPr>
          <p:cNvPr id="40965" name="Rectangle 4"/>
          <p:cNvSpPr>
            <a:spLocks noChangeArrowheads="1"/>
          </p:cNvSpPr>
          <p:nvPr/>
        </p:nvSpPr>
        <p:spPr bwMode="auto">
          <a:xfrm>
            <a:off x="2627784" y="3991889"/>
            <a:ext cx="5771563" cy="5013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id-ID" sz="2216">
              <a:latin typeface="Times New Roman" panose="02020603050405020304" pitchFamily="18" charset="0"/>
            </a:endParaRPr>
          </a:p>
        </p:txBody>
      </p:sp>
      <p:sp>
        <p:nvSpPr>
          <p:cNvPr id="40966" name="Rectangle 5"/>
          <p:cNvSpPr>
            <a:spLocks noChangeArrowheads="1"/>
          </p:cNvSpPr>
          <p:nvPr/>
        </p:nvSpPr>
        <p:spPr bwMode="auto">
          <a:xfrm>
            <a:off x="3563889" y="3461249"/>
            <a:ext cx="4835458" cy="5218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id-ID" sz="2216">
              <a:latin typeface="Times New Roman" panose="02020603050405020304" pitchFamily="18" charset="0"/>
            </a:endParaRPr>
          </a:p>
        </p:txBody>
      </p:sp>
      <p:sp>
        <p:nvSpPr>
          <p:cNvPr id="40967" name="Rectangle 6"/>
          <p:cNvSpPr>
            <a:spLocks noChangeArrowheads="1"/>
          </p:cNvSpPr>
          <p:nvPr/>
        </p:nvSpPr>
        <p:spPr bwMode="auto">
          <a:xfrm>
            <a:off x="4283968" y="2936473"/>
            <a:ext cx="4115379" cy="5247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id-ID" sz="2216">
              <a:latin typeface="Times New Roman" panose="02020603050405020304" pitchFamily="18" charset="0"/>
            </a:endParaRPr>
          </a:p>
        </p:txBody>
      </p:sp>
      <p:sp>
        <p:nvSpPr>
          <p:cNvPr id="40968" name="Rectangle 7"/>
          <p:cNvSpPr>
            <a:spLocks noChangeArrowheads="1"/>
          </p:cNvSpPr>
          <p:nvPr/>
        </p:nvSpPr>
        <p:spPr bwMode="auto">
          <a:xfrm>
            <a:off x="5508104" y="1881058"/>
            <a:ext cx="2892709" cy="562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id-ID" sz="2216">
              <a:latin typeface="Times New Roman" panose="02020603050405020304" pitchFamily="18" charset="0"/>
            </a:endParaRPr>
          </a:p>
        </p:txBody>
      </p:sp>
      <p:sp>
        <p:nvSpPr>
          <p:cNvPr id="40969" name="Text Box 8"/>
          <p:cNvSpPr txBox="1">
            <a:spLocks noChangeArrowheads="1"/>
          </p:cNvSpPr>
          <p:nvPr/>
        </p:nvSpPr>
        <p:spPr bwMode="auto">
          <a:xfrm>
            <a:off x="3767039" y="4533185"/>
            <a:ext cx="2511872" cy="34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52" tIns="46425" rIns="92852" bIns="46425">
            <a:spAutoFit/>
          </a:bodyPr>
          <a:lstStyle>
            <a:lvl1pPr defTabSz="1004888">
              <a:defRPr>
                <a:solidFill>
                  <a:schemeClr val="tx1"/>
                </a:solidFill>
                <a:latin typeface="Tahoma" panose="020B0604030504040204" pitchFamily="34" charset="0"/>
                <a:cs typeface="Arial" panose="020B0604020202020204" pitchFamily="34" charset="0"/>
              </a:defRPr>
            </a:lvl1pPr>
            <a:lvl2pPr marL="742950" indent="-285750" defTabSz="1004888">
              <a:defRPr>
                <a:solidFill>
                  <a:schemeClr val="tx1"/>
                </a:solidFill>
                <a:latin typeface="Tahoma" panose="020B0604030504040204" pitchFamily="34" charset="0"/>
                <a:cs typeface="Arial" panose="020B0604020202020204" pitchFamily="34" charset="0"/>
              </a:defRPr>
            </a:lvl2pPr>
            <a:lvl3pPr marL="1143000" indent="-228600" defTabSz="1004888">
              <a:defRPr>
                <a:solidFill>
                  <a:schemeClr val="tx1"/>
                </a:solidFill>
                <a:latin typeface="Tahoma" panose="020B0604030504040204" pitchFamily="34" charset="0"/>
                <a:cs typeface="Arial" panose="020B0604020202020204" pitchFamily="34" charset="0"/>
              </a:defRPr>
            </a:lvl3pPr>
            <a:lvl4pPr marL="1600200" indent="-228600" defTabSz="1004888">
              <a:defRPr>
                <a:solidFill>
                  <a:schemeClr val="tx1"/>
                </a:solidFill>
                <a:latin typeface="Tahoma" panose="020B0604030504040204" pitchFamily="34" charset="0"/>
                <a:cs typeface="Arial" panose="020B0604020202020204" pitchFamily="34" charset="0"/>
              </a:defRPr>
            </a:lvl4pPr>
            <a:lvl5pPr marL="2057400" indent="-228600" defTabSz="1004888">
              <a:defRPr>
                <a:solidFill>
                  <a:schemeClr val="tx1"/>
                </a:solidFill>
                <a:latin typeface="Tahoma" panose="020B0604030504040204" pitchFamily="34" charset="0"/>
                <a:cs typeface="Arial" panose="020B0604020202020204" pitchFamily="34" charset="0"/>
              </a:defRPr>
            </a:lvl5pPr>
            <a:lvl6pPr marL="25146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90000"/>
              </a:lnSpc>
            </a:pPr>
            <a:r>
              <a:rPr lang="en-US" altLang="id-ID" sz="1847" b="1" dirty="0">
                <a:latin typeface="Arial" panose="020B0604020202020204" pitchFamily="34" charset="0"/>
              </a:rPr>
              <a:t>Level  0 : Incomplete</a:t>
            </a:r>
          </a:p>
        </p:txBody>
      </p:sp>
      <p:sp>
        <p:nvSpPr>
          <p:cNvPr id="40970" name="Text Box 9"/>
          <p:cNvSpPr txBox="1">
            <a:spLocks noChangeArrowheads="1"/>
          </p:cNvSpPr>
          <p:nvPr/>
        </p:nvSpPr>
        <p:spPr bwMode="auto">
          <a:xfrm>
            <a:off x="4316288" y="4122018"/>
            <a:ext cx="2383632" cy="34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52" tIns="46425" rIns="92852" bIns="46425">
            <a:spAutoFit/>
          </a:bodyPr>
          <a:lstStyle>
            <a:lvl1pPr defTabSz="1004888">
              <a:defRPr>
                <a:solidFill>
                  <a:schemeClr val="tx1"/>
                </a:solidFill>
                <a:latin typeface="Tahoma" panose="020B0604030504040204" pitchFamily="34" charset="0"/>
                <a:cs typeface="Arial" panose="020B0604020202020204" pitchFamily="34" charset="0"/>
              </a:defRPr>
            </a:lvl1pPr>
            <a:lvl2pPr marL="742950" indent="-285750" defTabSz="1004888">
              <a:defRPr>
                <a:solidFill>
                  <a:schemeClr val="tx1"/>
                </a:solidFill>
                <a:latin typeface="Tahoma" panose="020B0604030504040204" pitchFamily="34" charset="0"/>
                <a:cs typeface="Arial" panose="020B0604020202020204" pitchFamily="34" charset="0"/>
              </a:defRPr>
            </a:lvl2pPr>
            <a:lvl3pPr marL="1143000" indent="-228600" defTabSz="1004888">
              <a:defRPr>
                <a:solidFill>
                  <a:schemeClr val="tx1"/>
                </a:solidFill>
                <a:latin typeface="Tahoma" panose="020B0604030504040204" pitchFamily="34" charset="0"/>
                <a:cs typeface="Arial" panose="020B0604020202020204" pitchFamily="34" charset="0"/>
              </a:defRPr>
            </a:lvl3pPr>
            <a:lvl4pPr marL="1600200" indent="-228600" defTabSz="1004888">
              <a:defRPr>
                <a:solidFill>
                  <a:schemeClr val="tx1"/>
                </a:solidFill>
                <a:latin typeface="Tahoma" panose="020B0604030504040204" pitchFamily="34" charset="0"/>
                <a:cs typeface="Arial" panose="020B0604020202020204" pitchFamily="34" charset="0"/>
              </a:defRPr>
            </a:lvl4pPr>
            <a:lvl5pPr marL="2057400" indent="-228600" defTabSz="1004888">
              <a:defRPr>
                <a:solidFill>
                  <a:schemeClr val="tx1"/>
                </a:solidFill>
                <a:latin typeface="Tahoma" panose="020B0604030504040204" pitchFamily="34" charset="0"/>
                <a:cs typeface="Arial" panose="020B0604020202020204" pitchFamily="34" charset="0"/>
              </a:defRPr>
            </a:lvl5pPr>
            <a:lvl6pPr marL="25146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90000"/>
              </a:lnSpc>
            </a:pPr>
            <a:r>
              <a:rPr lang="en-US" altLang="id-ID" sz="1847" b="1" dirty="0">
                <a:latin typeface="Arial" panose="020B0604020202020204" pitchFamily="34" charset="0"/>
              </a:rPr>
              <a:t>Level 1 : Performed</a:t>
            </a:r>
          </a:p>
        </p:txBody>
      </p:sp>
      <p:sp>
        <p:nvSpPr>
          <p:cNvPr id="40971" name="Text Box 10"/>
          <p:cNvSpPr txBox="1">
            <a:spLocks noChangeArrowheads="1"/>
          </p:cNvSpPr>
          <p:nvPr/>
        </p:nvSpPr>
        <p:spPr bwMode="auto">
          <a:xfrm>
            <a:off x="4869952" y="3589539"/>
            <a:ext cx="2223331" cy="34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52" tIns="46425" rIns="92852" bIns="46425">
            <a:spAutoFit/>
          </a:bodyPr>
          <a:lstStyle>
            <a:lvl1pPr defTabSz="1004888">
              <a:defRPr>
                <a:solidFill>
                  <a:schemeClr val="tx1"/>
                </a:solidFill>
                <a:latin typeface="Tahoma" panose="020B0604030504040204" pitchFamily="34" charset="0"/>
                <a:cs typeface="Arial" panose="020B0604020202020204" pitchFamily="34" charset="0"/>
              </a:defRPr>
            </a:lvl1pPr>
            <a:lvl2pPr marL="742950" indent="-285750" defTabSz="1004888">
              <a:defRPr>
                <a:solidFill>
                  <a:schemeClr val="tx1"/>
                </a:solidFill>
                <a:latin typeface="Tahoma" panose="020B0604030504040204" pitchFamily="34" charset="0"/>
                <a:cs typeface="Arial" panose="020B0604020202020204" pitchFamily="34" charset="0"/>
              </a:defRPr>
            </a:lvl2pPr>
            <a:lvl3pPr marL="1143000" indent="-228600" defTabSz="1004888">
              <a:defRPr>
                <a:solidFill>
                  <a:schemeClr val="tx1"/>
                </a:solidFill>
                <a:latin typeface="Tahoma" panose="020B0604030504040204" pitchFamily="34" charset="0"/>
                <a:cs typeface="Arial" panose="020B0604020202020204" pitchFamily="34" charset="0"/>
              </a:defRPr>
            </a:lvl3pPr>
            <a:lvl4pPr marL="1600200" indent="-228600" defTabSz="1004888">
              <a:defRPr>
                <a:solidFill>
                  <a:schemeClr val="tx1"/>
                </a:solidFill>
                <a:latin typeface="Tahoma" panose="020B0604030504040204" pitchFamily="34" charset="0"/>
                <a:cs typeface="Arial" panose="020B0604020202020204" pitchFamily="34" charset="0"/>
              </a:defRPr>
            </a:lvl4pPr>
            <a:lvl5pPr marL="2057400" indent="-228600" defTabSz="1004888">
              <a:defRPr>
                <a:solidFill>
                  <a:schemeClr val="tx1"/>
                </a:solidFill>
                <a:latin typeface="Tahoma" panose="020B0604030504040204" pitchFamily="34" charset="0"/>
                <a:cs typeface="Arial" panose="020B0604020202020204" pitchFamily="34" charset="0"/>
              </a:defRPr>
            </a:lvl5pPr>
            <a:lvl6pPr marL="25146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90000"/>
              </a:lnSpc>
            </a:pPr>
            <a:r>
              <a:rPr lang="en-US" altLang="id-ID" sz="1847" b="1" dirty="0">
                <a:latin typeface="Arial" panose="020B0604020202020204" pitchFamily="34" charset="0"/>
              </a:rPr>
              <a:t>Level 2 : Managed</a:t>
            </a:r>
          </a:p>
        </p:txBody>
      </p:sp>
      <p:sp>
        <p:nvSpPr>
          <p:cNvPr id="40972" name="Text Box 11"/>
          <p:cNvSpPr txBox="1">
            <a:spLocks noChangeArrowheads="1"/>
          </p:cNvSpPr>
          <p:nvPr/>
        </p:nvSpPr>
        <p:spPr bwMode="auto">
          <a:xfrm>
            <a:off x="5515818" y="2993549"/>
            <a:ext cx="2066238" cy="34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52" tIns="46425" rIns="92852" bIns="46425">
            <a:spAutoFit/>
          </a:bodyPr>
          <a:lstStyle>
            <a:lvl1pPr defTabSz="1004888">
              <a:defRPr>
                <a:solidFill>
                  <a:schemeClr val="tx1"/>
                </a:solidFill>
                <a:latin typeface="Tahoma" panose="020B0604030504040204" pitchFamily="34" charset="0"/>
                <a:cs typeface="Arial" panose="020B0604020202020204" pitchFamily="34" charset="0"/>
              </a:defRPr>
            </a:lvl1pPr>
            <a:lvl2pPr marL="742950" indent="-285750" defTabSz="1004888">
              <a:defRPr>
                <a:solidFill>
                  <a:schemeClr val="tx1"/>
                </a:solidFill>
                <a:latin typeface="Tahoma" panose="020B0604030504040204" pitchFamily="34" charset="0"/>
                <a:cs typeface="Arial" panose="020B0604020202020204" pitchFamily="34" charset="0"/>
              </a:defRPr>
            </a:lvl2pPr>
            <a:lvl3pPr marL="1143000" indent="-228600" defTabSz="1004888">
              <a:defRPr>
                <a:solidFill>
                  <a:schemeClr val="tx1"/>
                </a:solidFill>
                <a:latin typeface="Tahoma" panose="020B0604030504040204" pitchFamily="34" charset="0"/>
                <a:cs typeface="Arial" panose="020B0604020202020204" pitchFamily="34" charset="0"/>
              </a:defRPr>
            </a:lvl3pPr>
            <a:lvl4pPr marL="1600200" indent="-228600" defTabSz="1004888">
              <a:defRPr>
                <a:solidFill>
                  <a:schemeClr val="tx1"/>
                </a:solidFill>
                <a:latin typeface="Tahoma" panose="020B0604030504040204" pitchFamily="34" charset="0"/>
                <a:cs typeface="Arial" panose="020B0604020202020204" pitchFamily="34" charset="0"/>
              </a:defRPr>
            </a:lvl4pPr>
            <a:lvl5pPr marL="2057400" indent="-228600" defTabSz="1004888">
              <a:defRPr>
                <a:solidFill>
                  <a:schemeClr val="tx1"/>
                </a:solidFill>
                <a:latin typeface="Tahoma" panose="020B0604030504040204" pitchFamily="34" charset="0"/>
                <a:cs typeface="Arial" panose="020B0604020202020204" pitchFamily="34" charset="0"/>
              </a:defRPr>
            </a:lvl5pPr>
            <a:lvl6pPr marL="25146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90000"/>
              </a:lnSpc>
            </a:pPr>
            <a:r>
              <a:rPr lang="en-US" altLang="id-ID" sz="1847" b="1" dirty="0">
                <a:latin typeface="Arial" panose="020B0604020202020204" pitchFamily="34" charset="0"/>
              </a:rPr>
              <a:t>Level 3 : Defined</a:t>
            </a:r>
          </a:p>
        </p:txBody>
      </p:sp>
      <p:sp>
        <p:nvSpPr>
          <p:cNvPr id="40973" name="Text Box 12"/>
          <p:cNvSpPr txBox="1">
            <a:spLocks noChangeArrowheads="1"/>
          </p:cNvSpPr>
          <p:nvPr/>
        </p:nvSpPr>
        <p:spPr bwMode="auto">
          <a:xfrm>
            <a:off x="5777069" y="2023989"/>
            <a:ext cx="2354778" cy="34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52" tIns="46425" rIns="92852" bIns="46425">
            <a:spAutoFit/>
          </a:bodyPr>
          <a:lstStyle>
            <a:lvl1pPr defTabSz="1004888">
              <a:defRPr>
                <a:solidFill>
                  <a:schemeClr val="tx1"/>
                </a:solidFill>
                <a:latin typeface="Tahoma" panose="020B0604030504040204" pitchFamily="34" charset="0"/>
                <a:cs typeface="Arial" panose="020B0604020202020204" pitchFamily="34" charset="0"/>
              </a:defRPr>
            </a:lvl1pPr>
            <a:lvl2pPr marL="742950" indent="-285750" defTabSz="1004888">
              <a:defRPr>
                <a:solidFill>
                  <a:schemeClr val="tx1"/>
                </a:solidFill>
                <a:latin typeface="Tahoma" panose="020B0604030504040204" pitchFamily="34" charset="0"/>
                <a:cs typeface="Arial" panose="020B0604020202020204" pitchFamily="34" charset="0"/>
              </a:defRPr>
            </a:lvl2pPr>
            <a:lvl3pPr marL="1143000" indent="-228600" defTabSz="1004888">
              <a:defRPr>
                <a:solidFill>
                  <a:schemeClr val="tx1"/>
                </a:solidFill>
                <a:latin typeface="Tahoma" panose="020B0604030504040204" pitchFamily="34" charset="0"/>
                <a:cs typeface="Arial" panose="020B0604020202020204" pitchFamily="34" charset="0"/>
              </a:defRPr>
            </a:lvl3pPr>
            <a:lvl4pPr marL="1600200" indent="-228600" defTabSz="1004888">
              <a:defRPr>
                <a:solidFill>
                  <a:schemeClr val="tx1"/>
                </a:solidFill>
                <a:latin typeface="Tahoma" panose="020B0604030504040204" pitchFamily="34" charset="0"/>
                <a:cs typeface="Arial" panose="020B0604020202020204" pitchFamily="34" charset="0"/>
              </a:defRPr>
            </a:lvl4pPr>
            <a:lvl5pPr marL="2057400" indent="-228600" defTabSz="1004888">
              <a:defRPr>
                <a:solidFill>
                  <a:schemeClr val="tx1"/>
                </a:solidFill>
                <a:latin typeface="Tahoma" panose="020B0604030504040204" pitchFamily="34" charset="0"/>
                <a:cs typeface="Arial" panose="020B0604020202020204" pitchFamily="34" charset="0"/>
              </a:defRPr>
            </a:lvl5pPr>
            <a:lvl6pPr marL="25146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90000"/>
              </a:lnSpc>
            </a:pPr>
            <a:r>
              <a:rPr lang="en-US" altLang="id-ID" sz="1847" b="1" dirty="0">
                <a:latin typeface="Arial" panose="020B0604020202020204" pitchFamily="34" charset="0"/>
              </a:rPr>
              <a:t>Level 5: Optimizing</a:t>
            </a:r>
          </a:p>
        </p:txBody>
      </p:sp>
      <p:pic>
        <p:nvPicPr>
          <p:cNvPr id="40974"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167" y="5328747"/>
            <a:ext cx="7950794" cy="5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75" name="Text Box 11"/>
          <p:cNvSpPr txBox="1">
            <a:spLocks noChangeArrowheads="1"/>
          </p:cNvSpPr>
          <p:nvPr/>
        </p:nvSpPr>
        <p:spPr bwMode="auto">
          <a:xfrm>
            <a:off x="4547364" y="2524206"/>
            <a:ext cx="3851983" cy="34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52" tIns="46425" rIns="92852" bIns="46425">
            <a:spAutoFit/>
          </a:bodyPr>
          <a:lstStyle>
            <a:lvl1pPr defTabSz="1004888">
              <a:defRPr>
                <a:solidFill>
                  <a:schemeClr val="tx1"/>
                </a:solidFill>
                <a:latin typeface="Tahoma" panose="020B0604030504040204" pitchFamily="34" charset="0"/>
                <a:cs typeface="Arial" panose="020B0604020202020204" pitchFamily="34" charset="0"/>
              </a:defRPr>
            </a:lvl1pPr>
            <a:lvl2pPr marL="742950" indent="-285750" defTabSz="1004888">
              <a:defRPr>
                <a:solidFill>
                  <a:schemeClr val="tx1"/>
                </a:solidFill>
                <a:latin typeface="Tahoma" panose="020B0604030504040204" pitchFamily="34" charset="0"/>
                <a:cs typeface="Arial" panose="020B0604020202020204" pitchFamily="34" charset="0"/>
              </a:defRPr>
            </a:lvl2pPr>
            <a:lvl3pPr marL="1143000" indent="-228600" defTabSz="1004888">
              <a:defRPr>
                <a:solidFill>
                  <a:schemeClr val="tx1"/>
                </a:solidFill>
                <a:latin typeface="Tahoma" panose="020B0604030504040204" pitchFamily="34" charset="0"/>
                <a:cs typeface="Arial" panose="020B0604020202020204" pitchFamily="34" charset="0"/>
              </a:defRPr>
            </a:lvl3pPr>
            <a:lvl4pPr marL="1600200" indent="-228600" defTabSz="1004888">
              <a:defRPr>
                <a:solidFill>
                  <a:schemeClr val="tx1"/>
                </a:solidFill>
                <a:latin typeface="Tahoma" panose="020B0604030504040204" pitchFamily="34" charset="0"/>
                <a:cs typeface="Arial" panose="020B0604020202020204" pitchFamily="34" charset="0"/>
              </a:defRPr>
            </a:lvl4pPr>
            <a:lvl5pPr marL="2057400" indent="-228600" defTabSz="1004888">
              <a:defRPr>
                <a:solidFill>
                  <a:schemeClr val="tx1"/>
                </a:solidFill>
                <a:latin typeface="Tahoma" panose="020B0604030504040204" pitchFamily="34" charset="0"/>
                <a:cs typeface="Arial" panose="020B0604020202020204" pitchFamily="34" charset="0"/>
              </a:defRPr>
            </a:lvl5pPr>
            <a:lvl6pPr marL="25146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90000"/>
              </a:lnSpc>
            </a:pPr>
            <a:r>
              <a:rPr lang="en-US" altLang="id-ID" sz="1847" b="1" dirty="0">
                <a:latin typeface="Arial" panose="020B0604020202020204" pitchFamily="34" charset="0"/>
              </a:rPr>
              <a:t>Level 4 : Quantitatively Managed</a:t>
            </a:r>
          </a:p>
        </p:txBody>
      </p:sp>
      <p:sp>
        <p:nvSpPr>
          <p:cNvPr id="40976" name="Rectangle 5"/>
          <p:cNvSpPr>
            <a:spLocks noChangeArrowheads="1"/>
          </p:cNvSpPr>
          <p:nvPr/>
        </p:nvSpPr>
        <p:spPr bwMode="auto">
          <a:xfrm>
            <a:off x="4932041" y="2443946"/>
            <a:ext cx="3467306" cy="492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id-ID" sz="2216">
              <a:latin typeface="Times New Roman" panose="02020603050405020304" pitchFamily="18" charset="0"/>
            </a:endParaRPr>
          </a:p>
        </p:txBody>
      </p:sp>
    </p:spTree>
    <p:extLst>
      <p:ext uri="{BB962C8B-B14F-4D97-AF65-F5344CB8AC3E}">
        <p14:creationId xmlns:p14="http://schemas.microsoft.com/office/powerpoint/2010/main" val="128849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CF72E53-F58A-4F99-8725-2E1A0B3FDDB6}" type="slidenum">
              <a:rPr lang="en-US" altLang="id-ID" sz="1108">
                <a:solidFill>
                  <a:srgbClr val="898989"/>
                </a:solidFill>
                <a:latin typeface="Times New Roman" panose="02020603050405020304" pitchFamily="18" charset="0"/>
              </a:rPr>
              <a:pPr/>
              <a:t>19</a:t>
            </a:fld>
            <a:endParaRPr lang="en-US" altLang="id-ID" sz="1108">
              <a:solidFill>
                <a:srgbClr val="898989"/>
              </a:solidFill>
              <a:latin typeface="Times New Roman" panose="02020603050405020304" pitchFamily="18" charset="0"/>
            </a:endParaRPr>
          </a:p>
        </p:txBody>
      </p:sp>
      <p:sp>
        <p:nvSpPr>
          <p:cNvPr id="43011" name="Title 1"/>
          <p:cNvSpPr>
            <a:spLocks noGrp="1"/>
          </p:cNvSpPr>
          <p:nvPr>
            <p:ph type="title" idx="4294967295"/>
          </p:nvPr>
        </p:nvSpPr>
        <p:spPr bwMode="auto">
          <a:xfrm>
            <a:off x="1331640" y="318623"/>
            <a:ext cx="5899752" cy="505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Capability Maturity Model Integration (CMMI)</a:t>
            </a:r>
            <a:endParaRPr lang="en-US" altLang="id-ID" sz="2309"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1988" name="Content Placeholder 2"/>
          <p:cNvSpPr>
            <a:spLocks noGrp="1"/>
          </p:cNvSpPr>
          <p:nvPr>
            <p:ph idx="4294967295"/>
          </p:nvPr>
        </p:nvSpPr>
        <p:spPr>
          <a:xfrm>
            <a:off x="0" y="1512168"/>
            <a:ext cx="9144000" cy="5157192"/>
          </a:xfrm>
        </p:spPr>
        <p:txBody>
          <a:bodyPr/>
          <a:lstStyle/>
          <a:p>
            <a:pPr marL="171447" indent="-171447" defTabSz="685787" fontAlgn="auto">
              <a:spcBef>
                <a:spcPts val="750"/>
              </a:spcBef>
              <a:spcAft>
                <a:spcPts val="0"/>
              </a:spcAft>
              <a:defRPr/>
            </a:pPr>
            <a:r>
              <a:rPr lang="en-US"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 </a:t>
            </a:r>
            <a:r>
              <a:rPr lang="en-US" altLang="id-ID" sz="21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0</a:t>
            </a:r>
            <a:r>
              <a:rPr lang="en-US" altLang="id-ID" sz="2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 </a:t>
            </a:r>
            <a:r>
              <a:rPr lang="en-US" altLang="id-ID" sz="21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Incomplete</a:t>
            </a:r>
            <a:r>
              <a:rPr lang="id-ID" altLang="id-ID" sz="2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id-ID" altLang="id-ID" sz="21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Proses tidak dilakukan atau tidak mencapai semua tujuan yang didefinisikan pada level 1</a:t>
            </a:r>
            <a:endParaRPr lang="en-US" altLang="id-ID" sz="1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171447" indent="-171447" defTabSz="685787" fontAlgn="auto">
              <a:spcBef>
                <a:spcPts val="750"/>
              </a:spcBef>
              <a:spcAft>
                <a:spcPts val="0"/>
              </a:spcAft>
              <a:defRPr/>
            </a:pPr>
            <a:r>
              <a:rPr lang="en-US"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a:t>
            </a:r>
            <a:r>
              <a:rPr lang="id-ID"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1</a:t>
            </a:r>
            <a:r>
              <a:rPr lang="en-US" altLang="id-ID" sz="21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1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Performed</a:t>
            </a:r>
            <a:r>
              <a:rPr lang="id-ID" altLang="id-ID" sz="2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id-ID" altLang="id-ID" sz="21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Proses dilakukan, tugas yang dibutuhkan untuk menghasilkan produk kerja sedang dibangun.</a:t>
            </a:r>
            <a:endParaRPr lang="en-US" altLang="id-ID" sz="1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171447" indent="-171447" defTabSz="685787" fontAlgn="auto">
              <a:spcBef>
                <a:spcPts val="750"/>
              </a:spcBef>
              <a:spcAft>
                <a:spcPts val="0"/>
              </a:spcAft>
              <a:defRPr/>
            </a:pPr>
            <a:r>
              <a:rPr lang="en-US"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 </a:t>
            </a:r>
            <a:r>
              <a:rPr lang="en-US" altLang="id-ID" sz="21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a:t>
            </a:r>
            <a:r>
              <a:rPr lang="en-US" altLang="id-ID" sz="2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 </a:t>
            </a:r>
            <a:r>
              <a:rPr lang="en-US" altLang="id-ID" sz="21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Managed</a:t>
            </a:r>
            <a:r>
              <a:rPr lang="id-ID" altLang="id-ID" sz="21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16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id-ID" altLang="id-ID" sz="1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O</a:t>
            </a:r>
            <a:r>
              <a:rPr lang="id-ID" altLang="id-ID" sz="20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rang yang melakukan pekerjaan memiliki  sumber daya yang memadai dalam melakukan pekerjaannya, stakeholder terlibat aktif, tugas kerja dan produk dipantau, dievaluasi, sesuai deskripsi proses</a:t>
            </a:r>
            <a:r>
              <a:rPr lang="id-ID" altLang="id-ID" sz="16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US" altLang="id-ID" sz="1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171447" indent="-171447" defTabSz="685787" fontAlgn="auto">
              <a:spcBef>
                <a:spcPts val="750"/>
              </a:spcBef>
              <a:spcAft>
                <a:spcPts val="0"/>
              </a:spcAft>
              <a:defRPr/>
            </a:pPr>
            <a:r>
              <a:rPr lang="en-US"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a:t>
            </a:r>
            <a:r>
              <a:rPr lang="id-ID"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3</a:t>
            </a:r>
            <a:r>
              <a:rPr lang="en-US" altLang="id-ID" sz="21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1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Defined</a:t>
            </a:r>
            <a:r>
              <a:rPr lang="id-ID" altLang="id-ID" sz="2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id-ID" altLang="id-ID" sz="21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Pengelolaan, dan proses rekayasa terdokumentasi, terstandar, dan terintegrasi dalam proses perangkat lunak di seluruh organisasi.</a:t>
            </a:r>
            <a:endParaRPr lang="en-US" altLang="id-ID" sz="1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171447" indent="-171447" defTabSz="685787" fontAlgn="auto">
              <a:spcBef>
                <a:spcPts val="750"/>
              </a:spcBef>
              <a:spcAft>
                <a:spcPts val="0"/>
              </a:spcAft>
              <a:defRPr/>
            </a:pPr>
            <a:r>
              <a:rPr lang="en-US"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a:t>
            </a:r>
            <a:r>
              <a:rPr lang="id-ID"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4</a:t>
            </a:r>
            <a:r>
              <a:rPr lang="en-US" altLang="id-ID" sz="21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1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Quantitatively Managed</a:t>
            </a:r>
            <a:r>
              <a:rPr lang="id-ID" altLang="id-ID" sz="2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id-ID" altLang="id-ID" sz="21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software process dan produk dipahami secara terukur dan dikontrol menggunakan ukuran yang detail.</a:t>
            </a:r>
            <a:endParaRPr lang="en-US" altLang="id-ID" sz="1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171447" indent="-171447" defTabSz="685787" fontAlgn="auto">
              <a:spcBef>
                <a:spcPts val="750"/>
              </a:spcBef>
              <a:spcAft>
                <a:spcPts val="0"/>
              </a:spcAft>
              <a:defRPr/>
            </a:pPr>
            <a:r>
              <a:rPr lang="en-US"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 </a:t>
            </a:r>
            <a:r>
              <a:rPr lang="en-US" altLang="id-ID" sz="21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5</a:t>
            </a:r>
            <a:r>
              <a:rPr lang="en-US" altLang="id-ID" sz="21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 </a:t>
            </a:r>
            <a:r>
              <a:rPr lang="en-US" altLang="id-ID" sz="2100" b="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Optimazing</a:t>
            </a:r>
            <a:r>
              <a:rPr lang="id-ID" altLang="id-ID" sz="21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586"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id-ID" altLang="id-ID" sz="1800"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Peningkatan proses yang terus menerus diaktifkan oleh umpan balik yang terukur dari proses dan ide-ide  pengujian yang kreatif.</a:t>
            </a:r>
            <a:endParaRPr lang="en-US" altLang="id-ID" sz="1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7359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75E8AC3-2C13-48A5-AC9E-DC190BDE2CD6}" type="slidenum">
              <a:rPr lang="en-US" altLang="id-ID" sz="1108">
                <a:solidFill>
                  <a:srgbClr val="898989"/>
                </a:solidFill>
                <a:latin typeface="Times New Roman" panose="02020603050405020304" pitchFamily="18" charset="0"/>
              </a:rPr>
              <a:pPr/>
              <a:t>2</a:t>
            </a:fld>
            <a:endParaRPr lang="en-US" altLang="id-ID" sz="1108">
              <a:solidFill>
                <a:srgbClr val="898989"/>
              </a:solidFill>
              <a:latin typeface="Times New Roman" panose="02020603050405020304" pitchFamily="18" charset="0"/>
            </a:endParaRPr>
          </a:p>
        </p:txBody>
      </p:sp>
      <p:sp>
        <p:nvSpPr>
          <p:cNvPr id="8194" name="Rectangle 2"/>
          <p:cNvSpPr>
            <a:spLocks noGrp="1" noChangeArrowheads="1"/>
          </p:cNvSpPr>
          <p:nvPr>
            <p:ph type="title" idx="4294967295"/>
          </p:nvPr>
        </p:nvSpPr>
        <p:spPr>
          <a:xfrm>
            <a:off x="2123728" y="394005"/>
            <a:ext cx="4208067" cy="559919"/>
          </a:xfrm>
        </p:spPr>
        <p:txBody>
          <a:bodyPr vert="horz" wrap="none" lIns="64480" tIns="25792" rIns="64480" bIns="25792" numCol="1" anchor="t" anchorCtr="0" compatLnSpc="1">
            <a:prstTxWarp prst="textNoShape">
              <a:avLst/>
            </a:prstTxWarp>
            <a:spAutoFit/>
          </a:bodyPr>
          <a:lstStyle/>
          <a:p>
            <a:pPr defTabSz="685787" fontAlgn="auto">
              <a:spcAft>
                <a:spcPts val="0"/>
              </a:spcAft>
              <a:defRPr/>
            </a:pPr>
            <a:r>
              <a:rPr lang="en-US" sz="3300" dirty="0">
                <a:solidFill>
                  <a:schemeClr val="bg1"/>
                </a:solidFill>
                <a:latin typeface="Tahoma" panose="020B0604030504040204" pitchFamily="34" charset="0"/>
                <a:ea typeface="Tahoma" panose="020B0604030504040204" pitchFamily="34" charset="0"/>
                <a:cs typeface="Tahoma" panose="020B0604030504040204" pitchFamily="34" charset="0"/>
              </a:rPr>
              <a:t>A Layered Technology</a:t>
            </a:r>
          </a:p>
        </p:txBody>
      </p:sp>
      <p:pic>
        <p:nvPicPr>
          <p:cNvPr id="1638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153" y="2439549"/>
            <a:ext cx="6159520" cy="179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9" name="Rectangle 4"/>
          <p:cNvSpPr>
            <a:spLocks noChangeArrowheads="1"/>
          </p:cNvSpPr>
          <p:nvPr/>
        </p:nvSpPr>
        <p:spPr bwMode="auto">
          <a:xfrm>
            <a:off x="2722093" y="1775516"/>
            <a:ext cx="3346686" cy="42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885" tIns="45136" rIns="91885" bIns="45136">
            <a:spAutoFit/>
          </a:bodyPr>
          <a:lstStyle>
            <a:lvl1pPr defTabSz="1004888">
              <a:defRPr>
                <a:solidFill>
                  <a:schemeClr val="tx1"/>
                </a:solidFill>
                <a:latin typeface="Tahoma" panose="020B0604030504040204" pitchFamily="34" charset="0"/>
                <a:cs typeface="Arial" panose="020B0604020202020204" pitchFamily="34" charset="0"/>
              </a:defRPr>
            </a:lvl1pPr>
            <a:lvl2pPr marL="742950" indent="-285750" defTabSz="1004888">
              <a:defRPr>
                <a:solidFill>
                  <a:schemeClr val="tx1"/>
                </a:solidFill>
                <a:latin typeface="Tahoma" panose="020B0604030504040204" pitchFamily="34" charset="0"/>
                <a:cs typeface="Arial" panose="020B0604020202020204" pitchFamily="34" charset="0"/>
              </a:defRPr>
            </a:lvl2pPr>
            <a:lvl3pPr marL="1143000" indent="-228600" defTabSz="1004888">
              <a:defRPr>
                <a:solidFill>
                  <a:schemeClr val="tx1"/>
                </a:solidFill>
                <a:latin typeface="Tahoma" panose="020B0604030504040204" pitchFamily="34" charset="0"/>
                <a:cs typeface="Arial" panose="020B0604020202020204" pitchFamily="34" charset="0"/>
              </a:defRPr>
            </a:lvl3pPr>
            <a:lvl4pPr marL="1600200" indent="-228600" defTabSz="1004888">
              <a:defRPr>
                <a:solidFill>
                  <a:schemeClr val="tx1"/>
                </a:solidFill>
                <a:latin typeface="Tahoma" panose="020B0604030504040204" pitchFamily="34" charset="0"/>
                <a:cs typeface="Arial" panose="020B0604020202020204" pitchFamily="34" charset="0"/>
              </a:defRPr>
            </a:lvl4pPr>
            <a:lvl5pPr marL="2057400" indent="-228600" defTabSz="1004888">
              <a:defRPr>
                <a:solidFill>
                  <a:schemeClr val="tx1"/>
                </a:solidFill>
                <a:latin typeface="Tahoma" panose="020B0604030504040204" pitchFamily="34" charset="0"/>
                <a:cs typeface="Arial" panose="020B0604020202020204" pitchFamily="34" charset="0"/>
              </a:defRPr>
            </a:lvl5pPr>
            <a:lvl6pPr marL="25146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1004888"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nSpc>
                <a:spcPct val="90000"/>
              </a:lnSpc>
            </a:pPr>
            <a:r>
              <a:rPr lang="en-US" altLang="id-ID" sz="2401" b="1">
                <a:latin typeface="Arial" panose="020B0604020202020204" pitchFamily="34" charset="0"/>
              </a:rPr>
              <a:t>Software Engineering</a:t>
            </a:r>
          </a:p>
        </p:txBody>
      </p:sp>
      <p:pic>
        <p:nvPicPr>
          <p:cNvPr id="16390"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259" y="5317021"/>
            <a:ext cx="7950794" cy="5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3354086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47" y="516348"/>
            <a:ext cx="7467063" cy="872183"/>
          </a:xfrm>
        </p:spPr>
        <p:txBody>
          <a:bodyPr/>
          <a:lstStyle/>
          <a:p>
            <a:pPr defTabSz="685787" fontAlgn="auto">
              <a:spcAft>
                <a:spcPts val="0"/>
              </a:spcAft>
              <a:defRPr/>
            </a:pPr>
            <a:r>
              <a:rPr lang="en-US" sz="3300" dirty="0"/>
              <a:t>SEI - CMMI</a:t>
            </a:r>
          </a:p>
        </p:txBody>
      </p:sp>
      <p:sp>
        <p:nvSpPr>
          <p:cNvPr id="46084" name="Content Placeholder 2"/>
          <p:cNvSpPr>
            <a:spLocks noGrp="1"/>
          </p:cNvSpPr>
          <p:nvPr>
            <p:ph sz="half" idx="1"/>
          </p:nvPr>
        </p:nvSpPr>
        <p:spPr>
          <a:xfrm>
            <a:off x="457348" y="1740336"/>
            <a:ext cx="3657307" cy="3799495"/>
          </a:xfrm>
        </p:spPr>
        <p:txBody>
          <a:bodyPr/>
          <a:lstStyle/>
          <a:p>
            <a:pPr marL="171447" indent="-171447" defTabSz="685787" fontAlgn="auto">
              <a:spcBef>
                <a:spcPts val="750"/>
              </a:spcBef>
              <a:spcAft>
                <a:spcPts val="0"/>
              </a:spcAft>
              <a:buNone/>
              <a:defRPr/>
            </a:pPr>
            <a:r>
              <a:rPr lang="en-US" altLang="id-ID" sz="2100" dirty="0"/>
              <a:t>		</a:t>
            </a:r>
            <a:r>
              <a:rPr lang="en-US" altLang="id-ID" sz="2100" dirty="0">
                <a:solidFill>
                  <a:schemeClr val="accent1">
                    <a:lumMod val="75000"/>
                  </a:schemeClr>
                </a:solidFill>
              </a:rPr>
              <a:t>LEVEL	</a:t>
            </a:r>
          </a:p>
          <a:p>
            <a:pPr marL="171447" indent="-171447" defTabSz="685787" fontAlgn="auto">
              <a:spcBef>
                <a:spcPts val="750"/>
              </a:spcBef>
              <a:spcAft>
                <a:spcPts val="0"/>
              </a:spcAft>
              <a:defRPr/>
            </a:pPr>
            <a:r>
              <a:rPr lang="en-US" altLang="id-ID" sz="2100" dirty="0">
                <a:solidFill>
                  <a:schemeClr val="accent1">
                    <a:lumMod val="75000"/>
                  </a:schemeClr>
                </a:solidFill>
              </a:rPr>
              <a:t>Optimizing</a:t>
            </a:r>
          </a:p>
          <a:p>
            <a:pPr marL="171447" indent="-171447" defTabSz="685787" fontAlgn="auto">
              <a:spcBef>
                <a:spcPts val="750"/>
              </a:spcBef>
              <a:spcAft>
                <a:spcPts val="0"/>
              </a:spcAft>
              <a:defRPr/>
            </a:pPr>
            <a:endParaRPr lang="en-US" altLang="id-ID" sz="2100" dirty="0">
              <a:solidFill>
                <a:schemeClr val="accent1">
                  <a:lumMod val="75000"/>
                </a:schemeClr>
              </a:solidFill>
            </a:endParaRPr>
          </a:p>
          <a:p>
            <a:pPr marL="171447" indent="-171447" defTabSz="685787" fontAlgn="auto">
              <a:spcBef>
                <a:spcPts val="750"/>
              </a:spcBef>
              <a:spcAft>
                <a:spcPts val="0"/>
              </a:spcAft>
              <a:defRPr/>
            </a:pPr>
            <a:r>
              <a:rPr lang="en-US" altLang="id-ID" sz="2100" dirty="0">
                <a:solidFill>
                  <a:schemeClr val="accent1">
                    <a:lumMod val="75000"/>
                  </a:schemeClr>
                </a:solidFill>
              </a:rPr>
              <a:t>Quantitatively Managed</a:t>
            </a:r>
          </a:p>
          <a:p>
            <a:pPr marL="171447" indent="-171447" defTabSz="685787" fontAlgn="auto">
              <a:spcBef>
                <a:spcPts val="750"/>
              </a:spcBef>
              <a:spcAft>
                <a:spcPts val="0"/>
              </a:spcAft>
              <a:defRPr/>
            </a:pPr>
            <a:endParaRPr lang="en-US" altLang="id-ID" sz="2100" dirty="0">
              <a:solidFill>
                <a:schemeClr val="accent1">
                  <a:lumMod val="75000"/>
                </a:schemeClr>
              </a:solidFill>
            </a:endParaRPr>
          </a:p>
          <a:p>
            <a:pPr marL="171447" indent="-171447" defTabSz="685787" fontAlgn="auto">
              <a:spcBef>
                <a:spcPts val="750"/>
              </a:spcBef>
              <a:spcAft>
                <a:spcPts val="0"/>
              </a:spcAft>
              <a:defRPr/>
            </a:pPr>
            <a:r>
              <a:rPr lang="en-US" altLang="id-ID" sz="2100" dirty="0">
                <a:solidFill>
                  <a:schemeClr val="accent1">
                    <a:lumMod val="75000"/>
                  </a:schemeClr>
                </a:solidFill>
              </a:rPr>
              <a:t>Defined</a:t>
            </a:r>
          </a:p>
          <a:p>
            <a:pPr marL="171447" indent="-171447" defTabSz="685787" fontAlgn="auto">
              <a:spcBef>
                <a:spcPts val="750"/>
              </a:spcBef>
              <a:spcAft>
                <a:spcPts val="0"/>
              </a:spcAft>
              <a:defRPr/>
            </a:pPr>
            <a:endParaRPr lang="en-US" altLang="id-ID" sz="2100" dirty="0">
              <a:solidFill>
                <a:schemeClr val="accent1">
                  <a:lumMod val="75000"/>
                </a:schemeClr>
              </a:solidFill>
            </a:endParaRPr>
          </a:p>
          <a:p>
            <a:pPr marL="171447" indent="-171447" defTabSz="685787" fontAlgn="auto">
              <a:spcBef>
                <a:spcPts val="750"/>
              </a:spcBef>
              <a:spcAft>
                <a:spcPts val="0"/>
              </a:spcAft>
              <a:defRPr/>
            </a:pPr>
            <a:r>
              <a:rPr lang="en-US" altLang="id-ID" sz="2100" dirty="0">
                <a:solidFill>
                  <a:schemeClr val="accent1">
                    <a:lumMod val="75000"/>
                  </a:schemeClr>
                </a:solidFill>
              </a:rPr>
              <a:t>Managed</a:t>
            </a:r>
          </a:p>
          <a:p>
            <a:pPr marL="171447" indent="-171447" defTabSz="685787" fontAlgn="auto">
              <a:spcBef>
                <a:spcPts val="750"/>
              </a:spcBef>
              <a:spcAft>
                <a:spcPts val="0"/>
              </a:spcAft>
              <a:defRPr/>
            </a:pPr>
            <a:r>
              <a:rPr lang="en-US" altLang="id-ID" sz="2100" dirty="0">
                <a:solidFill>
                  <a:schemeClr val="accent1">
                    <a:lumMod val="75000"/>
                  </a:schemeClr>
                </a:solidFill>
              </a:rPr>
              <a:t>Performed </a:t>
            </a:r>
          </a:p>
        </p:txBody>
      </p:sp>
      <p:sp>
        <p:nvSpPr>
          <p:cNvPr id="46083" name="Content Placeholder 3"/>
          <p:cNvSpPr>
            <a:spLocks noGrp="1"/>
          </p:cNvSpPr>
          <p:nvPr>
            <p:ph sz="half" idx="2"/>
          </p:nvPr>
        </p:nvSpPr>
        <p:spPr>
          <a:xfrm>
            <a:off x="4270035" y="1740336"/>
            <a:ext cx="3657306" cy="3869856"/>
          </a:xfrm>
        </p:spPr>
        <p:txBody>
          <a:bodyPr/>
          <a:lstStyle/>
          <a:p>
            <a:pPr marL="171447" indent="-171447" defTabSz="685787" fontAlgn="auto">
              <a:spcBef>
                <a:spcPts val="750"/>
              </a:spcBef>
              <a:spcAft>
                <a:spcPts val="0"/>
              </a:spcAft>
              <a:buNone/>
              <a:defRPr/>
            </a:pPr>
            <a:r>
              <a:rPr lang="en-US" altLang="id-ID" sz="2100" dirty="0"/>
              <a:t>		</a:t>
            </a:r>
            <a:r>
              <a:rPr lang="en-US" altLang="id-ID" sz="2100" dirty="0">
                <a:solidFill>
                  <a:schemeClr val="accent1">
                    <a:lumMod val="75000"/>
                  </a:schemeClr>
                </a:solidFill>
              </a:rPr>
              <a:t>FOKUS</a:t>
            </a:r>
          </a:p>
          <a:p>
            <a:pPr marL="171447" indent="-171447" defTabSz="685787" fontAlgn="auto">
              <a:spcBef>
                <a:spcPts val="750"/>
              </a:spcBef>
              <a:spcAft>
                <a:spcPts val="0"/>
              </a:spcAft>
              <a:defRPr/>
            </a:pPr>
            <a:r>
              <a:rPr lang="en-US" altLang="id-ID" sz="2100" dirty="0" err="1">
                <a:solidFill>
                  <a:schemeClr val="accent1">
                    <a:lumMod val="75000"/>
                  </a:schemeClr>
                </a:solidFill>
              </a:rPr>
              <a:t>Continous</a:t>
            </a:r>
            <a:r>
              <a:rPr lang="en-US" altLang="id-ID" sz="2100" dirty="0">
                <a:solidFill>
                  <a:schemeClr val="accent1">
                    <a:lumMod val="75000"/>
                  </a:schemeClr>
                </a:solidFill>
              </a:rPr>
              <a:t> process improvement</a:t>
            </a:r>
          </a:p>
          <a:p>
            <a:pPr marL="171447" indent="-171447" defTabSz="685787" fontAlgn="auto">
              <a:spcBef>
                <a:spcPts val="750"/>
              </a:spcBef>
              <a:spcAft>
                <a:spcPts val="0"/>
              </a:spcAft>
              <a:defRPr/>
            </a:pPr>
            <a:r>
              <a:rPr lang="en-US" altLang="id-ID" sz="2100" dirty="0">
                <a:solidFill>
                  <a:schemeClr val="accent1">
                    <a:lumMod val="75000"/>
                  </a:schemeClr>
                </a:solidFill>
              </a:rPr>
              <a:t>Quantitative management</a:t>
            </a:r>
          </a:p>
          <a:p>
            <a:pPr marL="171447" indent="-171447" defTabSz="685787" fontAlgn="auto">
              <a:spcBef>
                <a:spcPts val="750"/>
              </a:spcBef>
              <a:spcAft>
                <a:spcPts val="0"/>
              </a:spcAft>
              <a:defRPr/>
            </a:pPr>
            <a:endParaRPr lang="en-US" altLang="id-ID" sz="2100" dirty="0">
              <a:solidFill>
                <a:schemeClr val="accent1">
                  <a:lumMod val="75000"/>
                </a:schemeClr>
              </a:solidFill>
            </a:endParaRPr>
          </a:p>
          <a:p>
            <a:pPr marL="171447" indent="-171447" defTabSz="685787" fontAlgn="auto">
              <a:spcBef>
                <a:spcPts val="750"/>
              </a:spcBef>
              <a:spcAft>
                <a:spcPts val="0"/>
              </a:spcAft>
              <a:defRPr/>
            </a:pPr>
            <a:r>
              <a:rPr lang="en-US" altLang="id-ID" sz="2100" dirty="0">
                <a:solidFill>
                  <a:schemeClr val="accent1">
                    <a:lumMod val="75000"/>
                  </a:schemeClr>
                </a:solidFill>
              </a:rPr>
              <a:t>Process standardization</a:t>
            </a:r>
          </a:p>
          <a:p>
            <a:pPr marL="171447" indent="-171447" defTabSz="685787" fontAlgn="auto">
              <a:spcBef>
                <a:spcPts val="750"/>
              </a:spcBef>
              <a:spcAft>
                <a:spcPts val="0"/>
              </a:spcAft>
              <a:defRPr/>
            </a:pPr>
            <a:endParaRPr lang="en-US" altLang="id-ID" sz="2100" dirty="0">
              <a:solidFill>
                <a:schemeClr val="accent1">
                  <a:lumMod val="75000"/>
                </a:schemeClr>
              </a:solidFill>
            </a:endParaRPr>
          </a:p>
          <a:p>
            <a:pPr marL="171447" indent="-171447" defTabSz="685787" fontAlgn="auto">
              <a:spcBef>
                <a:spcPts val="750"/>
              </a:spcBef>
              <a:spcAft>
                <a:spcPts val="0"/>
              </a:spcAft>
              <a:defRPr/>
            </a:pPr>
            <a:r>
              <a:rPr lang="en-US" altLang="id-ID" sz="2100" dirty="0">
                <a:solidFill>
                  <a:schemeClr val="accent1">
                    <a:lumMod val="75000"/>
                  </a:schemeClr>
                </a:solidFill>
              </a:rPr>
              <a:t>Basic project management </a:t>
            </a:r>
          </a:p>
        </p:txBody>
      </p:sp>
    </p:spTree>
    <p:extLst>
      <p:ext uri="{BB962C8B-B14F-4D97-AF65-F5344CB8AC3E}">
        <p14:creationId xmlns:p14="http://schemas.microsoft.com/office/powerpoint/2010/main" val="2092179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787" fontAlgn="auto">
              <a:spcAft>
                <a:spcPts val="0"/>
              </a:spcAft>
              <a:defRPr/>
            </a:pPr>
            <a:r>
              <a:rPr lang="en-US" sz="3300" dirty="0"/>
              <a:t>LEVEL 3</a:t>
            </a:r>
          </a:p>
        </p:txBody>
      </p:sp>
      <p:sp>
        <p:nvSpPr>
          <p:cNvPr id="48131" name="Content Placeholder 2"/>
          <p:cNvSpPr>
            <a:spLocks noGrp="1"/>
          </p:cNvSpPr>
          <p:nvPr>
            <p:ph idx="1"/>
          </p:nvPr>
        </p:nvSpPr>
        <p:spPr/>
        <p:txBody>
          <a:bodyPr/>
          <a:lstStyle/>
          <a:p>
            <a:pPr marL="171447" indent="-171447" defTabSz="685787" fontAlgn="auto">
              <a:spcBef>
                <a:spcPts val="750"/>
              </a:spcBef>
              <a:spcAft>
                <a:spcPts val="0"/>
              </a:spcAft>
              <a:defRPr/>
            </a:pPr>
            <a:r>
              <a:rPr lang="en-US" altLang="id-ID" sz="2100" dirty="0">
                <a:hlinkClick r:id="rId3"/>
              </a:rPr>
              <a:t>Software </a:t>
            </a:r>
            <a:r>
              <a:rPr lang="en-US" altLang="id-ID" sz="2100" b="1" dirty="0">
                <a:hlinkClick r:id="rId3"/>
              </a:rPr>
              <a:t>CMM Level 3</a:t>
            </a:r>
            <a:endParaRPr lang="en-US" altLang="id-ID" sz="2100" dirty="0"/>
          </a:p>
          <a:p>
            <a:pPr marL="171447" indent="-171447" defTabSz="685787" fontAlgn="auto">
              <a:spcBef>
                <a:spcPts val="750"/>
              </a:spcBef>
              <a:spcAft>
                <a:spcPts val="0"/>
              </a:spcAft>
              <a:buNone/>
              <a:defRPr/>
            </a:pPr>
            <a:r>
              <a:rPr lang="en-US" altLang="id-ID" sz="2100" dirty="0"/>
              <a:t>	</a:t>
            </a:r>
            <a:r>
              <a:rPr lang="en-US" altLang="id-ID" sz="2100" dirty="0">
                <a:solidFill>
                  <a:srgbClr val="FFFF00"/>
                </a:solidFill>
              </a:rPr>
              <a:t>Foster-Miller </a:t>
            </a:r>
            <a:r>
              <a:rPr lang="en-US" altLang="id-ID" sz="2100" dirty="0"/>
              <a:t>achieved SW-</a:t>
            </a:r>
            <a:r>
              <a:rPr lang="en-US" altLang="id-ID" sz="2100" b="1" dirty="0"/>
              <a:t>CMM Level 3</a:t>
            </a:r>
            <a:r>
              <a:rPr lang="en-US" altLang="id-ID" sz="2100" dirty="0"/>
              <a:t> certification in December of 2005 to processes as defined by the Software Engineering Institute at Carnegie Mellon </a:t>
            </a:r>
            <a:r>
              <a:rPr lang="en-US" altLang="id-ID" sz="2100" b="1" dirty="0"/>
              <a:t>...</a:t>
            </a:r>
            <a:r>
              <a:rPr lang="en-US" altLang="id-ID" sz="2100" dirty="0"/>
              <a:t/>
            </a:r>
            <a:br>
              <a:rPr lang="en-US" altLang="id-ID" sz="2100" dirty="0"/>
            </a:br>
            <a:r>
              <a:rPr lang="en-US" altLang="id-ID" sz="2100" dirty="0"/>
              <a:t>www.foster-miller.com/software_</a:t>
            </a:r>
            <a:r>
              <a:rPr lang="en-US" altLang="id-ID" sz="2100" b="1" dirty="0"/>
              <a:t>cmm</a:t>
            </a:r>
            <a:r>
              <a:rPr lang="en-US" altLang="id-ID" sz="2100" dirty="0"/>
              <a:t>_</a:t>
            </a:r>
            <a:r>
              <a:rPr lang="en-US" altLang="id-ID" sz="2100" b="1" dirty="0"/>
              <a:t>level3</a:t>
            </a:r>
            <a:r>
              <a:rPr lang="en-US" altLang="id-ID" sz="2100" dirty="0"/>
              <a:t>.htm</a:t>
            </a:r>
          </a:p>
          <a:p>
            <a:pPr marL="171447" indent="-171447" defTabSz="685787" fontAlgn="auto">
              <a:spcBef>
                <a:spcPts val="750"/>
              </a:spcBef>
              <a:spcAft>
                <a:spcPts val="0"/>
              </a:spcAft>
              <a:defRPr/>
            </a:pPr>
            <a:r>
              <a:rPr lang="en-US" altLang="id-ID" sz="2100" dirty="0" err="1">
                <a:solidFill>
                  <a:srgbClr val="FFFF00"/>
                </a:solidFill>
              </a:rPr>
              <a:t>Weserv</a:t>
            </a:r>
            <a:r>
              <a:rPr lang="en-US" altLang="id-ID" sz="2100" dirty="0">
                <a:solidFill>
                  <a:srgbClr val="FFFF00"/>
                </a:solidFill>
              </a:rPr>
              <a:t> Systems International, Inc</a:t>
            </a:r>
            <a:r>
              <a:rPr lang="en-US" altLang="id-ID" sz="2100" dirty="0"/>
              <a:t>. (</a:t>
            </a:r>
            <a:r>
              <a:rPr lang="en-US" altLang="id-ID" sz="2100" dirty="0" err="1"/>
              <a:t>WeServ</a:t>
            </a:r>
            <a:r>
              <a:rPr lang="en-US" altLang="id-ID" sz="2100" dirty="0"/>
              <a:t>), a wholly owned subsidiary of Fujitsu Philippines, Inc., recently passed the Capability Maturity Model for </a:t>
            </a:r>
            <a:r>
              <a:rPr lang="en-US" altLang="id-ID" sz="2100" b="1" dirty="0"/>
              <a:t>...</a:t>
            </a:r>
            <a:r>
              <a:rPr lang="en-US" altLang="id-ID" sz="2100" dirty="0"/>
              <a:t/>
            </a:r>
            <a:br>
              <a:rPr lang="en-US" altLang="id-ID" sz="2100" dirty="0"/>
            </a:br>
            <a:r>
              <a:rPr lang="en-US" altLang="id-ID" sz="2100" dirty="0">
                <a:hlinkClick r:id="rId4"/>
              </a:rPr>
              <a:t>www.fujitsu.com/ph/news/pr/20041215.html</a:t>
            </a:r>
            <a:r>
              <a:rPr lang="en-US" altLang="id-ID" sz="2100" dirty="0"/>
              <a:t> </a:t>
            </a:r>
            <a:endParaRPr lang="id-ID" altLang="id-ID" sz="2100" dirty="0" smtClean="0"/>
          </a:p>
          <a:p>
            <a:pPr marL="171447" indent="-171447" defTabSz="685787" fontAlgn="auto">
              <a:spcBef>
                <a:spcPts val="750"/>
              </a:spcBef>
              <a:spcAft>
                <a:spcPts val="0"/>
              </a:spcAft>
              <a:defRPr/>
            </a:pPr>
            <a:r>
              <a:rPr lang="id-ID" sz="2000" b="1" dirty="0"/>
              <a:t>11 October 2013, Jakarta, Indonesia—PT Sigma Cipta Caraka (telkomsigma); for Finance and Non Banking Solution BU, Banking Solution BU, Product and Technology BU </a:t>
            </a:r>
            <a:r>
              <a:rPr lang="id-ID" sz="2000" dirty="0"/>
              <a:t>today announced that it has been appraised at Level </a:t>
            </a:r>
            <a:r>
              <a:rPr lang="id-ID" sz="2000" b="1" dirty="0"/>
              <a:t>3 </a:t>
            </a:r>
            <a:r>
              <a:rPr lang="id-ID" sz="2000" dirty="0"/>
              <a:t>of the CMMI Institute’s Capability Maturity Model Integration (CMMI). </a:t>
            </a:r>
            <a:endParaRPr lang="en-US" altLang="id-ID" sz="2000" dirty="0"/>
          </a:p>
        </p:txBody>
      </p:sp>
    </p:spTree>
    <p:extLst>
      <p:ext uri="{BB962C8B-B14F-4D97-AF65-F5344CB8AC3E}">
        <p14:creationId xmlns:p14="http://schemas.microsoft.com/office/powerpoint/2010/main" val="2645652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47" y="516348"/>
            <a:ext cx="7467063" cy="801822"/>
          </a:xfrm>
        </p:spPr>
        <p:txBody>
          <a:bodyPr/>
          <a:lstStyle/>
          <a:p>
            <a:pPr defTabSz="685787" fontAlgn="auto">
              <a:spcAft>
                <a:spcPts val="0"/>
              </a:spcAft>
              <a:defRPr/>
            </a:pPr>
            <a:r>
              <a:rPr lang="en-US" sz="3300" dirty="0"/>
              <a:t>CMM LEVEL 4</a:t>
            </a:r>
          </a:p>
        </p:txBody>
      </p:sp>
      <p:sp>
        <p:nvSpPr>
          <p:cNvPr id="29699" name="Content Placeholder 2"/>
          <p:cNvSpPr>
            <a:spLocks noGrp="1"/>
          </p:cNvSpPr>
          <p:nvPr>
            <p:ph idx="1"/>
          </p:nvPr>
        </p:nvSpPr>
        <p:spPr>
          <a:xfrm>
            <a:off x="755576" y="1556792"/>
            <a:ext cx="7327886" cy="3984685"/>
          </a:xfrm>
        </p:spPr>
        <p:txBody>
          <a:bodyPr/>
          <a:lstStyle/>
          <a:p>
            <a:pPr marL="171447" indent="-171447" defTabSz="685787" fontAlgn="auto">
              <a:spcBef>
                <a:spcPts val="750"/>
              </a:spcBef>
              <a:spcAft>
                <a:spcPts val="0"/>
              </a:spcAft>
              <a:defRPr/>
            </a:pPr>
            <a:r>
              <a:rPr lang="en-US" sz="2100" b="1" dirty="0">
                <a:solidFill>
                  <a:schemeClr val="tx1"/>
                </a:solidFill>
                <a:hlinkClick r:id="rId3"/>
              </a:rPr>
              <a:t>CMM Level 4</a:t>
            </a:r>
            <a:r>
              <a:rPr lang="en-US" sz="2100" dirty="0">
                <a:solidFill>
                  <a:schemeClr val="tx1"/>
                </a:solidFill>
                <a:hlinkClick r:id="rId3"/>
              </a:rPr>
              <a:t> Certified Company | Software Application Development </a:t>
            </a:r>
            <a:r>
              <a:rPr lang="en-US" sz="2100" b="1" dirty="0">
                <a:solidFill>
                  <a:schemeClr val="tx1"/>
                </a:solidFill>
                <a:hlinkClick r:id="rId3"/>
              </a:rPr>
              <a:t>...</a:t>
            </a:r>
            <a:endParaRPr lang="en-US" sz="2100" dirty="0">
              <a:solidFill>
                <a:schemeClr val="tx1"/>
              </a:solidFill>
            </a:endParaRPr>
          </a:p>
          <a:p>
            <a:pPr marL="171447" indent="-171447" defTabSz="685787" fontAlgn="auto">
              <a:spcBef>
                <a:spcPts val="750"/>
              </a:spcBef>
              <a:spcAft>
                <a:spcPts val="0"/>
              </a:spcAft>
              <a:buNone/>
              <a:defRPr/>
            </a:pPr>
            <a:r>
              <a:rPr lang="en-US" sz="2100" dirty="0">
                <a:solidFill>
                  <a:schemeClr val="tx1"/>
                </a:solidFill>
              </a:rPr>
              <a:t>	</a:t>
            </a:r>
            <a:r>
              <a:rPr lang="en-US" sz="2100" dirty="0" err="1">
                <a:solidFill>
                  <a:schemeClr val="tx1"/>
                </a:solidFill>
              </a:rPr>
              <a:t>Trigent</a:t>
            </a:r>
            <a:r>
              <a:rPr lang="en-US" sz="2100" dirty="0">
                <a:solidFill>
                  <a:schemeClr val="tx1"/>
                </a:solidFill>
              </a:rPr>
              <a:t> is an SEI </a:t>
            </a:r>
            <a:r>
              <a:rPr lang="en-US" sz="2100" b="1" dirty="0">
                <a:solidFill>
                  <a:schemeClr val="tx1"/>
                </a:solidFill>
              </a:rPr>
              <a:t>CMM Level 4</a:t>
            </a:r>
            <a:r>
              <a:rPr lang="en-US" sz="2100" dirty="0">
                <a:solidFill>
                  <a:schemeClr val="tx1"/>
                </a:solidFill>
              </a:rPr>
              <a:t> certified company with development centers in the US and India. Provides information about </a:t>
            </a:r>
            <a:r>
              <a:rPr lang="en-US" sz="2100" dirty="0" err="1">
                <a:solidFill>
                  <a:schemeClr val="tx1"/>
                </a:solidFill>
              </a:rPr>
              <a:t>Trigent's</a:t>
            </a:r>
            <a:r>
              <a:rPr lang="en-US" sz="2100" dirty="0">
                <a:solidFill>
                  <a:schemeClr val="tx1"/>
                </a:solidFill>
              </a:rPr>
              <a:t> software application </a:t>
            </a:r>
            <a:r>
              <a:rPr lang="en-US" sz="2100" b="1" dirty="0">
                <a:solidFill>
                  <a:schemeClr val="tx1"/>
                </a:solidFill>
              </a:rPr>
              <a:t>...</a:t>
            </a:r>
            <a:r>
              <a:rPr lang="en-US" sz="2100" dirty="0">
                <a:solidFill>
                  <a:schemeClr val="tx1"/>
                </a:solidFill>
              </a:rPr>
              <a:t/>
            </a:r>
            <a:br>
              <a:rPr lang="en-US" sz="2100" dirty="0">
                <a:solidFill>
                  <a:schemeClr val="tx1"/>
                </a:solidFill>
              </a:rPr>
            </a:br>
            <a:r>
              <a:rPr lang="en-US" sz="2100" dirty="0">
                <a:solidFill>
                  <a:schemeClr val="tx1"/>
                </a:solidFill>
              </a:rPr>
              <a:t>www.trigent.com/company/</a:t>
            </a:r>
            <a:r>
              <a:rPr lang="en-US" sz="2100" b="1" dirty="0">
                <a:solidFill>
                  <a:schemeClr val="tx1"/>
                </a:solidFill>
              </a:rPr>
              <a:t>cmm</a:t>
            </a:r>
            <a:r>
              <a:rPr lang="en-US" sz="2100" dirty="0">
                <a:solidFill>
                  <a:schemeClr val="tx1"/>
                </a:solidFill>
              </a:rPr>
              <a:t>-certified-company.htm</a:t>
            </a:r>
          </a:p>
          <a:p>
            <a:pPr marL="171447" indent="-171447" defTabSz="685787" fontAlgn="auto">
              <a:spcBef>
                <a:spcPts val="750"/>
              </a:spcBef>
              <a:spcAft>
                <a:spcPts val="0"/>
              </a:spcAft>
              <a:defRPr/>
            </a:pPr>
            <a:r>
              <a:rPr lang="en-US" sz="2100" dirty="0">
                <a:solidFill>
                  <a:schemeClr val="tx1"/>
                </a:solidFill>
              </a:rPr>
              <a:t>On April 16th, </a:t>
            </a:r>
            <a:r>
              <a:rPr lang="en-US" sz="2100" dirty="0" err="1">
                <a:solidFill>
                  <a:schemeClr val="tx1"/>
                </a:solidFill>
              </a:rPr>
              <a:t>Kingdee</a:t>
            </a:r>
            <a:r>
              <a:rPr lang="en-US" sz="2100" dirty="0">
                <a:solidFill>
                  <a:schemeClr val="tx1"/>
                </a:solidFill>
              </a:rPr>
              <a:t> passed </a:t>
            </a:r>
            <a:r>
              <a:rPr lang="en-US" sz="2100" b="1" dirty="0">
                <a:solidFill>
                  <a:schemeClr val="tx1"/>
                </a:solidFill>
              </a:rPr>
              <a:t>CMM Level 4</a:t>
            </a:r>
            <a:r>
              <a:rPr lang="en-US" sz="2100" dirty="0">
                <a:solidFill>
                  <a:schemeClr val="tx1"/>
                </a:solidFill>
              </a:rPr>
              <a:t> evaluation with the United States' </a:t>
            </a:r>
            <a:r>
              <a:rPr lang="en-US" sz="2100" b="1" dirty="0">
                <a:solidFill>
                  <a:schemeClr val="tx1"/>
                </a:solidFill>
              </a:rPr>
              <a:t>...</a:t>
            </a:r>
            <a:r>
              <a:rPr lang="en-US" sz="2100" dirty="0">
                <a:solidFill>
                  <a:schemeClr val="tx1"/>
                </a:solidFill>
              </a:rPr>
              <a:t> At present, less than 100 software companies pass </a:t>
            </a:r>
            <a:r>
              <a:rPr lang="en-US" sz="2100" b="1" dirty="0">
                <a:solidFill>
                  <a:schemeClr val="tx1"/>
                </a:solidFill>
              </a:rPr>
              <a:t>CMM Level 4</a:t>
            </a:r>
            <a:r>
              <a:rPr lang="en-US" sz="2100" dirty="0">
                <a:solidFill>
                  <a:schemeClr val="tx1"/>
                </a:solidFill>
              </a:rPr>
              <a:t> worldwide and </a:t>
            </a:r>
            <a:r>
              <a:rPr lang="en-US" sz="2100" b="1" dirty="0">
                <a:solidFill>
                  <a:schemeClr val="tx1"/>
                </a:solidFill>
              </a:rPr>
              <a:t>...</a:t>
            </a:r>
            <a:r>
              <a:rPr lang="en-US" sz="2100" dirty="0">
                <a:solidFill>
                  <a:schemeClr val="tx1"/>
                </a:solidFill>
              </a:rPr>
              <a:t/>
            </a:r>
            <a:br>
              <a:rPr lang="en-US" sz="2100" dirty="0">
                <a:solidFill>
                  <a:schemeClr val="tx1"/>
                </a:solidFill>
              </a:rPr>
            </a:br>
            <a:r>
              <a:rPr lang="en-US" sz="2100" dirty="0">
                <a:solidFill>
                  <a:schemeClr val="tx1"/>
                </a:solidFill>
              </a:rPr>
              <a:t>global.kingdee.com/</a:t>
            </a:r>
            <a:r>
              <a:rPr lang="en-US" sz="2100" dirty="0" err="1">
                <a:solidFill>
                  <a:schemeClr val="tx1"/>
                </a:solidFill>
              </a:rPr>
              <a:t>en</a:t>
            </a:r>
            <a:r>
              <a:rPr lang="en-US" sz="2100" dirty="0">
                <a:solidFill>
                  <a:schemeClr val="tx1"/>
                </a:solidFill>
              </a:rPr>
              <a:t>/news/</a:t>
            </a:r>
            <a:r>
              <a:rPr lang="en-US" sz="2100" dirty="0" err="1">
                <a:solidFill>
                  <a:schemeClr val="tx1"/>
                </a:solidFill>
              </a:rPr>
              <a:t>dongtai</a:t>
            </a:r>
            <a:r>
              <a:rPr lang="en-US" sz="2100" dirty="0">
                <a:solidFill>
                  <a:schemeClr val="tx1"/>
                </a:solidFill>
              </a:rPr>
              <a:t>/76/200</a:t>
            </a:r>
            <a:r>
              <a:rPr lang="en-US" sz="2100" b="1" dirty="0">
                <a:solidFill>
                  <a:schemeClr val="tx1"/>
                </a:solidFill>
              </a:rPr>
              <a:t>4</a:t>
            </a:r>
            <a:r>
              <a:rPr lang="en-US" sz="2100" dirty="0">
                <a:solidFill>
                  <a:schemeClr val="tx1"/>
                </a:solidFill>
              </a:rPr>
              <a:t>-0</a:t>
            </a:r>
            <a:r>
              <a:rPr lang="en-US" sz="2100" b="1" dirty="0">
                <a:solidFill>
                  <a:schemeClr val="tx1"/>
                </a:solidFill>
              </a:rPr>
              <a:t>4</a:t>
            </a:r>
            <a:r>
              <a:rPr lang="en-US" sz="2100" dirty="0">
                <a:solidFill>
                  <a:schemeClr val="tx1"/>
                </a:solidFill>
              </a:rPr>
              <a:t>/5</a:t>
            </a:r>
            <a:r>
              <a:rPr lang="en-US" sz="2100" b="1" dirty="0">
                <a:solidFill>
                  <a:schemeClr val="tx1"/>
                </a:solidFill>
              </a:rPr>
              <a:t>4</a:t>
            </a:r>
            <a:r>
              <a:rPr lang="en-US" sz="2100" dirty="0">
                <a:solidFill>
                  <a:schemeClr val="tx1"/>
                </a:solidFill>
              </a:rPr>
              <a:t>2.htm</a:t>
            </a:r>
          </a:p>
        </p:txBody>
      </p:sp>
    </p:spTree>
    <p:extLst>
      <p:ext uri="{BB962C8B-B14F-4D97-AF65-F5344CB8AC3E}">
        <p14:creationId xmlns:p14="http://schemas.microsoft.com/office/powerpoint/2010/main" val="273252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47" y="516348"/>
            <a:ext cx="7467063" cy="731461"/>
          </a:xfrm>
        </p:spPr>
        <p:txBody>
          <a:bodyPr/>
          <a:lstStyle/>
          <a:p>
            <a:pPr defTabSz="685787" fontAlgn="auto">
              <a:spcAft>
                <a:spcPts val="0"/>
              </a:spcAft>
              <a:defRPr/>
            </a:pPr>
            <a:r>
              <a:rPr lang="en-US" sz="3300" dirty="0"/>
              <a:t>CMM LEVEL 5</a:t>
            </a:r>
          </a:p>
        </p:txBody>
      </p:sp>
      <p:sp>
        <p:nvSpPr>
          <p:cNvPr id="52227" name="Content Placeholder 2"/>
          <p:cNvSpPr>
            <a:spLocks noGrp="1"/>
          </p:cNvSpPr>
          <p:nvPr>
            <p:ph idx="1"/>
          </p:nvPr>
        </p:nvSpPr>
        <p:spPr>
          <a:xfrm>
            <a:off x="561423" y="1458892"/>
            <a:ext cx="8259049" cy="4706412"/>
          </a:xfrm>
        </p:spPr>
        <p:txBody>
          <a:bodyPr/>
          <a:lstStyle/>
          <a:p>
            <a:pPr marL="171447" indent="-171447" defTabSz="685787" fontAlgn="auto">
              <a:spcBef>
                <a:spcPts val="750"/>
              </a:spcBef>
              <a:spcAft>
                <a:spcPts val="0"/>
              </a:spcAft>
              <a:defRPr/>
            </a:pPr>
            <a:r>
              <a:rPr lang="en-US" altLang="id-ID" sz="2100">
                <a:hlinkClick r:id="rId3"/>
              </a:rPr>
              <a:t>Managing IT: Life After </a:t>
            </a:r>
            <a:r>
              <a:rPr lang="en-US" altLang="id-ID" sz="2100" b="1">
                <a:hlinkClick r:id="rId3"/>
              </a:rPr>
              <a:t>CMM Level 5</a:t>
            </a:r>
            <a:endParaRPr lang="en-US" altLang="id-ID" sz="2100"/>
          </a:p>
          <a:p>
            <a:pPr marL="171447" indent="-171447" defTabSz="685787" fontAlgn="auto">
              <a:spcBef>
                <a:spcPts val="750"/>
              </a:spcBef>
              <a:spcAft>
                <a:spcPts val="0"/>
              </a:spcAft>
              <a:buNone/>
              <a:defRPr/>
            </a:pPr>
            <a:r>
              <a:rPr lang="en-US" altLang="id-ID" sz="2100"/>
              <a:t>	</a:t>
            </a:r>
            <a:r>
              <a:rPr lang="en-US" altLang="id-ID" sz="2100">
                <a:solidFill>
                  <a:srgbClr val="FFFF00"/>
                </a:solidFill>
              </a:rPr>
              <a:t>More than half </a:t>
            </a:r>
            <a:r>
              <a:rPr lang="en-US" altLang="id-ID" sz="2100"/>
              <a:t>the world's </a:t>
            </a:r>
            <a:r>
              <a:rPr lang="en-US" altLang="id-ID" sz="2100" b="1"/>
              <a:t>CMM Level 5</a:t>
            </a:r>
            <a:r>
              <a:rPr lang="en-US" altLang="id-ID" sz="2100"/>
              <a:t> companies are </a:t>
            </a:r>
            <a:r>
              <a:rPr lang="en-US" altLang="id-ID" sz="2100">
                <a:solidFill>
                  <a:srgbClr val="FFFF00"/>
                </a:solidFill>
              </a:rPr>
              <a:t>based in India</a:t>
            </a:r>
            <a:r>
              <a:rPr lang="en-US" altLang="id-ID" sz="2100"/>
              <a:t>. Software firms also used </a:t>
            </a:r>
            <a:r>
              <a:rPr lang="en-US" altLang="id-ID" sz="2100" b="1"/>
              <a:t>CMM</a:t>
            </a:r>
            <a:r>
              <a:rPr lang="en-US" altLang="id-ID" sz="2100"/>
              <a:t> to establish credentials as developers of quality software </a:t>
            </a:r>
            <a:r>
              <a:rPr lang="en-US" altLang="id-ID" sz="2100" b="1"/>
              <a:t>...</a:t>
            </a:r>
            <a:r>
              <a:rPr lang="en-US" altLang="id-ID" sz="2100"/>
              <a:t/>
            </a:r>
            <a:br>
              <a:rPr lang="en-US" altLang="id-ID" sz="2100"/>
            </a:br>
            <a:r>
              <a:rPr lang="en-US" altLang="id-ID" sz="2100"/>
              <a:t>www.india-today.com/ctoday/20020401/mit2.html </a:t>
            </a:r>
          </a:p>
          <a:p>
            <a:pPr marL="171447" indent="-171447" defTabSz="685787" fontAlgn="auto">
              <a:spcBef>
                <a:spcPts val="750"/>
              </a:spcBef>
              <a:spcAft>
                <a:spcPts val="0"/>
              </a:spcAft>
              <a:defRPr/>
            </a:pPr>
            <a:r>
              <a:rPr lang="en-US" altLang="id-ID" sz="2100"/>
              <a:t>SEI </a:t>
            </a:r>
            <a:r>
              <a:rPr lang="en-US" altLang="id-ID" sz="2100" b="1"/>
              <a:t>CMM Level 5</a:t>
            </a:r>
            <a:r>
              <a:rPr lang="en-US" altLang="id-ID" sz="2100"/>
              <a:t> </a:t>
            </a:r>
            <a:r>
              <a:rPr lang="en-US" altLang="id-ID" sz="2100">
                <a:solidFill>
                  <a:srgbClr val="FFFF00"/>
                </a:solidFill>
              </a:rPr>
              <a:t>Wipro</a:t>
            </a:r>
            <a:r>
              <a:rPr lang="en-US" altLang="id-ID" sz="2100"/>
              <a:t> is the first software services company in the world </a:t>
            </a:r>
            <a:r>
              <a:rPr lang="en-US" altLang="id-ID" sz="2100" b="1"/>
              <a:t>...</a:t>
            </a:r>
            <a:r>
              <a:rPr lang="en-US" altLang="id-ID" sz="2100"/>
              <a:t> We achieved </a:t>
            </a:r>
            <a:r>
              <a:rPr lang="en-US" altLang="id-ID" sz="2100" b="1"/>
              <a:t>CMM level 5</a:t>
            </a:r>
            <a:r>
              <a:rPr lang="en-US" altLang="id-ID" sz="2100"/>
              <a:t> certification in June, 1999. As part of the </a:t>
            </a:r>
            <a:r>
              <a:rPr lang="en-US" altLang="id-ID" sz="2100" b="1"/>
              <a:t>CMM level</a:t>
            </a:r>
            <a:r>
              <a:rPr lang="en-US" altLang="id-ID" sz="2100"/>
              <a:t> </a:t>
            </a:r>
            <a:r>
              <a:rPr lang="en-US" altLang="id-ID" sz="2100" b="1"/>
              <a:t>...</a:t>
            </a:r>
            <a:r>
              <a:rPr lang="en-US" altLang="id-ID" sz="2100"/>
              <a:t/>
            </a:r>
            <a:br>
              <a:rPr lang="en-US" altLang="id-ID" sz="2100"/>
            </a:br>
            <a:r>
              <a:rPr lang="en-US" altLang="id-ID" sz="2100" smtClean="0">
                <a:hlinkClick r:id="rId4"/>
              </a:rPr>
              <a:t>www.wipro.com/aboutus/quality/sei</a:t>
            </a:r>
            <a:r>
              <a:rPr lang="en-US" altLang="id-ID" sz="2100" b="1" smtClean="0">
                <a:hlinkClick r:id="rId4"/>
              </a:rPr>
              <a:t>cmm</a:t>
            </a:r>
            <a:r>
              <a:rPr lang="en-US" altLang="id-ID" sz="2100" smtClean="0">
                <a:hlinkClick r:id="rId4"/>
              </a:rPr>
              <a:t>.htm</a:t>
            </a:r>
            <a:endParaRPr lang="id-ID" altLang="id-ID" sz="2100" smtClean="0"/>
          </a:p>
          <a:p>
            <a:pPr marL="171447" indent="-171447" defTabSz="685787" fontAlgn="auto">
              <a:spcBef>
                <a:spcPts val="750"/>
              </a:spcBef>
              <a:spcAft>
                <a:spcPts val="0"/>
              </a:spcAft>
              <a:defRPr/>
            </a:pPr>
            <a:r>
              <a:rPr lang="id-ID" altLang="id-ID" sz="2100" smtClean="0"/>
              <a:t>PT Take United Indonesia</a:t>
            </a:r>
          </a:p>
          <a:p>
            <a:pPr marL="0" indent="0" defTabSz="685787" fontAlgn="auto">
              <a:spcBef>
                <a:spcPts val="750"/>
              </a:spcBef>
              <a:spcAft>
                <a:spcPts val="0"/>
              </a:spcAft>
              <a:buNone/>
              <a:defRPr/>
            </a:pPr>
            <a:r>
              <a:rPr lang="en-US" altLang="id-ID" sz="2100"/>
              <a:t>https://www.linkedin.com/company/pt-take-united-indonesia</a:t>
            </a:r>
          </a:p>
        </p:txBody>
      </p:sp>
    </p:spTree>
    <p:extLst>
      <p:ext uri="{BB962C8B-B14F-4D97-AF65-F5344CB8AC3E}">
        <p14:creationId xmlns:p14="http://schemas.microsoft.com/office/powerpoint/2010/main" val="3433404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47" y="516348"/>
            <a:ext cx="7467063" cy="801822"/>
          </a:xfrm>
        </p:spPr>
        <p:txBody>
          <a:bodyPr/>
          <a:lstStyle/>
          <a:p>
            <a:pPr defTabSz="685787" fontAlgn="auto">
              <a:spcAft>
                <a:spcPts val="0"/>
              </a:spcAft>
              <a:defRPr/>
            </a:pPr>
            <a:r>
              <a:rPr lang="en-US" sz="3300" dirty="0"/>
              <a:t>CMM LEVEL 5</a:t>
            </a:r>
          </a:p>
        </p:txBody>
      </p:sp>
      <p:sp>
        <p:nvSpPr>
          <p:cNvPr id="54275" name="Content Placeholder 2"/>
          <p:cNvSpPr>
            <a:spLocks noGrp="1"/>
          </p:cNvSpPr>
          <p:nvPr>
            <p:ph idx="1"/>
          </p:nvPr>
        </p:nvSpPr>
        <p:spPr>
          <a:xfrm>
            <a:off x="457347" y="1529253"/>
            <a:ext cx="7467063" cy="4711256"/>
          </a:xfrm>
        </p:spPr>
        <p:txBody>
          <a:bodyPr/>
          <a:lstStyle/>
          <a:p>
            <a:pPr marL="171447" indent="-171447" defTabSz="685787" fontAlgn="auto">
              <a:lnSpc>
                <a:spcPct val="80000"/>
              </a:lnSpc>
              <a:spcBef>
                <a:spcPts val="750"/>
              </a:spcBef>
              <a:spcAft>
                <a:spcPts val="0"/>
              </a:spcAft>
              <a:defRPr/>
            </a:pPr>
            <a:r>
              <a:rPr lang="en-US" altLang="id-ID" sz="2100">
                <a:hlinkClick r:id="rId3"/>
              </a:rPr>
              <a:t>http://dqindia.ciol.com/content/advantage/103102703.asp</a:t>
            </a:r>
            <a:endParaRPr lang="en-US" altLang="id-ID" sz="2100"/>
          </a:p>
          <a:p>
            <a:pPr marL="171447" indent="-171447" defTabSz="685787" fontAlgn="auto">
              <a:lnSpc>
                <a:spcPct val="80000"/>
              </a:lnSpc>
              <a:spcBef>
                <a:spcPts val="750"/>
              </a:spcBef>
              <a:spcAft>
                <a:spcPts val="0"/>
              </a:spcAft>
              <a:defRPr/>
            </a:pPr>
            <a:r>
              <a:rPr lang="en-US" altLang="id-ID" sz="2100" b="1"/>
              <a:t>Why “India Inside” Spells Quality </a:t>
            </a:r>
            <a:r>
              <a:rPr lang="en-US" altLang="id-ID" sz="2100" i="1"/>
              <a:t/>
            </a:r>
            <a:br>
              <a:rPr lang="en-US" altLang="id-ID" sz="2100" i="1"/>
            </a:br>
            <a:r>
              <a:rPr lang="en-US" altLang="id-ID" sz="2100" i="1"/>
              <a:t>Did you know that </a:t>
            </a:r>
            <a:r>
              <a:rPr lang="en-US" altLang="id-ID" sz="2100" i="1">
                <a:solidFill>
                  <a:srgbClr val="FFFF00"/>
                </a:solidFill>
              </a:rPr>
              <a:t>75% of the world’s CMM Level 5 </a:t>
            </a:r>
            <a:r>
              <a:rPr lang="en-US" altLang="id-ID" sz="2100" i="1"/>
              <a:t>software centers were </a:t>
            </a:r>
            <a:r>
              <a:rPr lang="en-US" altLang="id-ID" sz="2100" i="1">
                <a:solidFill>
                  <a:srgbClr val="FFFF00"/>
                </a:solidFill>
              </a:rPr>
              <a:t>in India</a:t>
            </a:r>
            <a:r>
              <a:rPr lang="en-US" altLang="id-ID" sz="2100" i="1"/>
              <a:t>? Here’s how the quality movement transformed the Indian IT services industry </a:t>
            </a:r>
            <a:r>
              <a:rPr lang="en-US" altLang="id-ID" sz="2100"/>
              <a:t/>
            </a:r>
            <a:br>
              <a:rPr lang="en-US" altLang="id-ID" sz="2100"/>
            </a:br>
            <a:r>
              <a:rPr lang="en-US" altLang="id-ID" sz="2100"/>
              <a:t>			Monday, October 27, 2003</a:t>
            </a:r>
            <a:br>
              <a:rPr lang="en-US" altLang="id-ID" sz="2100"/>
            </a:br>
            <a:r>
              <a:rPr lang="en-US" altLang="id-ID" sz="2100"/>
              <a:t>Europe, and the need for ISO certification, provided the trigger to the quality movement in India. But the real impetus came after Motorola’s software center at Bangalore became the world’s second CMM Level 5 unit in 1994 (the first was at NASA) </a:t>
            </a:r>
          </a:p>
          <a:p>
            <a:pPr marL="171447" indent="-171447" defTabSz="685787" fontAlgn="auto">
              <a:lnSpc>
                <a:spcPct val="80000"/>
              </a:lnSpc>
              <a:spcBef>
                <a:spcPts val="750"/>
              </a:spcBef>
              <a:spcAft>
                <a:spcPts val="0"/>
              </a:spcAft>
              <a:defRPr/>
            </a:pPr>
            <a:r>
              <a:rPr lang="en-US" altLang="id-ID" sz="2100"/>
              <a:t>Even for those familiar with India’s software industry, this is a startling number. </a:t>
            </a:r>
          </a:p>
          <a:p>
            <a:pPr marL="171447" indent="-171447" defTabSz="685787" fontAlgn="auto">
              <a:lnSpc>
                <a:spcPct val="80000"/>
              </a:lnSpc>
              <a:spcBef>
                <a:spcPts val="750"/>
              </a:spcBef>
              <a:spcAft>
                <a:spcPts val="0"/>
              </a:spcAft>
              <a:defRPr/>
            </a:pPr>
            <a:r>
              <a:rPr lang="en-US" altLang="id-ID" sz="2100"/>
              <a:t>There are </a:t>
            </a:r>
            <a:r>
              <a:rPr lang="en-US" altLang="id-ID" sz="2100">
                <a:solidFill>
                  <a:srgbClr val="FFFF00"/>
                </a:solidFill>
              </a:rPr>
              <a:t>80 software centers on the planet </a:t>
            </a:r>
            <a:r>
              <a:rPr lang="en-US" altLang="id-ID" sz="2100"/>
              <a:t>that are assessed at CMM Level 5.Of all those centers, </a:t>
            </a:r>
            <a:r>
              <a:rPr lang="en-US" altLang="id-ID" sz="2100">
                <a:solidFill>
                  <a:srgbClr val="FFFF00"/>
                </a:solidFill>
              </a:rPr>
              <a:t>60 are in India</a:t>
            </a:r>
            <a:r>
              <a:rPr lang="en-US" altLang="id-ID" sz="2100"/>
              <a:t>.</a:t>
            </a:r>
          </a:p>
        </p:txBody>
      </p:sp>
    </p:spTree>
    <p:extLst>
      <p:ext uri="{BB962C8B-B14F-4D97-AF65-F5344CB8AC3E}">
        <p14:creationId xmlns:p14="http://schemas.microsoft.com/office/powerpoint/2010/main" val="1801621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Process </a:t>
            </a:r>
            <a:endParaRPr lang="en-US" dirty="0"/>
          </a:p>
        </p:txBody>
      </p:sp>
      <p:sp>
        <p:nvSpPr>
          <p:cNvPr id="3" name="Content Placeholder 2"/>
          <p:cNvSpPr>
            <a:spLocks noGrp="1"/>
          </p:cNvSpPr>
          <p:nvPr>
            <p:ph idx="1"/>
          </p:nvPr>
        </p:nvSpPr>
        <p:spPr/>
        <p:txBody>
          <a:bodyPr/>
          <a:lstStyle/>
          <a:p>
            <a:pPr>
              <a:buNone/>
            </a:pPr>
            <a:r>
              <a:rPr lang="en-US" sz="2800" dirty="0" err="1" smtClean="0"/>
              <a:t>Terdapat</a:t>
            </a:r>
            <a:r>
              <a:rPr lang="en-US" sz="2800" dirty="0" smtClean="0"/>
              <a:t> 2 type </a:t>
            </a:r>
            <a:r>
              <a:rPr lang="en-US" sz="2800" i="1" dirty="0" smtClean="0"/>
              <a:t>software process</a:t>
            </a:r>
            <a:r>
              <a:rPr lang="en-US" sz="2800" dirty="0" smtClean="0"/>
              <a:t>:</a:t>
            </a:r>
          </a:p>
          <a:p>
            <a:pPr marL="514350" indent="-514350">
              <a:buAutoNum type="arabicPeriod"/>
            </a:pPr>
            <a:r>
              <a:rPr lang="en-US" sz="2800" b="1" i="1" dirty="0" smtClean="0"/>
              <a:t>Plan-driven processes</a:t>
            </a:r>
            <a:r>
              <a:rPr lang="en-US" sz="2800" dirty="0" smtClean="0"/>
              <a:t> </a:t>
            </a:r>
            <a:r>
              <a:rPr lang="en-US" sz="2800" dirty="0" err="1" smtClean="0"/>
              <a:t>merupakan</a:t>
            </a:r>
            <a:r>
              <a:rPr lang="en-US" sz="2800" dirty="0" smtClean="0"/>
              <a:t> </a:t>
            </a:r>
            <a:r>
              <a:rPr lang="en-US" sz="2800" dirty="0" err="1" smtClean="0"/>
              <a:t>proses</a:t>
            </a:r>
            <a:r>
              <a:rPr lang="en-US" sz="2800" dirty="0" smtClean="0"/>
              <a:t> </a:t>
            </a:r>
            <a:r>
              <a:rPr lang="en-US" sz="2800" dirty="0" err="1" smtClean="0"/>
              <a:t>di</a:t>
            </a:r>
            <a:r>
              <a:rPr lang="en-US" sz="2800" dirty="0" smtClean="0"/>
              <a:t> </a:t>
            </a:r>
            <a:r>
              <a:rPr lang="en-US" sz="2800" dirty="0" err="1" smtClean="0"/>
              <a:t>mana</a:t>
            </a:r>
            <a:r>
              <a:rPr lang="en-US" sz="2800" dirty="0" smtClean="0"/>
              <a:t> </a:t>
            </a:r>
            <a:r>
              <a:rPr lang="en-US" sz="2800" dirty="0" err="1" smtClean="0"/>
              <a:t>semua</a:t>
            </a:r>
            <a:r>
              <a:rPr lang="en-US" sz="2800" dirty="0" smtClean="0"/>
              <a:t> </a:t>
            </a:r>
            <a:r>
              <a:rPr lang="en-US" sz="2800" dirty="0" err="1" smtClean="0"/>
              <a:t>kegiatan</a:t>
            </a:r>
            <a:r>
              <a:rPr lang="en-US" sz="2800" dirty="0" smtClean="0"/>
              <a:t> </a:t>
            </a:r>
            <a:r>
              <a:rPr lang="en-US" sz="2800" dirty="0" err="1" smtClean="0"/>
              <a:t>proses</a:t>
            </a:r>
            <a:r>
              <a:rPr lang="en-US" sz="2800" dirty="0" smtClean="0"/>
              <a:t> yang </a:t>
            </a:r>
            <a:r>
              <a:rPr lang="en-US" sz="2800" dirty="0" err="1" smtClean="0"/>
              <a:t>direncanakan</a:t>
            </a:r>
            <a:r>
              <a:rPr lang="en-US" sz="2800" dirty="0" smtClean="0"/>
              <a:t> </a:t>
            </a:r>
            <a:r>
              <a:rPr lang="en-US" sz="2800" dirty="0" err="1" smtClean="0"/>
              <a:t>terlebih</a:t>
            </a:r>
            <a:r>
              <a:rPr lang="en-US" sz="2800" dirty="0" smtClean="0"/>
              <a:t> </a:t>
            </a:r>
            <a:r>
              <a:rPr lang="en-US" sz="2800" dirty="0" err="1" smtClean="0"/>
              <a:t>dahulu</a:t>
            </a:r>
            <a:r>
              <a:rPr lang="en-US" sz="2800" dirty="0" smtClean="0"/>
              <a:t> </a:t>
            </a:r>
            <a:r>
              <a:rPr lang="en-US" sz="2800" dirty="0" err="1" smtClean="0"/>
              <a:t>dan</a:t>
            </a:r>
            <a:r>
              <a:rPr lang="en-US" sz="2800" dirty="0" smtClean="0"/>
              <a:t> </a:t>
            </a:r>
            <a:r>
              <a:rPr lang="en-US" sz="2800" dirty="0" err="1" smtClean="0"/>
              <a:t>kemajuan</a:t>
            </a:r>
            <a:r>
              <a:rPr lang="en-US" sz="2800" dirty="0" smtClean="0"/>
              <a:t> </a:t>
            </a:r>
            <a:r>
              <a:rPr lang="en-US" sz="2800" dirty="0" err="1" smtClean="0"/>
              <a:t>diukur</a:t>
            </a:r>
            <a:r>
              <a:rPr lang="en-US" sz="2800" dirty="0" smtClean="0"/>
              <a:t> </a:t>
            </a:r>
            <a:r>
              <a:rPr lang="en-US" sz="2800" dirty="0" err="1" smtClean="0"/>
              <a:t>terhadap</a:t>
            </a:r>
            <a:r>
              <a:rPr lang="en-US" sz="2800" dirty="0" smtClean="0"/>
              <a:t> </a:t>
            </a:r>
            <a:r>
              <a:rPr lang="en-US" sz="2800" dirty="0" err="1" smtClean="0"/>
              <a:t>rencana</a:t>
            </a:r>
            <a:r>
              <a:rPr lang="en-US" sz="2800" dirty="0" smtClean="0"/>
              <a:t> </a:t>
            </a:r>
            <a:r>
              <a:rPr lang="en-US" sz="2800" dirty="0" err="1" smtClean="0"/>
              <a:t>ini</a:t>
            </a:r>
            <a:endParaRPr lang="en-US" sz="2800" dirty="0" smtClean="0"/>
          </a:p>
          <a:p>
            <a:pPr marL="514350" indent="-514350">
              <a:buAutoNum type="arabicPeriod"/>
            </a:pPr>
            <a:endParaRPr lang="en-US" sz="2800" dirty="0" smtClean="0"/>
          </a:p>
          <a:p>
            <a:pPr marL="514350" indent="-514350">
              <a:buAutoNum type="arabicPeriod"/>
            </a:pPr>
            <a:r>
              <a:rPr lang="en-US" sz="2800" b="1" i="1" dirty="0" smtClean="0"/>
              <a:t>In agile processes </a:t>
            </a:r>
            <a:r>
              <a:rPr lang="en-US" sz="2800" dirty="0" err="1" smtClean="0"/>
              <a:t>merupakan</a:t>
            </a:r>
            <a:r>
              <a:rPr lang="en-US" sz="2800" dirty="0" smtClean="0"/>
              <a:t> </a:t>
            </a:r>
            <a:r>
              <a:rPr lang="en-US" sz="2800" dirty="0" err="1" smtClean="0"/>
              <a:t>perencanaan</a:t>
            </a:r>
            <a:r>
              <a:rPr lang="en-US" sz="2800" dirty="0" smtClean="0"/>
              <a:t> </a:t>
            </a:r>
            <a:r>
              <a:rPr lang="en-US" sz="2800" dirty="0" err="1" smtClean="0"/>
              <a:t>tambahan</a:t>
            </a:r>
            <a:r>
              <a:rPr lang="en-US" sz="2800" dirty="0" smtClean="0"/>
              <a:t> </a:t>
            </a:r>
            <a:r>
              <a:rPr lang="en-US" sz="2800" dirty="0" err="1" smtClean="0"/>
              <a:t>dan</a:t>
            </a:r>
            <a:r>
              <a:rPr lang="en-US" sz="2800" dirty="0" smtClean="0"/>
              <a:t> </a:t>
            </a:r>
            <a:r>
              <a:rPr lang="en-US" sz="2800" dirty="0" err="1" smtClean="0"/>
              <a:t>lebih</a:t>
            </a:r>
            <a:r>
              <a:rPr lang="en-US" sz="2800" dirty="0" smtClean="0"/>
              <a:t> </a:t>
            </a:r>
            <a:r>
              <a:rPr lang="en-US" sz="2800" dirty="0" err="1" smtClean="0"/>
              <a:t>mudah</a:t>
            </a:r>
            <a:r>
              <a:rPr lang="en-US" sz="2800" dirty="0" smtClean="0"/>
              <a:t> </a:t>
            </a:r>
            <a:r>
              <a:rPr lang="en-US" sz="2800" dirty="0" err="1" smtClean="0"/>
              <a:t>untuk</a:t>
            </a:r>
            <a:r>
              <a:rPr lang="en-US" sz="2800" dirty="0" smtClean="0"/>
              <a:t> </a:t>
            </a:r>
            <a:r>
              <a:rPr lang="en-US" sz="2800" dirty="0" err="1" smtClean="0"/>
              <a:t>mengubah</a:t>
            </a:r>
            <a:r>
              <a:rPr lang="en-US" sz="2800" dirty="0" smtClean="0"/>
              <a:t> </a:t>
            </a:r>
            <a:r>
              <a:rPr lang="en-US" sz="2800" dirty="0" err="1" smtClean="0"/>
              <a:t>proses</a:t>
            </a:r>
            <a:r>
              <a:rPr lang="en-US" sz="2800" dirty="0" smtClean="0"/>
              <a:t> yang </a:t>
            </a:r>
            <a:r>
              <a:rPr lang="en-US" sz="2800" dirty="0" err="1" smtClean="0"/>
              <a:t>mencerminkan</a:t>
            </a:r>
            <a:r>
              <a:rPr lang="en-US" sz="2800" dirty="0" smtClean="0"/>
              <a:t> </a:t>
            </a:r>
            <a:r>
              <a:rPr lang="en-US" sz="2800" dirty="0" err="1" smtClean="0"/>
              <a:t>perubahan</a:t>
            </a:r>
            <a:r>
              <a:rPr lang="en-US" sz="2800" dirty="0" smtClean="0"/>
              <a:t> </a:t>
            </a:r>
            <a:r>
              <a:rPr lang="en-US" sz="2800" dirty="0" err="1" smtClean="0"/>
              <a:t>kebutuhan</a:t>
            </a:r>
            <a:r>
              <a:rPr lang="en-US" sz="2800" dirty="0" smtClean="0"/>
              <a:t> </a:t>
            </a:r>
            <a:r>
              <a:rPr lang="en-US" sz="2800" dirty="0" err="1" smtClean="0"/>
              <a:t>pelanggan</a:t>
            </a: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187050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Aliran</a:t>
            </a:r>
            <a:r>
              <a:rPr lang="en-US" dirty="0" smtClean="0"/>
              <a:t> </a:t>
            </a:r>
            <a:r>
              <a:rPr lang="en-US" dirty="0" err="1" smtClean="0"/>
              <a:t>Proses</a:t>
            </a:r>
            <a:endParaRPr lang="en-US" dirty="0"/>
          </a:p>
        </p:txBody>
      </p:sp>
      <p:pic>
        <p:nvPicPr>
          <p:cNvPr id="1026" name="Picture 2"/>
          <p:cNvPicPr>
            <a:picLocks noChangeAspect="1" noChangeArrowheads="1"/>
          </p:cNvPicPr>
          <p:nvPr/>
        </p:nvPicPr>
        <p:blipFill rotWithShape="1">
          <a:blip r:embed="rId2"/>
          <a:srcRect l="37951" t="40686" r="32534" b="33760"/>
          <a:stretch/>
        </p:blipFill>
        <p:spPr bwMode="auto">
          <a:xfrm>
            <a:off x="4500562" y="4135272"/>
            <a:ext cx="4419631" cy="2151248"/>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31845" t="14648" r="26427" b="76301"/>
          <a:stretch>
            <a:fillRect/>
          </a:stretch>
        </p:blipFill>
        <p:spPr bwMode="auto">
          <a:xfrm>
            <a:off x="0" y="3143248"/>
            <a:ext cx="5857916" cy="71438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39478" t="65214" r="34060" b="6250"/>
          <a:stretch>
            <a:fillRect/>
          </a:stretch>
        </p:blipFill>
        <p:spPr bwMode="auto">
          <a:xfrm>
            <a:off x="32369" y="4011579"/>
            <a:ext cx="4068253" cy="2466589"/>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31845" t="25389" r="26427" b="59224"/>
          <a:stretch>
            <a:fillRect/>
          </a:stretch>
        </p:blipFill>
        <p:spPr bwMode="auto">
          <a:xfrm>
            <a:off x="3286084" y="1785926"/>
            <a:ext cx="5857916" cy="1214446"/>
          </a:xfrm>
          <a:prstGeom prst="rect">
            <a:avLst/>
          </a:prstGeom>
          <a:noFill/>
          <a:ln w="9525">
            <a:noFill/>
            <a:miter lim="800000"/>
            <a:headEnd/>
            <a:tailEnd/>
          </a:ln>
          <a:effectLst/>
        </p:spPr>
      </p:pic>
      <p:sp>
        <p:nvSpPr>
          <p:cNvPr id="9" name="TextBox 8"/>
          <p:cNvSpPr txBox="1"/>
          <p:nvPr/>
        </p:nvSpPr>
        <p:spPr>
          <a:xfrm>
            <a:off x="428596" y="1357298"/>
            <a:ext cx="2786082" cy="1569660"/>
          </a:xfrm>
          <a:prstGeom prst="rect">
            <a:avLst/>
          </a:prstGeom>
          <a:noFill/>
        </p:spPr>
        <p:txBody>
          <a:bodyPr wrap="square" rtlCol="0">
            <a:spAutoFit/>
          </a:bodyPr>
          <a:lstStyle/>
          <a:p>
            <a:r>
              <a:rPr lang="en-US" dirty="0" err="1" smtClean="0"/>
              <a:t>Proses</a:t>
            </a:r>
            <a:r>
              <a:rPr lang="en-US" dirty="0" smtClean="0"/>
              <a:t> </a:t>
            </a:r>
            <a:r>
              <a:rPr lang="en-US" dirty="0" err="1" smtClean="0"/>
              <a:t>secara</a:t>
            </a:r>
            <a:r>
              <a:rPr lang="en-US" dirty="0" smtClean="0"/>
              <a:t> </a:t>
            </a:r>
            <a:r>
              <a:rPr lang="en-US" dirty="0" err="1" smtClean="0"/>
              <a:t>aliran</a:t>
            </a:r>
            <a:r>
              <a:rPr lang="en-US" dirty="0" smtClean="0"/>
              <a:t>: Linier, Iterative, Parallel, Evolutionary</a:t>
            </a:r>
            <a:endParaRPr lang="en-US" dirty="0"/>
          </a:p>
        </p:txBody>
      </p:sp>
    </p:spTree>
    <p:extLst>
      <p:ext uri="{BB962C8B-B14F-4D97-AF65-F5344CB8AC3E}">
        <p14:creationId xmlns:p14="http://schemas.microsoft.com/office/powerpoint/2010/main" val="2171887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C4D0075-6DA0-4387-98BF-74F455D2E4F5}" type="slidenum">
              <a:rPr lang="en-US" altLang="id-ID" sz="1108">
                <a:solidFill>
                  <a:srgbClr val="898989"/>
                </a:solidFill>
                <a:latin typeface="Times New Roman" panose="02020603050405020304" pitchFamily="18" charset="0"/>
              </a:rPr>
              <a:pPr/>
              <a:t>27</a:t>
            </a:fld>
            <a:endParaRPr lang="en-US" altLang="id-ID" sz="1108">
              <a:solidFill>
                <a:srgbClr val="898989"/>
              </a:solidFill>
              <a:latin typeface="Times New Roman" panose="02020603050405020304" pitchFamily="18" charset="0"/>
            </a:endParaRPr>
          </a:p>
        </p:txBody>
      </p:sp>
      <p:sp>
        <p:nvSpPr>
          <p:cNvPr id="38914" name="Rectangle 2"/>
          <p:cNvSpPr>
            <a:spLocks noGrp="1" noChangeArrowheads="1"/>
          </p:cNvSpPr>
          <p:nvPr>
            <p:ph type="title" idx="4294967295"/>
          </p:nvPr>
        </p:nvSpPr>
        <p:spPr>
          <a:xfrm>
            <a:off x="27149" y="413739"/>
            <a:ext cx="8229307" cy="1055415"/>
          </a:xfrm>
        </p:spPr>
        <p:txBody>
          <a:bodyPr/>
          <a:lstStyle/>
          <a:p>
            <a:pPr defTabSz="685787" fontAlgn="auto">
              <a:spcAft>
                <a:spcPts val="0"/>
              </a:spcAft>
              <a:defRPr/>
            </a:pPr>
            <a:r>
              <a:rPr lang="en-US" sz="3300" dirty="0">
                <a:solidFill>
                  <a:schemeClr val="bg1"/>
                </a:solidFill>
                <a:latin typeface="Tahoma" panose="020B0604030504040204" pitchFamily="34" charset="0"/>
                <a:ea typeface="Tahoma" panose="020B0604030504040204" pitchFamily="34" charset="0"/>
                <a:cs typeface="Tahoma" panose="020B0604030504040204" pitchFamily="34" charset="0"/>
              </a:rPr>
              <a:t>Waterfall </a:t>
            </a:r>
            <a:r>
              <a:rPr lang="en-US" sz="3300" dirty="0" smtClean="0">
                <a:solidFill>
                  <a:schemeClr val="bg1"/>
                </a:solidFill>
                <a:latin typeface="Tahoma" panose="020B0604030504040204" pitchFamily="34" charset="0"/>
                <a:ea typeface="Tahoma" panose="020B0604030504040204" pitchFamily="34" charset="0"/>
                <a:cs typeface="Tahoma" panose="020B0604030504040204" pitchFamily="34" charset="0"/>
              </a:rPr>
              <a:t>Model </a:t>
            </a:r>
            <a:r>
              <a:rPr lang="id-ID" sz="33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id-ID" sz="3300" dirty="0">
                <a:solidFill>
                  <a:schemeClr val="bg1"/>
                </a:solidFill>
                <a:latin typeface="Tahoma" panose="020B0604030504040204" pitchFamily="34" charset="0"/>
                <a:ea typeface="Tahoma" panose="020B0604030504040204" pitchFamily="34" charset="0"/>
                <a:cs typeface="Tahoma" panose="020B0604030504040204" pitchFamily="34" charset="0"/>
              </a:rPr>
              <a:t>Classic life cycle</a:t>
            </a:r>
            <a:endParaRPr lang="en-US" sz="3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915" name="Rectangle 3"/>
          <p:cNvSpPr>
            <a:spLocks noGrp="1" noChangeArrowheads="1"/>
          </p:cNvSpPr>
          <p:nvPr>
            <p:ph idx="4294967295"/>
          </p:nvPr>
        </p:nvSpPr>
        <p:spPr>
          <a:xfrm>
            <a:off x="588570" y="1858298"/>
            <a:ext cx="8098229" cy="3802949"/>
          </a:xfrm>
        </p:spPr>
        <p:txBody>
          <a:bodyPr>
            <a:noAutofit/>
          </a:bodyPr>
          <a:lstStyle/>
          <a:p>
            <a:pPr marL="253307" indent="-253307" defTabSz="685787" fontAlgn="auto">
              <a:spcBef>
                <a:spcPts val="750"/>
              </a:spcBef>
              <a:spcAft>
                <a:spcPts val="0"/>
              </a:spcAft>
              <a:buFont typeface="Wingdings"/>
              <a:buChar char=""/>
              <a:defRPr/>
            </a:pPr>
            <a:r>
              <a:rPr lang="id-ID" sz="2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Dengan metodologi pengembangan berbasis </a:t>
            </a:r>
            <a:r>
              <a:rPr lang="id-ID" sz="2600"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waterfall</a:t>
            </a:r>
            <a:r>
              <a:rPr lang="id-ID" sz="2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Proses berjalan berurutan dari satu tahap ke tahap berikutnya.</a:t>
            </a:r>
            <a:endPar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253307" indent="-253307" defTabSz="685787" fontAlgn="auto">
              <a:spcBef>
                <a:spcPts val="750"/>
              </a:spcBef>
              <a:spcAft>
                <a:spcPts val="0"/>
              </a:spcAft>
              <a:buFont typeface="Wingdings"/>
              <a:buChar char=""/>
              <a:defRPr/>
            </a:pPr>
            <a:r>
              <a:rPr lang="id-ID" sz="2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Dua kunci kunggulan metodologi pengembangan berbasis waterfall adalah</a:t>
            </a:r>
            <a:r>
              <a:rPr lang="en-US" sz="2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nn-NO"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Persyaratan sistem diidentifikasi lama sebelum pemrograman </a:t>
            </a:r>
            <a:r>
              <a:rPr lang="nn-NO" sz="2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dimulai</a:t>
            </a:r>
            <a:r>
              <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id-ID" sz="2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Perubahan kebutuhan diminimalkan sebagai hasil </a:t>
            </a:r>
            <a:r>
              <a:rPr lang="id-ID" sz="2600"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project</a:t>
            </a:r>
            <a:endParaRPr lang="en-US" sz="26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253307" indent="-253307" defTabSz="685787" fontAlgn="auto">
              <a:spcBef>
                <a:spcPts val="750"/>
              </a:spcBef>
              <a:spcAft>
                <a:spcPts val="0"/>
              </a:spcAft>
              <a:buFont typeface="Wingdings"/>
              <a:buChar char=""/>
              <a:defRPr/>
            </a:pPr>
            <a:endPar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0421" name="Text Box 4"/>
          <p:cNvSpPr txBox="1">
            <a:spLocks noChangeArrowheads="1"/>
          </p:cNvSpPr>
          <p:nvPr/>
        </p:nvSpPr>
        <p:spPr bwMode="auto">
          <a:xfrm>
            <a:off x="1317594" y="5891635"/>
            <a:ext cx="6083717"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id-ID" sz="1108">
                <a:latin typeface="Arial" panose="020B0604020202020204" pitchFamily="34" charset="0"/>
              </a:rPr>
              <a:t>Power point Presentation for Dennis, Wixom, &amp; Roth System Analysis and Design, 3</a:t>
            </a:r>
            <a:r>
              <a:rPr lang="en-US" altLang="id-ID" sz="1108" baseline="30000">
                <a:latin typeface="Arial" panose="020B0604020202020204" pitchFamily="34" charset="0"/>
              </a:rPr>
              <a:t>rd</a:t>
            </a:r>
            <a:r>
              <a:rPr lang="en-US" altLang="id-ID" sz="1108">
                <a:latin typeface="Arial" panose="020B0604020202020204" pitchFamily="34" charset="0"/>
              </a:rPr>
              <a:t> Edition </a:t>
            </a:r>
          </a:p>
          <a:p>
            <a:pPr algn="ctr" eaLnBrk="1" hangingPunct="1"/>
            <a:r>
              <a:rPr lang="en-US" altLang="id-ID" sz="1108">
                <a:latin typeface="Arial" panose="020B0604020202020204" pitchFamily="34" charset="0"/>
              </a:rPr>
              <a:t>Copyright2006©John Wiley &amp; Sons.Inc</a:t>
            </a:r>
          </a:p>
        </p:txBody>
      </p:sp>
    </p:spTree>
    <p:extLst>
      <p:ext uri="{BB962C8B-B14F-4D97-AF65-F5344CB8AC3E}">
        <p14:creationId xmlns:p14="http://schemas.microsoft.com/office/powerpoint/2010/main" val="1634863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FE1129D-927E-4D77-B606-7044158CAB62}" type="slidenum">
              <a:rPr lang="en-US" altLang="id-ID" sz="1108">
                <a:solidFill>
                  <a:srgbClr val="898989"/>
                </a:solidFill>
                <a:latin typeface="Times New Roman" panose="02020603050405020304" pitchFamily="18" charset="0"/>
              </a:rPr>
              <a:pPr/>
              <a:t>28</a:t>
            </a:fld>
            <a:endParaRPr lang="en-US" altLang="id-ID" sz="1108">
              <a:solidFill>
                <a:srgbClr val="898989"/>
              </a:solidFill>
              <a:latin typeface="Times New Roman" panose="02020603050405020304" pitchFamily="18" charset="0"/>
            </a:endParaRPr>
          </a:p>
        </p:txBody>
      </p:sp>
      <p:sp>
        <p:nvSpPr>
          <p:cNvPr id="49155" name="Rectangle 3"/>
          <p:cNvSpPr>
            <a:spLocks noGrp="1" noChangeArrowheads="1"/>
          </p:cNvSpPr>
          <p:nvPr>
            <p:ph idx="4294967295"/>
          </p:nvPr>
        </p:nvSpPr>
        <p:spPr>
          <a:xfrm>
            <a:off x="457493" y="1340768"/>
            <a:ext cx="8229307" cy="4176464"/>
          </a:xfrm>
        </p:spPr>
        <p:txBody>
          <a:bodyPr/>
          <a:lstStyle/>
          <a:p>
            <a:pPr marL="171447" indent="-171447" defTabSz="685787" fontAlgn="auto">
              <a:spcBef>
                <a:spcPts val="750"/>
              </a:spcBef>
              <a:spcAft>
                <a:spcPts val="0"/>
              </a:spcAft>
              <a:defRPr/>
            </a:pPr>
            <a:r>
              <a:rPr lang="id-ID" sz="2955"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Dua kunci kelemahan dari metodologi pengembangan waterfall</a:t>
            </a:r>
            <a:r>
              <a:rPr lang="en-US" sz="2955"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endPar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514340" lvl="1" indent="-171447" defTabSz="685787" fontAlgn="auto">
              <a:spcBef>
                <a:spcPts val="375"/>
              </a:spcBef>
              <a:spcAft>
                <a:spcPts val="0"/>
              </a:spcAft>
              <a:defRPr/>
            </a:pPr>
            <a:r>
              <a:rPr lang="en-US"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Waktu</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yang lama </a:t>
            </a:r>
            <a:r>
              <a:rPr lang="en-US"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antara</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955"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system proposal </a:t>
            </a:r>
            <a:r>
              <a:rPr lang="en-US"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dan</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peyerahan</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sistem</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baru</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p>
          <a:p>
            <a:pPr marL="514340" lvl="1" indent="-171447" defTabSz="685787" fontAlgn="auto">
              <a:spcBef>
                <a:spcPts val="375"/>
              </a:spcBef>
              <a:spcAft>
                <a:spcPts val="0"/>
              </a:spcAft>
              <a:defRPr/>
            </a:pPr>
            <a:r>
              <a:rPr lang="en-US" sz="2955"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Design</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955"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harus</a:t>
            </a:r>
            <a:r>
              <a:rPr lang="en-US" sz="2955"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spesifik</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sebelum</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melakukan</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955"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programming</a:t>
            </a:r>
            <a:r>
              <a:rPr lang="en-US"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a:p>
            <a:pPr marL="171447" indent="-171447" defTabSz="685787" fontAlgn="auto">
              <a:spcBef>
                <a:spcPts val="750"/>
              </a:spcBef>
              <a:spcAft>
                <a:spcPts val="0"/>
              </a:spcAft>
              <a:defRPr/>
            </a:pPr>
            <a:endParaRPr lang="en-US" sz="2100" dirty="0">
              <a:solidFill>
                <a:schemeClr val="bg2">
                  <a:lumMod val="75000"/>
                </a:schemeClr>
              </a:solidFill>
            </a:endParaRPr>
          </a:p>
        </p:txBody>
      </p:sp>
      <p:sp>
        <p:nvSpPr>
          <p:cNvPr id="62468" name="Text Box 4"/>
          <p:cNvSpPr txBox="1">
            <a:spLocks noChangeArrowheads="1"/>
          </p:cNvSpPr>
          <p:nvPr/>
        </p:nvSpPr>
        <p:spPr bwMode="auto">
          <a:xfrm>
            <a:off x="1317594" y="5891635"/>
            <a:ext cx="6083717"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id-ID" sz="1108">
                <a:latin typeface="Arial" panose="020B0604020202020204" pitchFamily="34" charset="0"/>
              </a:rPr>
              <a:t>Power point Presentation for Dennis, Wixom, &amp; Roth System Analysis and Design, 3</a:t>
            </a:r>
            <a:r>
              <a:rPr lang="en-US" altLang="id-ID" sz="1108" baseline="30000">
                <a:latin typeface="Arial" panose="020B0604020202020204" pitchFamily="34" charset="0"/>
              </a:rPr>
              <a:t>rd</a:t>
            </a:r>
            <a:r>
              <a:rPr lang="en-US" altLang="id-ID" sz="1108">
                <a:latin typeface="Arial" panose="020B0604020202020204" pitchFamily="34" charset="0"/>
              </a:rPr>
              <a:t> Edition </a:t>
            </a:r>
          </a:p>
          <a:p>
            <a:pPr algn="ctr" eaLnBrk="1" hangingPunct="1"/>
            <a:r>
              <a:rPr lang="en-US" altLang="id-ID" sz="1108">
                <a:latin typeface="Arial" panose="020B0604020202020204" pitchFamily="34" charset="0"/>
              </a:rPr>
              <a:t>Copyright2006©John Wiley &amp; Sons.Inc</a:t>
            </a:r>
          </a:p>
        </p:txBody>
      </p:sp>
    </p:spTree>
    <p:extLst>
      <p:ext uri="{BB962C8B-B14F-4D97-AF65-F5344CB8AC3E}">
        <p14:creationId xmlns:p14="http://schemas.microsoft.com/office/powerpoint/2010/main" val="870507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A15B281-38E5-4ADE-A431-62C858360D89}" type="slidenum">
              <a:rPr lang="en-US" altLang="id-ID" sz="1108">
                <a:solidFill>
                  <a:srgbClr val="898989"/>
                </a:solidFill>
                <a:latin typeface="Times New Roman" panose="02020603050405020304" pitchFamily="18" charset="0"/>
              </a:rPr>
              <a:pPr/>
              <a:t>29</a:t>
            </a:fld>
            <a:endParaRPr lang="en-US" altLang="id-ID" sz="1108">
              <a:solidFill>
                <a:srgbClr val="898989"/>
              </a:solidFill>
              <a:latin typeface="Times New Roman" panose="02020603050405020304" pitchFamily="18" charset="0"/>
            </a:endParaRPr>
          </a:p>
        </p:txBody>
      </p:sp>
      <p:sp>
        <p:nvSpPr>
          <p:cNvPr id="64515" name="Rectangle 2"/>
          <p:cNvSpPr>
            <a:spLocks noGrp="1" noChangeArrowheads="1"/>
          </p:cNvSpPr>
          <p:nvPr>
            <p:ph type="title" idx="4294967295"/>
          </p:nvPr>
        </p:nvSpPr>
        <p:spPr bwMode="auto">
          <a:xfrm>
            <a:off x="1" y="614560"/>
            <a:ext cx="8229307" cy="633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id-ID" sz="3200" dirty="0">
                <a:solidFill>
                  <a:schemeClr val="accent1">
                    <a:lumMod val="40000"/>
                    <a:lumOff val="60000"/>
                  </a:schemeClr>
                </a:solidFill>
              </a:rPr>
              <a:t>Waterfall Development-based Methodology</a:t>
            </a:r>
          </a:p>
        </p:txBody>
      </p:sp>
      <p:pic>
        <p:nvPicPr>
          <p:cNvPr id="3" name="Picture 2"/>
          <p:cNvPicPr>
            <a:picLocks noChangeAspect="1"/>
          </p:cNvPicPr>
          <p:nvPr/>
        </p:nvPicPr>
        <p:blipFill>
          <a:blip r:embed="rId3"/>
          <a:stretch>
            <a:fillRect/>
          </a:stretch>
        </p:blipFill>
        <p:spPr>
          <a:xfrm>
            <a:off x="251520" y="1916832"/>
            <a:ext cx="8717900" cy="1695623"/>
          </a:xfrm>
          <a:prstGeom prst="rect">
            <a:avLst/>
          </a:prstGeom>
        </p:spPr>
      </p:pic>
    </p:spTree>
    <p:extLst>
      <p:ext uri="{BB962C8B-B14F-4D97-AF65-F5344CB8AC3E}">
        <p14:creationId xmlns:p14="http://schemas.microsoft.com/office/powerpoint/2010/main" val="1453970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95F02BF-8779-4AAE-BF4E-76782C700ECC}" type="slidenum">
              <a:rPr lang="en-US" altLang="id-ID" sz="1108">
                <a:solidFill>
                  <a:srgbClr val="898989"/>
                </a:solidFill>
                <a:latin typeface="Times New Roman" panose="02020603050405020304" pitchFamily="18" charset="0"/>
              </a:rPr>
              <a:pPr/>
              <a:t>3</a:t>
            </a:fld>
            <a:endParaRPr lang="en-US" altLang="id-ID" sz="1108">
              <a:solidFill>
                <a:srgbClr val="898989"/>
              </a:solidFill>
              <a:latin typeface="Times New Roman" panose="02020603050405020304" pitchFamily="18" charset="0"/>
            </a:endParaRPr>
          </a:p>
        </p:txBody>
      </p:sp>
      <p:sp>
        <p:nvSpPr>
          <p:cNvPr id="9218" name="Rectangle 1030"/>
          <p:cNvSpPr>
            <a:spLocks noGrp="1" noChangeArrowheads="1"/>
          </p:cNvSpPr>
          <p:nvPr>
            <p:ph type="title" idx="4294967295"/>
          </p:nvPr>
        </p:nvSpPr>
        <p:spPr>
          <a:xfrm>
            <a:off x="1" y="614560"/>
            <a:ext cx="8229307" cy="1086248"/>
          </a:xfrm>
        </p:spPr>
        <p:txBody>
          <a:bodyPr/>
          <a:lstStyle/>
          <a:p>
            <a:pPr defTabSz="685787" fontAlgn="auto">
              <a:spcAft>
                <a:spcPts val="0"/>
              </a:spcAft>
              <a:defRPr/>
            </a:pPr>
            <a:r>
              <a:rPr lang="en-US" sz="3300" dirty="0">
                <a:solidFill>
                  <a:schemeClr val="bg1"/>
                </a:solidFill>
                <a:latin typeface="Tahoma" panose="020B0604030504040204" pitchFamily="34" charset="0"/>
                <a:ea typeface="Tahoma" panose="020B0604030504040204" pitchFamily="34" charset="0"/>
                <a:cs typeface="Tahoma" panose="020B0604030504040204" pitchFamily="34" charset="0"/>
              </a:rPr>
              <a:t>Software Process</a:t>
            </a:r>
          </a:p>
        </p:txBody>
      </p:sp>
      <p:sp>
        <p:nvSpPr>
          <p:cNvPr id="9219" name="Rectangle 1035"/>
          <p:cNvSpPr>
            <a:spLocks noGrp="1" noChangeArrowheads="1"/>
          </p:cNvSpPr>
          <p:nvPr>
            <p:ph idx="4294967295"/>
          </p:nvPr>
        </p:nvSpPr>
        <p:spPr>
          <a:xfrm>
            <a:off x="539552" y="1881058"/>
            <a:ext cx="8229307" cy="3799495"/>
          </a:xfrm>
        </p:spPr>
        <p:txBody>
          <a:bodyPr/>
          <a:lstStyle/>
          <a:p>
            <a:pPr defTabSz="685787" fontAlgn="auto">
              <a:spcBef>
                <a:spcPts val="750"/>
              </a:spcBef>
              <a:spcAft>
                <a:spcPts val="0"/>
              </a:spcAft>
              <a:defRPr/>
            </a:pPr>
            <a:r>
              <a:rPr lang="id-ID" sz="2586"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Sekumpulan aktivitas terstruktur yang dibutuhkan untuk mengembangkan </a:t>
            </a:r>
            <a:r>
              <a:rPr lang="id-ID" sz="2586"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software system</a:t>
            </a:r>
            <a:endParaRPr lang="en-GB" sz="2586"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591050" lvl="1" indent="-253307" defTabSz="685787" fontAlgn="auto">
              <a:spcBef>
                <a:spcPts val="375"/>
              </a:spcBef>
              <a:spcAft>
                <a:spcPts val="0"/>
              </a:spcAft>
              <a:buFont typeface="Wingdings 2"/>
              <a:buChar char=""/>
              <a:defRPr/>
            </a:pPr>
            <a:r>
              <a:rPr lang="en-GB" sz="2309"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Specification;</a:t>
            </a:r>
          </a:p>
          <a:p>
            <a:pPr marL="591050" lvl="1" indent="-253307" defTabSz="685787" fontAlgn="auto">
              <a:spcBef>
                <a:spcPts val="375"/>
              </a:spcBef>
              <a:spcAft>
                <a:spcPts val="0"/>
              </a:spcAft>
              <a:buFont typeface="Wingdings 2"/>
              <a:buChar char=""/>
              <a:defRPr/>
            </a:pPr>
            <a:r>
              <a:rPr lang="en-GB" sz="2309"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Design;</a:t>
            </a:r>
          </a:p>
          <a:p>
            <a:pPr marL="591050" lvl="1" indent="-253307" defTabSz="685787" fontAlgn="auto">
              <a:spcBef>
                <a:spcPts val="375"/>
              </a:spcBef>
              <a:spcAft>
                <a:spcPts val="0"/>
              </a:spcAft>
              <a:buFont typeface="Wingdings 2"/>
              <a:buChar char=""/>
              <a:defRPr/>
            </a:pPr>
            <a:r>
              <a:rPr lang="en-GB" sz="2309"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Validation;</a:t>
            </a:r>
          </a:p>
          <a:p>
            <a:pPr marL="591050" lvl="1" indent="-253307" defTabSz="685787" fontAlgn="auto">
              <a:spcBef>
                <a:spcPts val="375"/>
              </a:spcBef>
              <a:spcAft>
                <a:spcPts val="0"/>
              </a:spcAft>
              <a:buFont typeface="Wingdings 2"/>
              <a:buChar char=""/>
              <a:defRPr/>
            </a:pPr>
            <a:r>
              <a:rPr lang="en-GB" sz="2309"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Evolution</a:t>
            </a:r>
            <a:r>
              <a:rPr lang="en-GB" sz="2309"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a:p>
            <a:pPr defTabSz="685787" fontAlgn="auto">
              <a:spcBef>
                <a:spcPts val="750"/>
              </a:spcBef>
              <a:spcAft>
                <a:spcPts val="0"/>
              </a:spcAft>
              <a:defRPr/>
            </a:pPr>
            <a:r>
              <a:rPr lang="en-GB" sz="2586"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 software process model is an abstract representation of a process. It presents a description of a process from some particular perspective.</a:t>
            </a:r>
          </a:p>
          <a:p>
            <a:pPr marL="253307" indent="-253307" defTabSz="685787" fontAlgn="auto">
              <a:spcBef>
                <a:spcPts val="750"/>
              </a:spcBef>
              <a:spcAft>
                <a:spcPts val="0"/>
              </a:spcAft>
              <a:buNone/>
              <a:defRPr/>
            </a:pPr>
            <a:endParaRPr lang="en-US" sz="2586" dirty="0">
              <a:solidFill>
                <a:schemeClr val="accent1">
                  <a:lumMod val="75000"/>
                </a:schemeClr>
              </a:solidFill>
            </a:endParaRPr>
          </a:p>
        </p:txBody>
      </p:sp>
      <p:pic>
        <p:nvPicPr>
          <p:cNvPr id="18437" name="Picture 10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701" y="5750913"/>
            <a:ext cx="7950794" cy="5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57278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787" fontAlgn="auto">
              <a:spcAft>
                <a:spcPts val="0"/>
              </a:spcAft>
              <a:defRPr/>
            </a:pPr>
            <a:r>
              <a:rPr lang="id-ID" sz="3300" dirty="0"/>
              <a:t>Varian Waterfall – V Model</a:t>
            </a:r>
          </a:p>
        </p:txBody>
      </p:sp>
      <p:pic>
        <p:nvPicPr>
          <p:cNvPr id="665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4827370" cy="5024853"/>
          </a:xfrm>
        </p:spPr>
      </p:pic>
    </p:spTree>
    <p:extLst>
      <p:ext uri="{BB962C8B-B14F-4D97-AF65-F5344CB8AC3E}">
        <p14:creationId xmlns:p14="http://schemas.microsoft.com/office/powerpoint/2010/main" val="1246701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5262ECD-29E1-4615-BEE9-89C881B66343}" type="slidenum">
              <a:rPr lang="en-US" altLang="id-ID" sz="1108">
                <a:solidFill>
                  <a:srgbClr val="898989"/>
                </a:solidFill>
                <a:latin typeface="Times New Roman" panose="02020603050405020304" pitchFamily="18" charset="0"/>
              </a:rPr>
              <a:pPr/>
              <a:t>31</a:t>
            </a:fld>
            <a:endParaRPr lang="en-US" altLang="id-ID" sz="1108">
              <a:solidFill>
                <a:srgbClr val="898989"/>
              </a:solidFill>
              <a:latin typeface="Times New Roman" panose="02020603050405020304" pitchFamily="18" charset="0"/>
            </a:endParaRPr>
          </a:p>
        </p:txBody>
      </p:sp>
      <p:sp>
        <p:nvSpPr>
          <p:cNvPr id="41986" name="Title 1"/>
          <p:cNvSpPr>
            <a:spLocks noGrp="1"/>
          </p:cNvSpPr>
          <p:nvPr>
            <p:ph type="title" idx="4294967295"/>
          </p:nvPr>
        </p:nvSpPr>
        <p:spPr>
          <a:xfrm>
            <a:off x="533572" y="381977"/>
            <a:ext cx="7545740" cy="1266498"/>
          </a:xfrm>
        </p:spPr>
        <p:txBody>
          <a:bodyPr/>
          <a:lstStyle/>
          <a:p>
            <a:pPr defTabSz="685787" fontAlgn="auto">
              <a:spcAft>
                <a:spcPts val="0"/>
              </a:spcAft>
              <a:defRPr/>
            </a:pPr>
            <a:r>
              <a:rPr lang="en-US" sz="3300" dirty="0" err="1">
                <a:solidFill>
                  <a:schemeClr val="bg1"/>
                </a:solidFill>
                <a:latin typeface="Tahoma" panose="020B0604030504040204" pitchFamily="34" charset="0"/>
                <a:ea typeface="Tahoma" panose="020B0604030504040204" pitchFamily="34" charset="0"/>
                <a:cs typeface="Tahoma" panose="020B0604030504040204" pitchFamily="34" charset="0"/>
              </a:rPr>
              <a:t>Masalah</a:t>
            </a:r>
            <a:r>
              <a:rPr lang="en-US" sz="3300" dirty="0">
                <a:solidFill>
                  <a:schemeClr val="bg1"/>
                </a:solidFill>
                <a:latin typeface="Tahoma" panose="020B0604030504040204" pitchFamily="34" charset="0"/>
                <a:ea typeface="Tahoma" panose="020B0604030504040204" pitchFamily="34" charset="0"/>
                <a:cs typeface="Tahoma" panose="020B0604030504040204" pitchFamily="34" charset="0"/>
              </a:rPr>
              <a:t> Model </a:t>
            </a:r>
            <a:r>
              <a:rPr lang="en-US" sz="3300" dirty="0" smtClean="0">
                <a:solidFill>
                  <a:schemeClr val="bg1"/>
                </a:solidFill>
                <a:latin typeface="Tahoma" panose="020B0604030504040204" pitchFamily="34" charset="0"/>
                <a:ea typeface="Tahoma" panose="020B0604030504040204" pitchFamily="34" charset="0"/>
                <a:cs typeface="Tahoma" panose="020B0604030504040204" pitchFamily="34" charset="0"/>
              </a:rPr>
              <a:t>Waterfall</a:t>
            </a:r>
            <a:r>
              <a:rPr lang="id-ID" sz="3300" dirty="0" smtClean="0">
                <a:solidFill>
                  <a:schemeClr val="bg1"/>
                </a:solidFill>
                <a:latin typeface="Tahoma" panose="020B0604030504040204" pitchFamily="34" charset="0"/>
                <a:ea typeface="Tahoma" panose="020B0604030504040204" pitchFamily="34" charset="0"/>
                <a:cs typeface="Tahoma" panose="020B0604030504040204" pitchFamily="34" charset="0"/>
              </a:rPr>
              <a:t> (1)</a:t>
            </a:r>
            <a:endParaRPr lang="en-US" sz="3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588" name="Content Placeholder 2"/>
          <p:cNvSpPr>
            <a:spLocks noGrp="1"/>
          </p:cNvSpPr>
          <p:nvPr>
            <p:ph idx="4294967295"/>
          </p:nvPr>
        </p:nvSpPr>
        <p:spPr bwMode="auto">
          <a:xfrm>
            <a:off x="395536" y="1648475"/>
            <a:ext cx="8610429" cy="43659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Pembagian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yang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tidak</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fleksibel</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dari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proyek</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ke</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dalam</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langkah-langkah</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yang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berbeda</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membuat</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waterfall </a:t>
            </a:r>
            <a:r>
              <a:rPr lang="en-US" altLang="id-ID" sz="2800"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sulit</a:t>
            </a:r>
            <a:r>
              <a:rPr lang="en-US" altLang="id-ID"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untuk</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merespon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perubahan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perubahan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kebutuhan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customer</a:t>
            </a:r>
            <a:endParaRPr lang="id-ID" altLang="id-ID" sz="2800"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Oleh</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sebab</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itu</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model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rgbClr val="FFFF00"/>
                </a:solidFill>
                <a:latin typeface="Tahoma" panose="020B0604030504040204" pitchFamily="34" charset="0"/>
                <a:ea typeface="Tahoma" panose="020B0604030504040204" pitchFamily="34" charset="0"/>
                <a:cs typeface="Tahoma" panose="020B0604030504040204" pitchFamily="34" charset="0"/>
              </a:rPr>
              <a:t>hanya</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rgbClr val="FFFF00"/>
                </a:solidFill>
                <a:latin typeface="Tahoma" panose="020B0604030504040204" pitchFamily="34" charset="0"/>
                <a:ea typeface="Tahoma" panose="020B0604030504040204" pitchFamily="34" charset="0"/>
                <a:cs typeface="Tahoma" panose="020B0604030504040204" pitchFamily="34" charset="0"/>
              </a:rPr>
              <a:t>sesuai</a:t>
            </a:r>
            <a:r>
              <a:rPr lang="en-US" altLang="id-ID"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rgbClr val="FFFF00"/>
                </a:solidFill>
                <a:latin typeface="Tahoma" panose="020B0604030504040204" pitchFamily="34" charset="0"/>
                <a:ea typeface="Tahoma" panose="020B0604030504040204" pitchFamily="34" charset="0"/>
                <a:cs typeface="Tahoma" panose="020B0604030504040204" pitchFamily="34" charset="0"/>
              </a:rPr>
              <a:t>bila</a:t>
            </a:r>
            <a:r>
              <a:rPr lang="en-US" altLang="id-ID"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rgbClr val="FFFF00"/>
                </a:solidFill>
                <a:latin typeface="Tahoma" panose="020B0604030504040204" pitchFamily="34" charset="0"/>
                <a:ea typeface="Tahoma" panose="020B0604030504040204" pitchFamily="34" charset="0"/>
                <a:cs typeface="Tahoma" panose="020B0604030504040204" pitchFamily="34" charset="0"/>
              </a:rPr>
              <a:t>kebutuhan</a:t>
            </a:r>
            <a:r>
              <a:rPr lang="en-US" altLang="id-ID"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rgbClr val="FFFF00"/>
                </a:solidFill>
                <a:latin typeface="Tahoma" panose="020B0604030504040204" pitchFamily="34" charset="0"/>
                <a:ea typeface="Tahoma" panose="020B0604030504040204" pitchFamily="34" charset="0"/>
                <a:cs typeface="Tahoma" panose="020B0604030504040204" pitchFamily="34" charset="0"/>
              </a:rPr>
              <a:t>dimengerti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dengan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baik</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perubahan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akan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menjadi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mudah</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selama</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proses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perancangan</a:t>
            </a:r>
            <a:endPar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0677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5262ECD-29E1-4615-BEE9-89C881B66343}" type="slidenum">
              <a:rPr lang="en-US" altLang="id-ID" sz="1108">
                <a:solidFill>
                  <a:srgbClr val="898989"/>
                </a:solidFill>
                <a:latin typeface="Times New Roman" panose="02020603050405020304" pitchFamily="18" charset="0"/>
              </a:rPr>
              <a:pPr/>
              <a:t>32</a:t>
            </a:fld>
            <a:endParaRPr lang="en-US" altLang="id-ID" sz="1108">
              <a:solidFill>
                <a:srgbClr val="898989"/>
              </a:solidFill>
              <a:latin typeface="Times New Roman" panose="02020603050405020304" pitchFamily="18" charset="0"/>
            </a:endParaRPr>
          </a:p>
        </p:txBody>
      </p:sp>
      <p:sp>
        <p:nvSpPr>
          <p:cNvPr id="41986" name="Title 1"/>
          <p:cNvSpPr>
            <a:spLocks noGrp="1"/>
          </p:cNvSpPr>
          <p:nvPr>
            <p:ph type="title" idx="4294967295"/>
          </p:nvPr>
        </p:nvSpPr>
        <p:spPr>
          <a:xfrm>
            <a:off x="533572" y="381977"/>
            <a:ext cx="7545740" cy="1266498"/>
          </a:xfrm>
        </p:spPr>
        <p:txBody>
          <a:bodyPr/>
          <a:lstStyle/>
          <a:p>
            <a:pPr defTabSz="685787" fontAlgn="auto">
              <a:spcAft>
                <a:spcPts val="0"/>
              </a:spcAft>
              <a:defRPr/>
            </a:pPr>
            <a:r>
              <a:rPr lang="en-US" sz="3300" dirty="0" err="1">
                <a:solidFill>
                  <a:schemeClr val="bg1"/>
                </a:solidFill>
                <a:latin typeface="Tahoma" panose="020B0604030504040204" pitchFamily="34" charset="0"/>
                <a:ea typeface="Tahoma" panose="020B0604030504040204" pitchFamily="34" charset="0"/>
                <a:cs typeface="Tahoma" panose="020B0604030504040204" pitchFamily="34" charset="0"/>
              </a:rPr>
              <a:t>Masalah</a:t>
            </a:r>
            <a:r>
              <a:rPr lang="en-US" sz="3300" dirty="0">
                <a:solidFill>
                  <a:schemeClr val="bg1"/>
                </a:solidFill>
                <a:latin typeface="Tahoma" panose="020B0604030504040204" pitchFamily="34" charset="0"/>
                <a:ea typeface="Tahoma" panose="020B0604030504040204" pitchFamily="34" charset="0"/>
                <a:cs typeface="Tahoma" panose="020B0604030504040204" pitchFamily="34" charset="0"/>
              </a:rPr>
              <a:t> Model </a:t>
            </a:r>
            <a:r>
              <a:rPr lang="en-US" sz="3300" dirty="0" smtClean="0">
                <a:solidFill>
                  <a:schemeClr val="bg1"/>
                </a:solidFill>
                <a:latin typeface="Tahoma" panose="020B0604030504040204" pitchFamily="34" charset="0"/>
                <a:ea typeface="Tahoma" panose="020B0604030504040204" pitchFamily="34" charset="0"/>
                <a:cs typeface="Tahoma" panose="020B0604030504040204" pitchFamily="34" charset="0"/>
              </a:rPr>
              <a:t>Waterfall</a:t>
            </a:r>
            <a:r>
              <a:rPr lang="id-ID" sz="3300" dirty="0" smtClean="0">
                <a:solidFill>
                  <a:schemeClr val="bg1"/>
                </a:solidFill>
                <a:latin typeface="Tahoma" panose="020B0604030504040204" pitchFamily="34" charset="0"/>
                <a:ea typeface="Tahoma" panose="020B0604030504040204" pitchFamily="34" charset="0"/>
                <a:cs typeface="Tahoma" panose="020B0604030504040204" pitchFamily="34" charset="0"/>
              </a:rPr>
              <a:t> (2)</a:t>
            </a:r>
            <a:endParaRPr lang="en-US" sz="3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588" name="Content Placeholder 2"/>
          <p:cNvSpPr>
            <a:spLocks noGrp="1"/>
          </p:cNvSpPr>
          <p:nvPr>
            <p:ph idx="4294967295"/>
          </p:nvPr>
        </p:nvSpPr>
        <p:spPr bwMode="auto">
          <a:xfrm>
            <a:off x="395536" y="1648475"/>
            <a:ext cx="8610429" cy="43659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d-ID" sz="2800"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Beberapa</a:t>
            </a:r>
            <a:r>
              <a:rPr lang="en-US" altLang="id-ID"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sistem</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mempunyai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kebutuhan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yang </a:t>
            </a:r>
            <a:r>
              <a:rPr lang="en-US" altLang="id-ID" sz="2800"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tidak</a:t>
            </a:r>
            <a:r>
              <a:rPr lang="en-US" altLang="id-ID"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stabi</a:t>
            </a:r>
            <a:r>
              <a:rPr lang="id-ID" altLang="id-ID"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a:t>
            </a:r>
          </a:p>
          <a:p>
            <a:endPar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Model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sebagian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besar</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digunakan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untuk</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proyek</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sistem</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yang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besar</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dimana</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sistem</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dikembangkan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pada</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beberapa</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sisi</a:t>
            </a:r>
            <a:endPar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630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Increment Model</a:t>
            </a:r>
          </a:p>
        </p:txBody>
      </p:sp>
      <p:sp>
        <p:nvSpPr>
          <p:cNvPr id="3" name="Content Placeholder 2"/>
          <p:cNvSpPr>
            <a:spLocks noGrp="1"/>
          </p:cNvSpPr>
          <p:nvPr>
            <p:ph idx="1"/>
          </p:nvPr>
        </p:nvSpPr>
        <p:spPr/>
        <p:txBody>
          <a:bodyPr/>
          <a:lstStyle/>
          <a:p>
            <a:r>
              <a:rPr lang="en-US" sz="2800" dirty="0" smtClean="0"/>
              <a:t>Incremental Model </a:t>
            </a:r>
            <a:r>
              <a:rPr lang="en-US" sz="2800" dirty="0" err="1" smtClean="0"/>
              <a:t>merupakan</a:t>
            </a:r>
            <a:r>
              <a:rPr lang="en-US" sz="2800" dirty="0" smtClean="0"/>
              <a:t> </a:t>
            </a:r>
            <a:r>
              <a:rPr lang="en-US" sz="2800" dirty="0" err="1" smtClean="0"/>
              <a:t>gabungan</a:t>
            </a:r>
            <a:r>
              <a:rPr lang="en-US" sz="2800" dirty="0" smtClean="0"/>
              <a:t> </a:t>
            </a:r>
            <a:r>
              <a:rPr lang="en-US" sz="2800" dirty="0" err="1" smtClean="0"/>
              <a:t>antara</a:t>
            </a:r>
            <a:r>
              <a:rPr lang="en-US" sz="2800" dirty="0" smtClean="0"/>
              <a:t> model linier </a:t>
            </a:r>
            <a:r>
              <a:rPr lang="en-US" sz="2800" dirty="0" err="1" smtClean="0"/>
              <a:t>sekuensial</a:t>
            </a:r>
            <a:r>
              <a:rPr lang="en-US" sz="2800" dirty="0" smtClean="0"/>
              <a:t> </a:t>
            </a:r>
            <a:r>
              <a:rPr lang="en-US" sz="2800" dirty="0" err="1" smtClean="0"/>
              <a:t>dan</a:t>
            </a:r>
            <a:r>
              <a:rPr lang="en-US" sz="2800" dirty="0" smtClean="0"/>
              <a:t> prototyping.</a:t>
            </a:r>
          </a:p>
          <a:p>
            <a:r>
              <a:rPr lang="en-US" sz="2800" dirty="0" err="1" smtClean="0"/>
              <a:t>Setiap</a:t>
            </a:r>
            <a:r>
              <a:rPr lang="en-US" sz="2800" dirty="0" smtClean="0"/>
              <a:t> linier </a:t>
            </a:r>
            <a:r>
              <a:rPr lang="en-US" sz="2800" dirty="0" err="1" smtClean="0"/>
              <a:t>sekuen</a:t>
            </a:r>
            <a:r>
              <a:rPr lang="en-US" sz="2800" dirty="0" smtClean="0"/>
              <a:t> </a:t>
            </a:r>
            <a:r>
              <a:rPr lang="en-US" sz="2800" dirty="0" err="1" smtClean="0"/>
              <a:t>menghasilkan</a:t>
            </a:r>
            <a:r>
              <a:rPr lang="en-US" sz="2800" dirty="0" smtClean="0"/>
              <a:t> </a:t>
            </a:r>
            <a:r>
              <a:rPr lang="en-US" sz="2800" dirty="0" err="1" smtClean="0"/>
              <a:t>produk</a:t>
            </a:r>
            <a:r>
              <a:rPr lang="en-US" sz="2800" dirty="0" smtClean="0"/>
              <a:t> yang </a:t>
            </a:r>
            <a:r>
              <a:rPr lang="en-US" sz="2800" i="1" dirty="0" smtClean="0"/>
              <a:t>deliverables </a:t>
            </a:r>
            <a:r>
              <a:rPr lang="en-US" sz="2800" dirty="0" smtClean="0"/>
              <a:t>(</a:t>
            </a:r>
            <a:r>
              <a:rPr lang="en-US" sz="2800" dirty="0" err="1" smtClean="0"/>
              <a:t>dapat</a:t>
            </a:r>
            <a:r>
              <a:rPr lang="en-US" sz="2800" dirty="0" smtClean="0"/>
              <a:t> </a:t>
            </a:r>
            <a:r>
              <a:rPr lang="en-US" sz="2800" dirty="0" err="1" smtClean="0"/>
              <a:t>dikirim</a:t>
            </a:r>
            <a:r>
              <a:rPr lang="en-US" sz="2800" dirty="0" smtClean="0"/>
              <a:t>)</a:t>
            </a:r>
          </a:p>
          <a:p>
            <a:r>
              <a:rPr lang="en-US" sz="2800" dirty="0" smtClean="0"/>
              <a:t>Increment </a:t>
            </a:r>
            <a:r>
              <a:rPr lang="en-US" sz="2800" dirty="0" err="1" smtClean="0"/>
              <a:t>pertama</a:t>
            </a:r>
            <a:r>
              <a:rPr lang="en-US" sz="2800" dirty="0" smtClean="0"/>
              <a:t> </a:t>
            </a:r>
            <a:r>
              <a:rPr lang="en-US" sz="2800" dirty="0" err="1" smtClean="0"/>
              <a:t>merupakan</a:t>
            </a:r>
            <a:r>
              <a:rPr lang="en-US" sz="2800" dirty="0" smtClean="0"/>
              <a:t> </a:t>
            </a:r>
            <a:r>
              <a:rPr lang="en-US" sz="2800" dirty="0" err="1" smtClean="0"/>
              <a:t>produk</a:t>
            </a:r>
            <a:r>
              <a:rPr lang="en-US" sz="2800" dirty="0" smtClean="0"/>
              <a:t> </a:t>
            </a:r>
            <a:r>
              <a:rPr lang="en-US" sz="2800" dirty="0" err="1" smtClean="0"/>
              <a:t>inti</a:t>
            </a:r>
            <a:r>
              <a:rPr lang="en-US" sz="2800" dirty="0" smtClean="0"/>
              <a:t> (</a:t>
            </a:r>
            <a:r>
              <a:rPr lang="en-US" sz="2800" i="1" dirty="0" smtClean="0"/>
              <a:t>core</a:t>
            </a:r>
            <a:r>
              <a:rPr lang="en-US" sz="2800" dirty="0" smtClean="0"/>
              <a:t>), yang </a:t>
            </a:r>
            <a:r>
              <a:rPr lang="en-US" sz="2800" dirty="0" err="1" smtClean="0"/>
              <a:t>mengandung</a:t>
            </a:r>
            <a:r>
              <a:rPr lang="en-US" sz="2800" dirty="0" smtClean="0"/>
              <a:t> </a:t>
            </a:r>
            <a:r>
              <a:rPr lang="en-US" sz="2800" dirty="0" err="1" smtClean="0"/>
              <a:t>persyaratan</a:t>
            </a:r>
            <a:r>
              <a:rPr lang="en-US" sz="2800" dirty="0" smtClean="0"/>
              <a:t> / </a:t>
            </a:r>
            <a:r>
              <a:rPr lang="en-US" sz="2800" dirty="0" err="1" smtClean="0"/>
              <a:t>kebutuhan</a:t>
            </a:r>
            <a:r>
              <a:rPr lang="en-US" sz="2800" dirty="0" smtClean="0"/>
              <a:t> </a:t>
            </a:r>
            <a:r>
              <a:rPr lang="en-US" sz="2800" dirty="0" err="1" smtClean="0"/>
              <a:t>dasar</a:t>
            </a:r>
            <a:r>
              <a:rPr lang="en-US" sz="2800" dirty="0" smtClean="0"/>
              <a:t>.</a:t>
            </a:r>
          </a:p>
          <a:p>
            <a:r>
              <a:rPr lang="en-US" sz="2800" dirty="0" err="1" smtClean="0"/>
              <a:t>Penambahan</a:t>
            </a:r>
            <a:r>
              <a:rPr lang="en-US" sz="2800" dirty="0" smtClean="0"/>
              <a:t> </a:t>
            </a:r>
            <a:r>
              <a:rPr lang="en-US" sz="2800" dirty="0" err="1" smtClean="0"/>
              <a:t>dilakukan</a:t>
            </a:r>
            <a:r>
              <a:rPr lang="en-US" sz="2800" dirty="0" smtClean="0"/>
              <a:t> </a:t>
            </a:r>
            <a:r>
              <a:rPr lang="en-US" sz="2800" dirty="0" err="1" smtClean="0"/>
              <a:t>pada</a:t>
            </a:r>
            <a:r>
              <a:rPr lang="en-US" sz="2800" dirty="0" smtClean="0"/>
              <a:t> increment-increment </a:t>
            </a:r>
            <a:r>
              <a:rPr lang="en-US" sz="2800" dirty="0" err="1" smtClean="0"/>
              <a:t>berikutnya</a:t>
            </a:r>
            <a:endParaRPr lang="en-US" sz="2800" dirty="0" smtClean="0"/>
          </a:p>
          <a:p>
            <a:endParaRPr lang="en-US" sz="2800" dirty="0"/>
          </a:p>
        </p:txBody>
      </p:sp>
    </p:spTree>
    <p:extLst>
      <p:ext uri="{BB962C8B-B14F-4D97-AF65-F5344CB8AC3E}">
        <p14:creationId xmlns:p14="http://schemas.microsoft.com/office/powerpoint/2010/main" val="1533707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Increment Process Model</a:t>
            </a:r>
            <a:endParaRPr lang="id-ID" dirty="0"/>
          </a:p>
        </p:txBody>
      </p:sp>
      <p:pic>
        <p:nvPicPr>
          <p:cNvPr id="4" name="Content Placeholder 3"/>
          <p:cNvPicPr>
            <a:picLocks noGrp="1" noChangeAspect="1"/>
          </p:cNvPicPr>
          <p:nvPr>
            <p:ph idx="1"/>
          </p:nvPr>
        </p:nvPicPr>
        <p:blipFill>
          <a:blip r:embed="rId2"/>
          <a:stretch>
            <a:fillRect/>
          </a:stretch>
        </p:blipFill>
        <p:spPr>
          <a:xfrm>
            <a:off x="609600" y="1634331"/>
            <a:ext cx="7924800" cy="4457700"/>
          </a:xfrm>
          <a:prstGeom prst="rect">
            <a:avLst/>
          </a:prstGeom>
        </p:spPr>
      </p:pic>
    </p:spTree>
    <p:extLst>
      <p:ext uri="{BB962C8B-B14F-4D97-AF65-F5344CB8AC3E}">
        <p14:creationId xmlns:p14="http://schemas.microsoft.com/office/powerpoint/2010/main" val="4238303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Evolutionary Model : Prototyping</a:t>
            </a:r>
            <a:endParaRPr lang="id-ID" dirty="0"/>
          </a:p>
        </p:txBody>
      </p:sp>
      <p:pic>
        <p:nvPicPr>
          <p:cNvPr id="4" name="Content Placeholder 3"/>
          <p:cNvPicPr>
            <a:picLocks noGrp="1" noChangeAspect="1"/>
          </p:cNvPicPr>
          <p:nvPr>
            <p:ph idx="1"/>
          </p:nvPr>
        </p:nvPicPr>
        <p:blipFill>
          <a:blip r:embed="rId2"/>
          <a:stretch>
            <a:fillRect/>
          </a:stretch>
        </p:blipFill>
        <p:spPr>
          <a:xfrm>
            <a:off x="4499992" y="1988840"/>
            <a:ext cx="3816424" cy="3732361"/>
          </a:xfrm>
          <a:prstGeom prst="rect">
            <a:avLst/>
          </a:prstGeom>
        </p:spPr>
      </p:pic>
      <p:sp>
        <p:nvSpPr>
          <p:cNvPr id="5" name="Content Placeholder 2"/>
          <p:cNvSpPr txBox="1">
            <a:spLocks/>
          </p:cNvSpPr>
          <p:nvPr/>
        </p:nvSpPr>
        <p:spPr bwMode="auto">
          <a:xfrm>
            <a:off x="533400" y="1916832"/>
            <a:ext cx="3752848"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Tahoma" pitchFamily="34" charset="0"/>
                <a:ea typeface="Tahoma" pitchFamily="34" charset="0"/>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2">
                    <a:lumMod val="75000"/>
                  </a:schemeClr>
                </a:solidFill>
                <a:latin typeface="Tahoma" pitchFamily="34" charset="0"/>
                <a:ea typeface="Tahoma" pitchFamily="34" charset="0"/>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Tahoma" pitchFamily="34" charset="0"/>
                <a:ea typeface="Tahoma" pitchFamily="34" charset="0"/>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Tahoma" pitchFamily="34" charset="0"/>
                <a:ea typeface="Tahoma" pitchFamily="34" charset="0"/>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err="1" smtClean="0"/>
              <a:t>Dimulai</a:t>
            </a:r>
            <a:r>
              <a:rPr lang="en-US" sz="2800" dirty="0" smtClean="0"/>
              <a:t> </a:t>
            </a:r>
            <a:r>
              <a:rPr lang="en-US" sz="2800" dirty="0" err="1" smtClean="0"/>
              <a:t>dari</a:t>
            </a:r>
            <a:r>
              <a:rPr lang="en-US" sz="2800" dirty="0" smtClean="0"/>
              <a:t> model, </a:t>
            </a:r>
            <a:r>
              <a:rPr lang="en-US" sz="2800" dirty="0" err="1" smtClean="0"/>
              <a:t>kemudian</a:t>
            </a:r>
            <a:r>
              <a:rPr lang="en-US" sz="2800" dirty="0" smtClean="0"/>
              <a:t> </a:t>
            </a:r>
            <a:r>
              <a:rPr lang="en-US" sz="2800" dirty="0" err="1" smtClean="0"/>
              <a:t>dikembangkan</a:t>
            </a:r>
            <a:r>
              <a:rPr lang="en-US" sz="2800" dirty="0" smtClean="0"/>
              <a:t> </a:t>
            </a:r>
            <a:r>
              <a:rPr lang="en-US" sz="2800" dirty="0" err="1" smtClean="0"/>
              <a:t>dan</a:t>
            </a:r>
            <a:r>
              <a:rPr lang="en-US" sz="2800" dirty="0" smtClean="0"/>
              <a:t> </a:t>
            </a:r>
            <a:r>
              <a:rPr lang="en-US" sz="2800" dirty="0" err="1" smtClean="0"/>
              <a:t>akhirnya</a:t>
            </a:r>
            <a:r>
              <a:rPr lang="en-US" sz="2800" dirty="0" smtClean="0"/>
              <a:t> </a:t>
            </a:r>
            <a:r>
              <a:rPr lang="en-US" sz="2800" dirty="0" err="1" smtClean="0"/>
              <a:t>dipakai</a:t>
            </a:r>
            <a:endParaRPr lang="en-US" sz="2800" dirty="0" smtClean="0"/>
          </a:p>
          <a:p>
            <a:r>
              <a:rPr lang="en-US" sz="2800" dirty="0" err="1" smtClean="0"/>
              <a:t>Dimulai</a:t>
            </a:r>
            <a:r>
              <a:rPr lang="en-US" sz="2800" dirty="0" smtClean="0"/>
              <a:t> </a:t>
            </a:r>
            <a:r>
              <a:rPr lang="en-US" sz="2800" dirty="0" err="1" smtClean="0"/>
              <a:t>dari</a:t>
            </a:r>
            <a:r>
              <a:rPr lang="en-US" sz="2800" dirty="0" smtClean="0"/>
              <a:t> </a:t>
            </a:r>
            <a:r>
              <a:rPr lang="en-US" sz="2800" dirty="0" err="1" smtClean="0"/>
              <a:t>pembuatan</a:t>
            </a:r>
            <a:r>
              <a:rPr lang="en-US" sz="2800" dirty="0" smtClean="0"/>
              <a:t> </a:t>
            </a:r>
            <a:r>
              <a:rPr lang="en-US" sz="2800" i="1" dirty="0" smtClean="0"/>
              <a:t>Prototype</a:t>
            </a:r>
            <a:endParaRPr lang="en-US" sz="2800" i="1" dirty="0"/>
          </a:p>
        </p:txBody>
      </p:sp>
    </p:spTree>
    <p:extLst>
      <p:ext uri="{BB962C8B-B14F-4D97-AF65-F5344CB8AC3E}">
        <p14:creationId xmlns:p14="http://schemas.microsoft.com/office/powerpoint/2010/main" val="4155845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C45B86C1-ED04-403F-B9ED-87A1A6630E0C}" type="slidenum">
              <a:rPr lang="en-US" altLang="id-ID" sz="1108">
                <a:solidFill>
                  <a:srgbClr val="898989"/>
                </a:solidFill>
                <a:latin typeface="Times New Roman" panose="02020603050405020304" pitchFamily="18" charset="0"/>
              </a:rPr>
              <a:pPr/>
              <a:t>36</a:t>
            </a:fld>
            <a:endParaRPr lang="en-US" altLang="id-ID" sz="1108">
              <a:solidFill>
                <a:srgbClr val="898989"/>
              </a:solidFill>
              <a:latin typeface="Times New Roman" panose="02020603050405020304" pitchFamily="18" charset="0"/>
            </a:endParaRPr>
          </a:p>
        </p:txBody>
      </p:sp>
      <p:sp>
        <p:nvSpPr>
          <p:cNvPr id="49154" name="Rectangle 2"/>
          <p:cNvSpPr>
            <a:spLocks noGrp="1" noChangeArrowheads="1"/>
          </p:cNvSpPr>
          <p:nvPr>
            <p:ph type="title" idx="4294967295"/>
          </p:nvPr>
        </p:nvSpPr>
        <p:spPr>
          <a:xfrm>
            <a:off x="251520" y="318380"/>
            <a:ext cx="7977788" cy="1094396"/>
          </a:xfrm>
        </p:spPr>
        <p:txBody>
          <a:bodyPr/>
          <a:lstStyle/>
          <a:p>
            <a:pPr defTabSz="685787" fontAlgn="auto">
              <a:spcAft>
                <a:spcPts val="0"/>
              </a:spcAft>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Prototyping </a:t>
            </a:r>
          </a:p>
        </p:txBody>
      </p:sp>
      <p:sp>
        <p:nvSpPr>
          <p:cNvPr id="107524" name="Rectangle 3"/>
          <p:cNvSpPr>
            <a:spLocks noGrp="1" noChangeArrowheads="1"/>
          </p:cNvSpPr>
          <p:nvPr>
            <p:ph idx="4294967295"/>
          </p:nvPr>
        </p:nvSpPr>
        <p:spPr>
          <a:xfrm>
            <a:off x="434537" y="1754242"/>
            <a:ext cx="8229307" cy="3799495"/>
          </a:xfrm>
        </p:spPr>
        <p:txBody>
          <a:bodyPr/>
          <a:lstStyle/>
          <a:p>
            <a:pPr marL="171447" indent="-171447" defTabSz="685787" fontAlgn="auto">
              <a:spcBef>
                <a:spcPts val="750"/>
              </a:spcBef>
              <a:spcAft>
                <a:spcPts val="0"/>
              </a:spcAft>
              <a:defRPr/>
            </a:pPr>
            <a:r>
              <a:rPr lang="id-ID" altLang="id-ID"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t>
            </a:r>
            <a:r>
              <a:rPr lang="en-US" altLang="id-ID" sz="2800"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etodologi</a:t>
            </a:r>
            <a:r>
              <a:rPr lang="en-US" altLang="id-ID"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berbasis</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prototipe</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melakukan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fase</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analisis</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desain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implementasi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bersamaan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a:p>
            <a:pPr marL="171447" indent="-171447" defTabSz="685787" fontAlgn="auto">
              <a:spcBef>
                <a:spcPts val="750"/>
              </a:spcBef>
              <a:spcAft>
                <a:spcPts val="0"/>
              </a:spcAft>
              <a:defRPr/>
            </a:pP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Semua</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tiga</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fase</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dilakukan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berulang</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dalam</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siklus</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sampai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sistem</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selesai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a:p>
            <a:pPr marL="171447" indent="-171447" defTabSz="685787" fontAlgn="auto">
              <a:spcBef>
                <a:spcPts val="750"/>
              </a:spcBef>
              <a:spcAft>
                <a:spcPts val="0"/>
              </a:spcAft>
              <a:defRPr/>
            </a:pP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Sebuah</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prototipe</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adalah</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versi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lebih</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kecil</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dari</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sistem</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dengan</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jumlah</a:t>
            </a:r>
            <a:r>
              <a:rPr lang="en-US" altLang="id-ID"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minimal </a:t>
            </a:r>
            <a:r>
              <a:rPr lang="en-US" altLang="id-ID" sz="28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fitur</a:t>
            </a:r>
            <a:endParaRPr lang="en-US" altLang="id-ID" sz="2100" dirty="0">
              <a:solidFill>
                <a:schemeClr val="accent1">
                  <a:lumMod val="75000"/>
                </a:schemeClr>
              </a:solidFill>
            </a:endParaRPr>
          </a:p>
        </p:txBody>
      </p:sp>
      <p:sp>
        <p:nvSpPr>
          <p:cNvPr id="81925" name="Rectangle 4"/>
          <p:cNvSpPr>
            <a:spLocks noChangeArrowheads="1"/>
          </p:cNvSpPr>
          <p:nvPr/>
        </p:nvSpPr>
        <p:spPr bwMode="auto">
          <a:xfrm>
            <a:off x="1546477" y="5891635"/>
            <a:ext cx="6121408"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id-ID" sz="1108">
                <a:latin typeface="Arial" panose="020B0604020202020204" pitchFamily="34" charset="0"/>
              </a:rPr>
              <a:t>Power point Presentation for Dennis, Wixom, &amp; Roth System Analysis and Design, 3rd Edition </a:t>
            </a:r>
          </a:p>
          <a:p>
            <a:pPr algn="ctr" eaLnBrk="1" hangingPunct="1"/>
            <a:r>
              <a:rPr lang="en-US" altLang="id-ID" sz="1108">
                <a:latin typeface="Arial" panose="020B0604020202020204" pitchFamily="34" charset="0"/>
              </a:rPr>
              <a:t>Copyright2006©John Wiley &amp; Sons.Inc</a:t>
            </a:r>
          </a:p>
        </p:txBody>
      </p:sp>
    </p:spTree>
    <p:extLst>
      <p:ext uri="{BB962C8B-B14F-4D97-AF65-F5344CB8AC3E}">
        <p14:creationId xmlns:p14="http://schemas.microsoft.com/office/powerpoint/2010/main" val="616798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Prototyping</a:t>
            </a:r>
            <a:r>
              <a:rPr lang="id-ID" dirty="0" smtClean="0"/>
              <a:t>: </a:t>
            </a:r>
            <a:r>
              <a:rPr lang="en-US" dirty="0">
                <a:solidFill>
                  <a:schemeClr val="bg1"/>
                </a:solidFill>
              </a:rPr>
              <a:t>Advantage</a:t>
            </a:r>
            <a:endParaRPr lang="en-US" dirty="0"/>
          </a:p>
        </p:txBody>
      </p:sp>
      <p:sp>
        <p:nvSpPr>
          <p:cNvPr id="3" name="Content Placeholder 2"/>
          <p:cNvSpPr>
            <a:spLocks noGrp="1"/>
          </p:cNvSpPr>
          <p:nvPr>
            <p:ph idx="1"/>
          </p:nvPr>
        </p:nvSpPr>
        <p:spPr>
          <a:xfrm>
            <a:off x="500034" y="1142984"/>
            <a:ext cx="8001056" cy="5143536"/>
          </a:xfrm>
        </p:spPr>
        <p:txBody>
          <a:bodyPr/>
          <a:lstStyle/>
          <a:p>
            <a:endParaRPr lang="id-ID" sz="2700" dirty="0" smtClean="0"/>
          </a:p>
          <a:p>
            <a:r>
              <a:rPr lang="en-US" sz="2700" dirty="0" err="1" smtClean="0"/>
              <a:t>Sangat</a:t>
            </a:r>
            <a:r>
              <a:rPr lang="en-US" sz="2700" dirty="0" smtClean="0"/>
              <a:t> </a:t>
            </a:r>
            <a:r>
              <a:rPr lang="en-US" sz="2700" dirty="0" err="1" smtClean="0"/>
              <a:t>cepat</a:t>
            </a:r>
            <a:r>
              <a:rPr lang="en-US" sz="2700" dirty="0" smtClean="0"/>
              <a:t> </a:t>
            </a:r>
            <a:r>
              <a:rPr lang="en-US" sz="2700" dirty="0" err="1" smtClean="0"/>
              <a:t>memberikan</a:t>
            </a:r>
            <a:r>
              <a:rPr lang="en-US" sz="2700" dirty="0" smtClean="0"/>
              <a:t> </a:t>
            </a:r>
            <a:r>
              <a:rPr lang="en-US" sz="2700" dirty="0" err="1" smtClean="0"/>
              <a:t>sistem</a:t>
            </a:r>
            <a:r>
              <a:rPr lang="en-US" sz="2700" dirty="0" smtClean="0"/>
              <a:t> </a:t>
            </a:r>
            <a:r>
              <a:rPr lang="en-US" sz="2700" dirty="0" err="1" smtClean="0"/>
              <a:t>bagi</a:t>
            </a:r>
            <a:r>
              <a:rPr lang="en-US" sz="2700" dirty="0" smtClean="0"/>
              <a:t> </a:t>
            </a:r>
            <a:r>
              <a:rPr lang="en-US" sz="2700" dirty="0" err="1" smtClean="0"/>
              <a:t>pengguna</a:t>
            </a:r>
            <a:r>
              <a:rPr lang="en-US" sz="2700" dirty="0" smtClean="0"/>
              <a:t> </a:t>
            </a:r>
            <a:r>
              <a:rPr lang="en-US" sz="2700" dirty="0" err="1" smtClean="0"/>
              <a:t>untuk</a:t>
            </a:r>
            <a:r>
              <a:rPr lang="en-US" sz="2700" dirty="0" smtClean="0"/>
              <a:t> </a:t>
            </a:r>
            <a:r>
              <a:rPr lang="en-US" sz="2700" dirty="0" err="1" smtClean="0"/>
              <a:t>berinteraksi</a:t>
            </a:r>
            <a:r>
              <a:rPr lang="en-US" sz="2700" dirty="0" smtClean="0"/>
              <a:t> (</a:t>
            </a:r>
            <a:r>
              <a:rPr lang="en-US" sz="2700" dirty="0" err="1" smtClean="0"/>
              <a:t>bahkan</a:t>
            </a:r>
            <a:r>
              <a:rPr lang="en-US" sz="2700" dirty="0" smtClean="0"/>
              <a:t> </a:t>
            </a:r>
            <a:r>
              <a:rPr lang="en-US" sz="2700" dirty="0" err="1" smtClean="0"/>
              <a:t>jika</a:t>
            </a:r>
            <a:r>
              <a:rPr lang="en-US" sz="2700" dirty="0" smtClean="0"/>
              <a:t> </a:t>
            </a:r>
            <a:r>
              <a:rPr lang="en-US" sz="2700" dirty="0" err="1" smtClean="0"/>
              <a:t>organisasi</a:t>
            </a:r>
            <a:r>
              <a:rPr lang="en-US" sz="2700" dirty="0" smtClean="0"/>
              <a:t> </a:t>
            </a:r>
            <a:r>
              <a:rPr lang="en-US" sz="2700" dirty="0" err="1" smtClean="0"/>
              <a:t>itu</a:t>
            </a:r>
            <a:r>
              <a:rPr lang="en-US" sz="2700" dirty="0" smtClean="0"/>
              <a:t> </a:t>
            </a:r>
            <a:r>
              <a:rPr lang="en-US" sz="2700" dirty="0" err="1" smtClean="0"/>
              <a:t>tidak</a:t>
            </a:r>
            <a:r>
              <a:rPr lang="en-US" sz="2700" dirty="0" smtClean="0"/>
              <a:t> </a:t>
            </a:r>
            <a:r>
              <a:rPr lang="en-US" sz="2700" dirty="0" err="1" smtClean="0"/>
              <a:t>siap</a:t>
            </a:r>
            <a:r>
              <a:rPr lang="en-US" sz="2700" dirty="0" smtClean="0"/>
              <a:t>/</a:t>
            </a:r>
            <a:r>
              <a:rPr lang="en-US" sz="2700" dirty="0" err="1" smtClean="0"/>
              <a:t>tidak</a:t>
            </a:r>
            <a:r>
              <a:rPr lang="en-US" sz="2700" dirty="0" smtClean="0"/>
              <a:t> </a:t>
            </a:r>
            <a:r>
              <a:rPr lang="en-US" sz="2700" dirty="0" err="1" smtClean="0"/>
              <a:t>memiliki</a:t>
            </a:r>
            <a:r>
              <a:rPr lang="en-US" sz="2700" dirty="0" smtClean="0"/>
              <a:t> </a:t>
            </a:r>
            <a:r>
              <a:rPr lang="en-US" sz="2700" dirty="0" err="1" smtClean="0"/>
              <a:t>gambaran</a:t>
            </a:r>
            <a:r>
              <a:rPr lang="en-US" sz="2700" dirty="0" smtClean="0"/>
              <a:t>)</a:t>
            </a:r>
          </a:p>
          <a:p>
            <a:r>
              <a:rPr lang="en-US" sz="2700" i="1" dirty="0" smtClean="0"/>
              <a:t>Prototyping </a:t>
            </a:r>
            <a:r>
              <a:rPr lang="en-US" sz="2700" dirty="0" err="1" smtClean="0"/>
              <a:t>meyakinkan</a:t>
            </a:r>
            <a:r>
              <a:rPr lang="en-US" sz="2700" dirty="0" smtClean="0"/>
              <a:t> </a:t>
            </a:r>
            <a:r>
              <a:rPr lang="en-US" sz="2700" dirty="0" err="1" smtClean="0"/>
              <a:t>klien</a:t>
            </a:r>
            <a:r>
              <a:rPr lang="en-US" sz="2700" dirty="0" smtClean="0"/>
              <a:t> </a:t>
            </a:r>
            <a:r>
              <a:rPr lang="en-US" sz="2700" dirty="0" err="1" smtClean="0"/>
              <a:t>bahwa</a:t>
            </a:r>
            <a:r>
              <a:rPr lang="en-US" sz="2700" dirty="0" smtClean="0"/>
              <a:t> </a:t>
            </a:r>
            <a:r>
              <a:rPr lang="en-US" sz="2700" dirty="0" err="1" smtClean="0"/>
              <a:t>tim</a:t>
            </a:r>
            <a:r>
              <a:rPr lang="en-US" sz="2700" dirty="0" smtClean="0"/>
              <a:t> </a:t>
            </a:r>
            <a:r>
              <a:rPr lang="en-US" sz="2700" dirty="0" err="1" smtClean="0"/>
              <a:t>proyek</a:t>
            </a:r>
            <a:r>
              <a:rPr lang="en-US" sz="2700" dirty="0" smtClean="0"/>
              <a:t> </a:t>
            </a:r>
            <a:r>
              <a:rPr lang="en-US" sz="2700" dirty="0" err="1" smtClean="0"/>
              <a:t>bekerja</a:t>
            </a:r>
            <a:r>
              <a:rPr lang="en-US" sz="2700" dirty="0" smtClean="0"/>
              <a:t> </a:t>
            </a:r>
            <a:r>
              <a:rPr lang="en-US" sz="2700" dirty="0" err="1" smtClean="0"/>
              <a:t>dengan</a:t>
            </a:r>
            <a:r>
              <a:rPr lang="en-US" sz="2700" dirty="0" smtClean="0"/>
              <a:t> </a:t>
            </a:r>
            <a:r>
              <a:rPr lang="en-US" sz="2700" dirty="0" err="1" smtClean="0"/>
              <a:t>baik</a:t>
            </a:r>
            <a:r>
              <a:rPr lang="en-US" sz="2700" dirty="0" smtClean="0"/>
              <a:t> (</a:t>
            </a:r>
            <a:r>
              <a:rPr lang="en-US" sz="2700" dirty="0" err="1" smtClean="0"/>
              <a:t>tidak</a:t>
            </a:r>
            <a:r>
              <a:rPr lang="en-US" sz="2700" dirty="0" smtClean="0"/>
              <a:t> </a:t>
            </a:r>
            <a:r>
              <a:rPr lang="en-US" sz="2700" dirty="0" err="1" smtClean="0"/>
              <a:t>ada</a:t>
            </a:r>
            <a:r>
              <a:rPr lang="en-US" sz="2700" dirty="0" smtClean="0"/>
              <a:t> </a:t>
            </a:r>
            <a:r>
              <a:rPr lang="en-US" sz="2700" dirty="0" err="1" smtClean="0"/>
              <a:t>penundaan</a:t>
            </a:r>
            <a:r>
              <a:rPr lang="en-US" sz="2700" dirty="0" smtClean="0"/>
              <a:t> yang lama </a:t>
            </a:r>
            <a:r>
              <a:rPr lang="en-US" sz="2700" dirty="0" err="1" smtClean="0"/>
              <a:t>di</a:t>
            </a:r>
            <a:r>
              <a:rPr lang="en-US" sz="2700" dirty="0" smtClean="0"/>
              <a:t> </a:t>
            </a:r>
            <a:r>
              <a:rPr lang="en-US" sz="2700" dirty="0" err="1" smtClean="0"/>
              <a:t>mana</a:t>
            </a:r>
            <a:r>
              <a:rPr lang="en-US" sz="2700" dirty="0" smtClean="0"/>
              <a:t> </a:t>
            </a:r>
            <a:r>
              <a:rPr lang="en-US" sz="2700" dirty="0" err="1" smtClean="0"/>
              <a:t>pengguna</a:t>
            </a:r>
            <a:r>
              <a:rPr lang="en-US" sz="2700" dirty="0" smtClean="0"/>
              <a:t> </a:t>
            </a:r>
            <a:r>
              <a:rPr lang="en-US" sz="2700" dirty="0" err="1" smtClean="0"/>
              <a:t>melihat</a:t>
            </a:r>
            <a:r>
              <a:rPr lang="en-US" sz="2700" dirty="0" smtClean="0"/>
              <a:t> </a:t>
            </a:r>
            <a:r>
              <a:rPr lang="en-US" sz="2700" dirty="0" err="1" smtClean="0"/>
              <a:t>kemajuan</a:t>
            </a:r>
            <a:r>
              <a:rPr lang="en-US" sz="2700" dirty="0" smtClean="0"/>
              <a:t>), </a:t>
            </a:r>
          </a:p>
          <a:p>
            <a:r>
              <a:rPr lang="en-US" sz="2700" i="1" dirty="0" smtClean="0"/>
              <a:t>Prototyping</a:t>
            </a:r>
            <a:r>
              <a:rPr lang="en-US" sz="2700" dirty="0" smtClean="0"/>
              <a:t> </a:t>
            </a:r>
            <a:r>
              <a:rPr lang="en-US" sz="2700" dirty="0" err="1" smtClean="0"/>
              <a:t>membantu</a:t>
            </a:r>
            <a:r>
              <a:rPr lang="en-US" sz="2700" dirty="0" smtClean="0"/>
              <a:t> </a:t>
            </a:r>
            <a:r>
              <a:rPr lang="en-US" sz="2700" dirty="0" err="1" smtClean="0"/>
              <a:t>lebih</a:t>
            </a:r>
            <a:r>
              <a:rPr lang="en-US" sz="2700" dirty="0" smtClean="0"/>
              <a:t> </a:t>
            </a:r>
            <a:r>
              <a:rPr lang="en-US" sz="2700" dirty="0" err="1" smtClean="0"/>
              <a:t>cepat</a:t>
            </a:r>
            <a:r>
              <a:rPr lang="en-US" sz="2700" dirty="0" smtClean="0"/>
              <a:t> </a:t>
            </a:r>
            <a:r>
              <a:rPr lang="en-US" sz="2700" dirty="0" err="1" smtClean="0"/>
              <a:t>memperbaiki</a:t>
            </a:r>
            <a:r>
              <a:rPr lang="en-US" sz="2700" dirty="0" smtClean="0"/>
              <a:t> </a:t>
            </a:r>
            <a:r>
              <a:rPr lang="en-US" sz="2700" dirty="0" err="1" smtClean="0"/>
              <a:t>persyaratan</a:t>
            </a:r>
            <a:r>
              <a:rPr lang="en-US" sz="2700" dirty="0" smtClean="0"/>
              <a:t> </a:t>
            </a:r>
            <a:r>
              <a:rPr lang="en-US" sz="2700" dirty="0" err="1" smtClean="0"/>
              <a:t>nyata</a:t>
            </a:r>
            <a:r>
              <a:rPr lang="en-US" sz="2700" dirty="0" smtClean="0"/>
              <a:t> (</a:t>
            </a:r>
            <a:r>
              <a:rPr lang="en-US" sz="2700" dirty="0" err="1" smtClean="0"/>
              <a:t>pengguna</a:t>
            </a:r>
            <a:r>
              <a:rPr lang="en-US" sz="2700" dirty="0" smtClean="0"/>
              <a:t> </a:t>
            </a:r>
            <a:r>
              <a:rPr lang="en-US" sz="2700" dirty="0" err="1" smtClean="0"/>
              <a:t>dapat</a:t>
            </a:r>
            <a:r>
              <a:rPr lang="en-US" sz="2700" dirty="0" smtClean="0"/>
              <a:t> </a:t>
            </a:r>
            <a:r>
              <a:rPr lang="en-US" sz="2700" dirty="0" err="1" smtClean="0"/>
              <a:t>berinteraksi</a:t>
            </a:r>
            <a:r>
              <a:rPr lang="en-US" sz="2700" dirty="0" smtClean="0"/>
              <a:t> </a:t>
            </a:r>
            <a:r>
              <a:rPr lang="en-US" sz="2700" dirty="0" err="1" smtClean="0"/>
              <a:t>dengan</a:t>
            </a:r>
            <a:r>
              <a:rPr lang="en-US" sz="2700" dirty="0" smtClean="0"/>
              <a:t> </a:t>
            </a:r>
            <a:r>
              <a:rPr lang="en-US" sz="2700" dirty="0" err="1" smtClean="0"/>
              <a:t>prototipe</a:t>
            </a:r>
            <a:r>
              <a:rPr lang="en-US" sz="2700" dirty="0" smtClean="0"/>
              <a:t> </a:t>
            </a:r>
            <a:r>
              <a:rPr lang="en-US" sz="2700" dirty="0" err="1" smtClean="0"/>
              <a:t>untuk</a:t>
            </a:r>
            <a:r>
              <a:rPr lang="en-US" sz="2700" dirty="0" smtClean="0"/>
              <a:t> </a:t>
            </a:r>
            <a:r>
              <a:rPr lang="en-US" sz="2700" dirty="0" err="1" smtClean="0"/>
              <a:t>lebih</a:t>
            </a:r>
            <a:r>
              <a:rPr lang="en-US" sz="2700" dirty="0" smtClean="0"/>
              <a:t> </a:t>
            </a:r>
            <a:r>
              <a:rPr lang="en-US" sz="2700" dirty="0" err="1" smtClean="0"/>
              <a:t>memahami</a:t>
            </a:r>
            <a:r>
              <a:rPr lang="en-US" sz="2700" dirty="0" smtClean="0"/>
              <a:t> </a:t>
            </a:r>
            <a:r>
              <a:rPr lang="en-US" sz="2700" dirty="0" err="1" smtClean="0"/>
              <a:t>apa</a:t>
            </a:r>
            <a:r>
              <a:rPr lang="en-US" sz="2700" dirty="0" smtClean="0"/>
              <a:t> yang </a:t>
            </a:r>
            <a:r>
              <a:rPr lang="en-US" sz="2700" dirty="0" err="1" smtClean="0"/>
              <a:t>bisa</a:t>
            </a:r>
            <a:r>
              <a:rPr lang="en-US" sz="2700" dirty="0" smtClean="0"/>
              <a:t> </a:t>
            </a:r>
            <a:r>
              <a:rPr lang="en-US" sz="2700" dirty="0" err="1" smtClean="0"/>
              <a:t>dan</a:t>
            </a:r>
            <a:r>
              <a:rPr lang="en-US" sz="2700" dirty="0" smtClean="0"/>
              <a:t> </a:t>
            </a:r>
            <a:r>
              <a:rPr lang="en-US" sz="2700" dirty="0" err="1" smtClean="0"/>
              <a:t>tidak</a:t>
            </a:r>
            <a:r>
              <a:rPr lang="en-US" sz="2700" dirty="0" smtClean="0"/>
              <a:t> </a:t>
            </a:r>
            <a:r>
              <a:rPr lang="en-US" sz="2700" dirty="0" err="1" smtClean="0"/>
              <a:t>bisa</a:t>
            </a:r>
            <a:r>
              <a:rPr lang="en-US" sz="2700" dirty="0" smtClean="0"/>
              <a:t> </a:t>
            </a:r>
            <a:r>
              <a:rPr lang="en-US" sz="2700" dirty="0" err="1" smtClean="0"/>
              <a:t>lakukan</a:t>
            </a:r>
            <a:r>
              <a:rPr lang="en-US" sz="2700" dirty="0" smtClean="0"/>
              <a:t>).</a:t>
            </a:r>
            <a:endParaRPr lang="en-US" sz="2700" dirty="0"/>
          </a:p>
        </p:txBody>
      </p:sp>
    </p:spTree>
    <p:extLst>
      <p:ext uri="{BB962C8B-B14F-4D97-AF65-F5344CB8AC3E}">
        <p14:creationId xmlns:p14="http://schemas.microsoft.com/office/powerpoint/2010/main" val="2416694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Prototyping</a:t>
            </a:r>
            <a:r>
              <a:rPr lang="id-ID" dirty="0" smtClean="0"/>
              <a:t>: </a:t>
            </a:r>
            <a:r>
              <a:rPr lang="en-US" dirty="0">
                <a:solidFill>
                  <a:schemeClr val="bg1"/>
                </a:solidFill>
              </a:rPr>
              <a:t>Disadvantage</a:t>
            </a:r>
            <a:endParaRPr lang="en-US" dirty="0"/>
          </a:p>
        </p:txBody>
      </p:sp>
      <p:sp>
        <p:nvSpPr>
          <p:cNvPr id="3" name="Content Placeholder 2"/>
          <p:cNvSpPr>
            <a:spLocks noGrp="1"/>
          </p:cNvSpPr>
          <p:nvPr>
            <p:ph idx="1"/>
          </p:nvPr>
        </p:nvSpPr>
        <p:spPr>
          <a:xfrm>
            <a:off x="500034" y="1142984"/>
            <a:ext cx="8001056" cy="5143536"/>
          </a:xfrm>
        </p:spPr>
        <p:txBody>
          <a:bodyPr/>
          <a:lstStyle/>
          <a:p>
            <a:endParaRPr lang="id-ID" sz="2700" dirty="0" smtClean="0"/>
          </a:p>
          <a:p>
            <a:r>
              <a:rPr lang="en-US" sz="2700" dirty="0" err="1"/>
              <a:t>Sistem</a:t>
            </a:r>
            <a:r>
              <a:rPr lang="en-US" sz="2700" dirty="0"/>
              <a:t> </a:t>
            </a:r>
            <a:r>
              <a:rPr lang="en-US" sz="2700" dirty="0" err="1"/>
              <a:t>rilis</a:t>
            </a:r>
            <a:r>
              <a:rPr lang="en-US" sz="2700" dirty="0"/>
              <a:t> yang </a:t>
            </a:r>
            <a:r>
              <a:rPr lang="en-US" sz="2700" dirty="0" err="1"/>
              <a:t>cepat</a:t>
            </a:r>
            <a:r>
              <a:rPr lang="en-US" sz="2700" dirty="0"/>
              <a:t> </a:t>
            </a:r>
            <a:r>
              <a:rPr lang="en-US" sz="2700" dirty="0" err="1"/>
              <a:t>memiliki</a:t>
            </a:r>
            <a:r>
              <a:rPr lang="en-US" sz="2700" dirty="0"/>
              <a:t> </a:t>
            </a:r>
            <a:r>
              <a:rPr lang="en-US" sz="2700" dirty="0" err="1"/>
              <a:t>tantangan</a:t>
            </a:r>
            <a:r>
              <a:rPr lang="en-US" sz="2700" dirty="0"/>
              <a:t> </a:t>
            </a:r>
            <a:r>
              <a:rPr lang="en-US" sz="2700" dirty="0" err="1"/>
              <a:t>untuk</a:t>
            </a:r>
            <a:r>
              <a:rPr lang="en-US" sz="2700" dirty="0"/>
              <a:t> </a:t>
            </a:r>
            <a:r>
              <a:rPr lang="en-US" sz="2700" dirty="0" err="1"/>
              <a:t>mencoba</a:t>
            </a:r>
            <a:r>
              <a:rPr lang="en-US" sz="2700" dirty="0"/>
              <a:t> </a:t>
            </a:r>
            <a:r>
              <a:rPr lang="en-US" sz="2700" dirty="0" err="1"/>
              <a:t>melakukan</a:t>
            </a:r>
            <a:r>
              <a:rPr lang="en-US" sz="2700" dirty="0"/>
              <a:t> </a:t>
            </a:r>
            <a:r>
              <a:rPr lang="en-US" sz="2700" dirty="0" err="1"/>
              <a:t>dengan</a:t>
            </a:r>
            <a:r>
              <a:rPr lang="en-US" sz="2700" dirty="0"/>
              <a:t> </a:t>
            </a:r>
            <a:r>
              <a:rPr lang="en-US" sz="2700" dirty="0" err="1"/>
              <a:t>hati-hati</a:t>
            </a:r>
            <a:r>
              <a:rPr lang="en-US" sz="2700" dirty="0"/>
              <a:t> </a:t>
            </a:r>
            <a:r>
              <a:rPr lang="en-US" sz="2700" dirty="0" err="1"/>
              <a:t>pada</a:t>
            </a:r>
            <a:r>
              <a:rPr lang="en-US" sz="2700" dirty="0"/>
              <a:t> </a:t>
            </a:r>
            <a:r>
              <a:rPr lang="en-US" sz="2700" dirty="0" err="1"/>
              <a:t>fase</a:t>
            </a:r>
            <a:r>
              <a:rPr lang="en-US" sz="2700" dirty="0"/>
              <a:t> </a:t>
            </a:r>
            <a:r>
              <a:rPr lang="en-US" sz="2700" dirty="0" err="1"/>
              <a:t>analisis</a:t>
            </a:r>
            <a:r>
              <a:rPr lang="en-US" sz="2700" dirty="0" smtClean="0"/>
              <a:t>.</a:t>
            </a:r>
            <a:endParaRPr lang="id-ID" sz="2700" dirty="0" smtClean="0"/>
          </a:p>
          <a:p>
            <a:endParaRPr lang="id-ID" sz="2700" dirty="0" smtClean="0"/>
          </a:p>
          <a:p>
            <a:r>
              <a:rPr lang="en-US" sz="2700" dirty="0" err="1"/>
              <a:t>Seringkali</a:t>
            </a:r>
            <a:r>
              <a:rPr lang="en-US" sz="2700" dirty="0"/>
              <a:t> </a:t>
            </a:r>
            <a:r>
              <a:rPr lang="en-US" sz="2700" dirty="0" err="1"/>
              <a:t>prototipe</a:t>
            </a:r>
            <a:r>
              <a:rPr lang="en-US" sz="2700" dirty="0"/>
              <a:t> </a:t>
            </a:r>
            <a:r>
              <a:rPr lang="en-US" sz="2700" dirty="0" err="1"/>
              <a:t>mengalami</a:t>
            </a:r>
            <a:r>
              <a:rPr lang="en-US" sz="2700" dirty="0"/>
              <a:t> </a:t>
            </a:r>
            <a:r>
              <a:rPr lang="en-US" sz="2700" dirty="0" err="1"/>
              <a:t>perubahan</a:t>
            </a:r>
            <a:r>
              <a:rPr lang="en-US" sz="2700" dirty="0"/>
              <a:t> yang </a:t>
            </a:r>
            <a:r>
              <a:rPr lang="en-US" sz="2700" dirty="0" err="1"/>
              <a:t>signifikan</a:t>
            </a:r>
            <a:r>
              <a:rPr lang="en-US" sz="2700" dirty="0"/>
              <a:t> </a:t>
            </a:r>
            <a:r>
              <a:rPr lang="en-US" sz="2700" dirty="0" err="1"/>
              <a:t>sehingga</a:t>
            </a:r>
            <a:r>
              <a:rPr lang="en-US" sz="2700" dirty="0"/>
              <a:t> </a:t>
            </a:r>
            <a:r>
              <a:rPr lang="en-US" sz="2700" dirty="0" err="1"/>
              <a:t>banyak</a:t>
            </a:r>
            <a:r>
              <a:rPr lang="en-US" sz="2700" dirty="0"/>
              <a:t> </a:t>
            </a:r>
            <a:r>
              <a:rPr lang="en-US" sz="2700" dirty="0" err="1"/>
              <a:t>keputusan</a:t>
            </a:r>
            <a:r>
              <a:rPr lang="en-US" sz="2700" dirty="0"/>
              <a:t> </a:t>
            </a:r>
            <a:r>
              <a:rPr lang="en-US" sz="2700" dirty="0" err="1"/>
              <a:t>desain</a:t>
            </a:r>
            <a:r>
              <a:rPr lang="en-US" sz="2700" dirty="0"/>
              <a:t> </a:t>
            </a:r>
            <a:r>
              <a:rPr lang="en-US" sz="2700" dirty="0" err="1"/>
              <a:t>awal</a:t>
            </a:r>
            <a:r>
              <a:rPr lang="en-US" sz="2700" dirty="0"/>
              <a:t> </a:t>
            </a:r>
            <a:r>
              <a:rPr lang="en-US" sz="2700" dirty="0" err="1"/>
              <a:t>terbukti</a:t>
            </a:r>
            <a:r>
              <a:rPr lang="en-US" sz="2700" dirty="0"/>
              <a:t> </a:t>
            </a:r>
            <a:r>
              <a:rPr lang="en-US" sz="2700" dirty="0" err="1"/>
              <a:t>menjadi</a:t>
            </a:r>
            <a:r>
              <a:rPr lang="en-US" sz="2700" dirty="0"/>
              <a:t> </a:t>
            </a:r>
            <a:r>
              <a:rPr lang="id-ID" sz="2700" dirty="0" smtClean="0"/>
              <a:t>desain yg lemah</a:t>
            </a:r>
            <a:endParaRPr lang="en-US" sz="2700" dirty="0"/>
          </a:p>
        </p:txBody>
      </p:sp>
    </p:spTree>
    <p:extLst>
      <p:ext uri="{BB962C8B-B14F-4D97-AF65-F5344CB8AC3E}">
        <p14:creationId xmlns:p14="http://schemas.microsoft.com/office/powerpoint/2010/main" val="477799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535DBD6-AEAC-47BB-BD0B-C2BE24821EF6}" type="slidenum">
              <a:rPr lang="en-US" altLang="id-ID" sz="1108">
                <a:solidFill>
                  <a:srgbClr val="898989"/>
                </a:solidFill>
                <a:latin typeface="Times New Roman" panose="02020603050405020304" pitchFamily="18" charset="0"/>
              </a:rPr>
              <a:pPr/>
              <a:t>39</a:t>
            </a:fld>
            <a:endParaRPr lang="en-US" altLang="id-ID" sz="1108">
              <a:solidFill>
                <a:srgbClr val="898989"/>
              </a:solidFill>
              <a:latin typeface="Times New Roman" panose="02020603050405020304" pitchFamily="18" charset="0"/>
            </a:endParaRPr>
          </a:p>
        </p:txBody>
      </p:sp>
      <p:sp>
        <p:nvSpPr>
          <p:cNvPr id="50178" name="Rectangle 2"/>
          <p:cNvSpPr>
            <a:spLocks noGrp="1" noChangeArrowheads="1"/>
          </p:cNvSpPr>
          <p:nvPr>
            <p:ph type="title" idx="4294967295"/>
          </p:nvPr>
        </p:nvSpPr>
        <p:spPr>
          <a:xfrm>
            <a:off x="1" y="260648"/>
            <a:ext cx="8229307" cy="1014240"/>
          </a:xfrm>
        </p:spPr>
        <p:txBody>
          <a:bodyPr/>
          <a:lstStyle/>
          <a:p>
            <a:pPr defTabSz="685787" fontAlgn="auto">
              <a:spcAft>
                <a:spcPts val="0"/>
              </a:spcAft>
              <a:defRPr/>
            </a:pPr>
            <a:r>
              <a:rPr lang="en-US" sz="3300" dirty="0">
                <a:solidFill>
                  <a:schemeClr val="bg1"/>
                </a:solidFill>
              </a:rPr>
              <a:t>Prototyping-based Methodology</a:t>
            </a:r>
          </a:p>
        </p:txBody>
      </p:sp>
      <p:pic>
        <p:nvPicPr>
          <p:cNvPr id="83972" name="Picture 4" descr="Chapter_01_illus1"/>
          <p:cNvPicPr>
            <a:picLocks noGrp="1" noChangeAspect="1" noChangeArrowheads="1"/>
          </p:cNvPicPr>
          <p:nvPr>
            <p:ph idx="4294967295"/>
          </p:nvPr>
        </p:nvPicPr>
        <p:blipFill rotWithShape="1">
          <a:blip r:embed="rId3">
            <a:lum bright="-6000"/>
            <a:extLst>
              <a:ext uri="{28A0092B-C50C-407E-A947-70E740481C1C}">
                <a14:useLocalDpi xmlns:a14="http://schemas.microsoft.com/office/drawing/2010/main" val="0"/>
              </a:ext>
            </a:extLst>
          </a:blip>
          <a:srcRect l="20963" t="40831" r="21725" b="40652"/>
          <a:stretch/>
        </p:blipFill>
        <p:spPr bwMode="auto">
          <a:xfrm>
            <a:off x="611560" y="2492896"/>
            <a:ext cx="7831566" cy="3168352"/>
          </a:xfrm>
          <a:noFill/>
          <a:extLst>
            <a:ext uri="{909E8E84-426E-40DD-AFC4-6F175D3DCCD1}">
              <a14:hiddenFill xmlns:a14="http://schemas.microsoft.com/office/drawing/2010/main">
                <a:solidFill>
                  <a:srgbClr val="FFFFFF"/>
                </a:solidFill>
              </a14:hiddenFill>
            </a:ext>
          </a:extLst>
        </p:spPr>
      </p:pic>
      <p:sp>
        <p:nvSpPr>
          <p:cNvPr id="83973" name="Rectangle 5"/>
          <p:cNvSpPr>
            <a:spLocks noChangeArrowheads="1"/>
          </p:cNvSpPr>
          <p:nvPr/>
        </p:nvSpPr>
        <p:spPr bwMode="auto">
          <a:xfrm>
            <a:off x="1546477" y="5891635"/>
            <a:ext cx="6121408"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id-ID" sz="1108">
                <a:latin typeface="Arial" panose="020B0604020202020204" pitchFamily="34" charset="0"/>
              </a:rPr>
              <a:t>Power point Presentation for Dennis, Wixom, &amp; Roth System Analysis and Design, 3rd Edition </a:t>
            </a:r>
          </a:p>
          <a:p>
            <a:pPr algn="ctr" eaLnBrk="1" hangingPunct="1"/>
            <a:r>
              <a:rPr lang="en-US" altLang="id-ID" sz="1108">
                <a:latin typeface="Arial" panose="020B0604020202020204" pitchFamily="34" charset="0"/>
              </a:rPr>
              <a:t>Copyright2006©John Wiley &amp; Sons.Inc</a:t>
            </a:r>
          </a:p>
        </p:txBody>
      </p:sp>
    </p:spTree>
    <p:extLst>
      <p:ext uri="{BB962C8B-B14F-4D97-AF65-F5344CB8AC3E}">
        <p14:creationId xmlns:p14="http://schemas.microsoft.com/office/powerpoint/2010/main" val="1147670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FA6C7CF-BE33-4A0E-84D1-8EA79EEC32B7}" type="slidenum">
              <a:rPr lang="en-US" altLang="id-ID" sz="1108">
                <a:solidFill>
                  <a:srgbClr val="898989"/>
                </a:solidFill>
                <a:latin typeface="Times New Roman" panose="02020603050405020304" pitchFamily="18" charset="0"/>
              </a:rPr>
              <a:pPr/>
              <a:t>4</a:t>
            </a:fld>
            <a:endParaRPr lang="en-US" altLang="id-ID" sz="1108">
              <a:solidFill>
                <a:srgbClr val="898989"/>
              </a:solidFill>
              <a:latin typeface="Times New Roman" panose="02020603050405020304" pitchFamily="18" charset="0"/>
            </a:endParaRPr>
          </a:p>
        </p:txBody>
      </p:sp>
      <p:sp>
        <p:nvSpPr>
          <p:cNvPr id="10243" name="Rectangle 2"/>
          <p:cNvSpPr>
            <a:spLocks noGrp="1" noChangeArrowheads="1"/>
          </p:cNvSpPr>
          <p:nvPr>
            <p:ph type="title" idx="4294967295"/>
          </p:nvPr>
        </p:nvSpPr>
        <p:spPr>
          <a:xfrm>
            <a:off x="2051720" y="476672"/>
            <a:ext cx="3802426" cy="533571"/>
          </a:xfrm>
        </p:spPr>
        <p:txBody>
          <a:bodyPr>
            <a:normAutofit fontScale="90000"/>
          </a:bodyPr>
          <a:lstStyle/>
          <a:p>
            <a:pPr defTabSz="685787" fontAlgn="auto">
              <a:spcAft>
                <a:spcPts val="0"/>
              </a:spcAft>
              <a:defRPr/>
            </a:pPr>
            <a:r>
              <a:rPr lang="en-US" sz="3694" dirty="0">
                <a:solidFill>
                  <a:schemeClr val="bg1"/>
                </a:solidFill>
                <a:latin typeface="Tahoma" panose="020B0604030504040204" pitchFamily="34" charset="0"/>
                <a:ea typeface="Tahoma" panose="020B0604030504040204" pitchFamily="34" charset="0"/>
                <a:cs typeface="Tahoma" panose="020B0604030504040204" pitchFamily="34" charset="0"/>
              </a:rPr>
              <a:t>Definition (What???)</a:t>
            </a:r>
          </a:p>
        </p:txBody>
      </p:sp>
      <p:sp>
        <p:nvSpPr>
          <p:cNvPr id="22532" name="Rectangle 3"/>
          <p:cNvSpPr>
            <a:spLocks noGrp="1" noChangeArrowheads="1"/>
          </p:cNvSpPr>
          <p:nvPr>
            <p:ph idx="4294967295"/>
          </p:nvPr>
        </p:nvSpPr>
        <p:spPr bwMode="auto">
          <a:xfrm>
            <a:off x="1" y="2092141"/>
            <a:ext cx="8229307" cy="2744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System or information engineering</a:t>
            </a:r>
          </a:p>
          <a:p>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Software project planning</a:t>
            </a:r>
          </a:p>
          <a:p>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Requirements analysis</a:t>
            </a:r>
          </a:p>
        </p:txBody>
      </p:sp>
      <p:pic>
        <p:nvPicPr>
          <p:cNvPr id="22533"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59" y="5317021"/>
            <a:ext cx="7950794" cy="5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34336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EFA4715-C02E-4473-8D77-EB3C62DF47B5}" type="slidenum">
              <a:rPr lang="en-US" altLang="id-ID" sz="1108">
                <a:solidFill>
                  <a:srgbClr val="898989"/>
                </a:solidFill>
                <a:latin typeface="Times New Roman" panose="02020603050405020304" pitchFamily="18" charset="0"/>
              </a:rPr>
              <a:pPr/>
              <a:t>40</a:t>
            </a:fld>
            <a:endParaRPr lang="en-US" altLang="id-ID" sz="1108">
              <a:solidFill>
                <a:srgbClr val="898989"/>
              </a:solidFill>
              <a:latin typeface="Times New Roman" panose="02020603050405020304" pitchFamily="18" charset="0"/>
            </a:endParaRPr>
          </a:p>
        </p:txBody>
      </p:sp>
      <p:sp>
        <p:nvSpPr>
          <p:cNvPr id="52226" name="Rectangle 2"/>
          <p:cNvSpPr>
            <a:spLocks noGrp="1" noChangeArrowheads="1"/>
          </p:cNvSpPr>
          <p:nvPr>
            <p:ph type="title" idx="4294967295"/>
          </p:nvPr>
        </p:nvSpPr>
        <p:spPr>
          <a:xfrm>
            <a:off x="1" y="614560"/>
            <a:ext cx="8229307" cy="1266498"/>
          </a:xfrm>
        </p:spPr>
        <p:txBody>
          <a:bodyPr/>
          <a:lstStyle/>
          <a:p>
            <a:pPr defTabSz="685787" fontAlgn="auto">
              <a:spcAft>
                <a:spcPts val="0"/>
              </a:spcAft>
              <a:defRPr/>
            </a:pPr>
            <a:r>
              <a:rPr lang="en-US" sz="3300" dirty="0">
                <a:solidFill>
                  <a:schemeClr val="bg1"/>
                </a:solidFill>
                <a:latin typeface="Tahoma" panose="020B0604030504040204" pitchFamily="34" charset="0"/>
                <a:ea typeface="Tahoma" panose="020B0604030504040204" pitchFamily="34" charset="0"/>
                <a:cs typeface="Tahoma" panose="020B0604030504040204" pitchFamily="34" charset="0"/>
              </a:rPr>
              <a:t>Throwaway </a:t>
            </a:r>
            <a:r>
              <a:rPr lang="en-US" sz="33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Prototyping</a:t>
            </a:r>
            <a:r>
              <a:rPr lang="id-ID" sz="3300" dirty="0" smtClean="0">
                <a:solidFill>
                  <a:schemeClr val="bg1"/>
                </a:solidFill>
                <a:latin typeface="Tahoma" panose="020B0604030504040204" pitchFamily="34" charset="0"/>
                <a:ea typeface="Tahoma" panose="020B0604030504040204" pitchFamily="34" charset="0"/>
                <a:cs typeface="Tahoma" panose="020B0604030504040204" pitchFamily="34" charset="0"/>
              </a:rPr>
              <a:t> (1)</a:t>
            </a:r>
            <a:endParaRPr lang="en-US" sz="3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3668" name="Rectangle 3"/>
          <p:cNvSpPr>
            <a:spLocks noGrp="1" noChangeArrowheads="1"/>
          </p:cNvSpPr>
          <p:nvPr>
            <p:ph idx="4294967295"/>
          </p:nvPr>
        </p:nvSpPr>
        <p:spPr>
          <a:xfrm>
            <a:off x="1" y="1771119"/>
            <a:ext cx="8686799" cy="3799495"/>
          </a:xfrm>
        </p:spPr>
        <p:txBody>
          <a:bodyPr/>
          <a:lstStyle/>
          <a:p>
            <a:pPr marL="171447" indent="-171447" defTabSz="685787" fontAlgn="auto">
              <a:spcBef>
                <a:spcPts val="750"/>
              </a:spcBef>
              <a:spcAft>
                <a:spcPts val="0"/>
              </a:spcAft>
              <a:defRPr/>
            </a:pP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Throw-Away prototyping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menggunakan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prototyping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untuk</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tujuan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yang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berbeda</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dari</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prototyping </a:t>
            </a:r>
            <a:r>
              <a:rPr lang="en-US" altLang="id-ID" sz="2955"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sebelumnya</a:t>
            </a:r>
            <a:endParaRPr lang="id-ID" altLang="id-ID" sz="2955"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171447" indent="-171447" defTabSz="685787" fontAlgn="auto">
              <a:spcBef>
                <a:spcPts val="750"/>
              </a:spcBef>
              <a:spcAft>
                <a:spcPts val="0"/>
              </a:spcAft>
              <a:defRPr/>
            </a:pPr>
            <a:endPar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171447" indent="-171447" defTabSz="685787" fontAlgn="auto">
              <a:spcBef>
                <a:spcPts val="750"/>
              </a:spcBef>
              <a:spcAft>
                <a:spcPts val="0"/>
              </a:spcAft>
              <a:defRPr/>
            </a:pP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Melakukan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analisis</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secara</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menyeluruh</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untuk</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mengumpulkan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informasi</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&amp;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mengembangkan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ide-ide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untuk</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sebuah</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konsep</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sistem</a:t>
            </a:r>
            <a:r>
              <a:rPr lang="en-US" altLang="id-ID" sz="2955"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endPar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8069" name="Rectangle 4"/>
          <p:cNvSpPr>
            <a:spLocks noChangeArrowheads="1"/>
          </p:cNvSpPr>
          <p:nvPr/>
        </p:nvSpPr>
        <p:spPr bwMode="auto">
          <a:xfrm>
            <a:off x="1546477" y="5891635"/>
            <a:ext cx="6121408"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id-ID" sz="1108">
                <a:latin typeface="Arial" panose="020B0604020202020204" pitchFamily="34" charset="0"/>
              </a:rPr>
              <a:t>Power point Presentation for Dennis, Wixom, &amp; Roth System Analysis and Design, 3rd Edition </a:t>
            </a:r>
          </a:p>
          <a:p>
            <a:pPr algn="ctr" eaLnBrk="1" hangingPunct="1"/>
            <a:r>
              <a:rPr lang="en-US" altLang="id-ID" sz="1108">
                <a:latin typeface="Arial" panose="020B0604020202020204" pitchFamily="34" charset="0"/>
              </a:rPr>
              <a:t>Copyright2006©John Wiley &amp; Sons.Inc</a:t>
            </a:r>
          </a:p>
        </p:txBody>
      </p:sp>
    </p:spTree>
    <p:extLst>
      <p:ext uri="{BB962C8B-B14F-4D97-AF65-F5344CB8AC3E}">
        <p14:creationId xmlns:p14="http://schemas.microsoft.com/office/powerpoint/2010/main" val="31823028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8EFA4715-C02E-4473-8D77-EB3C62DF47B5}" type="slidenum">
              <a:rPr lang="en-US" altLang="id-ID" sz="1108">
                <a:solidFill>
                  <a:srgbClr val="898989"/>
                </a:solidFill>
                <a:latin typeface="Times New Roman" panose="02020603050405020304" pitchFamily="18" charset="0"/>
              </a:rPr>
              <a:pPr/>
              <a:t>41</a:t>
            </a:fld>
            <a:endParaRPr lang="en-US" altLang="id-ID" sz="1108">
              <a:solidFill>
                <a:srgbClr val="898989"/>
              </a:solidFill>
              <a:latin typeface="Times New Roman" panose="02020603050405020304" pitchFamily="18" charset="0"/>
            </a:endParaRPr>
          </a:p>
        </p:txBody>
      </p:sp>
      <p:sp>
        <p:nvSpPr>
          <p:cNvPr id="52226" name="Rectangle 2"/>
          <p:cNvSpPr>
            <a:spLocks noGrp="1" noChangeArrowheads="1"/>
          </p:cNvSpPr>
          <p:nvPr>
            <p:ph type="title" idx="4294967295"/>
          </p:nvPr>
        </p:nvSpPr>
        <p:spPr>
          <a:xfrm>
            <a:off x="1" y="614560"/>
            <a:ext cx="8229307" cy="1266498"/>
          </a:xfrm>
        </p:spPr>
        <p:txBody>
          <a:bodyPr/>
          <a:lstStyle/>
          <a:p>
            <a:pPr defTabSz="685787" fontAlgn="auto">
              <a:spcAft>
                <a:spcPts val="0"/>
              </a:spcAft>
              <a:defRPr/>
            </a:pPr>
            <a:r>
              <a:rPr lang="en-US" sz="3300" dirty="0">
                <a:solidFill>
                  <a:schemeClr val="bg1"/>
                </a:solidFill>
                <a:latin typeface="Tahoma" panose="020B0604030504040204" pitchFamily="34" charset="0"/>
                <a:ea typeface="Tahoma" panose="020B0604030504040204" pitchFamily="34" charset="0"/>
                <a:cs typeface="Tahoma" panose="020B0604030504040204" pitchFamily="34" charset="0"/>
              </a:rPr>
              <a:t>Throwaway </a:t>
            </a:r>
            <a:r>
              <a:rPr lang="en-US" sz="33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Prototyping</a:t>
            </a:r>
            <a:r>
              <a:rPr lang="id-ID" sz="3300" dirty="0" smtClean="0">
                <a:solidFill>
                  <a:schemeClr val="bg1"/>
                </a:solidFill>
                <a:latin typeface="Tahoma" panose="020B0604030504040204" pitchFamily="34" charset="0"/>
                <a:ea typeface="Tahoma" panose="020B0604030504040204" pitchFamily="34" charset="0"/>
                <a:cs typeface="Tahoma" panose="020B0604030504040204" pitchFamily="34" charset="0"/>
              </a:rPr>
              <a:t> (2)</a:t>
            </a:r>
            <a:endParaRPr lang="en-US" sz="33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3668" name="Rectangle 3"/>
          <p:cNvSpPr>
            <a:spLocks noGrp="1" noChangeArrowheads="1"/>
          </p:cNvSpPr>
          <p:nvPr>
            <p:ph idx="4294967295"/>
          </p:nvPr>
        </p:nvSpPr>
        <p:spPr>
          <a:xfrm>
            <a:off x="1" y="1771119"/>
            <a:ext cx="8686799" cy="3799495"/>
          </a:xfrm>
        </p:spPr>
        <p:txBody>
          <a:bodyPr/>
          <a:lstStyle/>
          <a:p>
            <a:pPr marL="171447" indent="-171447" defTabSz="685787" fontAlgn="auto">
              <a:spcBef>
                <a:spcPts val="750"/>
              </a:spcBef>
              <a:spcAft>
                <a:spcPts val="0"/>
              </a:spcAft>
              <a:defRPr/>
            </a:pP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Masalah</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yang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muncul</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diujicobakan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diselesaikan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dengan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menganalisa</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mendesign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&amp;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membangun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sebuah</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prototype (yang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dinamakan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design prototype) </a:t>
            </a:r>
            <a:endParaRPr lang="id-ID" altLang="id-ID" sz="2955"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171447" indent="-171447" defTabSz="685787" fontAlgn="auto">
              <a:spcBef>
                <a:spcPts val="750"/>
              </a:spcBef>
              <a:spcAft>
                <a:spcPts val="0"/>
              </a:spcAft>
              <a:defRPr/>
            </a:pPr>
            <a:endPar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171447" indent="-171447" defTabSz="685787" fontAlgn="auto">
              <a:spcBef>
                <a:spcPts val="750"/>
              </a:spcBef>
              <a:spcAft>
                <a:spcPts val="0"/>
              </a:spcAft>
              <a:defRPr/>
            </a:pP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Yang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dibangun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merupakan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fitur</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yang </a:t>
            </a:r>
            <a:r>
              <a:rPr lang="en-US" altLang="id-ID" sz="2955"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belum</a:t>
            </a:r>
            <a:r>
              <a:rPr lang="en-US" altLang="id-ID" sz="2955"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dipahami</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dengan</a:t>
            </a:r>
            <a:r>
              <a:rPr lang="en-US" altLang="id-ID" sz="2955"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955"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jelas</a:t>
            </a:r>
            <a:endParaRPr lang="en-US" altLang="id-ID" sz="21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8069" name="Rectangle 4"/>
          <p:cNvSpPr>
            <a:spLocks noChangeArrowheads="1"/>
          </p:cNvSpPr>
          <p:nvPr/>
        </p:nvSpPr>
        <p:spPr bwMode="auto">
          <a:xfrm>
            <a:off x="1546477" y="5891635"/>
            <a:ext cx="6121408"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id-ID" sz="1108">
                <a:latin typeface="Arial" panose="020B0604020202020204" pitchFamily="34" charset="0"/>
              </a:rPr>
              <a:t>Power point Presentation for Dennis, Wixom, &amp; Roth System Analysis and Design, 3rd Edition </a:t>
            </a:r>
          </a:p>
          <a:p>
            <a:pPr algn="ctr" eaLnBrk="1" hangingPunct="1"/>
            <a:r>
              <a:rPr lang="en-US" altLang="id-ID" sz="1108">
                <a:latin typeface="Arial" panose="020B0604020202020204" pitchFamily="34" charset="0"/>
              </a:rPr>
              <a:t>Copyright2006©John Wiley &amp; Sons.Inc</a:t>
            </a:r>
          </a:p>
        </p:txBody>
      </p:sp>
    </p:spTree>
    <p:extLst>
      <p:ext uri="{BB962C8B-B14F-4D97-AF65-F5344CB8AC3E}">
        <p14:creationId xmlns:p14="http://schemas.microsoft.com/office/powerpoint/2010/main" val="2902355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18BB876-A056-43BC-885D-89571FFCF2A3}" type="slidenum">
              <a:rPr lang="en-US" altLang="id-ID" sz="1108">
                <a:solidFill>
                  <a:srgbClr val="898989"/>
                </a:solidFill>
                <a:latin typeface="Times New Roman" panose="02020603050405020304" pitchFamily="18" charset="0"/>
              </a:rPr>
              <a:pPr/>
              <a:t>42</a:t>
            </a:fld>
            <a:endParaRPr lang="en-US" altLang="id-ID" sz="1108">
              <a:solidFill>
                <a:srgbClr val="898989"/>
              </a:solidFill>
              <a:latin typeface="Times New Roman" panose="02020603050405020304" pitchFamily="18" charset="0"/>
            </a:endParaRPr>
          </a:p>
        </p:txBody>
      </p:sp>
      <p:sp>
        <p:nvSpPr>
          <p:cNvPr id="90115" name="Rectangle 2"/>
          <p:cNvSpPr>
            <a:spLocks noGrp="1" noChangeArrowheads="1"/>
          </p:cNvSpPr>
          <p:nvPr>
            <p:ph type="title" idx="4294967295"/>
          </p:nvPr>
        </p:nvSpPr>
        <p:spPr bwMode="auto">
          <a:xfrm>
            <a:off x="1" y="614560"/>
            <a:ext cx="8229307" cy="12664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id-ID" sz="3324" dirty="0">
                <a:solidFill>
                  <a:schemeClr val="bg1"/>
                </a:solidFill>
                <a:latin typeface="Tahoma" panose="020B0604030504040204" pitchFamily="34" charset="0"/>
                <a:ea typeface="Tahoma" panose="020B0604030504040204" pitchFamily="34" charset="0"/>
                <a:cs typeface="Tahoma" panose="020B0604030504040204" pitchFamily="34" charset="0"/>
              </a:rPr>
              <a:t>Throwaway Prototyping-based Methodology</a:t>
            </a:r>
          </a:p>
        </p:txBody>
      </p:sp>
      <p:pic>
        <p:nvPicPr>
          <p:cNvPr id="90116" name="Picture 6" descr="Chapter_01_illus1"/>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5477" t="37468" r="15835" b="37589"/>
          <a:stretch/>
        </p:blipFill>
        <p:spPr bwMode="auto">
          <a:xfrm>
            <a:off x="940904" y="2132856"/>
            <a:ext cx="7332554" cy="3600400"/>
          </a:xfrm>
          <a:noFill/>
          <a:extLst>
            <a:ext uri="{909E8E84-426E-40DD-AFC4-6F175D3DCCD1}">
              <a14:hiddenFill xmlns:a14="http://schemas.microsoft.com/office/drawing/2010/main">
                <a:solidFill>
                  <a:srgbClr val="FFFFFF"/>
                </a:solidFill>
              </a14:hiddenFill>
            </a:ext>
          </a:extLst>
        </p:spPr>
      </p:pic>
      <p:sp>
        <p:nvSpPr>
          <p:cNvPr id="90117" name="Rectangle 7"/>
          <p:cNvSpPr>
            <a:spLocks noChangeArrowheads="1"/>
          </p:cNvSpPr>
          <p:nvPr/>
        </p:nvSpPr>
        <p:spPr bwMode="auto">
          <a:xfrm>
            <a:off x="1546477" y="5891635"/>
            <a:ext cx="6121408"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altLang="id-ID" sz="1108">
                <a:latin typeface="Arial" panose="020B0604020202020204" pitchFamily="34" charset="0"/>
              </a:rPr>
              <a:t>Power point Presentation for Dennis, Wixom, &amp; Roth System Analysis and Design, 3rd Edition </a:t>
            </a:r>
          </a:p>
          <a:p>
            <a:pPr algn="ctr" eaLnBrk="1" hangingPunct="1"/>
            <a:r>
              <a:rPr lang="en-US" altLang="id-ID" sz="1108">
                <a:latin typeface="Arial" panose="020B0604020202020204" pitchFamily="34" charset="0"/>
              </a:rPr>
              <a:t>Copyright2006©John Wiley &amp; Sons.Inc</a:t>
            </a:r>
          </a:p>
        </p:txBody>
      </p:sp>
    </p:spTree>
    <p:extLst>
      <p:ext uri="{BB962C8B-B14F-4D97-AF65-F5344CB8AC3E}">
        <p14:creationId xmlns:p14="http://schemas.microsoft.com/office/powerpoint/2010/main" val="1130127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The Evolutionary : Spiral Model</a:t>
            </a:r>
            <a:endParaRPr lang="en-US" dirty="0"/>
          </a:p>
        </p:txBody>
      </p:sp>
      <p:sp>
        <p:nvSpPr>
          <p:cNvPr id="3" name="Content Placeholder 2"/>
          <p:cNvSpPr>
            <a:spLocks noGrp="1"/>
          </p:cNvSpPr>
          <p:nvPr>
            <p:ph idx="1"/>
          </p:nvPr>
        </p:nvSpPr>
        <p:spPr/>
        <p:txBody>
          <a:bodyPr/>
          <a:lstStyle/>
          <a:p>
            <a:r>
              <a:rPr lang="en-US" dirty="0" smtClean="0"/>
              <a:t>Evolutionary process (</a:t>
            </a:r>
            <a:r>
              <a:rPr lang="en-US" dirty="0" err="1" smtClean="0"/>
              <a:t>pengembangan</a:t>
            </a:r>
            <a:r>
              <a:rPr lang="en-US" dirty="0" smtClean="0"/>
              <a:t> </a:t>
            </a:r>
            <a:r>
              <a:rPr lang="en-US" dirty="0" err="1" smtClean="0"/>
              <a:t>bertingkat</a:t>
            </a:r>
            <a:r>
              <a:rPr lang="en-US" dirty="0" smtClean="0"/>
              <a:t>)</a:t>
            </a:r>
          </a:p>
          <a:p>
            <a:r>
              <a:rPr lang="en-US" dirty="0" err="1" smtClean="0"/>
              <a:t>Menggabungkan</a:t>
            </a:r>
            <a:r>
              <a:rPr lang="en-US" dirty="0" smtClean="0"/>
              <a:t> </a:t>
            </a:r>
            <a:r>
              <a:rPr lang="en-US" dirty="0" err="1" smtClean="0"/>
              <a:t>keunggulan</a:t>
            </a:r>
            <a:r>
              <a:rPr lang="en-US" dirty="0" smtClean="0"/>
              <a:t> prototyping </a:t>
            </a:r>
            <a:r>
              <a:rPr lang="en-US" dirty="0" err="1" smtClean="0"/>
              <a:t>dan</a:t>
            </a:r>
            <a:r>
              <a:rPr lang="en-US" dirty="0" smtClean="0"/>
              <a:t> waterfall</a:t>
            </a:r>
          </a:p>
          <a:p>
            <a:r>
              <a:rPr lang="en-US" dirty="0" err="1" smtClean="0"/>
              <a:t>Memungkinkan</a:t>
            </a:r>
            <a:r>
              <a:rPr lang="en-US" dirty="0" smtClean="0"/>
              <a:t> </a:t>
            </a:r>
            <a:r>
              <a:rPr lang="en-US" dirty="0" err="1" smtClean="0"/>
              <a:t>dikembangkannya</a:t>
            </a:r>
            <a:r>
              <a:rPr lang="en-US" dirty="0" smtClean="0"/>
              <a:t> </a:t>
            </a:r>
            <a:r>
              <a:rPr lang="en-US" dirty="0" err="1" smtClean="0"/>
              <a:t>perangkat</a:t>
            </a:r>
            <a:r>
              <a:rPr lang="en-US" dirty="0" smtClean="0"/>
              <a:t> </a:t>
            </a:r>
            <a:r>
              <a:rPr lang="en-US" dirty="0" err="1" smtClean="0"/>
              <a:t>lunak</a:t>
            </a:r>
            <a:r>
              <a:rPr lang="en-US" dirty="0" smtClean="0"/>
              <a:t> </a:t>
            </a:r>
            <a:r>
              <a:rPr lang="en-US" dirty="0" err="1" smtClean="0"/>
              <a:t>secara</a:t>
            </a:r>
            <a:r>
              <a:rPr lang="en-US" dirty="0" smtClean="0"/>
              <a:t> </a:t>
            </a:r>
            <a:r>
              <a:rPr lang="en-US" dirty="0" err="1" smtClean="0"/>
              <a:t>bertahap</a:t>
            </a:r>
            <a:r>
              <a:rPr lang="en-US" dirty="0" smtClean="0"/>
              <a:t> </a:t>
            </a:r>
            <a:r>
              <a:rPr lang="en-US" dirty="0" err="1" smtClean="0"/>
              <a:t>dan</a:t>
            </a:r>
            <a:r>
              <a:rPr lang="en-US" dirty="0" smtClean="0"/>
              <a:t> </a:t>
            </a:r>
            <a:r>
              <a:rPr lang="en-US" dirty="0" err="1" smtClean="0"/>
              <a:t>cepat</a:t>
            </a:r>
            <a:endParaRPr lang="en-US" dirty="0" smtClean="0"/>
          </a:p>
          <a:p>
            <a:r>
              <a:rPr lang="en-US" dirty="0" err="1" smtClean="0"/>
              <a:t>Pendekatan</a:t>
            </a:r>
            <a:r>
              <a:rPr lang="en-US" dirty="0" smtClean="0"/>
              <a:t> yang </a:t>
            </a:r>
            <a:r>
              <a:rPr lang="en-US" dirty="0" err="1" smtClean="0"/>
              <a:t>cukup</a:t>
            </a:r>
            <a:r>
              <a:rPr lang="en-US" dirty="0" smtClean="0"/>
              <a:t> </a:t>
            </a:r>
            <a:r>
              <a:rPr lang="en-US" dirty="0" err="1" smtClean="0"/>
              <a:t>realistis</a:t>
            </a:r>
            <a:r>
              <a:rPr lang="en-US" dirty="0" smtClean="0"/>
              <a:t> </a:t>
            </a:r>
            <a:r>
              <a:rPr lang="en-US" dirty="0" err="1" smtClean="0"/>
              <a:t>untuk</a:t>
            </a:r>
            <a:r>
              <a:rPr lang="en-US" dirty="0" smtClean="0"/>
              <a:t> </a:t>
            </a:r>
            <a:r>
              <a:rPr lang="en-US" dirty="0" err="1" smtClean="0"/>
              <a:t>diterapkan</a:t>
            </a:r>
            <a:r>
              <a:rPr lang="en-US" dirty="0" smtClean="0"/>
              <a:t> </a:t>
            </a:r>
            <a:r>
              <a:rPr lang="en-US" dirty="0" err="1" smtClean="0"/>
              <a:t>pada</a:t>
            </a:r>
            <a:r>
              <a:rPr lang="en-US" dirty="0" smtClean="0"/>
              <a:t> </a:t>
            </a:r>
            <a:r>
              <a:rPr lang="en-US" dirty="0" err="1" smtClean="0"/>
              <a:t>pengembangan</a:t>
            </a:r>
            <a:r>
              <a:rPr lang="en-US" dirty="0" smtClean="0"/>
              <a:t> </a:t>
            </a:r>
            <a:r>
              <a:rPr lang="en-US" dirty="0" err="1" smtClean="0"/>
              <a:t>sistem</a:t>
            </a:r>
            <a:r>
              <a:rPr lang="en-US" dirty="0" smtClean="0"/>
              <a:t>/PL </a:t>
            </a:r>
            <a:r>
              <a:rPr lang="en-US" dirty="0" err="1" smtClean="0"/>
              <a:t>dengan</a:t>
            </a:r>
            <a:r>
              <a:rPr lang="en-US" dirty="0" smtClean="0"/>
              <a:t> </a:t>
            </a:r>
            <a:r>
              <a:rPr lang="en-US" dirty="0" err="1" smtClean="0"/>
              <a:t>skala</a:t>
            </a:r>
            <a:r>
              <a:rPr lang="en-US" dirty="0" smtClean="0"/>
              <a:t> </a:t>
            </a:r>
            <a:r>
              <a:rPr lang="en-US" dirty="0" err="1" smtClean="0"/>
              <a:t>besar</a:t>
            </a:r>
            <a:endParaRPr lang="en-US" dirty="0" smtClean="0"/>
          </a:p>
          <a:p>
            <a:endParaRPr lang="en-US" dirty="0"/>
          </a:p>
        </p:txBody>
      </p:sp>
    </p:spTree>
    <p:extLst>
      <p:ext uri="{BB962C8B-B14F-4D97-AF65-F5344CB8AC3E}">
        <p14:creationId xmlns:p14="http://schemas.microsoft.com/office/powerpoint/2010/main" val="4126629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The Evolutionary : Spiral Model</a:t>
            </a:r>
            <a:endParaRPr lang="en-US" dirty="0"/>
          </a:p>
        </p:txBody>
      </p:sp>
      <p:pic>
        <p:nvPicPr>
          <p:cNvPr id="47106" name="Picture 2"/>
          <p:cNvPicPr>
            <a:picLocks noChangeAspect="1" noChangeArrowheads="1"/>
          </p:cNvPicPr>
          <p:nvPr/>
        </p:nvPicPr>
        <p:blipFill>
          <a:blip r:embed="rId2"/>
          <a:srcRect l="28550" t="14648" r="20937" b="24804"/>
          <a:stretch>
            <a:fillRect/>
          </a:stretch>
        </p:blipFill>
        <p:spPr bwMode="auto">
          <a:xfrm>
            <a:off x="1428728" y="2071678"/>
            <a:ext cx="6572296" cy="4429156"/>
          </a:xfrm>
          <a:prstGeom prst="rect">
            <a:avLst/>
          </a:prstGeom>
          <a:noFill/>
          <a:ln w="9525">
            <a:noFill/>
            <a:miter lim="800000"/>
            <a:headEnd/>
            <a:tailEnd/>
          </a:ln>
          <a:effectLst/>
        </p:spPr>
      </p:pic>
    </p:spTree>
    <p:extLst>
      <p:ext uri="{BB962C8B-B14F-4D97-AF65-F5344CB8AC3E}">
        <p14:creationId xmlns:p14="http://schemas.microsoft.com/office/powerpoint/2010/main" val="1041296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Agile View of Process</a:t>
            </a:r>
            <a:endParaRPr lang="en-US" dirty="0"/>
          </a:p>
        </p:txBody>
      </p:sp>
      <p:sp>
        <p:nvSpPr>
          <p:cNvPr id="3" name="Content Placeholder 2"/>
          <p:cNvSpPr>
            <a:spLocks noGrp="1"/>
          </p:cNvSpPr>
          <p:nvPr>
            <p:ph idx="1"/>
          </p:nvPr>
        </p:nvSpPr>
        <p:spPr/>
        <p:txBody>
          <a:bodyPr/>
          <a:lstStyle/>
          <a:p>
            <a:r>
              <a:rPr lang="en-US" sz="2800" dirty="0" err="1" smtClean="0"/>
              <a:t>Merupakan</a:t>
            </a:r>
            <a:r>
              <a:rPr lang="en-US" sz="2800" dirty="0" smtClean="0"/>
              <a:t> </a:t>
            </a:r>
            <a:r>
              <a:rPr lang="en-US" sz="2800" dirty="0" err="1" smtClean="0"/>
              <a:t>hal</a:t>
            </a:r>
            <a:r>
              <a:rPr lang="en-US" sz="2800" dirty="0" smtClean="0"/>
              <a:t> yang </a:t>
            </a:r>
            <a:r>
              <a:rPr lang="en-US" sz="2800" dirty="0" err="1" smtClean="0"/>
              <a:t>masuk</a:t>
            </a:r>
            <a:r>
              <a:rPr lang="en-US" sz="2800" dirty="0" smtClean="0"/>
              <a:t> </a:t>
            </a:r>
            <a:r>
              <a:rPr lang="en-US" sz="2800" dirty="0" err="1" smtClean="0"/>
              <a:t>akal</a:t>
            </a:r>
            <a:r>
              <a:rPr lang="en-US" sz="2800" dirty="0" smtClean="0"/>
              <a:t>, </a:t>
            </a:r>
            <a:r>
              <a:rPr lang="en-US" sz="2800" dirty="0" err="1" smtClean="0"/>
              <a:t>untuk</a:t>
            </a:r>
            <a:r>
              <a:rPr lang="en-US" sz="2800" dirty="0" smtClean="0"/>
              <a:t> </a:t>
            </a:r>
            <a:r>
              <a:rPr lang="en-US" sz="2800" dirty="0" err="1" smtClean="0"/>
              <a:t>mengembangkan</a:t>
            </a:r>
            <a:r>
              <a:rPr lang="en-US" sz="2800" dirty="0" smtClean="0"/>
              <a:t> </a:t>
            </a:r>
            <a:r>
              <a:rPr lang="en-US" sz="2800" dirty="0" err="1" smtClean="0"/>
              <a:t>perangkat</a:t>
            </a:r>
            <a:r>
              <a:rPr lang="en-US" sz="2800" dirty="0" smtClean="0"/>
              <a:t> </a:t>
            </a:r>
            <a:r>
              <a:rPr lang="en-US" sz="2800" dirty="0" err="1" smtClean="0"/>
              <a:t>lunak</a:t>
            </a:r>
            <a:r>
              <a:rPr lang="en-US" sz="2800" dirty="0" smtClean="0"/>
              <a:t> </a:t>
            </a:r>
            <a:r>
              <a:rPr lang="en-US" sz="2800" dirty="0" err="1" smtClean="0"/>
              <a:t>secara</a:t>
            </a:r>
            <a:r>
              <a:rPr lang="en-US" sz="2800" dirty="0" smtClean="0"/>
              <a:t> </a:t>
            </a:r>
            <a:r>
              <a:rPr lang="en-US" sz="2800" dirty="0" err="1" smtClean="0"/>
              <a:t>cepat</a:t>
            </a:r>
            <a:r>
              <a:rPr lang="en-US" sz="2800" dirty="0" smtClean="0"/>
              <a:t> </a:t>
            </a:r>
            <a:r>
              <a:rPr lang="en-US" sz="2800" dirty="0" err="1" smtClean="0"/>
              <a:t>pada</a:t>
            </a:r>
            <a:r>
              <a:rPr lang="en-US" sz="2800" dirty="0" smtClean="0"/>
              <a:t> </a:t>
            </a:r>
            <a:r>
              <a:rPr lang="en-US" sz="2800" dirty="0" err="1" smtClean="0"/>
              <a:t>jenis</a:t>
            </a:r>
            <a:r>
              <a:rPr lang="en-US" sz="2800" dirty="0" smtClean="0"/>
              <a:t> </a:t>
            </a:r>
            <a:r>
              <a:rPr lang="en-US" sz="2800" dirty="0" err="1" smtClean="0"/>
              <a:t>proyek</a:t>
            </a:r>
            <a:r>
              <a:rPr lang="en-US" sz="2800" dirty="0" smtClean="0"/>
              <a:t> </a:t>
            </a:r>
            <a:r>
              <a:rPr lang="en-US" sz="2800" dirty="0" err="1" smtClean="0"/>
              <a:t>perangkat</a:t>
            </a:r>
            <a:r>
              <a:rPr lang="en-US" sz="2800" dirty="0" smtClean="0"/>
              <a:t> </a:t>
            </a:r>
            <a:r>
              <a:rPr lang="en-US" sz="2800" dirty="0" err="1" smtClean="0"/>
              <a:t>lunak</a:t>
            </a:r>
            <a:r>
              <a:rPr lang="en-US" sz="2800" dirty="0" smtClean="0"/>
              <a:t> </a:t>
            </a:r>
            <a:r>
              <a:rPr lang="en-US" sz="2800" dirty="0" err="1" smtClean="0"/>
              <a:t>tertentu</a:t>
            </a:r>
            <a:endParaRPr lang="en-US" sz="2800" dirty="0" smtClean="0"/>
          </a:p>
          <a:p>
            <a:endParaRPr lang="en-US" sz="2800" dirty="0" smtClean="0"/>
          </a:p>
          <a:p>
            <a:r>
              <a:rPr lang="en-US" sz="2800" dirty="0" err="1" smtClean="0"/>
              <a:t>Dapat</a:t>
            </a:r>
            <a:r>
              <a:rPr lang="en-US" sz="2800" dirty="0" smtClean="0"/>
              <a:t> </a:t>
            </a:r>
            <a:r>
              <a:rPr lang="en-US" sz="2800" dirty="0" err="1" smtClean="0"/>
              <a:t>memberikan</a:t>
            </a:r>
            <a:r>
              <a:rPr lang="en-US" sz="2800" dirty="0" smtClean="0"/>
              <a:t> </a:t>
            </a:r>
            <a:r>
              <a:rPr lang="en-US" sz="2800" dirty="0" err="1" smtClean="0"/>
              <a:t>sistem</a:t>
            </a:r>
            <a:r>
              <a:rPr lang="en-US" sz="2800" dirty="0" smtClean="0"/>
              <a:t> yang </a:t>
            </a:r>
            <a:r>
              <a:rPr lang="en-US" sz="2800" dirty="0" err="1" smtClean="0"/>
              <a:t>sukses</a:t>
            </a:r>
            <a:r>
              <a:rPr lang="en-US" sz="2800" dirty="0" smtClean="0"/>
              <a:t> </a:t>
            </a:r>
            <a:r>
              <a:rPr lang="en-US" sz="2800" dirty="0" err="1" smtClean="0"/>
              <a:t>dengan</a:t>
            </a:r>
            <a:r>
              <a:rPr lang="en-US" sz="2800" dirty="0" smtClean="0"/>
              <a:t> </a:t>
            </a:r>
            <a:r>
              <a:rPr lang="en-US" sz="2800" dirty="0" err="1" smtClean="0"/>
              <a:t>cepat</a:t>
            </a:r>
            <a:r>
              <a:rPr lang="en-US" sz="2800" dirty="0" smtClean="0"/>
              <a:t> </a:t>
            </a:r>
            <a:r>
              <a:rPr lang="en-US" sz="2800" dirty="0" err="1" smtClean="0"/>
              <a:t>dengan</a:t>
            </a:r>
            <a:r>
              <a:rPr lang="en-US" sz="2800" dirty="0" smtClean="0"/>
              <a:t> </a:t>
            </a:r>
            <a:r>
              <a:rPr lang="en-US" sz="2800" dirty="0" err="1" smtClean="0"/>
              <a:t>menekankan</a:t>
            </a:r>
            <a:r>
              <a:rPr lang="en-US" sz="2800" dirty="0" smtClean="0"/>
              <a:t> </a:t>
            </a:r>
            <a:r>
              <a:rPr lang="en-US" sz="2800" dirty="0" err="1" smtClean="0"/>
              <a:t>komunikasi</a:t>
            </a:r>
            <a:r>
              <a:rPr lang="en-US" sz="2800" dirty="0" smtClean="0"/>
              <a:t> yang </a:t>
            </a:r>
            <a:r>
              <a:rPr lang="en-US" sz="2800" dirty="0" err="1" smtClean="0"/>
              <a:t>terus</a:t>
            </a:r>
            <a:r>
              <a:rPr lang="en-US" sz="2800" dirty="0" smtClean="0"/>
              <a:t> </a:t>
            </a:r>
            <a:r>
              <a:rPr lang="en-US" sz="2800" dirty="0" err="1" smtClean="0"/>
              <a:t>menerus</a:t>
            </a:r>
            <a:r>
              <a:rPr lang="en-US" sz="2800" dirty="0" smtClean="0"/>
              <a:t> </a:t>
            </a:r>
            <a:r>
              <a:rPr lang="en-US" sz="2800" dirty="0" err="1" smtClean="0"/>
              <a:t>dan</a:t>
            </a:r>
            <a:r>
              <a:rPr lang="en-US" sz="2800" dirty="0" smtClean="0"/>
              <a:t> </a:t>
            </a:r>
            <a:r>
              <a:rPr lang="en-US" sz="2800" dirty="0" err="1" smtClean="0"/>
              <a:t>kolaborasi</a:t>
            </a:r>
            <a:r>
              <a:rPr lang="en-US" sz="2800" dirty="0" smtClean="0"/>
              <a:t> </a:t>
            </a:r>
            <a:r>
              <a:rPr lang="en-US" sz="2800" dirty="0" err="1" smtClean="0"/>
              <a:t>di</a:t>
            </a:r>
            <a:r>
              <a:rPr lang="en-US" sz="2800" dirty="0" smtClean="0"/>
              <a:t> </a:t>
            </a:r>
            <a:r>
              <a:rPr lang="en-US" sz="2800" dirty="0" err="1" smtClean="0"/>
              <a:t>antara</a:t>
            </a:r>
            <a:r>
              <a:rPr lang="en-US" sz="2800" dirty="0" smtClean="0"/>
              <a:t> </a:t>
            </a:r>
            <a:r>
              <a:rPr lang="en-US" sz="2800" dirty="0" err="1" smtClean="0"/>
              <a:t>para</a:t>
            </a:r>
            <a:r>
              <a:rPr lang="en-US" sz="2800" dirty="0" smtClean="0"/>
              <a:t> </a:t>
            </a:r>
            <a:r>
              <a:rPr lang="en-US" sz="2800" dirty="0" err="1" smtClean="0"/>
              <a:t>pengembang</a:t>
            </a:r>
            <a:r>
              <a:rPr lang="en-US" sz="2800" dirty="0" smtClean="0"/>
              <a:t> </a:t>
            </a:r>
            <a:r>
              <a:rPr lang="en-US" sz="2800" dirty="0" err="1" smtClean="0"/>
              <a:t>dan</a:t>
            </a:r>
            <a:r>
              <a:rPr lang="en-US" sz="2800" dirty="0" smtClean="0"/>
              <a:t> </a:t>
            </a:r>
            <a:r>
              <a:rPr lang="en-US" sz="2800" dirty="0" err="1" smtClean="0"/>
              <a:t>pelanggan</a:t>
            </a:r>
            <a:r>
              <a:rPr lang="en-US" sz="2800" dirty="0" smtClean="0"/>
              <a:t> </a:t>
            </a:r>
          </a:p>
        </p:txBody>
      </p:sp>
    </p:spTree>
    <p:extLst>
      <p:ext uri="{BB962C8B-B14F-4D97-AF65-F5344CB8AC3E}">
        <p14:creationId xmlns:p14="http://schemas.microsoft.com/office/powerpoint/2010/main" val="998899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a:t>
            </a:r>
            <a:endParaRPr lang="en-US" dirty="0"/>
          </a:p>
        </p:txBody>
      </p:sp>
      <p:sp>
        <p:nvSpPr>
          <p:cNvPr id="3" name="Content Placeholder 2"/>
          <p:cNvSpPr>
            <a:spLocks noGrp="1"/>
          </p:cNvSpPr>
          <p:nvPr>
            <p:ph idx="1"/>
          </p:nvPr>
        </p:nvSpPr>
        <p:spPr/>
        <p:txBody>
          <a:bodyPr/>
          <a:lstStyle/>
          <a:p>
            <a:pPr eaLnBrk="1" hangingPunct="1"/>
            <a:r>
              <a:rPr lang="en-US" sz="2800" dirty="0" err="1" smtClean="0"/>
              <a:t>Menggunakan</a:t>
            </a:r>
            <a:r>
              <a:rPr lang="en-US" sz="2800" dirty="0" smtClean="0"/>
              <a:t> </a:t>
            </a:r>
            <a:r>
              <a:rPr lang="en-US" sz="2800" dirty="0" err="1" smtClean="0"/>
              <a:t>sedikit</a:t>
            </a:r>
            <a:r>
              <a:rPr lang="en-US" sz="2800" dirty="0" smtClean="0"/>
              <a:t> </a:t>
            </a:r>
            <a:r>
              <a:rPr lang="en-US" sz="2800" dirty="0" err="1" smtClean="0"/>
              <a:t>aturan</a:t>
            </a:r>
            <a:r>
              <a:rPr lang="en-US" sz="2800" dirty="0" smtClean="0"/>
              <a:t> yang </a:t>
            </a:r>
            <a:r>
              <a:rPr lang="en-US" sz="2800" dirty="0" err="1" smtClean="0"/>
              <a:t>mudah</a:t>
            </a:r>
            <a:r>
              <a:rPr lang="en-US" sz="2800" dirty="0" smtClean="0"/>
              <a:t> </a:t>
            </a:r>
            <a:r>
              <a:rPr lang="en-US" sz="2800" dirty="0" err="1" smtClean="0"/>
              <a:t>untuk</a:t>
            </a:r>
            <a:r>
              <a:rPr lang="en-US" sz="2800" dirty="0" smtClean="0"/>
              <a:t> </a:t>
            </a:r>
            <a:r>
              <a:rPr lang="en-US" sz="2800" dirty="0" err="1" smtClean="0"/>
              <a:t>dipelajari</a:t>
            </a:r>
            <a:r>
              <a:rPr lang="en-US" sz="2800" dirty="0" smtClean="0"/>
              <a:t> </a:t>
            </a:r>
            <a:r>
              <a:rPr lang="en-US" sz="2800" dirty="0" err="1" smtClean="0"/>
              <a:t>dan</a:t>
            </a:r>
            <a:r>
              <a:rPr lang="en-US" sz="2800" dirty="0" smtClean="0"/>
              <a:t> </a:t>
            </a:r>
            <a:r>
              <a:rPr lang="en-US" sz="2800" dirty="0" err="1" smtClean="0"/>
              <a:t>diikuti</a:t>
            </a:r>
            <a:endParaRPr lang="en-US" sz="2800" dirty="0" smtClean="0"/>
          </a:p>
          <a:p>
            <a:pPr eaLnBrk="1" hangingPunct="1"/>
            <a:r>
              <a:rPr lang="en-US" sz="2800" dirty="0" err="1" smtClean="0"/>
              <a:t>Mengurangi</a:t>
            </a:r>
            <a:r>
              <a:rPr lang="en-US" sz="2800" dirty="0" smtClean="0"/>
              <a:t> </a:t>
            </a:r>
            <a:r>
              <a:rPr lang="en-US" sz="2800" dirty="0" err="1" smtClean="0"/>
              <a:t>banyak</a:t>
            </a:r>
            <a:r>
              <a:rPr lang="en-US" sz="2800" dirty="0" smtClean="0"/>
              <a:t> </a:t>
            </a:r>
            <a:r>
              <a:rPr lang="en-US" sz="2800" dirty="0" err="1" smtClean="0"/>
              <a:t>pemodelan</a:t>
            </a:r>
            <a:r>
              <a:rPr lang="en-US" sz="2800" dirty="0" smtClean="0"/>
              <a:t> </a:t>
            </a:r>
            <a:r>
              <a:rPr lang="en-US" sz="2800" dirty="0" err="1" smtClean="0"/>
              <a:t>dan</a:t>
            </a:r>
            <a:r>
              <a:rPr lang="en-US" sz="2800" dirty="0" smtClean="0"/>
              <a:t> </a:t>
            </a:r>
            <a:r>
              <a:rPr lang="en-US" sz="2800" dirty="0" err="1" smtClean="0"/>
              <a:t>dokumentasi</a:t>
            </a:r>
            <a:endParaRPr lang="en-US" sz="2800" dirty="0" smtClean="0"/>
          </a:p>
          <a:p>
            <a:pPr eaLnBrk="1" hangingPunct="1"/>
            <a:r>
              <a:rPr lang="en-US" sz="2800" dirty="0" err="1" smtClean="0"/>
              <a:t>Menekankan</a:t>
            </a:r>
            <a:r>
              <a:rPr lang="en-US" sz="2800" dirty="0" smtClean="0"/>
              <a:t> </a:t>
            </a:r>
            <a:r>
              <a:rPr lang="en-US" sz="2800" dirty="0" err="1" smtClean="0"/>
              <a:t>kesederhanaan</a:t>
            </a:r>
            <a:r>
              <a:rPr lang="en-US" sz="2800" dirty="0" smtClean="0"/>
              <a:t> (simple) </a:t>
            </a:r>
            <a:r>
              <a:rPr lang="en-US" sz="2800" dirty="0" err="1" smtClean="0"/>
              <a:t>dan</a:t>
            </a:r>
            <a:r>
              <a:rPr lang="en-US" sz="2800" dirty="0" smtClean="0"/>
              <a:t> </a:t>
            </a:r>
            <a:r>
              <a:rPr lang="en-US" sz="2800" dirty="0" err="1" smtClean="0"/>
              <a:t>pengembangan</a:t>
            </a:r>
            <a:r>
              <a:rPr lang="en-US" sz="2800" dirty="0" smtClean="0"/>
              <a:t> </a:t>
            </a:r>
            <a:r>
              <a:rPr lang="en-US" sz="2800" dirty="0" err="1" smtClean="0"/>
              <a:t>aplikasi</a:t>
            </a:r>
            <a:r>
              <a:rPr lang="en-US" sz="2800" dirty="0" smtClean="0"/>
              <a:t> yang </a:t>
            </a:r>
            <a:r>
              <a:rPr lang="en-US" sz="2800" dirty="0" err="1" smtClean="0"/>
              <a:t>iteratif</a:t>
            </a:r>
            <a:r>
              <a:rPr lang="en-US" sz="2800" dirty="0" smtClean="0"/>
              <a:t> (</a:t>
            </a:r>
            <a:r>
              <a:rPr lang="en-US" sz="2800" dirty="0" err="1" smtClean="0"/>
              <a:t>berulang</a:t>
            </a:r>
            <a:r>
              <a:rPr lang="en-US" sz="2800" dirty="0" smtClean="0"/>
              <a:t>)</a:t>
            </a:r>
          </a:p>
          <a:p>
            <a:pPr eaLnBrk="1" hangingPunct="1"/>
            <a:r>
              <a:rPr lang="en-US" sz="2800" dirty="0" err="1" smtClean="0"/>
              <a:t>Contoh</a:t>
            </a:r>
            <a:r>
              <a:rPr lang="en-US" sz="2800" dirty="0" smtClean="0"/>
              <a:t> </a:t>
            </a:r>
            <a:r>
              <a:rPr lang="en-US" sz="2800" dirty="0" err="1" smtClean="0"/>
              <a:t>pengembangan</a:t>
            </a:r>
            <a:r>
              <a:rPr lang="en-US" sz="2800" dirty="0" smtClean="0"/>
              <a:t> </a:t>
            </a:r>
            <a:r>
              <a:rPr lang="en-US" sz="2800" dirty="0" err="1" smtClean="0"/>
              <a:t>ini</a:t>
            </a:r>
            <a:r>
              <a:rPr lang="en-US" sz="2800" dirty="0" smtClean="0"/>
              <a:t>:</a:t>
            </a:r>
          </a:p>
          <a:p>
            <a:pPr lvl="1" eaLnBrk="1" hangingPunct="1"/>
            <a:r>
              <a:rPr lang="en-US" sz="2400" dirty="0" smtClean="0">
                <a:solidFill>
                  <a:srgbClr val="C00000"/>
                </a:solidFill>
              </a:rPr>
              <a:t>Extreme Programming </a:t>
            </a:r>
            <a:r>
              <a:rPr lang="en-US" sz="2400" dirty="0" smtClean="0"/>
              <a:t>(XP)</a:t>
            </a:r>
          </a:p>
          <a:p>
            <a:pPr lvl="1" eaLnBrk="1" hangingPunct="1"/>
            <a:r>
              <a:rPr lang="en-US" sz="2400" dirty="0" smtClean="0"/>
              <a:t>Scrum</a:t>
            </a:r>
          </a:p>
          <a:p>
            <a:pPr lvl="1" eaLnBrk="1" hangingPunct="1"/>
            <a:r>
              <a:rPr lang="en-US" sz="2400" dirty="0" smtClean="0"/>
              <a:t>Dynamic Systems Development Model (DSDM)</a:t>
            </a:r>
          </a:p>
          <a:p>
            <a:pPr lvl="1" eaLnBrk="1" hangingPunct="1"/>
            <a:endParaRPr lang="en-US" sz="2400" dirty="0" smtClean="0"/>
          </a:p>
          <a:p>
            <a:endParaRPr lang="en-US" sz="2000" dirty="0"/>
          </a:p>
        </p:txBody>
      </p:sp>
    </p:spTree>
    <p:extLst>
      <p:ext uri="{BB962C8B-B14F-4D97-AF65-F5344CB8AC3E}">
        <p14:creationId xmlns:p14="http://schemas.microsoft.com/office/powerpoint/2010/main" val="34902827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Programming (XP)</a:t>
            </a:r>
            <a:endParaRPr lang="en-US" dirty="0"/>
          </a:p>
        </p:txBody>
      </p:sp>
      <p:sp>
        <p:nvSpPr>
          <p:cNvPr id="3" name="Content Placeholder 2"/>
          <p:cNvSpPr>
            <a:spLocks noGrp="1"/>
          </p:cNvSpPr>
          <p:nvPr>
            <p:ph idx="1"/>
          </p:nvPr>
        </p:nvSpPr>
        <p:spPr/>
        <p:txBody>
          <a:bodyPr/>
          <a:lstStyle/>
          <a:p>
            <a:pPr eaLnBrk="1" hangingPunct="1">
              <a:buNone/>
            </a:pPr>
            <a:r>
              <a:rPr lang="en-US" sz="3600" dirty="0" smtClean="0"/>
              <a:t>“Core Values” of XP</a:t>
            </a:r>
          </a:p>
          <a:p>
            <a:pPr marL="858837" lvl="1" indent="-514350" eaLnBrk="1" hangingPunct="1">
              <a:buFont typeface="+mj-lt"/>
              <a:buAutoNum type="arabicPeriod"/>
            </a:pPr>
            <a:r>
              <a:rPr lang="en-US" sz="2800" dirty="0" smtClean="0">
                <a:solidFill>
                  <a:srgbClr val="C00000"/>
                </a:solidFill>
              </a:rPr>
              <a:t>Communication</a:t>
            </a:r>
            <a:endParaRPr lang="en-US" sz="2800" dirty="0" smtClean="0"/>
          </a:p>
          <a:p>
            <a:pPr marL="858837" lvl="1" indent="-514350" eaLnBrk="1" hangingPunct="1">
              <a:buFont typeface="+mj-lt"/>
              <a:buAutoNum type="arabicPeriod"/>
            </a:pPr>
            <a:r>
              <a:rPr lang="en-US" sz="2800" dirty="0" smtClean="0">
                <a:solidFill>
                  <a:srgbClr val="C00000"/>
                </a:solidFill>
              </a:rPr>
              <a:t>Simplicity</a:t>
            </a:r>
            <a:endParaRPr lang="en-US" sz="2800" dirty="0" smtClean="0">
              <a:solidFill>
                <a:srgbClr val="0070C0"/>
              </a:solidFill>
            </a:endParaRPr>
          </a:p>
          <a:p>
            <a:pPr marL="858837" lvl="1" indent="-514350" eaLnBrk="1" hangingPunct="1">
              <a:buFont typeface="+mj-lt"/>
              <a:buAutoNum type="arabicPeriod"/>
            </a:pPr>
            <a:r>
              <a:rPr lang="en-US" sz="2800" dirty="0" smtClean="0">
                <a:solidFill>
                  <a:srgbClr val="C00000"/>
                </a:solidFill>
              </a:rPr>
              <a:t>Feedback</a:t>
            </a:r>
            <a:endParaRPr lang="en-US" sz="2800" dirty="0" smtClean="0">
              <a:solidFill>
                <a:srgbClr val="0070C0"/>
              </a:solidFill>
            </a:endParaRPr>
          </a:p>
          <a:p>
            <a:pPr marL="858837" lvl="1" indent="-514350" eaLnBrk="1" hangingPunct="1">
              <a:buFont typeface="+mj-lt"/>
              <a:buAutoNum type="arabicPeriod"/>
            </a:pPr>
            <a:r>
              <a:rPr lang="en-US" sz="2800" dirty="0" smtClean="0">
                <a:solidFill>
                  <a:srgbClr val="C00000"/>
                </a:solidFill>
              </a:rPr>
              <a:t>Courage</a:t>
            </a:r>
            <a:r>
              <a:rPr lang="en-US" sz="2800" dirty="0" smtClean="0"/>
              <a:t> (</a:t>
            </a:r>
            <a:r>
              <a:rPr lang="en-US" sz="2800" i="1" dirty="0" smtClean="0"/>
              <a:t>Quality First, test and efficient coding</a:t>
            </a:r>
            <a:r>
              <a:rPr lang="en-US" sz="2800" dirty="0" smtClean="0"/>
              <a:t>)</a:t>
            </a:r>
          </a:p>
          <a:p>
            <a:endParaRPr lang="en-US" dirty="0"/>
          </a:p>
        </p:txBody>
      </p:sp>
    </p:spTree>
    <p:extLst>
      <p:ext uri="{BB962C8B-B14F-4D97-AF65-F5344CB8AC3E}">
        <p14:creationId xmlns:p14="http://schemas.microsoft.com/office/powerpoint/2010/main" val="2597258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Programming (XP)</a:t>
            </a:r>
            <a:endParaRPr lang="en-US" dirty="0"/>
          </a:p>
        </p:txBody>
      </p:sp>
      <p:sp>
        <p:nvSpPr>
          <p:cNvPr id="3" name="Content Placeholder 2"/>
          <p:cNvSpPr>
            <a:spLocks noGrp="1"/>
          </p:cNvSpPr>
          <p:nvPr>
            <p:ph idx="1"/>
          </p:nvPr>
        </p:nvSpPr>
        <p:spPr/>
        <p:txBody>
          <a:bodyPr/>
          <a:lstStyle/>
          <a:p>
            <a:pPr marL="171447" indent="-171447" defTabSz="685787" fontAlgn="auto">
              <a:spcBef>
                <a:spcPts val="750"/>
              </a:spcBef>
              <a:spcAft>
                <a:spcPts val="0"/>
              </a:spcAft>
              <a:defRPr/>
            </a:pPr>
            <a:r>
              <a:rPr lang="en-US" altLang="id-ID" sz="3600" dirty="0">
                <a:solidFill>
                  <a:schemeClr val="accent1">
                    <a:lumMod val="75000"/>
                  </a:schemeClr>
                </a:solidFill>
              </a:rPr>
              <a:t>Key principles of XP include:</a:t>
            </a:r>
          </a:p>
          <a:p>
            <a:pPr marL="514340" lvl="1" indent="-171447" defTabSz="685787" fontAlgn="auto">
              <a:spcBef>
                <a:spcPts val="375"/>
              </a:spcBef>
              <a:spcAft>
                <a:spcPts val="0"/>
              </a:spcAft>
              <a:defRPr/>
            </a:pPr>
            <a:r>
              <a:rPr lang="en-US" altLang="id-ID" sz="3600" dirty="0">
                <a:solidFill>
                  <a:schemeClr val="accent1">
                    <a:lumMod val="75000"/>
                  </a:schemeClr>
                </a:solidFill>
              </a:rPr>
              <a:t>Continuous testing</a:t>
            </a:r>
          </a:p>
          <a:p>
            <a:pPr marL="514340" lvl="1" indent="-171447" defTabSz="685787" fontAlgn="auto">
              <a:spcBef>
                <a:spcPts val="375"/>
              </a:spcBef>
              <a:spcAft>
                <a:spcPts val="0"/>
              </a:spcAft>
              <a:defRPr/>
            </a:pPr>
            <a:r>
              <a:rPr lang="en-US" altLang="id-ID" sz="3600" dirty="0">
                <a:solidFill>
                  <a:schemeClr val="accent1">
                    <a:lumMod val="75000"/>
                  </a:schemeClr>
                </a:solidFill>
              </a:rPr>
              <a:t>Simple coding</a:t>
            </a:r>
          </a:p>
          <a:p>
            <a:pPr marL="514340" lvl="1" indent="-171447" defTabSz="685787" fontAlgn="auto">
              <a:spcBef>
                <a:spcPts val="375"/>
              </a:spcBef>
              <a:spcAft>
                <a:spcPts val="0"/>
              </a:spcAft>
              <a:defRPr/>
            </a:pPr>
            <a:r>
              <a:rPr lang="en-US" altLang="id-ID" sz="3600" dirty="0">
                <a:solidFill>
                  <a:schemeClr val="accent1">
                    <a:lumMod val="75000"/>
                  </a:schemeClr>
                </a:solidFill>
              </a:rPr>
              <a:t>Close interaction with the end users to build systems very quickly</a:t>
            </a:r>
            <a:br>
              <a:rPr lang="en-US" altLang="id-ID" sz="3600" dirty="0">
                <a:solidFill>
                  <a:schemeClr val="accent1">
                    <a:lumMod val="75000"/>
                  </a:schemeClr>
                </a:solidFill>
              </a:rPr>
            </a:br>
            <a:r>
              <a:rPr lang="en-US" altLang="id-ID" sz="2586" dirty="0"/>
              <a:t/>
            </a:r>
            <a:br>
              <a:rPr lang="en-US" altLang="id-ID" sz="2586" dirty="0"/>
            </a:br>
            <a:endParaRPr lang="en-US" altLang="id-ID" sz="2586" dirty="0"/>
          </a:p>
          <a:p>
            <a:pPr marL="171447" indent="-171447" defTabSz="685787" fontAlgn="auto">
              <a:spcBef>
                <a:spcPts val="750"/>
              </a:spcBef>
              <a:spcAft>
                <a:spcPts val="0"/>
              </a:spcAft>
              <a:defRPr/>
            </a:pPr>
            <a:endParaRPr lang="en-US" altLang="id-ID" sz="2100" dirty="0"/>
          </a:p>
        </p:txBody>
      </p:sp>
    </p:spTree>
    <p:extLst>
      <p:ext uri="{BB962C8B-B14F-4D97-AF65-F5344CB8AC3E}">
        <p14:creationId xmlns:p14="http://schemas.microsoft.com/office/powerpoint/2010/main" val="3597928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Programming (XP)</a:t>
            </a:r>
            <a:endParaRPr lang="en-US" dirty="0"/>
          </a:p>
        </p:txBody>
      </p:sp>
      <p:sp>
        <p:nvSpPr>
          <p:cNvPr id="3" name="Content Placeholder 2"/>
          <p:cNvSpPr>
            <a:spLocks noGrp="1"/>
          </p:cNvSpPr>
          <p:nvPr>
            <p:ph idx="1"/>
          </p:nvPr>
        </p:nvSpPr>
        <p:spPr/>
        <p:txBody>
          <a:bodyPr/>
          <a:lstStyle/>
          <a:p>
            <a:pPr marL="742950" indent="-742950" eaLnBrk="1" hangingPunct="1">
              <a:buFont typeface="+mj-lt"/>
              <a:buAutoNum type="arabicPeriod"/>
            </a:pPr>
            <a:r>
              <a:rPr lang="en-US" dirty="0" smtClean="0">
                <a:solidFill>
                  <a:schemeClr val="accent1">
                    <a:lumMod val="75000"/>
                  </a:schemeClr>
                </a:solidFill>
              </a:rPr>
              <a:t>User Stories about system do</a:t>
            </a:r>
          </a:p>
          <a:p>
            <a:pPr marL="742950" indent="-742950" eaLnBrk="1" hangingPunct="1">
              <a:buFont typeface="+mj-lt"/>
              <a:buAutoNum type="arabicPeriod"/>
            </a:pPr>
            <a:r>
              <a:rPr lang="en-US" dirty="0" smtClean="0">
                <a:solidFill>
                  <a:schemeClr val="accent1">
                    <a:lumMod val="75000"/>
                  </a:schemeClr>
                </a:solidFill>
              </a:rPr>
              <a:t>Code small program</a:t>
            </a:r>
            <a:r>
              <a:rPr lang="id-ID" dirty="0" smtClean="0">
                <a:solidFill>
                  <a:schemeClr val="accent1">
                    <a:lumMod val="75000"/>
                  </a:schemeClr>
                </a:solidFill>
              </a:rPr>
              <a:t> using defined standards</a:t>
            </a:r>
          </a:p>
          <a:p>
            <a:pPr marL="742950" indent="-742950" eaLnBrk="1" hangingPunct="1">
              <a:buFont typeface="+mj-lt"/>
              <a:buAutoNum type="arabicPeriod"/>
            </a:pPr>
            <a:r>
              <a:rPr lang="en-US" dirty="0" smtClean="0">
                <a:solidFill>
                  <a:schemeClr val="accent1">
                    <a:lumMod val="75000"/>
                  </a:schemeClr>
                </a:solidFill>
              </a:rPr>
              <a:t>User Feedback</a:t>
            </a:r>
          </a:p>
          <a:p>
            <a:pPr marL="742950" indent="-742950" eaLnBrk="1" hangingPunct="1">
              <a:buFont typeface="+mj-lt"/>
              <a:buAutoNum type="arabicPeriod"/>
            </a:pPr>
            <a:r>
              <a:rPr lang="en-US" dirty="0" smtClean="0">
                <a:solidFill>
                  <a:schemeClr val="accent1">
                    <a:lumMod val="75000"/>
                  </a:schemeClr>
                </a:solidFill>
              </a:rPr>
              <a:t>Repeat</a:t>
            </a:r>
          </a:p>
          <a:p>
            <a:endParaRPr lang="en-US" sz="2400" dirty="0">
              <a:solidFill>
                <a:schemeClr val="accent1">
                  <a:lumMod val="75000"/>
                </a:schemeClr>
              </a:solidFill>
            </a:endParaRPr>
          </a:p>
        </p:txBody>
      </p:sp>
    </p:spTree>
    <p:extLst>
      <p:ext uri="{BB962C8B-B14F-4D97-AF65-F5344CB8AC3E}">
        <p14:creationId xmlns:p14="http://schemas.microsoft.com/office/powerpoint/2010/main" val="248447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49B7DB2-7B15-43EC-AAB8-85CEBB9E33E0}" type="slidenum">
              <a:rPr lang="en-US" altLang="id-ID" sz="1108">
                <a:solidFill>
                  <a:srgbClr val="898989"/>
                </a:solidFill>
                <a:latin typeface="Times New Roman" panose="02020603050405020304" pitchFamily="18" charset="0"/>
              </a:rPr>
              <a:pPr/>
              <a:t>5</a:t>
            </a:fld>
            <a:endParaRPr lang="en-US" altLang="id-ID" sz="1108">
              <a:solidFill>
                <a:srgbClr val="898989"/>
              </a:solidFill>
              <a:latin typeface="Times New Roman" panose="02020603050405020304" pitchFamily="18" charset="0"/>
            </a:endParaRPr>
          </a:p>
        </p:txBody>
      </p:sp>
      <p:sp>
        <p:nvSpPr>
          <p:cNvPr id="11267" name="Rectangle 2"/>
          <p:cNvSpPr>
            <a:spLocks noGrp="1" noChangeArrowheads="1"/>
          </p:cNvSpPr>
          <p:nvPr>
            <p:ph type="title" idx="4294967295"/>
          </p:nvPr>
        </p:nvSpPr>
        <p:spPr>
          <a:xfrm>
            <a:off x="2411760" y="404664"/>
            <a:ext cx="4256841" cy="533571"/>
          </a:xfrm>
        </p:spPr>
        <p:txBody>
          <a:bodyPr>
            <a:normAutofit fontScale="90000"/>
          </a:bodyPr>
          <a:lstStyle/>
          <a:p>
            <a:pPr defTabSz="685787" fontAlgn="auto">
              <a:spcAft>
                <a:spcPts val="0"/>
              </a:spcAft>
              <a:defRPr/>
            </a:pPr>
            <a:r>
              <a:rPr lang="en-US" sz="3694" dirty="0">
                <a:solidFill>
                  <a:schemeClr val="bg1"/>
                </a:solidFill>
                <a:latin typeface="Tahoma" panose="020B0604030504040204" pitchFamily="34" charset="0"/>
                <a:ea typeface="Tahoma" panose="020B0604030504040204" pitchFamily="34" charset="0"/>
                <a:cs typeface="Tahoma" panose="020B0604030504040204" pitchFamily="34" charset="0"/>
              </a:rPr>
              <a:t>Development (How???)</a:t>
            </a:r>
          </a:p>
        </p:txBody>
      </p:sp>
      <p:sp>
        <p:nvSpPr>
          <p:cNvPr id="24580" name="Rectangle 3"/>
          <p:cNvSpPr>
            <a:spLocks noGrp="1" noChangeArrowheads="1"/>
          </p:cNvSpPr>
          <p:nvPr>
            <p:ph idx="4294967295"/>
          </p:nvPr>
        </p:nvSpPr>
        <p:spPr bwMode="auto">
          <a:xfrm>
            <a:off x="1" y="2092141"/>
            <a:ext cx="8229307" cy="3072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id-ID" sz="3694"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Software design</a:t>
            </a:r>
          </a:p>
          <a:p>
            <a:r>
              <a:rPr lang="en-US" altLang="id-ID" sz="3694"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Code Generation</a:t>
            </a:r>
          </a:p>
          <a:p>
            <a:r>
              <a:rPr lang="en-US" altLang="id-ID" sz="3694"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Software Testing</a:t>
            </a:r>
          </a:p>
        </p:txBody>
      </p:sp>
      <p:pic>
        <p:nvPicPr>
          <p:cNvPr id="24581"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59" y="5317021"/>
            <a:ext cx="7950794" cy="5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108508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Programming (XP)</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00" t="30778" r="14812" b="15445"/>
          <a:stretch/>
        </p:blipFill>
        <p:spPr bwMode="auto">
          <a:xfrm>
            <a:off x="928662" y="1643050"/>
            <a:ext cx="7283142" cy="434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t>
            </a:r>
            <a:r>
              <a:rPr lang="en-US" dirty="0" smtClean="0"/>
              <a:t>Discussion</a:t>
            </a:r>
            <a:endParaRPr lang="id-ID" dirty="0"/>
          </a:p>
        </p:txBody>
      </p:sp>
      <p:sp>
        <p:nvSpPr>
          <p:cNvPr id="3" name="Content Placeholder 2"/>
          <p:cNvSpPr>
            <a:spLocks noGrp="1"/>
          </p:cNvSpPr>
          <p:nvPr>
            <p:ph idx="1"/>
          </p:nvPr>
        </p:nvSpPr>
        <p:spPr/>
        <p:txBody>
          <a:bodyPr/>
          <a:lstStyle/>
          <a:p>
            <a:r>
              <a:rPr lang="en-US" dirty="0" err="1" smtClean="0"/>
              <a:t>Buat</a:t>
            </a:r>
            <a:r>
              <a:rPr lang="en-US" dirty="0" smtClean="0"/>
              <a:t> </a:t>
            </a:r>
            <a:r>
              <a:rPr lang="en-US" dirty="0" err="1" smtClean="0"/>
              <a:t>grup</a:t>
            </a:r>
            <a:r>
              <a:rPr lang="en-US" dirty="0" smtClean="0"/>
              <a:t> </a:t>
            </a:r>
            <a:r>
              <a:rPr lang="en-US" dirty="0" err="1" smtClean="0"/>
              <a:t>sejumlah</a:t>
            </a:r>
            <a:r>
              <a:rPr lang="en-US" dirty="0" smtClean="0"/>
              <a:t> 4 orang, </a:t>
            </a:r>
            <a:r>
              <a:rPr lang="en-US" dirty="0" err="1" smtClean="0"/>
              <a:t>diskusikan</a:t>
            </a:r>
            <a:r>
              <a:rPr lang="en-US" dirty="0"/>
              <a:t> </a:t>
            </a:r>
            <a:r>
              <a:rPr lang="en-US" dirty="0" err="1" smtClean="0"/>
              <a:t>kasus-kasus</a:t>
            </a:r>
            <a:r>
              <a:rPr lang="en-US" dirty="0" smtClean="0"/>
              <a:t> </a:t>
            </a:r>
            <a:r>
              <a:rPr lang="en-US" dirty="0" err="1" smtClean="0"/>
              <a:t>pada</a:t>
            </a:r>
            <a:r>
              <a:rPr lang="en-US" dirty="0" smtClean="0"/>
              <a:t> </a:t>
            </a:r>
            <a:r>
              <a:rPr lang="en-US" dirty="0" err="1" smtClean="0"/>
              <a:t>pertanyaan</a:t>
            </a:r>
            <a:r>
              <a:rPr lang="en-US" dirty="0" smtClean="0"/>
              <a:t> slide </a:t>
            </a:r>
            <a:r>
              <a:rPr lang="en-US" dirty="0" err="1" smtClean="0"/>
              <a:t>selanjutnya</a:t>
            </a:r>
            <a:r>
              <a:rPr lang="en-US" dirty="0" smtClean="0"/>
              <a:t>!</a:t>
            </a:r>
          </a:p>
          <a:p>
            <a:r>
              <a:rPr lang="en-US" dirty="0" err="1" smtClean="0"/>
              <a:t>Pilih</a:t>
            </a:r>
            <a:r>
              <a:rPr lang="en-US" dirty="0" smtClean="0"/>
              <a:t> </a:t>
            </a:r>
            <a:r>
              <a:rPr lang="en-US" dirty="0" err="1" smtClean="0"/>
              <a:t>salah</a:t>
            </a:r>
            <a:r>
              <a:rPr lang="en-US" dirty="0" smtClean="0"/>
              <a:t> </a:t>
            </a:r>
            <a:r>
              <a:rPr lang="en-US" dirty="0" err="1" smtClean="0"/>
              <a:t>satu</a:t>
            </a:r>
            <a:r>
              <a:rPr lang="en-US" dirty="0" smtClean="0"/>
              <a:t> model process yang </a:t>
            </a:r>
            <a:r>
              <a:rPr lang="en-US" dirty="0" err="1" smtClean="0"/>
              <a:t>tepat</a:t>
            </a:r>
            <a:r>
              <a:rPr lang="en-US" dirty="0" smtClean="0"/>
              <a:t> </a:t>
            </a:r>
            <a:r>
              <a:rPr lang="en-US" dirty="0" err="1" smtClean="0"/>
              <a:t>dan</a:t>
            </a:r>
            <a:r>
              <a:rPr lang="en-US" dirty="0" smtClean="0"/>
              <a:t> </a:t>
            </a:r>
            <a:r>
              <a:rPr lang="en-US" dirty="0" err="1" smtClean="0"/>
              <a:t>tulis</a:t>
            </a:r>
            <a:r>
              <a:rPr lang="en-US" dirty="0" smtClean="0"/>
              <a:t>/</a:t>
            </a:r>
            <a:r>
              <a:rPr lang="en-US" dirty="0" err="1" smtClean="0"/>
              <a:t>sampaikan</a:t>
            </a:r>
            <a:r>
              <a:rPr lang="en-US" dirty="0" smtClean="0"/>
              <a:t> </a:t>
            </a:r>
            <a:r>
              <a:rPr lang="en-US" dirty="0" err="1" smtClean="0"/>
              <a:t>alasannya</a:t>
            </a:r>
            <a:r>
              <a:rPr lang="en-US" dirty="0" smtClean="0"/>
              <a:t>!</a:t>
            </a:r>
            <a:endParaRPr lang="id-ID" dirty="0"/>
          </a:p>
        </p:txBody>
      </p:sp>
    </p:spTree>
    <p:extLst>
      <p:ext uri="{BB962C8B-B14F-4D97-AF65-F5344CB8AC3E}">
        <p14:creationId xmlns:p14="http://schemas.microsoft.com/office/powerpoint/2010/main" val="1730497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685787" fontAlgn="auto">
              <a:spcAft>
                <a:spcPts val="0"/>
              </a:spcAft>
              <a:defRPr/>
            </a:pPr>
            <a:r>
              <a:rPr lang="en-US" sz="3300" dirty="0" err="1"/>
              <a:t>Kasus</a:t>
            </a:r>
            <a:r>
              <a:rPr lang="en-US" sz="3300" dirty="0"/>
              <a:t> - 1</a:t>
            </a:r>
          </a:p>
        </p:txBody>
      </p:sp>
      <p:sp>
        <p:nvSpPr>
          <p:cNvPr id="136195" name="Content Placeholder 4"/>
          <p:cNvSpPr>
            <a:spLocks noGrp="1"/>
          </p:cNvSpPr>
          <p:nvPr>
            <p:ph idx="1"/>
          </p:nvPr>
        </p:nvSpPr>
        <p:spPr bwMode="auto">
          <a:xfrm>
            <a:off x="772506" y="1597718"/>
            <a:ext cx="7831942" cy="3991522"/>
          </a:xfrm>
        </p:spPr>
        <p:txBody>
          <a:bodyPr wrap="square" numCol="1" anchor="t" anchorCtr="0" compatLnSpc="1">
            <a:prstTxWarp prst="textNoShape">
              <a:avLst/>
            </a:prstTxWarp>
            <a:noAutofit/>
          </a:bodyPr>
          <a:lstStyle/>
          <a:p>
            <a:pPr algn="just"/>
            <a:r>
              <a:rPr lang="id-ID" altLang="id-ID" sz="2400" dirty="0"/>
              <a:t>PT. IndoSoftware (pihak-1) diminta membantu membuat website untuk Departemen Pariwisata (pihak-2). Secara umum, </a:t>
            </a:r>
            <a:r>
              <a:rPr lang="id-ID" altLang="id-ID" sz="2400" dirty="0">
                <a:solidFill>
                  <a:schemeClr val="accent1">
                    <a:lumMod val="50000"/>
                  </a:schemeClr>
                </a:solidFill>
              </a:rPr>
              <a:t>pihak-2 mengetahui informasi apa saja yang harus ditampilkan pada website</a:t>
            </a:r>
            <a:r>
              <a:rPr lang="id-ID" altLang="id-ID" sz="2400" dirty="0">
                <a:solidFill>
                  <a:schemeClr val="accent1">
                    <a:lumMod val="75000"/>
                  </a:schemeClr>
                </a:solidFill>
              </a:rPr>
              <a:t>.</a:t>
            </a:r>
            <a:r>
              <a:rPr lang="id-ID" altLang="id-ID" sz="2400" dirty="0"/>
              <a:t> Akan tetapi, bagaimana informasi tersebut ditampilkan, pihak-2 memerlukan bantuan dari pihak-1, termasuk didalamnya alur penyajian informasi dan bentuk serta media penyajian informasinya. Model proses apa yang paling tepat dipilih PT IndoSoftware ? Jelaskan alasan anda</a:t>
            </a:r>
            <a:r>
              <a:rPr lang="id-ID" altLang="id-ID" sz="2400" dirty="0" smtClean="0"/>
              <a:t>.</a:t>
            </a:r>
          </a:p>
        </p:txBody>
      </p:sp>
    </p:spTree>
    <p:extLst>
      <p:ext uri="{BB962C8B-B14F-4D97-AF65-F5344CB8AC3E}">
        <p14:creationId xmlns:p14="http://schemas.microsoft.com/office/powerpoint/2010/main" val="13745791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787" fontAlgn="auto">
              <a:spcAft>
                <a:spcPts val="0"/>
              </a:spcAft>
              <a:defRPr/>
            </a:pPr>
            <a:r>
              <a:rPr lang="en-US" sz="3300" dirty="0" err="1"/>
              <a:t>Kasus</a:t>
            </a:r>
            <a:r>
              <a:rPr lang="en-US" sz="3300" dirty="0"/>
              <a:t> 2</a:t>
            </a:r>
          </a:p>
        </p:txBody>
      </p:sp>
      <p:sp>
        <p:nvSpPr>
          <p:cNvPr id="86019" name="Content Placeholder 2"/>
          <p:cNvSpPr>
            <a:spLocks noGrp="1"/>
          </p:cNvSpPr>
          <p:nvPr>
            <p:ph idx="1"/>
          </p:nvPr>
        </p:nvSpPr>
        <p:spPr>
          <a:xfrm>
            <a:off x="772506" y="1556792"/>
            <a:ext cx="8119367" cy="4896544"/>
          </a:xfrm>
        </p:spPr>
        <p:txBody>
          <a:bodyPr>
            <a:normAutofit/>
          </a:bodyPr>
          <a:lstStyle/>
          <a:p>
            <a:pPr marL="171447" indent="-171447" algn="just" defTabSz="685787" fontAlgn="auto">
              <a:spcBef>
                <a:spcPts val="750"/>
              </a:spcBef>
              <a:spcAft>
                <a:spcPts val="0"/>
              </a:spcAft>
              <a:defRPr/>
            </a:pPr>
            <a:r>
              <a:rPr lang="id-ID" sz="2400" dirty="0">
                <a:solidFill>
                  <a:schemeClr val="accent1">
                    <a:lumMod val="50000"/>
                  </a:schemeClr>
                </a:solidFill>
              </a:rPr>
              <a:t>PT Sukses Makmur sudah lama menggunakan perangkat lunak yang membantu operasional perusahaan. Akan tetapi, karena perusahaan ingin </a:t>
            </a:r>
            <a:r>
              <a:rPr lang="id-ID" sz="2400" b="1" dirty="0">
                <a:solidFill>
                  <a:schemeClr val="accent1">
                    <a:lumMod val="50000"/>
                  </a:schemeClr>
                </a:solidFill>
              </a:rPr>
              <a:t>berpindah dari platform X ke pl</a:t>
            </a:r>
            <a:r>
              <a:rPr lang="en-US" sz="2400" b="1" dirty="0">
                <a:solidFill>
                  <a:schemeClr val="accent1">
                    <a:lumMod val="50000"/>
                  </a:schemeClr>
                </a:solidFill>
              </a:rPr>
              <a:t>a</a:t>
            </a:r>
            <a:r>
              <a:rPr lang="id-ID" sz="2400" b="1" dirty="0">
                <a:solidFill>
                  <a:schemeClr val="accent1">
                    <a:lumMod val="50000"/>
                  </a:schemeClr>
                </a:solidFill>
              </a:rPr>
              <a:t>tform Y</a:t>
            </a:r>
            <a:r>
              <a:rPr lang="id-ID" sz="2400" dirty="0">
                <a:solidFill>
                  <a:schemeClr val="accent1">
                    <a:lumMod val="50000"/>
                  </a:schemeClr>
                </a:solidFill>
              </a:rPr>
              <a:t>, maka perangkat lunak versi baru perlu dibangun. PT Sukses Makmur meminta bantuan PT Software Solution untuk membuat perangkat lunak yang baru. Model proses apa yang paling tepat dipilih </a:t>
            </a:r>
            <a:r>
              <a:rPr lang="en-US" sz="2400" dirty="0">
                <a:solidFill>
                  <a:schemeClr val="accent1">
                    <a:lumMod val="50000"/>
                  </a:schemeClr>
                </a:solidFill>
              </a:rPr>
              <a:t> PT. Software Solution</a:t>
            </a:r>
            <a:r>
              <a:rPr lang="id-ID" sz="2400" dirty="0">
                <a:solidFill>
                  <a:schemeClr val="accent1">
                    <a:lumMod val="50000"/>
                  </a:schemeClr>
                </a:solidFill>
              </a:rPr>
              <a:t> ? Jelaskan alasan anda.</a:t>
            </a:r>
            <a:endParaRPr lang="en-US" sz="2400" dirty="0">
              <a:solidFill>
                <a:schemeClr val="accent1">
                  <a:lumMod val="50000"/>
                </a:schemeClr>
              </a:solidFill>
            </a:endParaRPr>
          </a:p>
          <a:p>
            <a:pPr marL="171447" indent="-171447" defTabSz="685787" fontAlgn="auto">
              <a:spcBef>
                <a:spcPts val="750"/>
              </a:spcBef>
              <a:spcAft>
                <a:spcPts val="0"/>
              </a:spcAft>
              <a:defRPr/>
            </a:pPr>
            <a:endParaRPr lang="id-ID" sz="2000" dirty="0" smtClean="0">
              <a:solidFill>
                <a:schemeClr val="accent1">
                  <a:lumMod val="50000"/>
                </a:schemeClr>
              </a:solidFill>
            </a:endParaRPr>
          </a:p>
          <a:p>
            <a:pPr marL="171447" indent="-171447" defTabSz="685787" fontAlgn="auto">
              <a:spcBef>
                <a:spcPts val="750"/>
              </a:spcBef>
              <a:spcAft>
                <a:spcPts val="0"/>
              </a:spcAft>
              <a:defRPr/>
            </a:pPr>
            <a:endParaRPr lang="en-US" sz="2000" dirty="0">
              <a:solidFill>
                <a:schemeClr val="accent1">
                  <a:lumMod val="50000"/>
                </a:schemeClr>
              </a:solidFill>
            </a:endParaRPr>
          </a:p>
        </p:txBody>
      </p:sp>
    </p:spTree>
    <p:extLst>
      <p:ext uri="{BB962C8B-B14F-4D97-AF65-F5344CB8AC3E}">
        <p14:creationId xmlns:p14="http://schemas.microsoft.com/office/powerpoint/2010/main" val="39178793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787" fontAlgn="auto">
              <a:spcAft>
                <a:spcPts val="0"/>
              </a:spcAft>
              <a:defRPr/>
            </a:pPr>
            <a:r>
              <a:rPr lang="en-US" sz="3300" dirty="0" err="1"/>
              <a:t>Kasus</a:t>
            </a:r>
            <a:r>
              <a:rPr lang="en-US" sz="3300" dirty="0"/>
              <a:t> 3</a:t>
            </a:r>
          </a:p>
        </p:txBody>
      </p:sp>
      <p:sp>
        <p:nvSpPr>
          <p:cNvPr id="140291" name="Content Placeholder 2"/>
          <p:cNvSpPr>
            <a:spLocks noGrp="1"/>
          </p:cNvSpPr>
          <p:nvPr>
            <p:ph idx="1"/>
          </p:nvPr>
        </p:nvSpPr>
        <p:spPr bwMode="auto">
          <a:xfrm>
            <a:off x="628853" y="1529252"/>
            <a:ext cx="8189728" cy="4852075"/>
          </a:xfrm>
        </p:spPr>
        <p:txBody>
          <a:bodyPr wrap="square" numCol="1" anchor="t" anchorCtr="0" compatLnSpc="1">
            <a:prstTxWarp prst="textNoShape">
              <a:avLst/>
            </a:prstTxWarp>
            <a:normAutofit/>
          </a:bodyPr>
          <a:lstStyle/>
          <a:p>
            <a:pPr algn="just"/>
            <a:r>
              <a:rPr lang="id-ID" altLang="id-ID" sz="2400" dirty="0"/>
              <a:t>Sebuah proyek pembangunan perangkat lunak berskala besar akan segera dijalankan PT SysSoftware. PT SysSoftware adalah sebuah </a:t>
            </a:r>
            <a:r>
              <a:rPr lang="id-ID" altLang="id-ID" sz="2400" b="1" dirty="0"/>
              <a:t>software company skala besar</a:t>
            </a:r>
            <a:r>
              <a:rPr lang="id-ID" altLang="id-ID" sz="2400" dirty="0"/>
              <a:t>, sehingga memiliki cukup banyak tenaga pengembang. Perangkat lunak yang akan dibangun terdiri dari </a:t>
            </a:r>
            <a:r>
              <a:rPr lang="id-ID" altLang="id-ID" sz="2400" b="1" dirty="0"/>
              <a:t>sembilan modul utama yang nantinya harus diintegrasikan</a:t>
            </a:r>
            <a:r>
              <a:rPr lang="id-ID" altLang="id-ID" sz="2400" dirty="0"/>
              <a:t>. Sayangnya, meski perangkat lunak yang akan dibangun cukup besar, </a:t>
            </a:r>
            <a:r>
              <a:rPr lang="id-ID" altLang="id-ID" sz="2400" b="1" dirty="0"/>
              <a:t>waktu yang tersedia agak terbatas</a:t>
            </a:r>
            <a:r>
              <a:rPr lang="id-ID" altLang="id-ID" sz="2400" dirty="0"/>
              <a:t>. Model proses apa yang paling tepat dipilih PT SysSoftware ? Jelaskan alasan anda</a:t>
            </a:r>
            <a:r>
              <a:rPr lang="id-ID" altLang="id-ID" sz="2400" dirty="0" smtClean="0"/>
              <a:t>.</a:t>
            </a:r>
          </a:p>
          <a:p>
            <a:pPr marL="0" indent="0" algn="just">
              <a:buNone/>
            </a:pPr>
            <a:endParaRPr lang="id-ID" altLang="id-ID" sz="2400" dirty="0"/>
          </a:p>
        </p:txBody>
      </p:sp>
    </p:spTree>
    <p:extLst>
      <p:ext uri="{BB962C8B-B14F-4D97-AF65-F5344CB8AC3E}">
        <p14:creationId xmlns:p14="http://schemas.microsoft.com/office/powerpoint/2010/main" val="36531604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787" fontAlgn="auto">
              <a:spcAft>
                <a:spcPts val="0"/>
              </a:spcAft>
              <a:defRPr/>
            </a:pPr>
            <a:r>
              <a:rPr lang="en-US" sz="3300" dirty="0" err="1"/>
              <a:t>Kasus</a:t>
            </a:r>
            <a:r>
              <a:rPr lang="en-US" sz="3300" dirty="0"/>
              <a:t> 4</a:t>
            </a:r>
          </a:p>
        </p:txBody>
      </p:sp>
      <p:sp>
        <p:nvSpPr>
          <p:cNvPr id="142339" name="Content Placeholder 2"/>
          <p:cNvSpPr>
            <a:spLocks noGrp="1"/>
          </p:cNvSpPr>
          <p:nvPr>
            <p:ph idx="1"/>
          </p:nvPr>
        </p:nvSpPr>
        <p:spPr bwMode="auto">
          <a:xfrm>
            <a:off x="628853" y="1599614"/>
            <a:ext cx="8330450" cy="4781714"/>
          </a:xfrm>
        </p:spPr>
        <p:txBody>
          <a:bodyPr wrap="square" numCol="1" anchor="t" anchorCtr="0" compatLnSpc="1">
            <a:prstTxWarp prst="textNoShape">
              <a:avLst/>
            </a:prstTxWarp>
          </a:bodyPr>
          <a:lstStyle/>
          <a:p>
            <a:pPr algn="just"/>
            <a:r>
              <a:rPr lang="en-US" altLang="id-ID" sz="2400" dirty="0"/>
              <a:t>PT </a:t>
            </a:r>
            <a:r>
              <a:rPr lang="en-US" altLang="id-ID" sz="2400" dirty="0" err="1"/>
              <a:t>WebSolution</a:t>
            </a:r>
            <a:r>
              <a:rPr lang="en-US" altLang="id-ID" sz="2400" dirty="0"/>
              <a:t> </a:t>
            </a:r>
            <a:r>
              <a:rPr lang="en-US" altLang="id-ID" sz="2400" dirty="0" err="1"/>
              <a:t>adalah</a:t>
            </a:r>
            <a:r>
              <a:rPr lang="en-US" altLang="id-ID" sz="2400" dirty="0"/>
              <a:t> </a:t>
            </a:r>
            <a:r>
              <a:rPr lang="en-US" altLang="id-ID" sz="2400" dirty="0" err="1"/>
              <a:t>perusahaan</a:t>
            </a:r>
            <a:r>
              <a:rPr lang="en-US" altLang="id-ID" sz="2400" dirty="0"/>
              <a:t> </a:t>
            </a:r>
            <a:r>
              <a:rPr lang="en-US" altLang="id-ID" sz="2400" dirty="0" err="1"/>
              <a:t>pengembang</a:t>
            </a:r>
            <a:r>
              <a:rPr lang="en-US" altLang="id-ID" sz="2400" dirty="0"/>
              <a:t> software yang </a:t>
            </a:r>
            <a:r>
              <a:rPr lang="en-US" altLang="id-ID" sz="2400" dirty="0" err="1"/>
              <a:t>relatif</a:t>
            </a:r>
            <a:r>
              <a:rPr lang="en-US" altLang="id-ID" sz="2400" dirty="0"/>
              <a:t> </a:t>
            </a:r>
            <a:r>
              <a:rPr lang="en-US" altLang="id-ID" sz="2400" dirty="0" err="1"/>
              <a:t>baru</a:t>
            </a:r>
            <a:r>
              <a:rPr lang="en-US" altLang="id-ID" sz="2400" dirty="0"/>
              <a:t> </a:t>
            </a:r>
            <a:r>
              <a:rPr lang="en-US" altLang="id-ID" sz="2400" dirty="0" err="1"/>
              <a:t>berdiri</a:t>
            </a:r>
            <a:r>
              <a:rPr lang="en-US" altLang="id-ID" sz="2400" dirty="0"/>
              <a:t>. </a:t>
            </a:r>
            <a:r>
              <a:rPr lang="en-US" altLang="id-ID" sz="2400" dirty="0" err="1"/>
              <a:t>Anggota</a:t>
            </a:r>
            <a:r>
              <a:rPr lang="en-US" altLang="id-ID" sz="2400" dirty="0"/>
              <a:t> </a:t>
            </a:r>
            <a:r>
              <a:rPr lang="en-US" altLang="id-ID" sz="2400" b="1" dirty="0" err="1"/>
              <a:t>timnya</a:t>
            </a:r>
            <a:r>
              <a:rPr lang="en-US" altLang="id-ID" sz="2400" b="1" dirty="0"/>
              <a:t> pun </a:t>
            </a:r>
            <a:r>
              <a:rPr lang="en-US" altLang="id-ID" sz="2400" b="1" dirty="0" err="1"/>
              <a:t>masih</a:t>
            </a:r>
            <a:r>
              <a:rPr lang="en-US" altLang="id-ID" sz="2400" b="1" dirty="0"/>
              <a:t> </a:t>
            </a:r>
            <a:r>
              <a:rPr lang="en-US" altLang="id-ID" sz="2400" b="1" dirty="0" err="1"/>
              <a:t>terbatas</a:t>
            </a:r>
            <a:r>
              <a:rPr lang="en-US" altLang="id-ID" sz="2400" dirty="0"/>
              <a:t>. </a:t>
            </a:r>
            <a:r>
              <a:rPr lang="en-US" altLang="id-ID" sz="2400" dirty="0" err="1"/>
              <a:t>Meskipun</a:t>
            </a:r>
            <a:r>
              <a:rPr lang="en-US" altLang="id-ID" sz="2400" dirty="0"/>
              <a:t> </a:t>
            </a:r>
            <a:r>
              <a:rPr lang="en-US" altLang="id-ID" sz="2400" dirty="0" err="1"/>
              <a:t>terbatas</a:t>
            </a:r>
            <a:r>
              <a:rPr lang="en-US" altLang="id-ID" sz="2400" dirty="0"/>
              <a:t>, </a:t>
            </a:r>
            <a:r>
              <a:rPr lang="en-US" altLang="id-ID" sz="2400" dirty="0" err="1"/>
              <a:t>setiap</a:t>
            </a:r>
            <a:r>
              <a:rPr lang="en-US" altLang="id-ID" sz="2400" dirty="0"/>
              <a:t> </a:t>
            </a:r>
            <a:r>
              <a:rPr lang="en-US" altLang="id-ID" sz="2400" dirty="0" err="1"/>
              <a:t>anggota</a:t>
            </a:r>
            <a:r>
              <a:rPr lang="en-US" altLang="id-ID" sz="2400" dirty="0"/>
              <a:t> </a:t>
            </a:r>
            <a:r>
              <a:rPr lang="en-US" altLang="id-ID" sz="2400" dirty="0" err="1"/>
              <a:t>adalah</a:t>
            </a:r>
            <a:r>
              <a:rPr lang="en-US" altLang="id-ID" sz="2400" dirty="0"/>
              <a:t> </a:t>
            </a:r>
            <a:r>
              <a:rPr lang="en-US" altLang="id-ID" sz="2400" dirty="0" err="1"/>
              <a:t>individu</a:t>
            </a:r>
            <a:r>
              <a:rPr lang="en-US" altLang="id-ID" sz="2400" dirty="0"/>
              <a:t> yang </a:t>
            </a:r>
            <a:r>
              <a:rPr lang="en-US" altLang="id-ID" sz="2400" dirty="0" err="1"/>
              <a:t>dapat</a:t>
            </a:r>
            <a:r>
              <a:rPr lang="en-US" altLang="id-ID" sz="2400" dirty="0"/>
              <a:t> </a:t>
            </a:r>
            <a:r>
              <a:rPr lang="en-US" altLang="id-ID" sz="2400" dirty="0" err="1"/>
              <a:t>diandalkan</a:t>
            </a:r>
            <a:r>
              <a:rPr lang="en-US" altLang="id-ID" sz="2400" dirty="0"/>
              <a:t>. PT </a:t>
            </a:r>
            <a:r>
              <a:rPr lang="en-US" altLang="id-ID" sz="2400" dirty="0" err="1"/>
              <a:t>ini</a:t>
            </a:r>
            <a:r>
              <a:rPr lang="en-US" altLang="id-ID" sz="2400" dirty="0"/>
              <a:t> </a:t>
            </a:r>
            <a:r>
              <a:rPr lang="en-US" altLang="id-ID" sz="2400" dirty="0" err="1"/>
              <a:t>mempunyai</a:t>
            </a:r>
            <a:r>
              <a:rPr lang="en-US" altLang="id-ID" sz="2400" dirty="0"/>
              <a:t> </a:t>
            </a:r>
            <a:r>
              <a:rPr lang="en-US" altLang="id-ID" sz="2400" dirty="0" err="1"/>
              <a:t>fokus</a:t>
            </a:r>
            <a:r>
              <a:rPr lang="en-US" altLang="id-ID" sz="2400" dirty="0"/>
              <a:t> </a:t>
            </a:r>
            <a:r>
              <a:rPr lang="en-US" altLang="id-ID" sz="2400" dirty="0" err="1"/>
              <a:t>pada</a:t>
            </a:r>
            <a:r>
              <a:rPr lang="en-US" altLang="id-ID" sz="2400" dirty="0"/>
              <a:t> </a:t>
            </a:r>
            <a:r>
              <a:rPr lang="en-US" altLang="id-ID" sz="2400" dirty="0" err="1"/>
              <a:t>pengembangan</a:t>
            </a:r>
            <a:r>
              <a:rPr lang="en-US" altLang="id-ID" sz="2400" dirty="0"/>
              <a:t> </a:t>
            </a:r>
            <a:r>
              <a:rPr lang="en-US" altLang="id-ID" sz="2400" dirty="0" err="1"/>
              <a:t>aplikasi</a:t>
            </a:r>
            <a:r>
              <a:rPr lang="en-US" altLang="id-ID" sz="2400" dirty="0"/>
              <a:t> </a:t>
            </a:r>
            <a:r>
              <a:rPr lang="en-US" altLang="id-ID" sz="2400" dirty="0" err="1"/>
              <a:t>berbasis</a:t>
            </a:r>
            <a:r>
              <a:rPr lang="en-US" altLang="id-ID" sz="2400" dirty="0"/>
              <a:t> web. </a:t>
            </a:r>
            <a:r>
              <a:rPr lang="en-US" altLang="id-ID" sz="2400" dirty="0" err="1"/>
              <a:t>Sebagian</a:t>
            </a:r>
            <a:r>
              <a:rPr lang="en-US" altLang="id-ID" sz="2400" dirty="0"/>
              <a:t> </a:t>
            </a:r>
            <a:r>
              <a:rPr lang="en-US" altLang="id-ID" sz="2400" dirty="0" err="1"/>
              <a:t>besar</a:t>
            </a:r>
            <a:r>
              <a:rPr lang="en-US" altLang="id-ID" sz="2400" dirty="0"/>
              <a:t> </a:t>
            </a:r>
            <a:r>
              <a:rPr lang="en-US" altLang="id-ID" sz="2400" dirty="0" err="1"/>
              <a:t>proyek</a:t>
            </a:r>
            <a:r>
              <a:rPr lang="en-US" altLang="id-ID" sz="2400" dirty="0"/>
              <a:t> yang </a:t>
            </a:r>
            <a:r>
              <a:rPr lang="en-US" altLang="id-ID" sz="2400" dirty="0" err="1"/>
              <a:t>ditangani</a:t>
            </a:r>
            <a:r>
              <a:rPr lang="en-US" altLang="id-ID" sz="2400" dirty="0"/>
              <a:t> </a:t>
            </a:r>
            <a:r>
              <a:rPr lang="en-US" altLang="id-ID" sz="2400" b="1" dirty="0" err="1"/>
              <a:t>harus</a:t>
            </a:r>
            <a:r>
              <a:rPr lang="en-US" altLang="id-ID" sz="2400" b="1" dirty="0"/>
              <a:t> </a:t>
            </a:r>
            <a:r>
              <a:rPr lang="en-US" altLang="id-ID" sz="2400" b="1" dirty="0" err="1"/>
              <a:t>selesai</a:t>
            </a:r>
            <a:r>
              <a:rPr lang="en-US" altLang="id-ID" sz="2400" b="1" dirty="0"/>
              <a:t> </a:t>
            </a:r>
            <a:r>
              <a:rPr lang="en-US" altLang="id-ID" sz="2400" b="1" dirty="0" err="1"/>
              <a:t>dalam</a:t>
            </a:r>
            <a:r>
              <a:rPr lang="en-US" altLang="id-ID" sz="2400" b="1" dirty="0"/>
              <a:t> </a:t>
            </a:r>
            <a:r>
              <a:rPr lang="en-US" altLang="id-ID" sz="2400" b="1" dirty="0" err="1"/>
              <a:t>waktu</a:t>
            </a:r>
            <a:r>
              <a:rPr lang="en-US" altLang="id-ID" sz="2400" b="1" dirty="0"/>
              <a:t> </a:t>
            </a:r>
            <a:r>
              <a:rPr lang="en-US" altLang="id-ID" sz="2400" b="1" dirty="0" err="1"/>
              <a:t>singkat</a:t>
            </a:r>
            <a:r>
              <a:rPr lang="en-US" altLang="id-ID" sz="2400" dirty="0"/>
              <a:t>. </a:t>
            </a:r>
            <a:r>
              <a:rPr lang="en-US" altLang="id-ID" sz="2400" dirty="0" err="1"/>
              <a:t>Karakteristik</a:t>
            </a:r>
            <a:r>
              <a:rPr lang="en-US" altLang="id-ID" sz="2400" dirty="0"/>
              <a:t> </a:t>
            </a:r>
            <a:r>
              <a:rPr lang="en-US" altLang="id-ID" sz="2400" b="1" dirty="0" err="1"/>
              <a:t>konten</a:t>
            </a:r>
            <a:r>
              <a:rPr lang="en-US" altLang="id-ID" sz="2400" b="1" dirty="0"/>
              <a:t> </a:t>
            </a:r>
            <a:r>
              <a:rPr lang="en-US" altLang="id-ID" sz="2400" b="1" dirty="0" err="1"/>
              <a:t>aplikasi</a:t>
            </a:r>
            <a:r>
              <a:rPr lang="en-US" altLang="id-ID" sz="2400" b="1" dirty="0"/>
              <a:t> yang </a:t>
            </a:r>
            <a:r>
              <a:rPr lang="en-US" altLang="id-ID" sz="2400" b="1" dirty="0" err="1"/>
              <a:t>sering</a:t>
            </a:r>
            <a:r>
              <a:rPr lang="en-US" altLang="id-ID" sz="2400" b="1" dirty="0"/>
              <a:t> </a:t>
            </a:r>
            <a:r>
              <a:rPr lang="en-US" altLang="id-ID" sz="2400" b="1" dirty="0" err="1"/>
              <a:t>sering</a:t>
            </a:r>
            <a:r>
              <a:rPr lang="en-US" altLang="id-ID" sz="2400" b="1" dirty="0"/>
              <a:t> </a:t>
            </a:r>
            <a:r>
              <a:rPr lang="en-US" altLang="id-ID" sz="2400" b="1" dirty="0" err="1"/>
              <a:t>berubah</a:t>
            </a:r>
            <a:r>
              <a:rPr lang="en-US" altLang="id-ID" sz="2400" b="1" dirty="0"/>
              <a:t> </a:t>
            </a:r>
            <a:r>
              <a:rPr lang="en-US" altLang="id-ID" sz="2400" dirty="0" err="1"/>
              <a:t>menuntut</a:t>
            </a:r>
            <a:r>
              <a:rPr lang="en-US" altLang="id-ID" sz="2400" dirty="0"/>
              <a:t> developer </a:t>
            </a:r>
            <a:r>
              <a:rPr lang="en-US" altLang="id-ID" sz="2400" dirty="0" err="1"/>
              <a:t>ini</a:t>
            </a:r>
            <a:r>
              <a:rPr lang="en-US" altLang="id-ID" sz="2400" dirty="0"/>
              <a:t> </a:t>
            </a:r>
            <a:r>
              <a:rPr lang="en-US" altLang="id-ID" sz="2400" dirty="0" err="1"/>
              <a:t>untuk</a:t>
            </a:r>
            <a:r>
              <a:rPr lang="en-US" altLang="id-ID" sz="2400" dirty="0"/>
              <a:t> </a:t>
            </a:r>
            <a:r>
              <a:rPr lang="en-US" altLang="id-ID" sz="2400" dirty="0" err="1"/>
              <a:t>terus</a:t>
            </a:r>
            <a:r>
              <a:rPr lang="en-US" altLang="id-ID" sz="2400" dirty="0"/>
              <a:t> </a:t>
            </a:r>
            <a:r>
              <a:rPr lang="en-US" altLang="id-ID" sz="2400" dirty="0" err="1"/>
              <a:t>menerus</a:t>
            </a:r>
            <a:r>
              <a:rPr lang="en-US" altLang="id-ID" sz="2400" dirty="0"/>
              <a:t> me-maintain </a:t>
            </a:r>
            <a:r>
              <a:rPr lang="en-US" altLang="id-ID" sz="2400" dirty="0" err="1"/>
              <a:t>aplikasi</a:t>
            </a:r>
            <a:r>
              <a:rPr lang="en-US" altLang="id-ID" sz="2400" dirty="0"/>
              <a:t> yang </a:t>
            </a:r>
            <a:r>
              <a:rPr lang="en-US" altLang="id-ID" sz="2400" dirty="0" err="1"/>
              <a:t>telah</a:t>
            </a:r>
            <a:r>
              <a:rPr lang="en-US" altLang="id-ID" sz="2400" dirty="0"/>
              <a:t> </a:t>
            </a:r>
            <a:r>
              <a:rPr lang="en-US" altLang="id-ID" sz="2400" dirty="0" err="1"/>
              <a:t>dibuatnya</a:t>
            </a:r>
            <a:r>
              <a:rPr lang="en-US" altLang="id-ID" sz="2400" dirty="0"/>
              <a:t>. </a:t>
            </a:r>
            <a:r>
              <a:rPr lang="en-US" altLang="id-ID" sz="2400" dirty="0" err="1"/>
              <a:t>Menurut</a:t>
            </a:r>
            <a:r>
              <a:rPr lang="en-US" altLang="id-ID" sz="2400" dirty="0"/>
              <a:t> </a:t>
            </a:r>
            <a:r>
              <a:rPr lang="en-US" altLang="id-ID" sz="2400" dirty="0" err="1"/>
              <a:t>anda</a:t>
            </a:r>
            <a:r>
              <a:rPr lang="en-US" altLang="id-ID" sz="2400" dirty="0"/>
              <a:t>, model proses </a:t>
            </a:r>
            <a:r>
              <a:rPr lang="en-US" altLang="id-ID" sz="2400" dirty="0" err="1"/>
              <a:t>apa</a:t>
            </a:r>
            <a:r>
              <a:rPr lang="en-US" altLang="id-ID" sz="2400" dirty="0"/>
              <a:t> yang paling </a:t>
            </a:r>
            <a:r>
              <a:rPr lang="en-US" altLang="id-ID" sz="2400" dirty="0" err="1"/>
              <a:t>tepat</a:t>
            </a:r>
            <a:r>
              <a:rPr lang="en-US" altLang="id-ID" sz="2400" dirty="0"/>
              <a:t> </a:t>
            </a:r>
            <a:r>
              <a:rPr lang="en-US" altLang="id-ID" sz="2400" dirty="0" err="1"/>
              <a:t>dipilih</a:t>
            </a:r>
            <a:r>
              <a:rPr lang="en-US" altLang="id-ID" sz="2400" dirty="0" smtClean="0"/>
              <a:t>?</a:t>
            </a:r>
            <a:endParaRPr lang="id-ID" altLang="id-ID" sz="2400" dirty="0" smtClean="0"/>
          </a:p>
          <a:p>
            <a:pPr marL="0" indent="0" algn="just">
              <a:buNone/>
            </a:pPr>
            <a:endParaRPr lang="id-ID" altLang="id-ID" sz="2400" dirty="0"/>
          </a:p>
        </p:txBody>
      </p:sp>
    </p:spTree>
    <p:extLst>
      <p:ext uri="{BB962C8B-B14F-4D97-AF65-F5344CB8AC3E}">
        <p14:creationId xmlns:p14="http://schemas.microsoft.com/office/powerpoint/2010/main" val="6183062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996952"/>
            <a:ext cx="5256584" cy="769441"/>
          </a:xfrm>
          <a:prstGeom prst="rect">
            <a:avLst/>
          </a:prstGeom>
          <a:noFill/>
        </p:spPr>
        <p:txBody>
          <a:bodyPr wrap="square" rtlCol="0">
            <a:spAutoFit/>
          </a:bodyPr>
          <a:lstStyle/>
          <a:p>
            <a:pPr algn="ctr"/>
            <a:r>
              <a:rPr lang="en-US" sz="4400" dirty="0" err="1" smtClean="0">
                <a:solidFill>
                  <a:schemeClr val="accent1">
                    <a:lumMod val="20000"/>
                    <a:lumOff val="80000"/>
                  </a:schemeClr>
                </a:solidFill>
              </a:rPr>
              <a:t>Terima</a:t>
            </a:r>
            <a:r>
              <a:rPr lang="en-US" sz="4400" dirty="0" smtClean="0">
                <a:solidFill>
                  <a:schemeClr val="accent1">
                    <a:lumMod val="20000"/>
                    <a:lumOff val="80000"/>
                  </a:schemeClr>
                </a:solidFill>
              </a:rPr>
              <a:t> </a:t>
            </a:r>
            <a:r>
              <a:rPr lang="en-US" sz="4400" dirty="0" err="1" smtClean="0">
                <a:solidFill>
                  <a:schemeClr val="accent1">
                    <a:lumMod val="20000"/>
                    <a:lumOff val="80000"/>
                  </a:schemeClr>
                </a:solidFill>
              </a:rPr>
              <a:t>Kasih</a:t>
            </a:r>
            <a:endParaRPr lang="id-ID" sz="4400" dirty="0">
              <a:solidFill>
                <a:schemeClr val="accent1">
                  <a:lumMod val="20000"/>
                  <a:lumOff val="80000"/>
                </a:schemeClr>
              </a:solidFill>
            </a:endParaRPr>
          </a:p>
        </p:txBody>
      </p:sp>
    </p:spTree>
    <p:extLst>
      <p:ext uri="{BB962C8B-B14F-4D97-AF65-F5344CB8AC3E}">
        <p14:creationId xmlns:p14="http://schemas.microsoft.com/office/powerpoint/2010/main" val="2604749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C3FA8C1-64A4-408A-9A1D-88172831EBAC}" type="slidenum">
              <a:rPr lang="en-US" altLang="id-ID" sz="1108">
                <a:solidFill>
                  <a:srgbClr val="898989"/>
                </a:solidFill>
                <a:latin typeface="Times New Roman" panose="02020603050405020304" pitchFamily="18" charset="0"/>
              </a:rPr>
              <a:pPr/>
              <a:t>6</a:t>
            </a:fld>
            <a:endParaRPr lang="en-US" altLang="id-ID" sz="1108">
              <a:solidFill>
                <a:srgbClr val="898989"/>
              </a:solidFill>
              <a:latin typeface="Times New Roman" panose="02020603050405020304" pitchFamily="18" charset="0"/>
            </a:endParaRPr>
          </a:p>
        </p:txBody>
      </p:sp>
      <p:sp>
        <p:nvSpPr>
          <p:cNvPr id="12291" name="Rectangle 2"/>
          <p:cNvSpPr>
            <a:spLocks noGrp="1" noChangeArrowheads="1"/>
          </p:cNvSpPr>
          <p:nvPr>
            <p:ph type="title" idx="4294967295"/>
          </p:nvPr>
        </p:nvSpPr>
        <p:spPr>
          <a:xfrm>
            <a:off x="2317516" y="260648"/>
            <a:ext cx="4066280" cy="749595"/>
          </a:xfrm>
        </p:spPr>
        <p:txBody>
          <a:bodyPr>
            <a:normAutofit fontScale="90000"/>
          </a:bodyPr>
          <a:lstStyle/>
          <a:p>
            <a:pPr defTabSz="685787" fontAlgn="auto">
              <a:spcAft>
                <a:spcPts val="0"/>
              </a:spcAft>
              <a:defRPr/>
            </a:pPr>
            <a:r>
              <a:rPr lang="en-US" sz="3694" dirty="0">
                <a:solidFill>
                  <a:schemeClr val="bg1"/>
                </a:solidFill>
                <a:latin typeface="Tahoma" panose="020B0604030504040204" pitchFamily="34" charset="0"/>
                <a:ea typeface="Tahoma" panose="020B0604030504040204" pitchFamily="34" charset="0"/>
                <a:cs typeface="Tahoma" panose="020B0604030504040204" pitchFamily="34" charset="0"/>
              </a:rPr>
              <a:t>Maintenance (Change)</a:t>
            </a:r>
          </a:p>
        </p:txBody>
      </p:sp>
      <p:sp>
        <p:nvSpPr>
          <p:cNvPr id="26628" name="Rectangle 3"/>
          <p:cNvSpPr>
            <a:spLocks noGrp="1" noChangeArrowheads="1"/>
          </p:cNvSpPr>
          <p:nvPr>
            <p:ph idx="4294967295"/>
          </p:nvPr>
        </p:nvSpPr>
        <p:spPr bwMode="auto">
          <a:xfrm>
            <a:off x="0" y="1772816"/>
            <a:ext cx="8686800" cy="34855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14350" indent="-514350">
              <a:buFont typeface="+mj-lt"/>
              <a:buAutoNum type="arabicPeriod"/>
            </a:pPr>
            <a:r>
              <a:rPr lang="en-US" altLang="id-ID" sz="3324" dirty="0" smtClean="0">
                <a:solidFill>
                  <a:schemeClr val="accent1">
                    <a:lumMod val="75000"/>
                  </a:schemeClr>
                </a:solidFill>
              </a:rPr>
              <a:t>Correction</a:t>
            </a:r>
            <a:endParaRPr lang="en-US" altLang="id-ID" sz="3324" dirty="0">
              <a:solidFill>
                <a:schemeClr val="accent1">
                  <a:lumMod val="75000"/>
                </a:schemeClr>
              </a:solidFill>
            </a:endParaRPr>
          </a:p>
          <a:p>
            <a:pPr marL="514350" indent="-514350">
              <a:buFont typeface="+mj-lt"/>
              <a:buAutoNum type="arabicPeriod"/>
            </a:pPr>
            <a:r>
              <a:rPr lang="en-US" altLang="id-ID" sz="3324" dirty="0">
                <a:solidFill>
                  <a:schemeClr val="accent1">
                    <a:lumMod val="75000"/>
                  </a:schemeClr>
                </a:solidFill>
              </a:rPr>
              <a:t>Adaptation</a:t>
            </a:r>
          </a:p>
          <a:p>
            <a:pPr marL="514350" indent="-514350">
              <a:buFont typeface="+mj-lt"/>
              <a:buAutoNum type="arabicPeriod"/>
            </a:pPr>
            <a:r>
              <a:rPr lang="en-US" altLang="id-ID" sz="3324" dirty="0">
                <a:solidFill>
                  <a:schemeClr val="accent1">
                    <a:lumMod val="75000"/>
                  </a:schemeClr>
                </a:solidFill>
              </a:rPr>
              <a:t>Enhancement</a:t>
            </a:r>
          </a:p>
          <a:p>
            <a:pPr marL="514350" indent="-514350">
              <a:buFont typeface="+mj-lt"/>
              <a:buAutoNum type="arabicPeriod"/>
            </a:pPr>
            <a:r>
              <a:rPr lang="en-US" altLang="id-ID" sz="3324" dirty="0">
                <a:solidFill>
                  <a:schemeClr val="accent1">
                    <a:lumMod val="75000"/>
                  </a:schemeClr>
                </a:solidFill>
              </a:rPr>
              <a:t>Prevention</a:t>
            </a:r>
          </a:p>
        </p:txBody>
      </p:sp>
      <p:pic>
        <p:nvPicPr>
          <p:cNvPr id="2662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59" y="5317021"/>
            <a:ext cx="7950794" cy="5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48060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C3FA8C1-64A4-408A-9A1D-88172831EBAC}" type="slidenum">
              <a:rPr lang="en-US" altLang="id-ID" sz="1108">
                <a:solidFill>
                  <a:srgbClr val="898989"/>
                </a:solidFill>
                <a:latin typeface="Times New Roman" panose="02020603050405020304" pitchFamily="18" charset="0"/>
              </a:rPr>
              <a:pPr/>
              <a:t>7</a:t>
            </a:fld>
            <a:endParaRPr lang="en-US" altLang="id-ID" sz="1108">
              <a:solidFill>
                <a:srgbClr val="898989"/>
              </a:solidFill>
              <a:latin typeface="Times New Roman" panose="02020603050405020304" pitchFamily="18" charset="0"/>
            </a:endParaRPr>
          </a:p>
        </p:txBody>
      </p:sp>
      <p:sp>
        <p:nvSpPr>
          <p:cNvPr id="12291" name="Rectangle 2"/>
          <p:cNvSpPr>
            <a:spLocks noGrp="1" noChangeArrowheads="1"/>
          </p:cNvSpPr>
          <p:nvPr>
            <p:ph type="title" idx="4294967295"/>
          </p:nvPr>
        </p:nvSpPr>
        <p:spPr>
          <a:xfrm>
            <a:off x="2317516" y="260648"/>
            <a:ext cx="4066280" cy="749595"/>
          </a:xfrm>
        </p:spPr>
        <p:txBody>
          <a:bodyPr>
            <a:normAutofit fontScale="90000"/>
          </a:bodyPr>
          <a:lstStyle/>
          <a:p>
            <a:pPr defTabSz="685787" fontAlgn="auto">
              <a:spcAft>
                <a:spcPts val="0"/>
              </a:spcAft>
              <a:defRPr/>
            </a:pPr>
            <a:r>
              <a:rPr lang="en-US" sz="3694" dirty="0">
                <a:solidFill>
                  <a:schemeClr val="bg1"/>
                </a:solidFill>
                <a:latin typeface="Tahoma" panose="020B0604030504040204" pitchFamily="34" charset="0"/>
                <a:ea typeface="Tahoma" panose="020B0604030504040204" pitchFamily="34" charset="0"/>
                <a:cs typeface="Tahoma" panose="020B0604030504040204" pitchFamily="34" charset="0"/>
              </a:rPr>
              <a:t>Maintenance (Change</a:t>
            </a:r>
            <a:r>
              <a:rPr lang="en-US" sz="3694" dirty="0" smtClean="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n-US" sz="3694"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Cont</a:t>
            </a:r>
            <a:endParaRPr lang="en-US" sz="3694"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6628" name="Rectangle 3"/>
          <p:cNvSpPr>
            <a:spLocks noGrp="1" noChangeArrowheads="1"/>
          </p:cNvSpPr>
          <p:nvPr>
            <p:ph idx="4294967295"/>
          </p:nvPr>
        </p:nvSpPr>
        <p:spPr bwMode="auto">
          <a:xfrm>
            <a:off x="0" y="1772816"/>
            <a:ext cx="8686800" cy="34855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id-ID" sz="3324" i="1" dirty="0" smtClean="0">
                <a:solidFill>
                  <a:srgbClr val="FFFF00"/>
                </a:solidFill>
              </a:rPr>
              <a:t>1. Correction</a:t>
            </a:r>
          </a:p>
          <a:p>
            <a:pPr marL="0" indent="0">
              <a:buNone/>
            </a:pPr>
            <a:r>
              <a:rPr lang="en-US" altLang="id-ID" sz="3324" i="1" dirty="0">
                <a:solidFill>
                  <a:schemeClr val="accent1">
                    <a:lumMod val="75000"/>
                  </a:schemeClr>
                </a:solidFill>
              </a:rPr>
              <a:t>Corrective maintenance</a:t>
            </a:r>
            <a:r>
              <a:rPr lang="en-US" altLang="id-ID" sz="3324" dirty="0">
                <a:solidFill>
                  <a:schemeClr val="accent1">
                    <a:lumMod val="75000"/>
                  </a:schemeClr>
                </a:solidFill>
              </a:rPr>
              <a:t> </a:t>
            </a:r>
            <a:r>
              <a:rPr lang="en-US" altLang="id-ID" sz="3324" dirty="0" err="1">
                <a:solidFill>
                  <a:schemeClr val="accent1">
                    <a:lumMod val="75000"/>
                  </a:schemeClr>
                </a:solidFill>
              </a:rPr>
              <a:t>mengoreksi</a:t>
            </a:r>
            <a:r>
              <a:rPr lang="en-US" altLang="id-ID" sz="3324" dirty="0">
                <a:solidFill>
                  <a:schemeClr val="accent1">
                    <a:lumMod val="75000"/>
                  </a:schemeClr>
                </a:solidFill>
              </a:rPr>
              <a:t> </a:t>
            </a:r>
            <a:r>
              <a:rPr lang="en-US" altLang="id-ID" sz="3324" dirty="0" err="1">
                <a:solidFill>
                  <a:schemeClr val="accent1">
                    <a:lumMod val="75000"/>
                  </a:schemeClr>
                </a:solidFill>
              </a:rPr>
              <a:t>cacat</a:t>
            </a:r>
            <a:r>
              <a:rPr lang="en-US" altLang="id-ID" sz="3324" dirty="0">
                <a:solidFill>
                  <a:schemeClr val="accent1">
                    <a:lumMod val="75000"/>
                  </a:schemeClr>
                </a:solidFill>
              </a:rPr>
              <a:t> yang </a:t>
            </a:r>
            <a:r>
              <a:rPr lang="en-US" altLang="id-ID" sz="3324" dirty="0" err="1">
                <a:solidFill>
                  <a:schemeClr val="accent1">
                    <a:lumMod val="75000"/>
                  </a:schemeClr>
                </a:solidFill>
              </a:rPr>
              <a:t>ditemukan</a:t>
            </a:r>
            <a:r>
              <a:rPr lang="en-US" altLang="id-ID" sz="3324" dirty="0">
                <a:solidFill>
                  <a:schemeClr val="accent1">
                    <a:lumMod val="75000"/>
                  </a:schemeClr>
                </a:solidFill>
              </a:rPr>
              <a:t> </a:t>
            </a:r>
            <a:r>
              <a:rPr lang="en-US" altLang="id-ID" sz="3324" dirty="0" err="1">
                <a:solidFill>
                  <a:schemeClr val="accent1">
                    <a:lumMod val="75000"/>
                  </a:schemeClr>
                </a:solidFill>
              </a:rPr>
              <a:t>dalam</a:t>
            </a:r>
            <a:r>
              <a:rPr lang="en-US" altLang="id-ID" sz="3324" dirty="0">
                <a:solidFill>
                  <a:schemeClr val="accent1">
                    <a:lumMod val="75000"/>
                  </a:schemeClr>
                </a:solidFill>
              </a:rPr>
              <a:t> </a:t>
            </a:r>
            <a:r>
              <a:rPr lang="en-US" altLang="id-ID" sz="3324" dirty="0" err="1">
                <a:solidFill>
                  <a:schemeClr val="accent1">
                    <a:lumMod val="75000"/>
                  </a:schemeClr>
                </a:solidFill>
              </a:rPr>
              <a:t>perangkat</a:t>
            </a:r>
            <a:r>
              <a:rPr lang="en-US" altLang="id-ID" sz="3324" dirty="0">
                <a:solidFill>
                  <a:schemeClr val="accent1">
                    <a:lumMod val="75000"/>
                  </a:schemeClr>
                </a:solidFill>
              </a:rPr>
              <a:t> </a:t>
            </a:r>
            <a:r>
              <a:rPr lang="en-US" altLang="id-ID" sz="3324" dirty="0" err="1">
                <a:solidFill>
                  <a:schemeClr val="accent1">
                    <a:lumMod val="75000"/>
                  </a:schemeClr>
                </a:solidFill>
              </a:rPr>
              <a:t>lunak</a:t>
            </a:r>
            <a:r>
              <a:rPr lang="en-US" altLang="id-ID" sz="3324" dirty="0">
                <a:solidFill>
                  <a:schemeClr val="accent1">
                    <a:lumMod val="75000"/>
                  </a:schemeClr>
                </a:solidFill>
              </a:rPr>
              <a:t>.</a:t>
            </a:r>
          </a:p>
          <a:p>
            <a:pPr marL="0" indent="0">
              <a:buNone/>
            </a:pPr>
            <a:r>
              <a:rPr lang="en-US" altLang="id-ID" sz="3324" i="1" dirty="0" smtClean="0">
                <a:solidFill>
                  <a:srgbClr val="FFFF00"/>
                </a:solidFill>
              </a:rPr>
              <a:t>2. Adaptation</a:t>
            </a:r>
          </a:p>
          <a:p>
            <a:pPr marL="0" indent="0">
              <a:buNone/>
            </a:pPr>
            <a:r>
              <a:rPr lang="en-US" altLang="id-ID" sz="3324" dirty="0" err="1">
                <a:solidFill>
                  <a:schemeClr val="accent1">
                    <a:lumMod val="75000"/>
                  </a:schemeClr>
                </a:solidFill>
              </a:rPr>
              <a:t>Perawatan</a:t>
            </a:r>
            <a:r>
              <a:rPr lang="en-US" altLang="id-ID" sz="3324" dirty="0">
                <a:solidFill>
                  <a:schemeClr val="accent1">
                    <a:lumMod val="75000"/>
                  </a:schemeClr>
                </a:solidFill>
              </a:rPr>
              <a:t> </a:t>
            </a:r>
            <a:r>
              <a:rPr lang="en-US" altLang="id-ID" sz="3324" dirty="0" err="1">
                <a:solidFill>
                  <a:schemeClr val="accent1">
                    <a:lumMod val="75000"/>
                  </a:schemeClr>
                </a:solidFill>
              </a:rPr>
              <a:t>adaptif</a:t>
            </a:r>
            <a:r>
              <a:rPr lang="en-US" altLang="id-ID" sz="3324" dirty="0">
                <a:solidFill>
                  <a:schemeClr val="accent1">
                    <a:lumMod val="75000"/>
                  </a:schemeClr>
                </a:solidFill>
              </a:rPr>
              <a:t> </a:t>
            </a:r>
            <a:r>
              <a:rPr lang="en-US" altLang="id-ID" sz="3324" dirty="0" err="1">
                <a:solidFill>
                  <a:schemeClr val="accent1">
                    <a:lumMod val="75000"/>
                  </a:schemeClr>
                </a:solidFill>
              </a:rPr>
              <a:t>menyediakan</a:t>
            </a:r>
            <a:r>
              <a:rPr lang="en-US" altLang="id-ID" sz="3324" dirty="0">
                <a:solidFill>
                  <a:schemeClr val="accent1">
                    <a:lumMod val="75000"/>
                  </a:schemeClr>
                </a:solidFill>
              </a:rPr>
              <a:t> </a:t>
            </a:r>
            <a:r>
              <a:rPr lang="en-US" altLang="id-ID" sz="3324" dirty="0" err="1">
                <a:solidFill>
                  <a:schemeClr val="accent1">
                    <a:lumMod val="75000"/>
                  </a:schemeClr>
                </a:solidFill>
              </a:rPr>
              <a:t>perubahan</a:t>
            </a:r>
            <a:r>
              <a:rPr lang="en-US" altLang="id-ID" sz="3324" dirty="0">
                <a:solidFill>
                  <a:schemeClr val="accent1">
                    <a:lumMod val="75000"/>
                  </a:schemeClr>
                </a:solidFill>
              </a:rPr>
              <a:t> yang </a:t>
            </a:r>
            <a:r>
              <a:rPr lang="en-US" altLang="id-ID" sz="3324" dirty="0" err="1">
                <a:solidFill>
                  <a:schemeClr val="accent1">
                    <a:lumMod val="75000"/>
                  </a:schemeClr>
                </a:solidFill>
              </a:rPr>
              <a:t>diperlukan</a:t>
            </a:r>
            <a:r>
              <a:rPr lang="en-US" altLang="id-ID" sz="3324" dirty="0">
                <a:solidFill>
                  <a:schemeClr val="accent1">
                    <a:lumMod val="75000"/>
                  </a:schemeClr>
                </a:solidFill>
              </a:rPr>
              <a:t> </a:t>
            </a:r>
            <a:r>
              <a:rPr lang="en-US" altLang="id-ID" sz="3324" dirty="0" err="1">
                <a:solidFill>
                  <a:schemeClr val="accent1">
                    <a:lumMod val="75000"/>
                  </a:schemeClr>
                </a:solidFill>
              </a:rPr>
              <a:t>untuk</a:t>
            </a:r>
            <a:r>
              <a:rPr lang="en-US" altLang="id-ID" sz="3324" dirty="0">
                <a:solidFill>
                  <a:schemeClr val="accent1">
                    <a:lumMod val="75000"/>
                  </a:schemeClr>
                </a:solidFill>
              </a:rPr>
              <a:t> </a:t>
            </a:r>
            <a:r>
              <a:rPr lang="en-US" altLang="id-ID" sz="3324" dirty="0" err="1">
                <a:solidFill>
                  <a:schemeClr val="accent1">
                    <a:lumMod val="75000"/>
                  </a:schemeClr>
                </a:solidFill>
              </a:rPr>
              <a:t>mengakomodasi</a:t>
            </a:r>
            <a:r>
              <a:rPr lang="en-US" altLang="id-ID" sz="3324" dirty="0">
                <a:solidFill>
                  <a:schemeClr val="accent1">
                    <a:lumMod val="75000"/>
                  </a:schemeClr>
                </a:solidFill>
              </a:rPr>
              <a:t> </a:t>
            </a:r>
            <a:r>
              <a:rPr lang="en-US" altLang="id-ID" sz="3324" dirty="0" err="1">
                <a:solidFill>
                  <a:schemeClr val="accent1">
                    <a:lumMod val="75000"/>
                  </a:schemeClr>
                </a:solidFill>
              </a:rPr>
              <a:t>perubahan</a:t>
            </a:r>
            <a:r>
              <a:rPr lang="en-US" altLang="id-ID" sz="3324" dirty="0">
                <a:solidFill>
                  <a:schemeClr val="accent1">
                    <a:lumMod val="75000"/>
                  </a:schemeClr>
                </a:solidFill>
              </a:rPr>
              <a:t> di </a:t>
            </a:r>
            <a:r>
              <a:rPr lang="en-US" altLang="id-ID" sz="3324" dirty="0" err="1">
                <a:solidFill>
                  <a:schemeClr val="accent1">
                    <a:lumMod val="75000"/>
                  </a:schemeClr>
                </a:solidFill>
              </a:rPr>
              <a:t>lingkungan</a:t>
            </a:r>
            <a:endParaRPr lang="en-US" altLang="id-ID" sz="3324" dirty="0">
              <a:solidFill>
                <a:schemeClr val="accent1">
                  <a:lumMod val="75000"/>
                </a:schemeClr>
              </a:solidFill>
            </a:endParaRPr>
          </a:p>
        </p:txBody>
      </p:sp>
      <p:pic>
        <p:nvPicPr>
          <p:cNvPr id="2662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59" y="5818440"/>
            <a:ext cx="7950794" cy="5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49641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C3FA8C1-64A4-408A-9A1D-88172831EBAC}" type="slidenum">
              <a:rPr lang="en-US" altLang="id-ID" sz="1108">
                <a:solidFill>
                  <a:srgbClr val="898989"/>
                </a:solidFill>
                <a:latin typeface="Times New Roman" panose="02020603050405020304" pitchFamily="18" charset="0"/>
              </a:rPr>
              <a:pPr/>
              <a:t>8</a:t>
            </a:fld>
            <a:endParaRPr lang="en-US" altLang="id-ID" sz="1108">
              <a:solidFill>
                <a:srgbClr val="898989"/>
              </a:solidFill>
              <a:latin typeface="Times New Roman" panose="02020603050405020304" pitchFamily="18" charset="0"/>
            </a:endParaRPr>
          </a:p>
        </p:txBody>
      </p:sp>
      <p:sp>
        <p:nvSpPr>
          <p:cNvPr id="12291" name="Rectangle 2"/>
          <p:cNvSpPr>
            <a:spLocks noGrp="1" noChangeArrowheads="1"/>
          </p:cNvSpPr>
          <p:nvPr>
            <p:ph type="title" idx="4294967295"/>
          </p:nvPr>
        </p:nvSpPr>
        <p:spPr>
          <a:xfrm>
            <a:off x="2317516" y="260648"/>
            <a:ext cx="4066280" cy="749595"/>
          </a:xfrm>
        </p:spPr>
        <p:txBody>
          <a:bodyPr>
            <a:normAutofit fontScale="90000"/>
          </a:bodyPr>
          <a:lstStyle/>
          <a:p>
            <a:pPr defTabSz="685787" fontAlgn="auto">
              <a:spcAft>
                <a:spcPts val="0"/>
              </a:spcAft>
              <a:defRPr/>
            </a:pPr>
            <a:r>
              <a:rPr lang="en-US" sz="3694" dirty="0">
                <a:solidFill>
                  <a:schemeClr val="bg1"/>
                </a:solidFill>
                <a:latin typeface="Tahoma" panose="020B0604030504040204" pitchFamily="34" charset="0"/>
                <a:ea typeface="Tahoma" panose="020B0604030504040204" pitchFamily="34" charset="0"/>
                <a:cs typeface="Tahoma" panose="020B0604030504040204" pitchFamily="34" charset="0"/>
              </a:rPr>
              <a:t>Maintenance (Change</a:t>
            </a:r>
            <a:r>
              <a:rPr lang="en-US" sz="3694" dirty="0" smtClean="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n-US" sz="3694"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Cont</a:t>
            </a:r>
            <a:endParaRPr lang="en-US" sz="3694"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6628" name="Rectangle 3"/>
          <p:cNvSpPr>
            <a:spLocks noGrp="1" noChangeArrowheads="1"/>
          </p:cNvSpPr>
          <p:nvPr>
            <p:ph idx="4294967295"/>
          </p:nvPr>
        </p:nvSpPr>
        <p:spPr bwMode="auto">
          <a:xfrm>
            <a:off x="0" y="1772816"/>
            <a:ext cx="8686800" cy="34855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id-ID" sz="3324" i="1" dirty="0">
                <a:solidFill>
                  <a:srgbClr val="FFFF00"/>
                </a:solidFill>
              </a:rPr>
              <a:t>3. Perfective maintenance</a:t>
            </a:r>
            <a:endParaRPr lang="en-US" altLang="id-ID" sz="3324" i="1" dirty="0" smtClean="0">
              <a:solidFill>
                <a:srgbClr val="FFFF00"/>
              </a:solidFill>
            </a:endParaRPr>
          </a:p>
          <a:p>
            <a:pPr marL="0" indent="0">
              <a:buNone/>
            </a:pPr>
            <a:r>
              <a:rPr lang="en-US" altLang="id-ID" sz="3324" i="1" dirty="0">
                <a:solidFill>
                  <a:schemeClr val="accent1">
                    <a:lumMod val="75000"/>
                  </a:schemeClr>
                </a:solidFill>
              </a:rPr>
              <a:t>Perfective maintenance</a:t>
            </a:r>
            <a:r>
              <a:rPr lang="en-US" altLang="id-ID" sz="3324" dirty="0">
                <a:solidFill>
                  <a:schemeClr val="accent1">
                    <a:lumMod val="75000"/>
                  </a:schemeClr>
                </a:solidFill>
              </a:rPr>
              <a:t> </a:t>
            </a:r>
            <a:r>
              <a:rPr lang="en-US" altLang="id-ID" sz="3324" dirty="0" err="1">
                <a:solidFill>
                  <a:schemeClr val="accent1">
                    <a:lumMod val="75000"/>
                  </a:schemeClr>
                </a:solidFill>
              </a:rPr>
              <a:t>memperluas</a:t>
            </a:r>
            <a:r>
              <a:rPr lang="en-US" altLang="id-ID" sz="3324" dirty="0">
                <a:solidFill>
                  <a:schemeClr val="accent1">
                    <a:lumMod val="75000"/>
                  </a:schemeClr>
                </a:solidFill>
              </a:rPr>
              <a:t> </a:t>
            </a:r>
            <a:r>
              <a:rPr lang="en-US" altLang="id-ID" sz="3324" dirty="0" err="1">
                <a:solidFill>
                  <a:schemeClr val="accent1">
                    <a:lumMod val="75000"/>
                  </a:schemeClr>
                </a:solidFill>
              </a:rPr>
              <a:t>kinerja</a:t>
            </a:r>
            <a:r>
              <a:rPr lang="en-US" altLang="id-ID" sz="3324" dirty="0">
                <a:solidFill>
                  <a:schemeClr val="accent1">
                    <a:lumMod val="75000"/>
                  </a:schemeClr>
                </a:solidFill>
              </a:rPr>
              <a:t> </a:t>
            </a:r>
            <a:r>
              <a:rPr lang="en-US" altLang="id-ID" sz="3324" dirty="0" err="1">
                <a:solidFill>
                  <a:schemeClr val="accent1">
                    <a:lumMod val="75000"/>
                  </a:schemeClr>
                </a:solidFill>
              </a:rPr>
              <a:t>perangkat</a:t>
            </a:r>
            <a:r>
              <a:rPr lang="en-US" altLang="id-ID" sz="3324" dirty="0">
                <a:solidFill>
                  <a:schemeClr val="accent1">
                    <a:lumMod val="75000"/>
                  </a:schemeClr>
                </a:solidFill>
              </a:rPr>
              <a:t> </a:t>
            </a:r>
            <a:r>
              <a:rPr lang="en-US" altLang="id-ID" sz="3324" dirty="0" err="1">
                <a:solidFill>
                  <a:schemeClr val="accent1">
                    <a:lumMod val="75000"/>
                  </a:schemeClr>
                </a:solidFill>
              </a:rPr>
              <a:t>lunak</a:t>
            </a:r>
            <a:r>
              <a:rPr lang="en-US" altLang="id-ID" sz="3324" dirty="0">
                <a:solidFill>
                  <a:schemeClr val="accent1">
                    <a:lumMod val="75000"/>
                  </a:schemeClr>
                </a:solidFill>
              </a:rPr>
              <a:t> di </a:t>
            </a:r>
            <a:r>
              <a:rPr lang="en-US" altLang="id-ID" sz="3324" dirty="0" err="1">
                <a:solidFill>
                  <a:schemeClr val="accent1">
                    <a:lumMod val="75000"/>
                  </a:schemeClr>
                </a:solidFill>
              </a:rPr>
              <a:t>luar</a:t>
            </a:r>
            <a:r>
              <a:rPr lang="en-US" altLang="id-ID" sz="3324" dirty="0">
                <a:solidFill>
                  <a:schemeClr val="accent1">
                    <a:lumMod val="75000"/>
                  </a:schemeClr>
                </a:solidFill>
              </a:rPr>
              <a:t> </a:t>
            </a:r>
            <a:r>
              <a:rPr lang="en-US" altLang="id-ID" sz="3324" dirty="0" err="1">
                <a:solidFill>
                  <a:schemeClr val="accent1">
                    <a:lumMod val="75000"/>
                  </a:schemeClr>
                </a:solidFill>
              </a:rPr>
              <a:t>persyaratan</a:t>
            </a:r>
            <a:r>
              <a:rPr lang="en-US" altLang="id-ID" sz="3324" dirty="0">
                <a:solidFill>
                  <a:schemeClr val="accent1">
                    <a:lumMod val="75000"/>
                  </a:schemeClr>
                </a:solidFill>
              </a:rPr>
              <a:t> </a:t>
            </a:r>
            <a:r>
              <a:rPr lang="en-US" altLang="id-ID" sz="3324" dirty="0" err="1">
                <a:solidFill>
                  <a:schemeClr val="accent1">
                    <a:lumMod val="75000"/>
                  </a:schemeClr>
                </a:solidFill>
              </a:rPr>
              <a:t>asli</a:t>
            </a:r>
            <a:r>
              <a:rPr lang="en-US" altLang="id-ID" sz="3324" dirty="0" smtClean="0">
                <a:solidFill>
                  <a:schemeClr val="accent1">
                    <a:lumMod val="75000"/>
                  </a:schemeClr>
                </a:solidFill>
              </a:rPr>
              <a:t>.</a:t>
            </a:r>
            <a:endParaRPr lang="en-US" altLang="id-ID" sz="3324" dirty="0">
              <a:solidFill>
                <a:schemeClr val="accent1">
                  <a:lumMod val="75000"/>
                </a:schemeClr>
              </a:solidFill>
            </a:endParaRPr>
          </a:p>
          <a:p>
            <a:pPr marL="0" indent="0">
              <a:buNone/>
            </a:pPr>
            <a:r>
              <a:rPr lang="en-US" altLang="id-ID" sz="3324" i="1" dirty="0">
                <a:solidFill>
                  <a:srgbClr val="FFFF00"/>
                </a:solidFill>
              </a:rPr>
              <a:t>4. Preventive maintenance</a:t>
            </a:r>
            <a:endParaRPr lang="en-US" altLang="id-ID" sz="3324" i="1" dirty="0" smtClean="0">
              <a:solidFill>
                <a:srgbClr val="FFFF00"/>
              </a:solidFill>
            </a:endParaRPr>
          </a:p>
          <a:p>
            <a:pPr marL="0" indent="0">
              <a:buNone/>
            </a:pPr>
            <a:r>
              <a:rPr lang="en-US" altLang="id-ID" sz="3324" i="1" dirty="0">
                <a:solidFill>
                  <a:schemeClr val="accent1">
                    <a:lumMod val="75000"/>
                  </a:schemeClr>
                </a:solidFill>
              </a:rPr>
              <a:t>Preventive maintenance</a:t>
            </a:r>
            <a:r>
              <a:rPr lang="en-US" altLang="id-ID" sz="3324" dirty="0">
                <a:solidFill>
                  <a:schemeClr val="accent1">
                    <a:lumMod val="75000"/>
                  </a:schemeClr>
                </a:solidFill>
              </a:rPr>
              <a:t> (</a:t>
            </a:r>
            <a:r>
              <a:rPr lang="en-US" altLang="id-ID" sz="3324" dirty="0" err="1">
                <a:solidFill>
                  <a:schemeClr val="accent1">
                    <a:lumMod val="75000"/>
                  </a:schemeClr>
                </a:solidFill>
              </a:rPr>
              <a:t>rekayasa</a:t>
            </a:r>
            <a:r>
              <a:rPr lang="en-US" altLang="id-ID" sz="3324" dirty="0">
                <a:solidFill>
                  <a:schemeClr val="accent1">
                    <a:lumMod val="75000"/>
                  </a:schemeClr>
                </a:solidFill>
              </a:rPr>
              <a:t> </a:t>
            </a:r>
            <a:r>
              <a:rPr lang="en-US" altLang="id-ID" sz="3324" dirty="0" err="1">
                <a:solidFill>
                  <a:schemeClr val="accent1">
                    <a:lumMod val="75000"/>
                  </a:schemeClr>
                </a:solidFill>
              </a:rPr>
              <a:t>ulang</a:t>
            </a:r>
            <a:r>
              <a:rPr lang="en-US" altLang="id-ID" sz="3324" dirty="0">
                <a:solidFill>
                  <a:schemeClr val="accent1">
                    <a:lumMod val="75000"/>
                  </a:schemeClr>
                </a:solidFill>
              </a:rPr>
              <a:t> </a:t>
            </a:r>
            <a:r>
              <a:rPr lang="en-US" altLang="id-ID" sz="3324" dirty="0" err="1">
                <a:solidFill>
                  <a:schemeClr val="accent1">
                    <a:lumMod val="75000"/>
                  </a:schemeClr>
                </a:solidFill>
              </a:rPr>
              <a:t>perangkat</a:t>
            </a:r>
            <a:r>
              <a:rPr lang="en-US" altLang="id-ID" sz="3324" dirty="0">
                <a:solidFill>
                  <a:schemeClr val="accent1">
                    <a:lumMod val="75000"/>
                  </a:schemeClr>
                </a:solidFill>
              </a:rPr>
              <a:t> </a:t>
            </a:r>
            <a:r>
              <a:rPr lang="en-US" altLang="id-ID" sz="3324" dirty="0" err="1">
                <a:solidFill>
                  <a:schemeClr val="accent1">
                    <a:lumMod val="75000"/>
                  </a:schemeClr>
                </a:solidFill>
              </a:rPr>
              <a:t>lunak</a:t>
            </a:r>
            <a:r>
              <a:rPr lang="en-US" altLang="id-ID" sz="3324" dirty="0">
                <a:solidFill>
                  <a:schemeClr val="accent1">
                    <a:lumMod val="75000"/>
                  </a:schemeClr>
                </a:solidFill>
              </a:rPr>
              <a:t>); </a:t>
            </a:r>
            <a:r>
              <a:rPr lang="en-US" altLang="id-ID" sz="3324" dirty="0" err="1">
                <a:solidFill>
                  <a:schemeClr val="accent1">
                    <a:lumMod val="75000"/>
                  </a:schemeClr>
                </a:solidFill>
              </a:rPr>
              <a:t>perubahan</a:t>
            </a:r>
            <a:r>
              <a:rPr lang="en-US" altLang="id-ID" sz="3324" dirty="0">
                <a:solidFill>
                  <a:schemeClr val="accent1">
                    <a:lumMod val="75000"/>
                  </a:schemeClr>
                </a:solidFill>
              </a:rPr>
              <a:t> yang </a:t>
            </a:r>
            <a:r>
              <a:rPr lang="en-US" altLang="id-ID" sz="3324" dirty="0" err="1">
                <a:solidFill>
                  <a:schemeClr val="accent1">
                    <a:lumMod val="75000"/>
                  </a:schemeClr>
                </a:solidFill>
              </a:rPr>
              <a:t>membuat</a:t>
            </a:r>
            <a:r>
              <a:rPr lang="en-US" altLang="id-ID" sz="3324" dirty="0">
                <a:solidFill>
                  <a:schemeClr val="accent1">
                    <a:lumMod val="75000"/>
                  </a:schemeClr>
                </a:solidFill>
              </a:rPr>
              <a:t> program </a:t>
            </a:r>
            <a:r>
              <a:rPr lang="en-US" altLang="id-ID" sz="3324" dirty="0" err="1">
                <a:solidFill>
                  <a:schemeClr val="accent1">
                    <a:lumMod val="75000"/>
                  </a:schemeClr>
                </a:solidFill>
              </a:rPr>
              <a:t>lebih</a:t>
            </a:r>
            <a:r>
              <a:rPr lang="en-US" altLang="id-ID" sz="3324" dirty="0">
                <a:solidFill>
                  <a:schemeClr val="accent1">
                    <a:lumMod val="75000"/>
                  </a:schemeClr>
                </a:solidFill>
              </a:rPr>
              <a:t> </a:t>
            </a:r>
            <a:r>
              <a:rPr lang="en-US" altLang="id-ID" sz="3324" dirty="0" err="1">
                <a:solidFill>
                  <a:schemeClr val="accent1">
                    <a:lumMod val="75000"/>
                  </a:schemeClr>
                </a:solidFill>
              </a:rPr>
              <a:t>mudah</a:t>
            </a:r>
            <a:r>
              <a:rPr lang="en-US" altLang="id-ID" sz="3324" dirty="0">
                <a:solidFill>
                  <a:schemeClr val="accent1">
                    <a:lumMod val="75000"/>
                  </a:schemeClr>
                </a:solidFill>
              </a:rPr>
              <a:t> </a:t>
            </a:r>
            <a:r>
              <a:rPr lang="en-US" altLang="id-ID" sz="3324" dirty="0" err="1">
                <a:solidFill>
                  <a:schemeClr val="accent1">
                    <a:lumMod val="75000"/>
                  </a:schemeClr>
                </a:solidFill>
              </a:rPr>
              <a:t>dikoreksi</a:t>
            </a:r>
            <a:r>
              <a:rPr lang="en-US" altLang="id-ID" sz="3324" dirty="0">
                <a:solidFill>
                  <a:schemeClr val="accent1">
                    <a:lumMod val="75000"/>
                  </a:schemeClr>
                </a:solidFill>
              </a:rPr>
              <a:t>, </a:t>
            </a:r>
            <a:r>
              <a:rPr lang="en-US" altLang="id-ID" sz="3324" dirty="0" err="1">
                <a:solidFill>
                  <a:schemeClr val="accent1">
                    <a:lumMod val="75000"/>
                  </a:schemeClr>
                </a:solidFill>
              </a:rPr>
              <a:t>diadaptasi</a:t>
            </a:r>
            <a:r>
              <a:rPr lang="en-US" altLang="id-ID" sz="3324" dirty="0">
                <a:solidFill>
                  <a:schemeClr val="accent1">
                    <a:lumMod val="75000"/>
                  </a:schemeClr>
                </a:solidFill>
              </a:rPr>
              <a:t> </a:t>
            </a:r>
            <a:r>
              <a:rPr lang="en-US" altLang="id-ID" sz="3324" dirty="0" err="1">
                <a:solidFill>
                  <a:schemeClr val="accent1">
                    <a:lumMod val="75000"/>
                  </a:schemeClr>
                </a:solidFill>
              </a:rPr>
              <a:t>atau</a:t>
            </a:r>
            <a:r>
              <a:rPr lang="en-US" altLang="id-ID" sz="3324" dirty="0">
                <a:solidFill>
                  <a:schemeClr val="accent1">
                    <a:lumMod val="75000"/>
                  </a:schemeClr>
                </a:solidFill>
              </a:rPr>
              <a:t> </a:t>
            </a:r>
            <a:r>
              <a:rPr lang="en-US" altLang="id-ID" sz="3324" dirty="0" err="1">
                <a:solidFill>
                  <a:schemeClr val="accent1">
                    <a:lumMod val="75000"/>
                  </a:schemeClr>
                </a:solidFill>
              </a:rPr>
              <a:t>ditingkatkan</a:t>
            </a:r>
            <a:endParaRPr lang="en-US" altLang="id-ID" sz="3324" dirty="0">
              <a:solidFill>
                <a:schemeClr val="accent1">
                  <a:lumMod val="75000"/>
                </a:schemeClr>
              </a:solidFill>
            </a:endParaRPr>
          </a:p>
        </p:txBody>
      </p:sp>
      <p:pic>
        <p:nvPicPr>
          <p:cNvPr id="2662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59" y="6093296"/>
            <a:ext cx="7950794" cy="5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58621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cs typeface="Arial" panose="020B0604020202020204" pitchFamily="34" charset="0"/>
              </a:defRPr>
            </a:lvl1pPr>
            <a:lvl2pPr marL="686040" indent="-263862">
              <a:defRPr>
                <a:solidFill>
                  <a:schemeClr val="tx1"/>
                </a:solidFill>
                <a:latin typeface="Tahoma" panose="020B0604030504040204" pitchFamily="34" charset="0"/>
                <a:cs typeface="Arial" panose="020B0604020202020204" pitchFamily="34" charset="0"/>
              </a:defRPr>
            </a:lvl2pPr>
            <a:lvl3pPr marL="1055446" indent="-211089">
              <a:defRPr>
                <a:solidFill>
                  <a:schemeClr val="tx1"/>
                </a:solidFill>
                <a:latin typeface="Tahoma" panose="020B0604030504040204" pitchFamily="34" charset="0"/>
                <a:cs typeface="Arial" panose="020B0604020202020204" pitchFamily="34" charset="0"/>
              </a:defRPr>
            </a:lvl3pPr>
            <a:lvl4pPr marL="1477625" indent="-211089">
              <a:defRPr>
                <a:solidFill>
                  <a:schemeClr val="tx1"/>
                </a:solidFill>
                <a:latin typeface="Tahoma" panose="020B0604030504040204" pitchFamily="34" charset="0"/>
                <a:cs typeface="Arial" panose="020B0604020202020204" pitchFamily="34" charset="0"/>
              </a:defRPr>
            </a:lvl4pPr>
            <a:lvl5pPr marL="1899803" indent="-211089">
              <a:defRPr>
                <a:solidFill>
                  <a:schemeClr val="tx1"/>
                </a:solidFill>
                <a:latin typeface="Tahoma" panose="020B0604030504040204" pitchFamily="34" charset="0"/>
                <a:cs typeface="Arial" panose="020B0604020202020204" pitchFamily="34" charset="0"/>
              </a:defRPr>
            </a:lvl5pPr>
            <a:lvl6pPr marL="2321982"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744160"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166339"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588517" indent="-211089"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DE36BC9-BFB1-4AF1-8841-2F6D6F204CD1}" type="slidenum">
              <a:rPr lang="en-US" altLang="id-ID" sz="1108">
                <a:solidFill>
                  <a:srgbClr val="898989"/>
                </a:solidFill>
                <a:latin typeface="Times New Roman" panose="02020603050405020304" pitchFamily="18" charset="0"/>
              </a:rPr>
              <a:pPr/>
              <a:t>9</a:t>
            </a:fld>
            <a:endParaRPr lang="en-US" altLang="id-ID" sz="1108">
              <a:solidFill>
                <a:srgbClr val="898989"/>
              </a:solidFill>
              <a:latin typeface="Times New Roman" panose="02020603050405020304" pitchFamily="18" charset="0"/>
            </a:endParaRPr>
          </a:p>
        </p:txBody>
      </p:sp>
      <p:sp>
        <p:nvSpPr>
          <p:cNvPr id="10243" name="Title 1"/>
          <p:cNvSpPr>
            <a:spLocks noGrp="1"/>
          </p:cNvSpPr>
          <p:nvPr>
            <p:ph type="title" idx="4294967295"/>
          </p:nvPr>
        </p:nvSpPr>
        <p:spPr bwMode="auto">
          <a:xfrm>
            <a:off x="1" y="648275"/>
            <a:ext cx="7771960" cy="75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id-ID" sz="3694" dirty="0">
                <a:solidFill>
                  <a:schemeClr val="bg1"/>
                </a:solidFill>
                <a:latin typeface="Tahoma" panose="020B0604030504040204" pitchFamily="34" charset="0"/>
                <a:ea typeface="Tahoma" panose="020B0604030504040204" pitchFamily="34" charset="0"/>
                <a:cs typeface="Tahoma" panose="020B0604030504040204" pitchFamily="34" charset="0"/>
              </a:rPr>
              <a:t>Common Process Framework</a:t>
            </a:r>
          </a:p>
        </p:txBody>
      </p:sp>
      <p:sp>
        <p:nvSpPr>
          <p:cNvPr id="13316" name="Content Placeholder 2"/>
          <p:cNvSpPr>
            <a:spLocks noGrp="1"/>
          </p:cNvSpPr>
          <p:nvPr>
            <p:ph idx="4294967295"/>
          </p:nvPr>
        </p:nvSpPr>
        <p:spPr>
          <a:xfrm>
            <a:off x="-36512" y="1556792"/>
            <a:ext cx="9144000" cy="5277076"/>
          </a:xfrm>
        </p:spPr>
        <p:txBody>
          <a:bodyPr/>
          <a:lstStyle/>
          <a:p>
            <a:pPr marL="171447" indent="-171447" defTabSz="685787" fontAlgn="auto">
              <a:spcBef>
                <a:spcPts val="750"/>
              </a:spcBef>
              <a:spcAft>
                <a:spcPts val="0"/>
              </a:spcAft>
              <a:defRPr/>
            </a:pPr>
            <a:r>
              <a:rPr lang="en-US" altLang="id-ID" sz="2100" b="1" dirty="0">
                <a:solidFill>
                  <a:srgbClr val="FFFF00"/>
                </a:solidFill>
                <a:latin typeface="Tahoma" panose="020B0604030504040204" pitchFamily="34" charset="0"/>
                <a:ea typeface="Tahoma" panose="020B0604030504040204" pitchFamily="34" charset="0"/>
                <a:cs typeface="Tahoma" panose="020B0604030504040204" pitchFamily="34" charset="0"/>
              </a:rPr>
              <a:t>Communication</a:t>
            </a:r>
          </a:p>
          <a:p>
            <a:pPr marL="514340" lvl="1" indent="-171447" defTabSz="685787" fontAlgn="auto">
              <a:spcBef>
                <a:spcPts val="375"/>
              </a:spcBef>
              <a:spcAft>
                <a:spcPts val="0"/>
              </a:spcAft>
              <a:defRPr/>
            </a:pPr>
            <a:r>
              <a:rPr lang="en-US" altLang="id-ID" sz="2216"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Customer collaboration and requirement gathering</a:t>
            </a:r>
          </a:p>
          <a:p>
            <a:pPr marL="171447" indent="-171447" defTabSz="685787" fontAlgn="auto">
              <a:spcBef>
                <a:spcPts val="750"/>
              </a:spcBef>
              <a:spcAft>
                <a:spcPts val="0"/>
              </a:spcAft>
              <a:defRPr/>
            </a:pPr>
            <a:r>
              <a:rPr lang="en-US" altLang="id-ID" sz="2100" b="1" dirty="0">
                <a:solidFill>
                  <a:srgbClr val="FFFF00"/>
                </a:solidFill>
                <a:latin typeface="Tahoma" panose="020B0604030504040204" pitchFamily="34" charset="0"/>
                <a:ea typeface="Tahoma" panose="020B0604030504040204" pitchFamily="34" charset="0"/>
                <a:cs typeface="Tahoma" panose="020B0604030504040204" pitchFamily="34" charset="0"/>
              </a:rPr>
              <a:t>Planning</a:t>
            </a:r>
          </a:p>
          <a:p>
            <a:pPr marL="514340" lvl="1" indent="-171447" defTabSz="685787" fontAlgn="auto">
              <a:spcBef>
                <a:spcPts val="375"/>
              </a:spcBef>
              <a:spcAft>
                <a:spcPts val="0"/>
              </a:spcAft>
              <a:defRPr/>
            </a:pPr>
            <a:r>
              <a:rPr lang="en-US" altLang="id-ID" sz="2216"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Establishes engineering work plan, </a:t>
            </a:r>
            <a:r>
              <a:rPr lang="en-US" altLang="id-ID" sz="2216"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describes t</a:t>
            </a:r>
            <a:r>
              <a:rPr lang="id-ID" altLang="id-ID" sz="2216"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a:t>
            </a:r>
            <a:r>
              <a:rPr lang="en-US" altLang="id-ID" sz="2216"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chnical</a:t>
            </a:r>
            <a:r>
              <a:rPr lang="en-US" altLang="id-ID" sz="2216"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id-ID" sz="2216"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risk, list resource requirements, work product produced, and defines work schedule</a:t>
            </a:r>
          </a:p>
          <a:p>
            <a:pPr marL="171447" indent="-171447" defTabSz="685787" fontAlgn="auto">
              <a:spcBef>
                <a:spcPts val="750"/>
              </a:spcBef>
              <a:spcAft>
                <a:spcPts val="0"/>
              </a:spcAft>
              <a:defRPr/>
            </a:pPr>
            <a:r>
              <a:rPr lang="en-US" altLang="id-ID" sz="2100" b="1" dirty="0">
                <a:solidFill>
                  <a:srgbClr val="FFFF00"/>
                </a:solidFill>
                <a:latin typeface="Tahoma" panose="020B0604030504040204" pitchFamily="34" charset="0"/>
                <a:ea typeface="Tahoma" panose="020B0604030504040204" pitchFamily="34" charset="0"/>
                <a:cs typeface="Tahoma" panose="020B0604030504040204" pitchFamily="34" charset="0"/>
              </a:rPr>
              <a:t>Modeling</a:t>
            </a:r>
          </a:p>
          <a:p>
            <a:pPr marL="514340" lvl="1" indent="-171447" defTabSz="685787" fontAlgn="auto">
              <a:spcBef>
                <a:spcPts val="375"/>
              </a:spcBef>
              <a:spcAft>
                <a:spcPts val="0"/>
              </a:spcAft>
              <a:defRPr/>
            </a:pPr>
            <a:r>
              <a:rPr lang="en-US" altLang="id-ID" sz="2216"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Creation of models to help developers and customers understand the requires and software design</a:t>
            </a:r>
          </a:p>
          <a:p>
            <a:pPr marL="171447" indent="-171447" defTabSz="685787" fontAlgn="auto">
              <a:spcBef>
                <a:spcPts val="750"/>
              </a:spcBef>
              <a:spcAft>
                <a:spcPts val="0"/>
              </a:spcAft>
              <a:defRPr/>
            </a:pPr>
            <a:r>
              <a:rPr lang="en-US" altLang="id-ID" sz="2100" b="1" dirty="0">
                <a:solidFill>
                  <a:srgbClr val="FFFF00"/>
                </a:solidFill>
                <a:latin typeface="Tahoma" panose="020B0604030504040204" pitchFamily="34" charset="0"/>
                <a:ea typeface="Tahoma" panose="020B0604030504040204" pitchFamily="34" charset="0"/>
                <a:cs typeface="Tahoma" panose="020B0604030504040204" pitchFamily="34" charset="0"/>
              </a:rPr>
              <a:t>Construction</a:t>
            </a:r>
          </a:p>
          <a:p>
            <a:pPr marL="514340" lvl="1" indent="-171447" defTabSz="685787" fontAlgn="auto">
              <a:spcBef>
                <a:spcPts val="375"/>
              </a:spcBef>
              <a:spcAft>
                <a:spcPts val="0"/>
              </a:spcAft>
              <a:defRPr/>
            </a:pPr>
            <a:r>
              <a:rPr lang="en-US" altLang="id-ID" sz="225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Code generation and </a:t>
            </a:r>
            <a:r>
              <a:rPr lang="en-US" altLang="id-ID" sz="225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testing</a:t>
            </a:r>
            <a:endParaRPr lang="en-US" altLang="id-ID" sz="225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171447" indent="-171447" defTabSz="685787" fontAlgn="auto">
              <a:spcBef>
                <a:spcPts val="750"/>
              </a:spcBef>
              <a:spcAft>
                <a:spcPts val="0"/>
              </a:spcAft>
              <a:defRPr/>
            </a:pPr>
            <a:r>
              <a:rPr lang="en-US" altLang="id-ID" sz="2100" b="1" dirty="0">
                <a:solidFill>
                  <a:srgbClr val="FFFF00"/>
                </a:solidFill>
                <a:latin typeface="Tahoma" panose="020B0604030504040204" pitchFamily="34" charset="0"/>
                <a:ea typeface="Tahoma" panose="020B0604030504040204" pitchFamily="34" charset="0"/>
                <a:cs typeface="Tahoma" panose="020B0604030504040204" pitchFamily="34" charset="0"/>
              </a:rPr>
              <a:t>Deployment</a:t>
            </a:r>
          </a:p>
          <a:p>
            <a:pPr marL="514340" lvl="1" indent="-171447" defTabSz="685787" fontAlgn="auto">
              <a:spcBef>
                <a:spcPts val="375"/>
              </a:spcBef>
              <a:spcAft>
                <a:spcPts val="0"/>
              </a:spcAft>
              <a:defRPr/>
            </a:pPr>
            <a:r>
              <a:rPr lang="en-US" altLang="id-ID" sz="225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Software delivered for customer evolution and feedback</a:t>
            </a:r>
          </a:p>
        </p:txBody>
      </p:sp>
    </p:spTree>
    <p:extLst>
      <p:ext uri="{BB962C8B-B14F-4D97-AF65-F5344CB8AC3E}">
        <p14:creationId xmlns:p14="http://schemas.microsoft.com/office/powerpoint/2010/main" val="1658603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slideR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templateRPL</Template>
  <TotalTime>20745</TotalTime>
  <Words>2195</Words>
  <Application>Microsoft Office PowerPoint</Application>
  <PresentationFormat>On-screen Show (4:3)</PresentationFormat>
  <Paragraphs>328</Paragraphs>
  <Slides>56</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Tahoma</vt:lpstr>
      <vt:lpstr>Times New Roman</vt:lpstr>
      <vt:lpstr>Wingdings</vt:lpstr>
      <vt:lpstr>Wingdings 2</vt:lpstr>
      <vt:lpstr>templateslideRPL</vt:lpstr>
      <vt:lpstr>Software Process </vt:lpstr>
      <vt:lpstr>A Layered Technology</vt:lpstr>
      <vt:lpstr>Software Process</vt:lpstr>
      <vt:lpstr>Definition (What???)</vt:lpstr>
      <vt:lpstr>Development (How???)</vt:lpstr>
      <vt:lpstr>Maintenance (Change)</vt:lpstr>
      <vt:lpstr>Maintenance (Change) - Cont</vt:lpstr>
      <vt:lpstr>Maintenance (Change) - Cont</vt:lpstr>
      <vt:lpstr>Common Process Framework</vt:lpstr>
      <vt:lpstr>Umbrella Activities</vt:lpstr>
      <vt:lpstr>5 Framework Activity</vt:lpstr>
      <vt:lpstr>A Common Process Framework</vt:lpstr>
      <vt:lpstr>Framework Activity (hal 32)</vt:lpstr>
      <vt:lpstr>Framework Activity (hal 32)</vt:lpstr>
      <vt:lpstr>.......Lanjutan Proses Flow</vt:lpstr>
      <vt:lpstr>Proses Assessment and Improvement</vt:lpstr>
      <vt:lpstr>Proses Assessment and Improvement</vt:lpstr>
      <vt:lpstr>Capability Maturity Model Integration (CMMI)</vt:lpstr>
      <vt:lpstr>Capability Maturity Model Integration (CMMI)</vt:lpstr>
      <vt:lpstr>SEI - CMMI</vt:lpstr>
      <vt:lpstr>LEVEL 3</vt:lpstr>
      <vt:lpstr>CMM LEVEL 4</vt:lpstr>
      <vt:lpstr>CMM LEVEL 5</vt:lpstr>
      <vt:lpstr>CMM LEVEL 5</vt:lpstr>
      <vt:lpstr>Software Process </vt:lpstr>
      <vt:lpstr>Aliran Proses</vt:lpstr>
      <vt:lpstr>Waterfall Model / Classic life cycle</vt:lpstr>
      <vt:lpstr>PowerPoint Presentation</vt:lpstr>
      <vt:lpstr>Waterfall Development-based Methodology</vt:lpstr>
      <vt:lpstr>Varian Waterfall – V Model</vt:lpstr>
      <vt:lpstr>Masalah Model Waterfall (1)</vt:lpstr>
      <vt:lpstr>Masalah Model Waterfall (2)</vt:lpstr>
      <vt:lpstr>Increment Model</vt:lpstr>
      <vt:lpstr>Increment Process Model</vt:lpstr>
      <vt:lpstr>The Evolutionary Model : Prototyping</vt:lpstr>
      <vt:lpstr>Prototyping </vt:lpstr>
      <vt:lpstr>Prototyping: Advantage</vt:lpstr>
      <vt:lpstr>Prototyping: Disadvantage</vt:lpstr>
      <vt:lpstr>Prototyping-based Methodology</vt:lpstr>
      <vt:lpstr>Throwaway Prototyping (1)</vt:lpstr>
      <vt:lpstr>Throwaway Prototyping (2)</vt:lpstr>
      <vt:lpstr>Throwaway Prototyping-based Methodology</vt:lpstr>
      <vt:lpstr>The Evolutionary : Spiral Model</vt:lpstr>
      <vt:lpstr>The Evolutionary : Spiral Model</vt:lpstr>
      <vt:lpstr>An Agile View of Process</vt:lpstr>
      <vt:lpstr>Agile Development</vt:lpstr>
      <vt:lpstr>Extreme Programming (XP)</vt:lpstr>
      <vt:lpstr>Extreme Programming (XP)</vt:lpstr>
      <vt:lpstr>Extreme Programming (XP)</vt:lpstr>
      <vt:lpstr>Extreme Programming (XP)</vt:lpstr>
      <vt:lpstr>Group Discussion</vt:lpstr>
      <vt:lpstr>Kasus - 1</vt:lpstr>
      <vt:lpstr>Kasus 2</vt:lpstr>
      <vt:lpstr>Kasus 3</vt:lpstr>
      <vt:lpstr>Kasus 4</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Ayu Pertiwi</dc:creator>
  <cp:lastModifiedBy>Dave Kurniawan</cp:lastModifiedBy>
  <cp:revision>67</cp:revision>
  <dcterms:created xsi:type="dcterms:W3CDTF">2016-02-11T06:44:33Z</dcterms:created>
  <dcterms:modified xsi:type="dcterms:W3CDTF">2020-03-10T02:26:39Z</dcterms:modified>
</cp:coreProperties>
</file>