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442" r:id="rId3"/>
    <p:sldId id="520" r:id="rId4"/>
    <p:sldId id="519" r:id="rId5"/>
    <p:sldId id="521" r:id="rId6"/>
    <p:sldId id="525" r:id="rId7"/>
    <p:sldId id="527" r:id="rId8"/>
    <p:sldId id="532" r:id="rId9"/>
    <p:sldId id="533" r:id="rId10"/>
    <p:sldId id="535" r:id="rId11"/>
    <p:sldId id="556" r:id="rId12"/>
    <p:sldId id="557" r:id="rId13"/>
    <p:sldId id="558" r:id="rId14"/>
    <p:sldId id="559" r:id="rId15"/>
    <p:sldId id="560" r:id="rId16"/>
    <p:sldId id="561" r:id="rId17"/>
    <p:sldId id="562" r:id="rId18"/>
    <p:sldId id="563" r:id="rId19"/>
    <p:sldId id="541" r:id="rId20"/>
    <p:sldId id="554" r:id="rId21"/>
    <p:sldId id="542" r:id="rId22"/>
    <p:sldId id="544" r:id="rId23"/>
    <p:sldId id="543" r:id="rId24"/>
    <p:sldId id="545" r:id="rId25"/>
    <p:sldId id="518" r:id="rId26"/>
  </p:sldIdLst>
  <p:sldSz cx="9144000" cy="6858000" type="screen4x3"/>
  <p:notesSz cx="7315200" cy="96012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060000"/>
    <a:srgbClr val="0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1302" y="84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CBA18E4E-A530-4659-B9B1-71C8543E9C43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D0EF4A0-AB7A-4871-BD9D-17CF4DB8F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2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F4A0-AB7A-4871-BD9D-17CF4DB8F4A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5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219200" y="720090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4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57300" y="1727200"/>
            <a:ext cx="6629400" cy="838200"/>
            <a:chOff x="792" y="1872"/>
            <a:chExt cx="4176" cy="5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92" y="1927"/>
              <a:ext cx="4176" cy="39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white">
            <a:xfrm>
              <a:off x="1008" y="1872"/>
              <a:ext cx="3744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white">
          <a:xfrm>
            <a:off x="193675" y="152400"/>
            <a:ext cx="8739188" cy="914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id-ID" altLang="ko-KR" sz="40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Pengantar Teknologi Informasi</a:t>
            </a:r>
            <a:endParaRPr lang="en-US" altLang="ko-KR" sz="4000" b="1" i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6540500"/>
            <a:ext cx="9144000" cy="317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6540500"/>
            <a:ext cx="23622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216650" y="6543675"/>
            <a:ext cx="2819400" cy="3063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d-ID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Fasilkom</a:t>
            </a:r>
            <a:r>
              <a:rPr lang="en-US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|| </a:t>
            </a:r>
            <a:fld id="{FE1186D1-2406-4606-B071-5F7DBF012716}" type="datetime1">
              <a:rPr lang="en-US" sz="1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9/27/2019</a:t>
            </a:fld>
            <a:endParaRPr lang="en-US" altLang="ko-KR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00200" y="1485528"/>
            <a:ext cx="5943600" cy="1295400"/>
          </a:xfrm>
          <a:noFill/>
          <a:extLst/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ko-KR" noProof="0" dirty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93504"/>
            <a:ext cx="7315200" cy="1371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altLang="ko-KR" noProof="0" smtClean="0"/>
              <a:t>Click to edit Master subtitle style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7D1A-E6A9-4A52-8462-7176657F74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516A6-24FB-4D31-98A9-97E1D4DABD8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85750"/>
            <a:ext cx="2038350" cy="5886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85750"/>
            <a:ext cx="5962650" cy="5886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277D-B480-40AD-AD2D-FCB8AEE641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5750"/>
            <a:ext cx="7010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153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4DD44-8ABF-4EF6-80B5-BEFF85B973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285750"/>
            <a:ext cx="7010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862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862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DF6E9-1FC3-467B-975D-C42DBF736E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92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339975" y="65532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2F88B-1416-453D-BB79-6EA28A87F2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65D10-8462-46E7-BE7B-A44FF65204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EC0A-3653-4BF0-9049-36ED1BAEBB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9E810-591B-4CDD-AC4A-0BCE02C76B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3976A-FD16-4DC7-A26C-73F798ADE8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B4F1A-C832-46C5-8115-B10C6967692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F1819-549C-421D-BDEB-F223F41483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C031A-EE28-4D86-9E57-01B686E5E4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ltGray">
          <a:xfrm>
            <a:off x="533400" y="1143000"/>
            <a:ext cx="7239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1027"/>
          <p:cNvSpPr>
            <a:spLocks noChangeArrowheads="1"/>
          </p:cNvSpPr>
          <p:nvPr/>
        </p:nvSpPr>
        <p:spPr bwMode="auto">
          <a:xfrm>
            <a:off x="0" y="6540500"/>
            <a:ext cx="9144000" cy="317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8" name="Rectangle 1028"/>
          <p:cNvSpPr>
            <a:spLocks noChangeArrowheads="1"/>
          </p:cNvSpPr>
          <p:nvPr/>
        </p:nvSpPr>
        <p:spPr bwMode="auto">
          <a:xfrm>
            <a:off x="0" y="6540500"/>
            <a:ext cx="23622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8077200" y="228600"/>
            <a:ext cx="838200" cy="819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0" name="Rectangle 1030"/>
          <p:cNvSpPr>
            <a:spLocks noChangeArrowheads="1"/>
          </p:cNvSpPr>
          <p:nvPr userDrawn="1"/>
        </p:nvSpPr>
        <p:spPr bwMode="auto">
          <a:xfrm>
            <a:off x="7734300" y="381000"/>
            <a:ext cx="9906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1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 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62200" y="6553200"/>
            <a:ext cx="5334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8AFD085-BC06-4A77-8B3D-7AF722C62A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3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85750"/>
            <a:ext cx="7010400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35" name="TextBox 1"/>
          <p:cNvSpPr txBox="1">
            <a:spLocks noChangeArrowheads="1"/>
          </p:cNvSpPr>
          <p:nvPr userDrawn="1"/>
        </p:nvSpPr>
        <p:spPr bwMode="auto">
          <a:xfrm>
            <a:off x="107950" y="6540500"/>
            <a:ext cx="225425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>
              <a:defRPr/>
            </a:pPr>
            <a:r>
              <a:rPr lang="id-ID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email</a:t>
            </a:r>
            <a:endParaRPr lang="en-US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5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764463" y="3810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3"/>
          <p:cNvSpPr txBox="1">
            <a:spLocks noChangeArrowheads="1"/>
          </p:cNvSpPr>
          <p:nvPr userDrawn="1"/>
        </p:nvSpPr>
        <p:spPr bwMode="auto">
          <a:xfrm>
            <a:off x="6216650" y="6543675"/>
            <a:ext cx="2819400" cy="3063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d-ID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Fasilkom</a:t>
            </a:r>
            <a:r>
              <a:rPr lang="en-US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|| </a:t>
            </a:r>
            <a:fld id="{FE1186D1-2406-4606-B071-5F7DBF012716}" type="datetime1">
              <a:rPr lang="en-US" sz="1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9/27/2019</a:t>
            </a:fld>
            <a:endParaRPr lang="en-US" altLang="ko-KR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8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Cambria" panose="0204050305040603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Cambria" panose="0204050305040603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Cambria" panose="0204050305040603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4929198"/>
            <a:ext cx="7772400" cy="839777"/>
          </a:xfrm>
        </p:spPr>
        <p:txBody>
          <a:bodyPr/>
          <a:lstStyle/>
          <a:p>
            <a:r>
              <a:rPr lang="en-US" altLang="ko-KR" sz="3200" dirty="0" smtClean="0"/>
              <a:t>REVIEW PERANCANGAN TERSTRUKTUR</a:t>
            </a:r>
            <a:endParaRPr lang="en-US" altLang="ko-KR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714348" y="5857892"/>
            <a:ext cx="7772400" cy="406396"/>
          </a:xfrm>
        </p:spPr>
        <p:txBody>
          <a:bodyPr/>
          <a:lstStyle/>
          <a:p>
            <a:pPr algn="r"/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Defri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Kurniawan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M.Kom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50004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REKAYASA PERANGKAT LUNAK LANJUT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4422"/>
            <a:ext cx="8153400" cy="5143536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Modularity / </a:t>
            </a:r>
            <a:r>
              <a:rPr lang="en-US" b="1" dirty="0" err="1" smtClean="0"/>
              <a:t>Pemodulan</a:t>
            </a:r>
            <a:endParaRPr lang="en-US" b="1" dirty="0" smtClean="0"/>
          </a:p>
          <a:p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dipecah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potongan-potongan</a:t>
            </a:r>
            <a:r>
              <a:rPr lang="en-US" dirty="0" smtClean="0"/>
              <a:t> yang </a:t>
            </a:r>
            <a:r>
              <a:rPr lang="en-US" dirty="0" err="1" smtClean="0"/>
              <a:t>terkelola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Software Architecture / </a:t>
            </a:r>
            <a:r>
              <a:rPr lang="en-US" b="1" dirty="0" err="1" smtClean="0"/>
              <a:t>Arsitektur</a:t>
            </a:r>
            <a:r>
              <a:rPr lang="en-US" b="1" dirty="0" smtClean="0"/>
              <a:t> PL</a:t>
            </a:r>
            <a:endParaRPr lang="en-US" b="1" i="1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Arsitektur</a:t>
            </a:r>
            <a:r>
              <a:rPr lang="en-US" dirty="0" smtClean="0"/>
              <a:t> PL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endParaRPr lang="en-US" dirty="0" smtClean="0"/>
          </a:p>
          <a:p>
            <a:endParaRPr lang="en-US" sz="28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Penggolongan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r>
              <a:rPr lang="en-US" b="1" dirty="0" smtClean="0"/>
              <a:t> </a:t>
            </a:r>
            <a:r>
              <a:rPr lang="en-US" b="1" dirty="0" err="1" smtClean="0"/>
              <a:t>gaya-gaya</a:t>
            </a:r>
            <a:r>
              <a:rPr lang="en-US" b="1" dirty="0" smtClean="0"/>
              <a:t> </a:t>
            </a:r>
            <a:r>
              <a:rPr lang="en-US" b="1" dirty="0" err="1" smtClean="0"/>
              <a:t>arsitektur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Arsitektur</a:t>
            </a:r>
            <a:r>
              <a:rPr lang="en-US" b="1" dirty="0" smtClean="0"/>
              <a:t> </a:t>
            </a:r>
            <a:r>
              <a:rPr lang="en-US" b="1" dirty="0" err="1" smtClean="0"/>
              <a:t>Berpusat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Data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data (</a:t>
            </a:r>
            <a:r>
              <a:rPr lang="en-US" dirty="0" err="1" smtClean="0"/>
              <a:t>misal</a:t>
            </a:r>
            <a:r>
              <a:rPr lang="en-US" dirty="0" smtClean="0"/>
              <a:t> basis data)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pembaruan</a:t>
            </a:r>
            <a:r>
              <a:rPr lang="en-US" dirty="0" smtClean="0"/>
              <a:t>, </a:t>
            </a:r>
            <a:r>
              <a:rPr lang="en-US" dirty="0" err="1" smtClean="0"/>
              <a:t>penambahan</a:t>
            </a:r>
            <a:r>
              <a:rPr lang="en-US" dirty="0" smtClean="0"/>
              <a:t>, </a:t>
            </a:r>
            <a:r>
              <a:rPr lang="en-US" dirty="0" err="1" smtClean="0"/>
              <a:t>penghapusan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data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98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19217" t="24414" r="34114" b="22851"/>
          <a:stretch>
            <a:fillRect/>
          </a:stretch>
        </p:blipFill>
        <p:spPr bwMode="auto">
          <a:xfrm>
            <a:off x="1000100" y="1214422"/>
            <a:ext cx="7215238" cy="458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785918" y="578645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Arisitektur</a:t>
            </a:r>
            <a:r>
              <a:rPr lang="en-US" sz="2000" dirty="0" smtClean="0"/>
              <a:t> </a:t>
            </a:r>
            <a:r>
              <a:rPr lang="en-US" sz="2000" dirty="0" err="1" smtClean="0"/>
              <a:t>Berpusat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0177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Penggolongan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r>
              <a:rPr lang="en-US" b="1" dirty="0" smtClean="0"/>
              <a:t> </a:t>
            </a:r>
            <a:r>
              <a:rPr lang="en-US" b="1" dirty="0" err="1" smtClean="0"/>
              <a:t>gaya-gaya</a:t>
            </a:r>
            <a:r>
              <a:rPr lang="en-US" b="1" dirty="0" smtClean="0"/>
              <a:t> </a:t>
            </a:r>
            <a:r>
              <a:rPr lang="en-US" b="1" dirty="0" err="1" smtClean="0"/>
              <a:t>arsitektur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Arsitektur</a:t>
            </a:r>
            <a:r>
              <a:rPr lang="en-US" b="1" dirty="0" smtClean="0"/>
              <a:t> </a:t>
            </a:r>
            <a:r>
              <a:rPr lang="en-US" b="1" dirty="0" err="1" smtClean="0"/>
              <a:t>Aliran</a:t>
            </a:r>
            <a:r>
              <a:rPr lang="en-US" b="1" dirty="0" smtClean="0"/>
              <a:t> Data</a:t>
            </a:r>
          </a:p>
          <a:p>
            <a:r>
              <a:rPr lang="en-US" dirty="0" err="1" smtClean="0"/>
              <a:t>Aristektur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data yang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ditransformasikan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komputasional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pemanipulasi</a:t>
            </a:r>
            <a:r>
              <a:rPr lang="en-US" dirty="0" smtClean="0"/>
              <a:t> </a:t>
            </a:r>
            <a:r>
              <a:rPr lang="en-US" dirty="0" err="1" smtClean="0"/>
              <a:t>untum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data </a:t>
            </a:r>
            <a:r>
              <a:rPr lang="en-US" dirty="0" err="1" smtClean="0"/>
              <a:t>keluaran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18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4707" t="23437" r="24231" b="11133"/>
          <a:stretch>
            <a:fillRect/>
          </a:stretch>
        </p:blipFill>
        <p:spPr bwMode="auto">
          <a:xfrm>
            <a:off x="1000100" y="1214422"/>
            <a:ext cx="6397433" cy="460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500166" y="5857892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Arisitektur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5559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Penggolongan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r>
              <a:rPr lang="en-US" b="1" dirty="0" smtClean="0"/>
              <a:t> </a:t>
            </a:r>
            <a:r>
              <a:rPr lang="en-US" b="1" dirty="0" err="1" smtClean="0"/>
              <a:t>gaya-gaya</a:t>
            </a:r>
            <a:r>
              <a:rPr lang="en-US" b="1" dirty="0" smtClean="0"/>
              <a:t> </a:t>
            </a:r>
            <a:r>
              <a:rPr lang="en-US" b="1" dirty="0" err="1" smtClean="0"/>
              <a:t>arsitektur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Arsitektur</a:t>
            </a:r>
            <a:r>
              <a:rPr lang="en-US" b="1" dirty="0" smtClean="0"/>
              <a:t> </a:t>
            </a:r>
            <a:r>
              <a:rPr lang="en-US" b="1" dirty="0" err="1" smtClean="0"/>
              <a:t>Pemanggilan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Pengembalian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endParaRPr lang="en-US" b="1" dirty="0" smtClean="0"/>
          </a:p>
          <a:p>
            <a:r>
              <a:rPr lang="en-US" dirty="0" smtClean="0"/>
              <a:t>Gaya </a:t>
            </a:r>
            <a:r>
              <a:rPr lang="en-US" dirty="0" err="1" smtClean="0"/>
              <a:t>arsitektur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program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84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6072206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Arisitektur</a:t>
            </a:r>
            <a:r>
              <a:rPr lang="en-US" sz="2000" dirty="0" smtClean="0"/>
              <a:t> </a:t>
            </a:r>
            <a:r>
              <a:rPr lang="en-US" sz="2000" dirty="0" err="1" smtClean="0"/>
              <a:t>Pemanggilan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Pengembalian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714744" y="1428736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</a:t>
            </a:r>
            <a:r>
              <a:rPr lang="en-US" dirty="0" err="1" smtClean="0"/>
              <a:t>Utama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8662" y="2714620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 Program </a:t>
            </a:r>
            <a:r>
              <a:rPr lang="en-US" dirty="0" err="1" smtClean="0"/>
              <a:t>Pengendali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0430" y="2714620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 Program </a:t>
            </a:r>
            <a:r>
              <a:rPr lang="en-US" dirty="0" err="1" smtClean="0"/>
              <a:t>Pengendali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3636" y="2714620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 Program </a:t>
            </a:r>
            <a:r>
              <a:rPr lang="en-US" dirty="0" err="1" smtClean="0"/>
              <a:t>Pengendali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4282" y="4357694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 Program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57422" y="4357694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 Program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00430" y="5286388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 Program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14876" y="4357694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 Program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29454" y="5214950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 Program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5" name="Straight Connector 14"/>
          <p:cNvCxnSpPr>
            <a:stCxn id="5" idx="2"/>
          </p:cNvCxnSpPr>
          <p:nvPr/>
        </p:nvCxnSpPr>
        <p:spPr>
          <a:xfrm rot="5400000">
            <a:off x="2786050" y="1071546"/>
            <a:ext cx="571504" cy="2714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7" idx="0"/>
          </p:cNvCxnSpPr>
          <p:nvPr/>
        </p:nvCxnSpPr>
        <p:spPr>
          <a:xfrm rot="5400000">
            <a:off x="4143372" y="242886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</p:cNvCxnSpPr>
          <p:nvPr/>
        </p:nvCxnSpPr>
        <p:spPr>
          <a:xfrm rot="16200000" flipH="1">
            <a:off x="5572132" y="1000108"/>
            <a:ext cx="571504" cy="2857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2"/>
          </p:cNvCxnSpPr>
          <p:nvPr/>
        </p:nvCxnSpPr>
        <p:spPr>
          <a:xfrm rot="5400000">
            <a:off x="1107257" y="3607595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2"/>
            <a:endCxn id="10" idx="0"/>
          </p:cNvCxnSpPr>
          <p:nvPr/>
        </p:nvCxnSpPr>
        <p:spPr>
          <a:xfrm rot="16200000" flipH="1">
            <a:off x="2107389" y="3178967"/>
            <a:ext cx="928694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  <a:endCxn id="11" idx="0"/>
          </p:cNvCxnSpPr>
          <p:nvPr/>
        </p:nvCxnSpPr>
        <p:spPr>
          <a:xfrm rot="5400000">
            <a:off x="3500430" y="435769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2"/>
            <a:endCxn id="12" idx="0"/>
          </p:cNvCxnSpPr>
          <p:nvPr/>
        </p:nvCxnSpPr>
        <p:spPr>
          <a:xfrm rot="16200000" flipH="1">
            <a:off x="4572000" y="3286124"/>
            <a:ext cx="928694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2"/>
            <a:endCxn id="13" idx="0"/>
          </p:cNvCxnSpPr>
          <p:nvPr/>
        </p:nvCxnSpPr>
        <p:spPr>
          <a:xfrm rot="16200000" flipH="1">
            <a:off x="6572264" y="3929066"/>
            <a:ext cx="178595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721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Penggolongan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r>
              <a:rPr lang="en-US" b="1" dirty="0" smtClean="0"/>
              <a:t> </a:t>
            </a:r>
            <a:r>
              <a:rPr lang="en-US" b="1" dirty="0" err="1" smtClean="0"/>
              <a:t>gaya-gaya</a:t>
            </a:r>
            <a:r>
              <a:rPr lang="en-US" b="1" dirty="0" smtClean="0"/>
              <a:t> </a:t>
            </a:r>
            <a:r>
              <a:rPr lang="en-US" b="1" dirty="0" err="1" smtClean="0"/>
              <a:t>arsitektur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Arsitektur</a:t>
            </a:r>
            <a:r>
              <a:rPr lang="en-US" b="1" dirty="0" smtClean="0"/>
              <a:t> </a:t>
            </a:r>
            <a:r>
              <a:rPr lang="en-US" b="1" dirty="0" err="1" smtClean="0"/>
              <a:t>Berorientasi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endParaRPr lang="en-US" b="1" dirty="0" smtClean="0"/>
          </a:p>
          <a:p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membungkus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data</a:t>
            </a:r>
          </a:p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Arsitektur</a:t>
            </a:r>
            <a:r>
              <a:rPr lang="en-US" b="1" dirty="0" smtClean="0"/>
              <a:t> </a:t>
            </a:r>
            <a:r>
              <a:rPr lang="en-US" b="1" dirty="0" err="1" smtClean="0"/>
              <a:t>Perlapisan</a:t>
            </a:r>
            <a:endParaRPr lang="en-US" b="1" dirty="0" smtClean="0"/>
          </a:p>
          <a:p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76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9766" t="17578" r="33565" b="12109"/>
          <a:stretch>
            <a:fillRect/>
          </a:stretch>
        </p:blipFill>
        <p:spPr bwMode="auto">
          <a:xfrm>
            <a:off x="1643042" y="1285860"/>
            <a:ext cx="5566211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00166" y="6072206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Arisitektur</a:t>
            </a:r>
            <a:r>
              <a:rPr lang="en-US" sz="2000" dirty="0" smtClean="0"/>
              <a:t> </a:t>
            </a:r>
            <a:r>
              <a:rPr lang="en-US" sz="2000" dirty="0" err="1" smtClean="0"/>
              <a:t>Pemanggilan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Pengembalian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5113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4422"/>
            <a:ext cx="8153400" cy="5143536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Data Structure </a:t>
            </a:r>
            <a:r>
              <a:rPr lang="en-US" b="1" dirty="0" smtClean="0"/>
              <a:t>/ </a:t>
            </a:r>
            <a:r>
              <a:rPr lang="en-US" b="1" dirty="0" err="1" smtClean="0"/>
              <a:t>Struktur</a:t>
            </a:r>
            <a:r>
              <a:rPr lang="en-US" b="1" dirty="0" smtClean="0"/>
              <a:t> Data</a:t>
            </a:r>
          </a:p>
          <a:p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individual data. </a:t>
            </a:r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prosedural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endParaRPr lang="en-US" sz="28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357298"/>
            <a:ext cx="8153400" cy="5072098"/>
          </a:xfrm>
        </p:spPr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endParaRPr lang="en-US" dirty="0" smtClean="0"/>
          </a:p>
          <a:p>
            <a:r>
              <a:rPr lang="en-US" i="1" dirty="0" smtClean="0"/>
              <a:t>Model Analysis to Model Design</a:t>
            </a:r>
          </a:p>
          <a:p>
            <a:r>
              <a:rPr lang="en-US" dirty="0" smtClean="0"/>
              <a:t>Design Concept</a:t>
            </a:r>
          </a:p>
          <a:p>
            <a:r>
              <a:rPr lang="en-US" dirty="0" smtClean="0"/>
              <a:t>Design Model</a:t>
            </a:r>
          </a:p>
          <a:p>
            <a:endParaRPr lang="en-US" i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4422"/>
            <a:ext cx="8153400" cy="5143536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Software Procedure</a:t>
            </a:r>
            <a:r>
              <a:rPr lang="en-US" b="1" dirty="0" smtClean="0"/>
              <a:t> / </a:t>
            </a:r>
            <a:r>
              <a:rPr lang="en-US" b="1" dirty="0" err="1" smtClean="0"/>
              <a:t>Prosedur</a:t>
            </a:r>
            <a:r>
              <a:rPr lang="en-US" b="1" dirty="0" smtClean="0"/>
              <a:t> PL</a:t>
            </a:r>
          </a:p>
          <a:p>
            <a:r>
              <a:rPr lang="en-US" dirty="0" err="1" smtClean="0"/>
              <a:t>Prosedur</a:t>
            </a:r>
            <a:r>
              <a:rPr lang="en-US" dirty="0" smtClean="0"/>
              <a:t> Software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</a:t>
            </a:r>
          </a:p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poin-poin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 smtClean="0"/>
          </a:p>
          <a:p>
            <a:endParaRPr lang="en-US" sz="28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47806"/>
            <a:ext cx="8153400" cy="472440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Information </a:t>
            </a:r>
            <a:r>
              <a:rPr lang="en-US" b="1" i="1" dirty="0" err="1" smtClean="0"/>
              <a:t>Hidding</a:t>
            </a:r>
            <a:r>
              <a:rPr lang="en-US" b="1" dirty="0" smtClean="0"/>
              <a:t> / </a:t>
            </a:r>
            <a:r>
              <a:rPr lang="en-US" b="1" dirty="0" err="1" smtClean="0"/>
              <a:t>Penyembunyian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endParaRPr lang="en-US" b="1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(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data)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lain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Modularitas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yang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 smtClean="0"/>
          </a:p>
          <a:p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- </a:t>
            </a:r>
            <a:r>
              <a:rPr lang="en-US" dirty="0" err="1" smtClean="0"/>
              <a:t>pengujian</a:t>
            </a:r>
            <a:r>
              <a:rPr lang="en-US" dirty="0" smtClean="0"/>
              <a:t>,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kemungkinannya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menyebarkan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lvl="1"/>
            <a:r>
              <a:rPr lang="en-US" dirty="0" smtClean="0"/>
              <a:t>Horizontal /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: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model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endParaRPr lang="en-US" dirty="0" smtClean="0"/>
          </a:p>
          <a:p>
            <a:pPr lvl="1"/>
            <a:r>
              <a:rPr lang="en-US" dirty="0" err="1" smtClean="0"/>
              <a:t>Vertikal</a:t>
            </a:r>
            <a:r>
              <a:rPr lang="en-US" dirty="0" smtClean="0"/>
              <a:t> /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detail 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model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ditransformasikan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disempurnakan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iteratif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3571868" y="6143644"/>
            <a:ext cx="3384550" cy="354013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Process Dimension (Progression)</a:t>
            </a:r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 rot="-5400000">
            <a:off x="-409095" y="3610526"/>
            <a:ext cx="2458022" cy="357663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Abstraction Dimension</a:t>
            </a:r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1831975" y="5335588"/>
            <a:ext cx="1060450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Data/Class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4471988" y="5335588"/>
            <a:ext cx="931862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Interface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3068638" y="5335588"/>
            <a:ext cx="1250950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Architectural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5568950" y="5335588"/>
            <a:ext cx="1589088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Component-level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7342188" y="5335588"/>
            <a:ext cx="1643062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Deployment-level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61" name="Rectangle 8"/>
          <p:cNvSpPr>
            <a:spLocks noGrp="1" noChangeArrowheads="1"/>
          </p:cNvSpPr>
          <p:nvPr>
            <p:ph type="title"/>
          </p:nvPr>
        </p:nvSpPr>
        <p:spPr>
          <a:xfrm>
            <a:off x="571472" y="428604"/>
            <a:ext cx="6886596" cy="642942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Dimensions of the Design Model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2366963"/>
            <a:ext cx="7085013" cy="374650"/>
            <a:chOff x="1152" y="1491"/>
            <a:chExt cx="4463" cy="236"/>
          </a:xfrm>
        </p:grpSpPr>
        <p:sp>
          <p:nvSpPr>
            <p:cNvPr id="23577" name="AutoShape 10"/>
            <p:cNvSpPr>
              <a:spLocks noChangeArrowheads="1"/>
            </p:cNvSpPr>
            <p:nvPr/>
          </p:nvSpPr>
          <p:spPr bwMode="auto">
            <a:xfrm>
              <a:off x="1152" y="1491"/>
              <a:ext cx="4464" cy="237"/>
            </a:xfrm>
            <a:prstGeom prst="roundRect">
              <a:avLst>
                <a:gd name="adj" fmla="val 421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1152" y="1491"/>
              <a:ext cx="4464" cy="2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 Analysis  model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28800" y="4191000"/>
            <a:ext cx="7085013" cy="374650"/>
            <a:chOff x="1152" y="2640"/>
            <a:chExt cx="4463" cy="236"/>
          </a:xfrm>
        </p:grpSpPr>
        <p:sp>
          <p:nvSpPr>
            <p:cNvPr id="23575" name="AutoShape 13"/>
            <p:cNvSpPr>
              <a:spLocks noChangeArrowheads="1"/>
            </p:cNvSpPr>
            <p:nvPr/>
          </p:nvSpPr>
          <p:spPr bwMode="auto">
            <a:xfrm>
              <a:off x="1152" y="2640"/>
              <a:ext cx="4464" cy="237"/>
            </a:xfrm>
            <a:prstGeom prst="roundRect">
              <a:avLst>
                <a:gd name="adj" fmla="val 421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1152" y="2640"/>
              <a:ext cx="4464" cy="2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  Design  model</a:t>
              </a:r>
            </a:p>
          </p:txBody>
        </p:sp>
      </p:grpSp>
      <p:sp>
        <p:nvSpPr>
          <p:cNvPr id="23564" name="Line 15"/>
          <p:cNvSpPr>
            <a:spLocks noChangeShapeType="1"/>
          </p:cNvSpPr>
          <p:nvPr/>
        </p:nvSpPr>
        <p:spPr bwMode="auto">
          <a:xfrm>
            <a:off x="29718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/>
        </p:nvSpPr>
        <p:spPr bwMode="auto">
          <a:xfrm>
            <a:off x="43434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/>
        </p:nvSpPr>
        <p:spPr bwMode="auto">
          <a:xfrm>
            <a:off x="54864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>
            <a:off x="72390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9"/>
          <p:cNvSpPr>
            <a:spLocks noChangeShapeType="1"/>
          </p:cNvSpPr>
          <p:nvPr/>
        </p:nvSpPr>
        <p:spPr bwMode="auto">
          <a:xfrm>
            <a:off x="16002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20"/>
          <p:cNvSpPr>
            <a:spLocks noChangeShapeType="1"/>
          </p:cNvSpPr>
          <p:nvPr/>
        </p:nvSpPr>
        <p:spPr bwMode="auto">
          <a:xfrm>
            <a:off x="1600200" y="6096000"/>
            <a:ext cx="7315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AutoShape 21"/>
          <p:cNvSpPr>
            <a:spLocks noChangeArrowheads="1"/>
          </p:cNvSpPr>
          <p:nvPr/>
        </p:nvSpPr>
        <p:spPr bwMode="auto">
          <a:xfrm>
            <a:off x="915988" y="5638800"/>
            <a:ext cx="552450" cy="325438"/>
          </a:xfrm>
          <a:prstGeom prst="roundRect">
            <a:avLst>
              <a:gd name="adj" fmla="val 46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23571" name="AutoShape 22"/>
          <p:cNvSpPr>
            <a:spLocks noChangeArrowheads="1"/>
          </p:cNvSpPr>
          <p:nvPr/>
        </p:nvSpPr>
        <p:spPr bwMode="auto">
          <a:xfrm>
            <a:off x="839788" y="1752600"/>
            <a:ext cx="587375" cy="325438"/>
          </a:xfrm>
          <a:prstGeom prst="roundRect">
            <a:avLst>
              <a:gd name="adj" fmla="val 46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23572" name="Freeform 23"/>
          <p:cNvSpPr>
            <a:spLocks noChangeArrowheads="1"/>
          </p:cNvSpPr>
          <p:nvPr/>
        </p:nvSpPr>
        <p:spPr bwMode="auto">
          <a:xfrm>
            <a:off x="4572000" y="2971800"/>
            <a:ext cx="763588" cy="838200"/>
          </a:xfrm>
          <a:custGeom>
            <a:avLst/>
            <a:gdLst>
              <a:gd name="T0" fmla="*/ 190627 w 2119"/>
              <a:gd name="T1" fmla="*/ 0 h 2330"/>
              <a:gd name="T2" fmla="*/ 190627 w 2119"/>
              <a:gd name="T3" fmla="*/ 628110 h 2330"/>
              <a:gd name="T4" fmla="*/ 0 w 2119"/>
              <a:gd name="T5" fmla="*/ 628110 h 2330"/>
              <a:gd name="T6" fmla="*/ 381614 w 2119"/>
              <a:gd name="T7" fmla="*/ 837840 h 2330"/>
              <a:gd name="T8" fmla="*/ 763228 w 2119"/>
              <a:gd name="T9" fmla="*/ 628110 h 2330"/>
              <a:gd name="T10" fmla="*/ 572240 w 2119"/>
              <a:gd name="T11" fmla="*/ 628110 h 2330"/>
              <a:gd name="T12" fmla="*/ 572240 w 2119"/>
              <a:gd name="T13" fmla="*/ 0 h 2330"/>
              <a:gd name="T14" fmla="*/ 190627 w 2119"/>
              <a:gd name="T15" fmla="*/ 0 h 23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9"/>
              <a:gd name="T25" fmla="*/ 0 h 2330"/>
              <a:gd name="T26" fmla="*/ 2119 w 2119"/>
              <a:gd name="T27" fmla="*/ 2330 h 23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9" h="2330">
                <a:moveTo>
                  <a:pt x="529" y="0"/>
                </a:moveTo>
                <a:lnTo>
                  <a:pt x="529" y="1746"/>
                </a:lnTo>
                <a:lnTo>
                  <a:pt x="0" y="1746"/>
                </a:lnTo>
                <a:lnTo>
                  <a:pt x="1059" y="2329"/>
                </a:lnTo>
                <a:lnTo>
                  <a:pt x="2118" y="1746"/>
                </a:lnTo>
                <a:lnTo>
                  <a:pt x="1588" y="1746"/>
                </a:lnTo>
                <a:lnTo>
                  <a:pt x="1588" y="0"/>
                </a:lnTo>
                <a:lnTo>
                  <a:pt x="529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4"/>
          <p:cNvSpPr>
            <a:spLocks noChangeArrowheads="1"/>
          </p:cNvSpPr>
          <p:nvPr/>
        </p:nvSpPr>
        <p:spPr bwMode="auto">
          <a:xfrm>
            <a:off x="3238500" y="2959100"/>
            <a:ext cx="849313" cy="849313"/>
          </a:xfrm>
          <a:custGeom>
            <a:avLst/>
            <a:gdLst>
              <a:gd name="T0" fmla="*/ 577734 w 2358"/>
              <a:gd name="T1" fmla="*/ 0 h 2359"/>
              <a:gd name="T2" fmla="*/ 135789 w 2358"/>
              <a:gd name="T3" fmla="*/ 447158 h 2359"/>
              <a:gd name="T4" fmla="*/ 0 w 2358"/>
              <a:gd name="T5" fmla="*/ 313227 h 2359"/>
              <a:gd name="T6" fmla="*/ 123543 w 2358"/>
              <a:gd name="T7" fmla="*/ 730503 h 2359"/>
              <a:gd name="T8" fmla="*/ 542436 w 2358"/>
              <a:gd name="T9" fmla="*/ 848953 h 2359"/>
              <a:gd name="T10" fmla="*/ 406647 w 2358"/>
              <a:gd name="T11" fmla="*/ 715021 h 2359"/>
              <a:gd name="T12" fmla="*/ 848953 w 2358"/>
              <a:gd name="T13" fmla="*/ 267863 h 2359"/>
              <a:gd name="T14" fmla="*/ 577734 w 2358"/>
              <a:gd name="T15" fmla="*/ 0 h 23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58"/>
              <a:gd name="T25" fmla="*/ 0 h 2359"/>
              <a:gd name="T26" fmla="*/ 2358 w 2358"/>
              <a:gd name="T27" fmla="*/ 2359 h 23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58" h="2359">
                <a:moveTo>
                  <a:pt x="1604" y="0"/>
                </a:moveTo>
                <a:lnTo>
                  <a:pt x="377" y="1242"/>
                </a:lnTo>
                <a:lnTo>
                  <a:pt x="0" y="870"/>
                </a:lnTo>
                <a:lnTo>
                  <a:pt x="343" y="2029"/>
                </a:lnTo>
                <a:lnTo>
                  <a:pt x="1506" y="2358"/>
                </a:lnTo>
                <a:lnTo>
                  <a:pt x="1129" y="1986"/>
                </a:lnTo>
                <a:lnTo>
                  <a:pt x="2357" y="744"/>
                </a:lnTo>
                <a:lnTo>
                  <a:pt x="1604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Freeform 25"/>
          <p:cNvSpPr>
            <a:spLocks noChangeArrowheads="1"/>
          </p:cNvSpPr>
          <p:nvPr/>
        </p:nvSpPr>
        <p:spPr bwMode="auto">
          <a:xfrm>
            <a:off x="5981700" y="2959100"/>
            <a:ext cx="849313" cy="849313"/>
          </a:xfrm>
          <a:custGeom>
            <a:avLst/>
            <a:gdLst>
              <a:gd name="T0" fmla="*/ 271218 w 2358"/>
              <a:gd name="T1" fmla="*/ 0 h 2359"/>
              <a:gd name="T2" fmla="*/ 713163 w 2358"/>
              <a:gd name="T3" fmla="*/ 447158 h 2359"/>
              <a:gd name="T4" fmla="*/ 848953 w 2358"/>
              <a:gd name="T5" fmla="*/ 313227 h 2359"/>
              <a:gd name="T6" fmla="*/ 725410 w 2358"/>
              <a:gd name="T7" fmla="*/ 730503 h 2359"/>
              <a:gd name="T8" fmla="*/ 306516 w 2358"/>
              <a:gd name="T9" fmla="*/ 848953 h 2359"/>
              <a:gd name="T10" fmla="*/ 442305 w 2358"/>
              <a:gd name="T11" fmla="*/ 715021 h 2359"/>
              <a:gd name="T12" fmla="*/ 0 w 2358"/>
              <a:gd name="T13" fmla="*/ 267863 h 2359"/>
              <a:gd name="T14" fmla="*/ 271218 w 2358"/>
              <a:gd name="T15" fmla="*/ 0 h 23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58"/>
              <a:gd name="T25" fmla="*/ 0 h 2359"/>
              <a:gd name="T26" fmla="*/ 2358 w 2358"/>
              <a:gd name="T27" fmla="*/ 2359 h 23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58" h="2359">
                <a:moveTo>
                  <a:pt x="753" y="0"/>
                </a:moveTo>
                <a:lnTo>
                  <a:pt x="1980" y="1242"/>
                </a:lnTo>
                <a:lnTo>
                  <a:pt x="2357" y="870"/>
                </a:lnTo>
                <a:lnTo>
                  <a:pt x="2014" y="2029"/>
                </a:lnTo>
                <a:lnTo>
                  <a:pt x="851" y="2358"/>
                </a:lnTo>
                <a:lnTo>
                  <a:pt x="1228" y="1986"/>
                </a:lnTo>
                <a:lnTo>
                  <a:pt x="0" y="744"/>
                </a:lnTo>
                <a:lnTo>
                  <a:pt x="753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4422"/>
            <a:ext cx="5110170" cy="3552836"/>
          </a:xfrm>
        </p:spPr>
        <p:txBody>
          <a:bodyPr/>
          <a:lstStyle/>
          <a:p>
            <a:r>
              <a:rPr lang="en-US" dirty="0" smtClean="0"/>
              <a:t>Design model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berlapis</a:t>
            </a:r>
            <a:endParaRPr lang="en-US" dirty="0" smtClean="0"/>
          </a:p>
          <a:p>
            <a:pPr lvl="1"/>
            <a:r>
              <a:rPr lang="en-US" i="1" dirty="0" smtClean="0"/>
              <a:t>Data/class design</a:t>
            </a:r>
          </a:p>
          <a:p>
            <a:pPr lvl="1"/>
            <a:r>
              <a:rPr lang="en-US" i="1" dirty="0" smtClean="0"/>
              <a:t>Architectural design</a:t>
            </a:r>
          </a:p>
          <a:p>
            <a:pPr lvl="1"/>
            <a:r>
              <a:rPr lang="en-US" i="1" dirty="0" smtClean="0"/>
              <a:t>Interface design</a:t>
            </a:r>
          </a:p>
          <a:p>
            <a:pPr lvl="1"/>
            <a:r>
              <a:rPr lang="en-US" i="1" dirty="0" smtClean="0"/>
              <a:t>Component-level design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i="1" dirty="0" smtClean="0"/>
              <a:t>deployment-level design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849503" y="2357430"/>
            <a:ext cx="4294497" cy="2286016"/>
            <a:chOff x="3215" y="2352"/>
            <a:chExt cx="2352" cy="1252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3955" y="3322"/>
              <a:ext cx="858" cy="283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</a:rPr>
                <a:t>Data/Class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200" b="1">
                <a:solidFill>
                  <a:srgbClr val="000000"/>
                </a:solidFill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3947" y="3079"/>
              <a:ext cx="968" cy="283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</a:rPr>
                <a:t>Architectural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200" b="1">
                <a:solidFill>
                  <a:srgbClr val="000000"/>
                </a:solidFill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4024" y="2785"/>
              <a:ext cx="788" cy="283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000000"/>
                  </a:solidFill>
                </a:rPr>
                <a:t>Interface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3833" y="2414"/>
              <a:ext cx="1112" cy="283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</a:rPr>
                <a:t>Component-level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200" b="1">
                <a:solidFill>
                  <a:srgbClr val="000000"/>
                </a:solidFill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>
              <a:off x="3214" y="2352"/>
              <a:ext cx="628" cy="121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944" y="2352"/>
              <a:ext cx="624" cy="121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216" y="3564"/>
              <a:ext cx="235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840" y="2352"/>
              <a:ext cx="110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336" y="3307"/>
              <a:ext cx="211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3480" y="3032"/>
              <a:ext cx="180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673" y="2682"/>
              <a:ext cx="143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42910" y="5143512"/>
            <a:ext cx="5110170" cy="155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71472" y="4929198"/>
            <a:ext cx="828680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i="1" dirty="0" smtClean="0"/>
              <a:t>deployment-level design: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dialokasikan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ko-KR" smtClean="0">
              <a:ea typeface="Gulim" pitchFamily="34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627784" y="1340768"/>
            <a:ext cx="3888432" cy="4617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4422"/>
            <a:ext cx="8153400" cy="5214974"/>
          </a:xfrm>
        </p:spPr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PL </a:t>
            </a:r>
            <a:r>
              <a:rPr lang="en-US" dirty="0" err="1" smtClean="0"/>
              <a:t>merupakan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tindakan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rekayasa</a:t>
            </a:r>
            <a:r>
              <a:rPr lang="en-US" dirty="0" smtClean="0">
                <a:solidFill>
                  <a:srgbClr val="FF0000"/>
                </a:solidFill>
              </a:rPr>
              <a:t> PL yang </a:t>
            </a:r>
            <a:r>
              <a:rPr lang="en-US" dirty="0" err="1" smtClean="0">
                <a:solidFill>
                  <a:srgbClr val="FF0000"/>
                </a:solidFill>
              </a:rPr>
              <a:t>terakhir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aktivitas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pemodelan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landasan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bagi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aktivitas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konstruksi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disatukannya</a:t>
            </a:r>
            <a:endParaRPr lang="en-US" dirty="0" smtClean="0"/>
          </a:p>
          <a:p>
            <a:pPr lvl="1"/>
            <a:r>
              <a:rPr lang="en-US" sz="2600" dirty="0" err="1" smtClean="0"/>
              <a:t>kebutuhan-kebutuhan</a:t>
            </a:r>
            <a:r>
              <a:rPr lang="en-US" sz="2600" dirty="0" smtClean="0"/>
              <a:t> </a:t>
            </a:r>
            <a:r>
              <a:rPr lang="en-US" sz="2600" i="1" dirty="0" smtClean="0"/>
              <a:t>stakeholder, </a:t>
            </a:r>
          </a:p>
          <a:p>
            <a:pPr lvl="1"/>
            <a:r>
              <a:rPr lang="en-US" sz="2600" dirty="0" err="1" smtClean="0"/>
              <a:t>kebutuhan-kebutuhan</a:t>
            </a:r>
            <a:r>
              <a:rPr lang="en-US" sz="2600" dirty="0" smtClean="0"/>
              <a:t> </a:t>
            </a:r>
            <a:r>
              <a:rPr lang="en-US" sz="2600" dirty="0" err="1" smtClean="0"/>
              <a:t>bisnis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err="1" smtClean="0"/>
              <a:t>pertimbangan-pertimbangan</a:t>
            </a:r>
            <a:r>
              <a:rPr lang="en-US" sz="2600" dirty="0" smtClean="0"/>
              <a:t> </a:t>
            </a:r>
            <a:r>
              <a:rPr lang="en-US" sz="2600" dirty="0" err="1" smtClean="0"/>
              <a:t>teknis</a:t>
            </a:r>
            <a:endParaRPr lang="en-US" sz="2600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i="1" dirty="0" smtClean="0"/>
              <a:t>design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/PL yang </a:t>
            </a:r>
            <a:r>
              <a:rPr lang="en-US" dirty="0" err="1" smtClean="0"/>
              <a:t>berkualitas</a:t>
            </a:r>
            <a:endParaRPr lang="en-US" sz="2600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47800"/>
            <a:ext cx="8143932" cy="472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Model </a:t>
            </a:r>
            <a:r>
              <a:rPr lang="en-US" dirty="0" err="1" smtClean="0">
                <a:solidFill>
                  <a:srgbClr val="C00000"/>
                </a:solidFill>
              </a:rPr>
              <a:t>perancangan</a:t>
            </a:r>
            <a:r>
              <a:rPr lang="en-US" dirty="0" smtClean="0">
                <a:solidFill>
                  <a:srgbClr val="C00000"/>
                </a:solidFill>
              </a:rPr>
              <a:t> PL </a:t>
            </a:r>
            <a:r>
              <a:rPr lang="en-US" dirty="0" err="1" smtClean="0">
                <a:solidFill>
                  <a:srgbClr val="C00000"/>
                </a:solidFill>
              </a:rPr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B050"/>
                </a:solidFill>
              </a:rPr>
              <a:t>Arsitektur</a:t>
            </a:r>
            <a:r>
              <a:rPr lang="en-US" sz="2800" dirty="0" smtClean="0">
                <a:solidFill>
                  <a:srgbClr val="00B050"/>
                </a:solidFill>
              </a:rPr>
              <a:t> PL (</a:t>
            </a:r>
            <a:r>
              <a:rPr lang="en-US" sz="2800" i="1" dirty="0" smtClean="0">
                <a:solidFill>
                  <a:srgbClr val="00B050"/>
                </a:solidFill>
              </a:rPr>
              <a:t>architectural design</a:t>
            </a:r>
            <a:r>
              <a:rPr lang="en-US" sz="2800" dirty="0" smtClean="0">
                <a:solidFill>
                  <a:srgbClr val="00B050"/>
                </a:solidFill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</a:rPr>
              <a:t>Struktur-struktur</a:t>
            </a:r>
            <a:r>
              <a:rPr lang="en-US" sz="2800" dirty="0" smtClean="0">
                <a:solidFill>
                  <a:srgbClr val="0070C0"/>
                </a:solidFill>
              </a:rPr>
              <a:t> data (</a:t>
            </a:r>
            <a:r>
              <a:rPr lang="en-US" sz="2800" i="1" dirty="0" smtClean="0">
                <a:solidFill>
                  <a:srgbClr val="0070C0"/>
                </a:solidFill>
              </a:rPr>
              <a:t>data/class design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7030A0"/>
                </a:solidFill>
              </a:rPr>
              <a:t>Antarmuka-antarmuka</a:t>
            </a:r>
            <a:r>
              <a:rPr lang="en-US" sz="2800" dirty="0" smtClean="0">
                <a:solidFill>
                  <a:srgbClr val="7030A0"/>
                </a:solidFill>
              </a:rPr>
              <a:t> (</a:t>
            </a:r>
            <a:r>
              <a:rPr lang="en-US" sz="2800" i="1" dirty="0" smtClean="0">
                <a:solidFill>
                  <a:srgbClr val="7030A0"/>
                </a:solidFill>
              </a:rPr>
              <a:t>interface design</a:t>
            </a:r>
            <a:r>
              <a:rPr lang="en-US" sz="2800" dirty="0" smtClean="0">
                <a:solidFill>
                  <a:srgbClr val="7030A0"/>
                </a:solidFill>
              </a:rPr>
              <a:t>)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6600"/>
                </a:solidFill>
              </a:rPr>
              <a:t>Komponen-komponen</a:t>
            </a:r>
            <a:r>
              <a:rPr lang="en-US" sz="2800" dirty="0" smtClean="0">
                <a:solidFill>
                  <a:srgbClr val="FF6600"/>
                </a:solidFill>
              </a:rPr>
              <a:t>/</a:t>
            </a:r>
            <a:r>
              <a:rPr lang="en-US" sz="2800" dirty="0" err="1" smtClean="0">
                <a:solidFill>
                  <a:srgbClr val="FF6600"/>
                </a:solidFill>
              </a:rPr>
              <a:t>subsistem-subsistem</a:t>
            </a:r>
            <a:r>
              <a:rPr lang="en-US" sz="2800" dirty="0" smtClean="0">
                <a:solidFill>
                  <a:srgbClr val="FF6600"/>
                </a:solidFill>
              </a:rPr>
              <a:t> (</a:t>
            </a:r>
            <a:r>
              <a:rPr lang="en-US" sz="2800" i="1" dirty="0" smtClean="0">
                <a:solidFill>
                  <a:srgbClr val="FF6600"/>
                </a:solidFill>
              </a:rPr>
              <a:t>component level design</a:t>
            </a:r>
            <a:r>
              <a:rPr lang="en-US" sz="2800" dirty="0" smtClean="0">
                <a:solidFill>
                  <a:srgbClr val="FF6600"/>
                </a:solidFill>
              </a:rPr>
              <a:t>) </a:t>
            </a:r>
          </a:p>
          <a:p>
            <a:pPr lvl="1"/>
            <a:r>
              <a:rPr lang="en-US" sz="2800" dirty="0" smtClean="0"/>
              <a:t>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mengimplementasikan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/PL</a:t>
            </a:r>
            <a:endParaRPr lang="en-US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architectural design /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0070C0"/>
                </a:solidFill>
              </a:rPr>
              <a:t>data/class design</a:t>
            </a:r>
            <a:r>
              <a:rPr lang="en-US" dirty="0" smtClean="0"/>
              <a:t> /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/data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7030A0"/>
                </a:solidFill>
              </a:rPr>
              <a:t>interface design</a:t>
            </a:r>
            <a:r>
              <a:rPr lang="en-US" dirty="0" smtClean="0"/>
              <a:t> /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i="1" dirty="0" smtClean="0"/>
              <a:t>software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menggunakannya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6600"/>
                </a:solidFill>
              </a:rPr>
              <a:t>component level design /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mentransformasikan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FROM ANALYSIS MODEL TO DESIGN MODEL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373" t="23437" r="26976" b="15039"/>
          <a:stretch>
            <a:fillRect/>
          </a:stretch>
        </p:blipFill>
        <p:spPr bwMode="auto">
          <a:xfrm>
            <a:off x="857224" y="1214422"/>
            <a:ext cx="750099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28728" y="5786454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Transformasi</a:t>
            </a:r>
            <a:r>
              <a:rPr lang="en-US" sz="2000" u="sng" dirty="0" smtClean="0"/>
              <a:t> Model </a:t>
            </a:r>
            <a:r>
              <a:rPr lang="en-US" sz="2000" u="sng" dirty="0" err="1" smtClean="0"/>
              <a:t>Analisis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ke</a:t>
            </a:r>
            <a:r>
              <a:rPr lang="en-US" sz="2000" u="sng" dirty="0" smtClean="0"/>
              <a:t> Model </a:t>
            </a:r>
            <a:r>
              <a:rPr lang="en-US" sz="2000" u="sng" dirty="0" err="1" smtClean="0"/>
              <a:t>Perancangan</a:t>
            </a:r>
            <a:r>
              <a:rPr lang="en-US" sz="2000" u="sng" dirty="0" smtClean="0"/>
              <a:t> </a:t>
            </a:r>
          </a:p>
          <a:p>
            <a:pPr algn="ctr"/>
            <a:r>
              <a:rPr lang="en-US" sz="2000" u="sng" dirty="0" smtClean="0"/>
              <a:t>(</a:t>
            </a:r>
            <a:r>
              <a:rPr lang="en-US" sz="2000" u="sng" dirty="0" err="1" smtClean="0"/>
              <a:t>condong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kepada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pendekatan</a:t>
            </a:r>
            <a:r>
              <a:rPr lang="en-US" sz="2000" u="sng" dirty="0" smtClean="0"/>
              <a:t> Model </a:t>
            </a:r>
            <a:r>
              <a:rPr lang="en-US" sz="2000" u="sng" dirty="0" err="1" smtClean="0"/>
              <a:t>Analisis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Terstruktur</a:t>
            </a:r>
            <a:r>
              <a:rPr lang="en-US" sz="2000" u="sng" dirty="0" smtClean="0"/>
              <a:t>)</a:t>
            </a:r>
            <a:endParaRPr lang="en-US" sz="2000" u="sng" dirty="0"/>
          </a:p>
        </p:txBody>
      </p:sp>
      <p:sp>
        <p:nvSpPr>
          <p:cNvPr id="5" name="Explosion 2 4"/>
          <p:cNvSpPr/>
          <p:nvPr/>
        </p:nvSpPr>
        <p:spPr>
          <a:xfrm>
            <a:off x="142844" y="4981130"/>
            <a:ext cx="1357322" cy="1521888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Old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153400" cy="1500198"/>
          </a:xfrm>
        </p:spPr>
        <p:txBody>
          <a:bodyPr/>
          <a:lstStyle/>
          <a:p>
            <a:r>
              <a:rPr kumimoji="1" lang="en-US" altLang="ar-SA" dirty="0" err="1" smtClean="0">
                <a:latin typeface="Tahoma" pitchFamily="42" charset="0"/>
              </a:rPr>
              <a:t>Dalam</a:t>
            </a:r>
            <a:r>
              <a:rPr kumimoji="1" lang="en-US" altLang="ar-SA" dirty="0" smtClean="0">
                <a:latin typeface="Tahoma" pitchFamily="42" charset="0"/>
              </a:rPr>
              <a:t> </a:t>
            </a:r>
            <a:r>
              <a:rPr kumimoji="1" lang="en-US" altLang="ar-SA" dirty="0" err="1" smtClean="0">
                <a:latin typeface="Tahoma" pitchFamily="42" charset="0"/>
              </a:rPr>
              <a:t>perancangan</a:t>
            </a:r>
            <a:r>
              <a:rPr kumimoji="1" lang="en-US" altLang="ar-SA" dirty="0" smtClean="0">
                <a:latin typeface="Tahoma" pitchFamily="42" charset="0"/>
              </a:rPr>
              <a:t> </a:t>
            </a:r>
            <a:r>
              <a:rPr kumimoji="1" lang="en-US" altLang="ar-SA" dirty="0" err="1" smtClean="0">
                <a:latin typeface="Tahoma" pitchFamily="42" charset="0"/>
              </a:rPr>
              <a:t>terdapat</a:t>
            </a:r>
            <a:r>
              <a:rPr kumimoji="1" lang="en-US" altLang="ar-SA" dirty="0" smtClean="0">
                <a:latin typeface="Tahoma" pitchFamily="42" charset="0"/>
              </a:rPr>
              <a:t> </a:t>
            </a:r>
            <a:r>
              <a:rPr kumimoji="1" lang="en-US" altLang="ar-SA" dirty="0" err="1" smtClean="0">
                <a:latin typeface="Tahoma" pitchFamily="42" charset="0"/>
              </a:rPr>
              <a:t>konsep</a:t>
            </a:r>
            <a:r>
              <a:rPr kumimoji="1" lang="en-US" altLang="ar-SA" dirty="0" smtClean="0">
                <a:latin typeface="Tahoma" pitchFamily="42" charset="0"/>
              </a:rPr>
              <a:t> </a:t>
            </a:r>
            <a:r>
              <a:rPr kumimoji="1" lang="en-US" altLang="ar-SA" dirty="0" err="1" smtClean="0">
                <a:latin typeface="Tahoma" pitchFamily="42" charset="0"/>
              </a:rPr>
              <a:t>dasar</a:t>
            </a:r>
            <a:r>
              <a:rPr kumimoji="1" lang="en-US" altLang="ar-SA" dirty="0" smtClean="0">
                <a:latin typeface="Tahoma" pitchFamily="42" charset="0"/>
              </a:rPr>
              <a:t> (</a:t>
            </a:r>
            <a:r>
              <a:rPr kumimoji="1" lang="en-US" altLang="ar-SA" i="1" dirty="0" smtClean="0">
                <a:latin typeface="Tahoma" pitchFamily="42" charset="0"/>
              </a:rPr>
              <a:t>fundamental concepts</a:t>
            </a:r>
            <a:r>
              <a:rPr kumimoji="1" lang="en-US" altLang="ar-SA" dirty="0" smtClean="0">
                <a:latin typeface="Tahoma" pitchFamily="42" charset="0"/>
              </a:rPr>
              <a:t>) yang </a:t>
            </a:r>
            <a:r>
              <a:rPr kumimoji="1" lang="en-US" altLang="ar-SA" dirty="0" err="1" smtClean="0">
                <a:latin typeface="Tahoma" pitchFamily="42" charset="0"/>
              </a:rPr>
              <a:t>memberikan</a:t>
            </a:r>
            <a:r>
              <a:rPr kumimoji="1" lang="en-US" altLang="ar-SA" dirty="0" smtClean="0">
                <a:latin typeface="Tahoma" pitchFamily="42" charset="0"/>
              </a:rPr>
              <a:t> </a:t>
            </a:r>
            <a:r>
              <a:rPr kumimoji="1" lang="en-US" altLang="ar-SA" dirty="0" err="1" smtClean="0">
                <a:latin typeface="Tahoma" pitchFamily="42" charset="0"/>
              </a:rPr>
              <a:t>dasar</a:t>
            </a:r>
            <a:r>
              <a:rPr kumimoji="1" lang="en-US" altLang="ar-SA" dirty="0" smtClean="0">
                <a:latin typeface="Tahoma" pitchFamily="42" charset="0"/>
              </a:rPr>
              <a:t> </a:t>
            </a:r>
            <a:r>
              <a:rPr kumimoji="1" lang="en-US" altLang="ar-SA" dirty="0" err="1" smtClean="0">
                <a:latin typeface="Tahoma" pitchFamily="42" charset="0"/>
              </a:rPr>
              <a:t>bagi</a:t>
            </a:r>
            <a:r>
              <a:rPr kumimoji="1" lang="en-US" altLang="ar-SA" dirty="0" smtClean="0">
                <a:latin typeface="Tahoma" pitchFamily="42" charset="0"/>
              </a:rPr>
              <a:t> </a:t>
            </a:r>
            <a:r>
              <a:rPr kumimoji="1" lang="en-US" altLang="ar-SA" dirty="0" err="1" smtClean="0">
                <a:latin typeface="Tahoma" pitchFamily="42" charset="0"/>
              </a:rPr>
              <a:t>perancangan</a:t>
            </a:r>
            <a:r>
              <a:rPr kumimoji="1" lang="en-US" altLang="ar-SA" dirty="0" smtClean="0">
                <a:latin typeface="Tahoma" pitchFamily="42" charset="0"/>
              </a:rPr>
              <a:t>, </a:t>
            </a:r>
            <a:r>
              <a:rPr kumimoji="1" lang="en-US" altLang="ar-SA" dirty="0" err="1" smtClean="0">
                <a:latin typeface="Tahoma" pitchFamily="42" charset="0"/>
              </a:rPr>
              <a:t>meliputi</a:t>
            </a:r>
            <a:r>
              <a:rPr kumimoji="1" lang="en-US" altLang="ar-SA" dirty="0" smtClean="0">
                <a:latin typeface="Tahoma" pitchFamily="42" charset="0"/>
              </a:rPr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2910" y="271462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altLang="ar-S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Abstraction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ar-SA" sz="2800" kern="0" dirty="0" smtClean="0">
                <a:latin typeface="Arial" charset="0"/>
              </a:rPr>
              <a:t>Refinement</a:t>
            </a:r>
            <a:endParaRPr kumimoji="0" lang="en-US" altLang="ar-S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Modularity</a:t>
            </a:r>
            <a:r>
              <a:rPr kumimoji="0" lang="en-US" altLang="ar-S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ar-SA" sz="2800" kern="0" dirty="0" smtClean="0">
                <a:latin typeface="Arial" charset="0"/>
              </a:rPr>
              <a:t>Software </a:t>
            </a:r>
            <a:r>
              <a:rPr lang="en-US" altLang="ar-SA" sz="2800" kern="0" dirty="0" smtClean="0">
                <a:latin typeface="Arial" charset="0"/>
              </a:rPr>
              <a:t>Architecture</a:t>
            </a:r>
            <a:endParaRPr kumimoji="0" lang="en-US" altLang="ar-S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357686" y="2857496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ar-SA" sz="2800" kern="0" dirty="0" smtClean="0">
                <a:latin typeface="Arial" charset="0"/>
              </a:rPr>
              <a:t>Structure Partitioning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ar-SA" sz="2800" kern="0" dirty="0" smtClean="0">
                <a:latin typeface="Arial" charset="0"/>
                <a:ea typeface="+mn-ea"/>
              </a:rPr>
              <a:t>Data Structure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ar-SA" sz="2800" kern="0" dirty="0" smtClean="0">
                <a:latin typeface="Arial" charset="0"/>
                <a:ea typeface="+mn-ea"/>
              </a:rPr>
              <a:t>Software Procedure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ar-SA" sz="2800" kern="0" dirty="0" smtClean="0">
                <a:latin typeface="Arial" charset="0"/>
                <a:ea typeface="+mn-ea"/>
              </a:rPr>
              <a:t>Information </a:t>
            </a:r>
            <a:r>
              <a:rPr lang="en-US" altLang="ar-SA" sz="2800" kern="0" dirty="0" err="1" smtClean="0">
                <a:latin typeface="Arial" charset="0"/>
                <a:ea typeface="+mn-ea"/>
              </a:rPr>
              <a:t>Hidding</a:t>
            </a:r>
            <a:endParaRPr lang="en-US" altLang="ar-SA" sz="2800" kern="0" dirty="0" smtClean="0">
              <a:latin typeface="Arial" charset="0"/>
              <a:ea typeface="+mn-ea"/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endParaRPr kumimoji="0" lang="en-US" altLang="ar-S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4422"/>
            <a:ext cx="8153400" cy="5143536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Abstraction / </a:t>
            </a:r>
            <a:r>
              <a:rPr lang="en-US" b="1" dirty="0" err="1" smtClean="0"/>
              <a:t>Abstraksi</a:t>
            </a:r>
            <a:endParaRPr lang="en-US" b="1" dirty="0" smtClean="0"/>
          </a:p>
          <a:p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 lvl="1"/>
            <a:r>
              <a:rPr lang="en-US" u="sng" dirty="0" smtClean="0"/>
              <a:t>Data </a:t>
            </a:r>
            <a:r>
              <a:rPr lang="en-US" u="sng" dirty="0" err="1" smtClean="0"/>
              <a:t>abstraksi</a:t>
            </a:r>
            <a:r>
              <a:rPr lang="en-US" u="sng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data</a:t>
            </a:r>
          </a:p>
          <a:p>
            <a:pPr lvl="1"/>
            <a:r>
              <a:rPr lang="en-US" u="sng" dirty="0" err="1" smtClean="0"/>
              <a:t>Prosedural</a:t>
            </a:r>
            <a:r>
              <a:rPr lang="en-US" u="sng" dirty="0" smtClean="0"/>
              <a:t> </a:t>
            </a:r>
            <a:r>
              <a:rPr lang="en-US" u="sng" dirty="0" err="1" smtClean="0"/>
              <a:t>abstraksi</a:t>
            </a:r>
            <a:r>
              <a:rPr lang="en-US" dirty="0" smtClean="0"/>
              <a:t> -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Refinement</a:t>
            </a:r>
            <a:r>
              <a:rPr lang="en-US" b="1" dirty="0" smtClean="0"/>
              <a:t> / </a:t>
            </a:r>
            <a:r>
              <a:rPr lang="en-US" b="1" dirty="0" err="1" smtClean="0"/>
              <a:t>Penghalusan</a:t>
            </a:r>
            <a:endParaRPr lang="en-US" b="1" dirty="0" smtClean="0"/>
          </a:p>
          <a:p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level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penghalusan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dekomposisi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(</a:t>
            </a:r>
            <a:r>
              <a:rPr lang="en-US" i="1" dirty="0" smtClean="0"/>
              <a:t>top to down strategy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Melengkapi</a:t>
            </a:r>
            <a:r>
              <a:rPr lang="en-US" dirty="0" smtClean="0"/>
              <a:t>/</a:t>
            </a: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endParaRPr lang="en-US" dirty="0" smtClean="0"/>
          </a:p>
          <a:p>
            <a:endParaRPr lang="en-US" sz="28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4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194293"/>
      </a:accent1>
      <a:accent2>
        <a:srgbClr val="9999CC"/>
      </a:accent2>
      <a:accent3>
        <a:srgbClr val="FFFFFF"/>
      </a:accent3>
      <a:accent4>
        <a:srgbClr val="000000"/>
      </a:accent4>
      <a:accent5>
        <a:srgbClr val="ABB0C8"/>
      </a:accent5>
      <a:accent6>
        <a:srgbClr val="8A8AB9"/>
      </a:accent6>
      <a:hlink>
        <a:srgbClr val="CCCCE6"/>
      </a:hlink>
      <a:folHlink>
        <a:srgbClr val="B2B2B2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ductio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2">
        <a:dk1>
          <a:srgbClr val="000000"/>
        </a:dk1>
        <a:lt1>
          <a:srgbClr val="FFFFFF"/>
        </a:lt1>
        <a:dk2>
          <a:srgbClr val="005250"/>
        </a:dk2>
        <a:lt2>
          <a:srgbClr val="808080"/>
        </a:lt2>
        <a:accent1>
          <a:srgbClr val="008080"/>
        </a:accent1>
        <a:accent2>
          <a:srgbClr val="1CB094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189F86"/>
        </a:accent6>
        <a:hlink>
          <a:srgbClr val="99D1C2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3">
        <a:dk1>
          <a:srgbClr val="000000"/>
        </a:dk1>
        <a:lt1>
          <a:srgbClr val="F2F3C7"/>
        </a:lt1>
        <a:dk2>
          <a:srgbClr val="333300"/>
        </a:dk2>
        <a:lt2>
          <a:srgbClr val="808080"/>
        </a:lt2>
        <a:accent1>
          <a:srgbClr val="747660"/>
        </a:accent1>
        <a:accent2>
          <a:srgbClr val="A99B69"/>
        </a:accent2>
        <a:accent3>
          <a:srgbClr val="F7F8E0"/>
        </a:accent3>
        <a:accent4>
          <a:srgbClr val="000000"/>
        </a:accent4>
        <a:accent5>
          <a:srgbClr val="BCBDB6"/>
        </a:accent5>
        <a:accent6>
          <a:srgbClr val="998C5E"/>
        </a:accent6>
        <a:hlink>
          <a:srgbClr val="95916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4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194293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BB0C8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5">
        <a:dk1>
          <a:srgbClr val="000000"/>
        </a:dk1>
        <a:lt1>
          <a:srgbClr val="FFFFFF"/>
        </a:lt1>
        <a:dk2>
          <a:srgbClr val="4C0026"/>
        </a:dk2>
        <a:lt2>
          <a:srgbClr val="808080"/>
        </a:lt2>
        <a:accent1>
          <a:srgbClr val="7C1C45"/>
        </a:accent1>
        <a:accent2>
          <a:srgbClr val="C15D75"/>
        </a:accent2>
        <a:accent3>
          <a:srgbClr val="FFFFFF"/>
        </a:accent3>
        <a:accent4>
          <a:srgbClr val="000000"/>
        </a:accent4>
        <a:accent5>
          <a:srgbClr val="BFABB0"/>
        </a:accent5>
        <a:accent6>
          <a:srgbClr val="AF5369"/>
        </a:accent6>
        <a:hlink>
          <a:srgbClr val="C29D8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F:\My Documents\Teaching\2002\com336\introduction.ppt</Template>
  <TotalTime>5907</TotalTime>
  <Words>828</Words>
  <Application>Microsoft Office PowerPoint</Application>
  <PresentationFormat>On-screen Show (4:3)</PresentationFormat>
  <Paragraphs>146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Malgun Gothic</vt:lpstr>
      <vt:lpstr>Arial</vt:lpstr>
      <vt:lpstr>Arial Black</vt:lpstr>
      <vt:lpstr>Calibri</vt:lpstr>
      <vt:lpstr>Cambria</vt:lpstr>
      <vt:lpstr>굴림</vt:lpstr>
      <vt:lpstr>굴림</vt:lpstr>
      <vt:lpstr>Lucida Sans Unicode</vt:lpstr>
      <vt:lpstr>Tahoma</vt:lpstr>
      <vt:lpstr>Times New Roman</vt:lpstr>
      <vt:lpstr>Wingdings</vt:lpstr>
      <vt:lpstr>introduction</vt:lpstr>
      <vt:lpstr>REVIEW PERANCANGAN TERSTRUKTUR</vt:lpstr>
      <vt:lpstr>Content</vt:lpstr>
      <vt:lpstr>Pengenalan Perancangan </vt:lpstr>
      <vt:lpstr>Pengenalan Perancangan </vt:lpstr>
      <vt:lpstr>Pengenalan Perancangan </vt:lpstr>
      <vt:lpstr>Pengenalan Perancangan </vt:lpstr>
      <vt:lpstr>FROM ANALYSIS MODEL TO DESIGN MODEL</vt:lpstr>
      <vt:lpstr>Design Concepts</vt:lpstr>
      <vt:lpstr>Design Concepts</vt:lpstr>
      <vt:lpstr>Design Concepts</vt:lpstr>
      <vt:lpstr>Architecture Design</vt:lpstr>
      <vt:lpstr>Architecture Design</vt:lpstr>
      <vt:lpstr>Architecture Design</vt:lpstr>
      <vt:lpstr>Architecture Design</vt:lpstr>
      <vt:lpstr>Architecture Design</vt:lpstr>
      <vt:lpstr>Architecture Design</vt:lpstr>
      <vt:lpstr>Architecture Design</vt:lpstr>
      <vt:lpstr>Architecture Design</vt:lpstr>
      <vt:lpstr>Design Concepts</vt:lpstr>
      <vt:lpstr>Design Concepts</vt:lpstr>
      <vt:lpstr>Design Concepts</vt:lpstr>
      <vt:lpstr>Design Model</vt:lpstr>
      <vt:lpstr>Dimensions of the Design Model</vt:lpstr>
      <vt:lpstr>Design Model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Asus</dc:creator>
  <cp:lastModifiedBy>Dave Kurniawan</cp:lastModifiedBy>
  <cp:revision>415</cp:revision>
  <dcterms:created xsi:type="dcterms:W3CDTF">2002-09-04T12:52:44Z</dcterms:created>
  <dcterms:modified xsi:type="dcterms:W3CDTF">2019-09-27T09:23:17Z</dcterms:modified>
</cp:coreProperties>
</file>