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17" r:id="rId3"/>
    <p:sldId id="312" r:id="rId4"/>
    <p:sldId id="313" r:id="rId5"/>
    <p:sldId id="314" r:id="rId6"/>
    <p:sldId id="315" r:id="rId7"/>
    <p:sldId id="316" r:id="rId8"/>
    <p:sldId id="287" r:id="rId9"/>
    <p:sldId id="288" r:id="rId10"/>
    <p:sldId id="308" r:id="rId11"/>
    <p:sldId id="289" r:id="rId12"/>
    <p:sldId id="309" r:id="rId13"/>
    <p:sldId id="291" r:id="rId14"/>
    <p:sldId id="297" r:id="rId15"/>
    <p:sldId id="292" r:id="rId16"/>
    <p:sldId id="298" r:id="rId17"/>
    <p:sldId id="301" r:id="rId18"/>
    <p:sldId id="299" r:id="rId19"/>
    <p:sldId id="300" r:id="rId20"/>
    <p:sldId id="302" r:id="rId21"/>
    <p:sldId id="293" r:id="rId22"/>
    <p:sldId id="310" r:id="rId23"/>
    <p:sldId id="311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8" autoAdjust="0"/>
    <p:restoredTop sz="89228" autoAdjust="0"/>
  </p:normalViewPr>
  <p:slideViewPr>
    <p:cSldViewPr>
      <p:cViewPr varScale="1">
        <p:scale>
          <a:sx n="63" d="100"/>
          <a:sy n="63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E4811-F1D7-4255-8569-37402C25474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0BF9F-F10B-41D3-952F-BB50740B03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673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122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479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3160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929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8070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0BF9F-F10B-41D3-952F-BB50740B035A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4843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47275E-3193-488D-93FF-21B88B0AE424}" type="slidenum">
              <a:rPr lang="en-US" altLang="id-ID" smtClean="0"/>
              <a:pPr>
                <a:spcBef>
                  <a:spcPct val="0"/>
                </a:spcBef>
              </a:pPr>
              <a:t>22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000078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Times New Roman" panose="02020603050405020304" pitchFamily="18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452B0-28AA-4371-A0D3-A6FA3EB3E672}" type="slidenum">
              <a:rPr lang="en-US" altLang="id-ID" smtClean="0"/>
              <a:pPr>
                <a:spcBef>
                  <a:spcPct val="0"/>
                </a:spcBef>
              </a:pPr>
              <a:t>23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32983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C96EEC9-FA76-4B21-A2BC-B3DAAE669CE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Software</a:t>
            </a:r>
            <a:r>
              <a:rPr lang="en-US" dirty="0"/>
              <a:t> </a:t>
            </a:r>
            <a:r>
              <a:rPr lang="en-US" dirty="0" smtClean="0"/>
              <a:t>Engineering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96744" cy="1752600"/>
          </a:xfrm>
        </p:spPr>
        <p:txBody>
          <a:bodyPr/>
          <a:lstStyle/>
          <a:p>
            <a:r>
              <a:rPr lang="id-ID" dirty="0" smtClean="0"/>
              <a:t>Tim RPL</a:t>
            </a:r>
          </a:p>
          <a:p>
            <a:r>
              <a:rPr lang="id-ID" sz="2800" dirty="0" smtClean="0"/>
              <a:t>Program Studi Teknik Informatika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3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Communication Principles</a:t>
            </a:r>
            <a:r>
              <a:rPr lang="en-US" i="1" dirty="0" smtClean="0"/>
              <a:t>(2)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608512"/>
          </a:xfrm>
        </p:spPr>
        <p:txBody>
          <a:bodyPr>
            <a:normAutofit/>
          </a:bodyPr>
          <a:lstStyle/>
          <a:p>
            <a:r>
              <a:rPr lang="id-ID" dirty="0" smtClean="0"/>
              <a:t>Catat dan dokumentasikan keputusan</a:t>
            </a:r>
          </a:p>
          <a:p>
            <a:r>
              <a:rPr lang="id-ID" dirty="0" smtClean="0"/>
              <a:t>Berusaha untuk berkolaburasi</a:t>
            </a:r>
          </a:p>
          <a:p>
            <a:r>
              <a:rPr lang="id-ID" dirty="0" smtClean="0"/>
              <a:t>Tetap fokus : modularize your discussion</a:t>
            </a:r>
          </a:p>
          <a:p>
            <a:r>
              <a:rPr lang="id-ID" dirty="0" smtClean="0"/>
              <a:t>Bila sesuatu tidak jelas, gambarkan. </a:t>
            </a:r>
          </a:p>
          <a:p>
            <a:r>
              <a:rPr lang="id-ID" dirty="0" smtClean="0"/>
              <a:t>Sekalinya setuju terhadap sesuatu, move on</a:t>
            </a:r>
          </a:p>
          <a:p>
            <a:r>
              <a:rPr lang="id-ID" dirty="0" smtClean="0"/>
              <a:t>Negotiation adalah bukan sebuah kontes atau sebuah </a:t>
            </a:r>
            <a:r>
              <a:rPr lang="id-ID" i="1" dirty="0" smtClean="0"/>
              <a:t>game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31521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Planning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5040560"/>
          </a:xfrm>
        </p:spPr>
        <p:txBody>
          <a:bodyPr>
            <a:noAutofit/>
          </a:bodyPr>
          <a:lstStyle/>
          <a:p>
            <a:r>
              <a:rPr lang="id-ID" sz="2800" dirty="0" smtClean="0"/>
              <a:t>Memahami cakupan project</a:t>
            </a:r>
          </a:p>
          <a:p>
            <a:r>
              <a:rPr lang="id-ID" sz="2800" dirty="0" smtClean="0"/>
              <a:t>Melibatkan stakeholders dalam aktivitas perencanaan</a:t>
            </a:r>
          </a:p>
          <a:p>
            <a:r>
              <a:rPr lang="id-ID" sz="2800" dirty="0" smtClean="0"/>
              <a:t>Memahami bahwa perencanaan itu selalu berulang (Recognize that planning is iterative)</a:t>
            </a:r>
          </a:p>
          <a:p>
            <a:r>
              <a:rPr lang="id-ID" sz="2800" dirty="0" smtClean="0"/>
              <a:t>Memperkirakan berdasarkan pada apa yang anda ketahui </a:t>
            </a:r>
          </a:p>
          <a:p>
            <a:r>
              <a:rPr lang="id-ID" sz="2800" dirty="0" smtClean="0"/>
              <a:t>Pertimbangkan resiko yang didefinisikan pada saat perencanaan. </a:t>
            </a:r>
            <a:r>
              <a:rPr lang="id-ID" sz="2800" i="1" dirty="0" smtClean="0"/>
              <a:t>Be realistic</a:t>
            </a:r>
          </a:p>
        </p:txBody>
      </p:sp>
    </p:spTree>
    <p:extLst>
      <p:ext uri="{BB962C8B-B14F-4D97-AF65-F5344CB8AC3E}">
        <p14:creationId xmlns:p14="http://schemas.microsoft.com/office/powerpoint/2010/main" val="34112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Planning Principles</a:t>
            </a:r>
            <a:r>
              <a:rPr lang="en-US" i="1" dirty="0" smtClean="0"/>
              <a:t>(2)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5040560"/>
          </a:xfrm>
        </p:spPr>
        <p:txBody>
          <a:bodyPr>
            <a:noAutofit/>
          </a:bodyPr>
          <a:lstStyle/>
          <a:p>
            <a:r>
              <a:rPr lang="id-ID" sz="2800" dirty="0" smtClean="0"/>
              <a:t>Penambahan aturan seperti yang didefisikan pada perencanaan</a:t>
            </a:r>
          </a:p>
          <a:p>
            <a:r>
              <a:rPr lang="id-ID" sz="2800" dirty="0" smtClean="0"/>
              <a:t>Menentukan bagaimana anda bermaksud untuk menjamin kualitas.</a:t>
            </a:r>
          </a:p>
          <a:p>
            <a:r>
              <a:rPr lang="id-ID" sz="2800" dirty="0" smtClean="0"/>
              <a:t>Menjelaskan bagaimana anda bermaksud untuk mengakomodasi p</a:t>
            </a:r>
            <a:r>
              <a:rPr lang="en-US" sz="2800" dirty="0" smtClean="0"/>
              <a:t>e</a:t>
            </a:r>
            <a:r>
              <a:rPr lang="id-ID" sz="2800" dirty="0" smtClean="0"/>
              <a:t>rubahan.</a:t>
            </a:r>
          </a:p>
          <a:p>
            <a:r>
              <a:rPr lang="id-ID" sz="2800" dirty="0" smtClean="0"/>
              <a:t>Sering menelusuri perencanaan dan membuat penyesuaian yang  diperlukan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897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Modeling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857403"/>
          </a:xfrm>
        </p:spPr>
        <p:txBody>
          <a:bodyPr/>
          <a:lstStyle/>
          <a:p>
            <a:r>
              <a:rPr lang="id-ID" sz="2600" dirty="0" smtClean="0">
                <a:solidFill>
                  <a:schemeClr val="tx2"/>
                </a:solidFill>
              </a:rPr>
              <a:t>Tujuan utama dari tim software adalah membangun perangkat lunak, bukan membuat model.</a:t>
            </a:r>
          </a:p>
          <a:p>
            <a:r>
              <a:rPr lang="id-ID" sz="2600" dirty="0" smtClean="0">
                <a:solidFill>
                  <a:schemeClr val="tx2"/>
                </a:solidFill>
              </a:rPr>
              <a:t>Jangan membuat lebih banyak model dari yang dibutuhkan</a:t>
            </a:r>
          </a:p>
          <a:p>
            <a:r>
              <a:rPr lang="id-ID" sz="2600" dirty="0" smtClean="0">
                <a:solidFill>
                  <a:schemeClr val="tx2"/>
                </a:solidFill>
              </a:rPr>
              <a:t>Berusaha untuk menghasilkan model yang sederhana yang akan menyelesaiakan masalah atau software.</a:t>
            </a:r>
          </a:p>
          <a:p>
            <a:r>
              <a:rPr lang="id-ID" sz="2600" dirty="0" smtClean="0">
                <a:solidFill>
                  <a:schemeClr val="tx2"/>
                </a:solidFill>
              </a:rPr>
              <a:t>Membangun model dalam sebuah cara yang membuat mereka setuju untuk merubah.</a:t>
            </a:r>
          </a:p>
          <a:p>
            <a:r>
              <a:rPr lang="id-ID" sz="2600" dirty="0" smtClean="0">
                <a:solidFill>
                  <a:schemeClr val="tx2"/>
                </a:solidFill>
              </a:rPr>
              <a:t>Dapat menyatakan tujuan secara jelas untuk setiap model yang dibuat.</a:t>
            </a:r>
          </a:p>
        </p:txBody>
      </p:sp>
    </p:spTree>
    <p:extLst>
      <p:ext uri="{BB962C8B-B14F-4D97-AF65-F5344CB8AC3E}">
        <p14:creationId xmlns:p14="http://schemas.microsoft.com/office/powerpoint/2010/main" val="28945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Lanjutan....modeling principle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96" y="1639341"/>
            <a:ext cx="8229600" cy="4525963"/>
          </a:xfrm>
        </p:spPr>
        <p:txBody>
          <a:bodyPr/>
          <a:lstStyle/>
          <a:p>
            <a:r>
              <a:rPr lang="id-ID" sz="2800" dirty="0" smtClean="0">
                <a:solidFill>
                  <a:schemeClr val="tx2"/>
                </a:solidFill>
              </a:rPr>
              <a:t>Adaptasi model-model yang kita kembangkan dengan perubahan yang terjadi pada sistem.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Cobalah membangun model yang berguna, tetapi lupa membangun model yang sempurna.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Jangan kaku dengan sintaks model. Jika model saat ini dapat mengkomunikasikan isi dgn baik, penampilan adalah nomer dua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Jika naluri memberitahu bahwa model tersebut tidak tepat walaupun tampaknya di atas kertas baik-baik saja, mungkin kita punya alasan untuk mempertimbangkan ulang</a:t>
            </a:r>
            <a:endParaRPr lang="id-ID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Construction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>
                <a:solidFill>
                  <a:schemeClr val="accent1">
                    <a:lumMod val="75000"/>
                  </a:schemeClr>
                </a:solidFill>
              </a:rPr>
              <a:t>Coding principles </a:t>
            </a:r>
          </a:p>
          <a:p>
            <a:r>
              <a:rPr lang="id-ID" sz="3600" dirty="0" smtClean="0">
                <a:solidFill>
                  <a:schemeClr val="accent1">
                    <a:lumMod val="75000"/>
                  </a:schemeClr>
                </a:solidFill>
              </a:rPr>
              <a:t>Validation Principles</a:t>
            </a:r>
          </a:p>
          <a:p>
            <a:r>
              <a:rPr lang="id-ID" sz="3600" dirty="0" smtClean="0">
                <a:solidFill>
                  <a:schemeClr val="accent1">
                    <a:lumMod val="75000"/>
                  </a:schemeClr>
                </a:solidFill>
              </a:rPr>
              <a:t>Testing Principles</a:t>
            </a:r>
            <a:endParaRPr lang="id-ID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Coding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61" y="1412776"/>
            <a:ext cx="8229600" cy="5265035"/>
          </a:xfrm>
        </p:spPr>
        <p:txBody>
          <a:bodyPr/>
          <a:lstStyle/>
          <a:p>
            <a:pPr marL="0" indent="0">
              <a:buNone/>
            </a:pPr>
            <a:r>
              <a:rPr lang="id-ID" i="1" dirty="0" smtClean="0">
                <a:solidFill>
                  <a:srgbClr val="C00000"/>
                </a:solidFill>
              </a:rPr>
              <a:t>Preparation principles : Before you write one line of code, be sure you :  </a:t>
            </a:r>
          </a:p>
          <a:p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Memahami masalah yang sedang dipecahkan</a:t>
            </a:r>
          </a:p>
          <a:p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Memahami prinsip dan konsep dasar perancangan </a:t>
            </a:r>
          </a:p>
          <a:p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Memilih bahasa pemrograman yang dibutuhkan perangkat lunak dan lingkungan dimana akan beroperasi.</a:t>
            </a:r>
          </a:p>
          <a:p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Memilih lingkungan pemrograman yang menyediakan tools yang akan membuat pekerjaan menjadi lebih mudah.</a:t>
            </a:r>
          </a:p>
          <a:p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Membuat sekumpulan pengujian unit yang akan dijalankan sekalinya komponen yang dikodekan lengkap. </a:t>
            </a:r>
          </a:p>
        </p:txBody>
      </p:sp>
    </p:spTree>
    <p:extLst>
      <p:ext uri="{BB962C8B-B14F-4D97-AF65-F5344CB8AC3E}">
        <p14:creationId xmlns:p14="http://schemas.microsoft.com/office/powerpoint/2010/main" val="2487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Coding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Memahami arsitektur program dan membuat antarmuka yang konsisten terhadap arsitektur program</a:t>
            </a:r>
          </a:p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Membuat logika kondisional sesederhana mungkin</a:t>
            </a:r>
          </a:p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Pilih struktur data yang akan memenuhi kebutuhan perancangan.</a:t>
            </a:r>
          </a:p>
          <a:p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Validation Principes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i="1" dirty="0" smtClean="0">
                <a:solidFill>
                  <a:srgbClr val="C00000"/>
                </a:solidFill>
              </a:rPr>
              <a:t>After you’re  completed your first coding pass be sure you :</a:t>
            </a:r>
          </a:p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Jika memungkinkan, lakukan penelusuran kode program yang telah kita tulis untuk melakukan pemeriksaan kebenaran sintaks dan logikanya.</a:t>
            </a:r>
          </a:p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Lakukan pengujian unit dan memperbaiki kesalahan yang ditemukan.</a:t>
            </a:r>
          </a:p>
        </p:txBody>
      </p:sp>
    </p:spTree>
    <p:extLst>
      <p:ext uri="{BB962C8B-B14F-4D97-AF65-F5344CB8AC3E}">
        <p14:creationId xmlns:p14="http://schemas.microsoft.com/office/powerpoint/2010/main" val="4466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Testing Objectives :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>
                <a:solidFill>
                  <a:schemeClr val="tx2"/>
                </a:solidFill>
              </a:rPr>
              <a:t>Pengujian adalah proses eksekusi sebuah program dengan maksud menemukan kesalahan.</a:t>
            </a:r>
          </a:p>
          <a:p>
            <a:r>
              <a:rPr lang="id-ID" dirty="0" smtClean="0">
                <a:solidFill>
                  <a:schemeClr val="tx2"/>
                </a:solidFill>
              </a:rPr>
              <a:t>Sebuah kasus uji yang baik adalah yang memilii probabilitas tinggi menemukan kesalahan yang belum ditemukan.</a:t>
            </a:r>
          </a:p>
          <a:p>
            <a:pPr algn="just"/>
            <a:r>
              <a:rPr lang="id-ID" dirty="0" smtClean="0">
                <a:solidFill>
                  <a:schemeClr val="tx2"/>
                </a:solidFill>
              </a:rPr>
              <a:t>Pengujian yang sukses salah satunya adalah bila dapat mengungkap kesalahan yang belum ditemukan/ tidak diduga sebelumnya.</a:t>
            </a:r>
            <a:endParaRPr lang="id-ID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Process?</a:t>
            </a:r>
          </a:p>
          <a:p>
            <a:r>
              <a:rPr lang="en-US" dirty="0" smtClean="0"/>
              <a:t>Common Process Framework?</a:t>
            </a:r>
          </a:p>
          <a:p>
            <a:r>
              <a:rPr lang="en-US" dirty="0" smtClean="0"/>
              <a:t>Process Flow?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85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Testing Principles </a:t>
            </a:r>
            <a:r>
              <a:rPr lang="id-ID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algn="just"/>
            <a:r>
              <a:rPr lang="id-ID" sz="2800" dirty="0" smtClean="0">
                <a:solidFill>
                  <a:schemeClr val="tx2"/>
                </a:solidFill>
              </a:rPr>
              <a:t>P-1. Semua pengujian harus dilacak sesuai kebutuhan pelanggan.</a:t>
            </a:r>
          </a:p>
          <a:p>
            <a:pPr algn="just"/>
            <a:r>
              <a:rPr lang="id-ID" sz="2800" dirty="0" smtClean="0">
                <a:solidFill>
                  <a:schemeClr val="tx2"/>
                </a:solidFill>
              </a:rPr>
              <a:t>P-2. Pengujian harus direncanakan jauh sebelum memulai pengujian.</a:t>
            </a:r>
          </a:p>
          <a:p>
            <a:pPr algn="just"/>
            <a:r>
              <a:rPr lang="id-ID" sz="2800" dirty="0" smtClean="0">
                <a:solidFill>
                  <a:schemeClr val="tx2"/>
                </a:solidFill>
              </a:rPr>
              <a:t>P-3. Prinsip Pareto berlaku untuk </a:t>
            </a:r>
            <a:r>
              <a:rPr lang="id-ID" sz="2800" i="1" dirty="0" smtClean="0">
                <a:solidFill>
                  <a:schemeClr val="tx2"/>
                </a:solidFill>
              </a:rPr>
              <a:t>software testing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(</a:t>
            </a:r>
            <a:r>
              <a:rPr lang="id-ID" sz="2800" dirty="0" smtClean="0">
                <a:solidFill>
                  <a:schemeClr val="tx2"/>
                </a:solidFill>
              </a:rPr>
              <a:t>20</a:t>
            </a:r>
            <a:r>
              <a:rPr lang="id-ID" sz="2800" dirty="0">
                <a:solidFill>
                  <a:schemeClr val="tx2"/>
                </a:solidFill>
              </a:rPr>
              <a:t>% dari cacat sistem menyebabkan 80% </a:t>
            </a:r>
            <a:r>
              <a:rPr lang="id-ID" sz="2800" dirty="0" smtClean="0">
                <a:solidFill>
                  <a:schemeClr val="tx2"/>
                </a:solidFill>
              </a:rPr>
              <a:t>masalah</a:t>
            </a:r>
            <a:r>
              <a:rPr lang="en-US" sz="2800" smtClean="0">
                <a:solidFill>
                  <a:schemeClr val="tx2"/>
                </a:solidFill>
              </a:rPr>
              <a:t>)</a:t>
            </a:r>
            <a:r>
              <a:rPr lang="id-ID" sz="2800" smtClean="0">
                <a:solidFill>
                  <a:schemeClr val="tx2"/>
                </a:solidFill>
              </a:rPr>
              <a:t>.</a:t>
            </a:r>
            <a:endParaRPr lang="id-ID" sz="2800" dirty="0">
              <a:solidFill>
                <a:schemeClr val="tx2"/>
              </a:solidFill>
            </a:endParaRPr>
          </a:p>
          <a:p>
            <a:pPr algn="just"/>
            <a:r>
              <a:rPr lang="id-ID" sz="2800" dirty="0" smtClean="0">
                <a:solidFill>
                  <a:schemeClr val="tx2"/>
                </a:solidFill>
              </a:rPr>
              <a:t>P-4. Pengujian harus dimulai dari “</a:t>
            </a:r>
            <a:r>
              <a:rPr lang="id-ID" sz="2800" i="1" dirty="0" smtClean="0">
                <a:solidFill>
                  <a:schemeClr val="tx2"/>
                </a:solidFill>
              </a:rPr>
              <a:t>in the small</a:t>
            </a:r>
            <a:r>
              <a:rPr lang="id-ID" sz="2800" dirty="0" smtClean="0">
                <a:solidFill>
                  <a:schemeClr val="tx2"/>
                </a:solidFill>
              </a:rPr>
              <a:t>” dan menuju ke pengujian</a:t>
            </a:r>
            <a:r>
              <a:rPr lang="id-ID" sz="2800" i="1" dirty="0" smtClean="0">
                <a:solidFill>
                  <a:schemeClr val="tx2"/>
                </a:solidFill>
              </a:rPr>
              <a:t>”in the large</a:t>
            </a:r>
            <a:r>
              <a:rPr lang="id-ID" sz="2800" dirty="0" smtClean="0">
                <a:solidFill>
                  <a:schemeClr val="tx2"/>
                </a:solidFill>
              </a:rPr>
              <a:t>”.</a:t>
            </a:r>
          </a:p>
          <a:p>
            <a:pPr algn="just"/>
            <a:r>
              <a:rPr lang="id-ID" sz="2800" dirty="0" smtClean="0">
                <a:solidFill>
                  <a:schemeClr val="tx2"/>
                </a:solidFill>
              </a:rPr>
              <a:t>P-5. Pengujian yang lengkap adalah sesuatu yang tidak mungkin</a:t>
            </a:r>
            <a:endParaRPr lang="id-ID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3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Deployment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75" y="1628800"/>
            <a:ext cx="8229600" cy="4525963"/>
          </a:xfrm>
        </p:spPr>
        <p:txBody>
          <a:bodyPr/>
          <a:lstStyle/>
          <a:p>
            <a:r>
              <a:rPr lang="id-ID" sz="2800" dirty="0" smtClean="0">
                <a:solidFill>
                  <a:schemeClr val="tx2"/>
                </a:solidFill>
              </a:rPr>
              <a:t>P-1: harapan pelanggan untuk software harus dikelola. 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P-2: sebuah paket kiriman lengkap harus dirakit dan diuji.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P-3: dukungan harus ditetapkan sebelum software dikirim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P-4: materi instruksi yang tepat harus disediakan pada end user.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P-5: Software yang penuh dengan kesalahan seharusnya diperbaiki lebih dulu, pengiriman bisa dilakukan di waktu-waktu selanjutnya.</a:t>
            </a:r>
            <a:endParaRPr lang="id-ID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EB7D45B-B126-4090-8DEF-CF8E0F00A719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614560"/>
            <a:ext cx="8229307" cy="1266498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Team Skills and Rules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693" y="1662662"/>
            <a:ext cx="8229307" cy="3799495"/>
          </a:xfrm>
        </p:spPr>
        <p:txBody>
          <a:bodyPr/>
          <a:lstStyle/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Proyek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terampil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rangka</a:t>
            </a:r>
            <a:r>
              <a:rPr lang="en-US" altLang="id-ID" sz="2586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586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586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sukses</a:t>
            </a:r>
            <a:endParaRPr lang="en-US" altLang="id-ID" sz="2586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Enam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keterampilan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utama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menetapkan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seorang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586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mencakup</a:t>
            </a:r>
            <a:r>
              <a:rPr lang="en-US" altLang="id-ID" sz="2586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Interpersonal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</a:t>
            </a:r>
          </a:p>
          <a:p>
            <a:pPr marL="514340" lvl="1" indent="-171447" defTabSz="685787" fontAlgn="auto">
              <a:spcBef>
                <a:spcPts val="375"/>
              </a:spcBef>
              <a:spcAft>
                <a:spcPts val="0"/>
              </a:spcAft>
              <a:defRPr/>
            </a:pPr>
            <a:r>
              <a:rPr lang="en-US" altLang="id-ID" sz="1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</a:t>
            </a:r>
          </a:p>
          <a:p>
            <a:pPr marL="171447" indent="-171447" defTabSz="685787" fontAlgn="auto">
              <a:spcBef>
                <a:spcPts val="750"/>
              </a:spcBef>
              <a:spcAft>
                <a:spcPts val="0"/>
              </a:spcAft>
              <a:defRPr/>
            </a:pPr>
            <a:endParaRPr lang="en-US" altLang="id-ID" sz="2586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005" name="Rectangle 4"/>
          <p:cNvSpPr>
            <a:spLocks noChangeArrowheads="1"/>
          </p:cNvSpPr>
          <p:nvPr/>
        </p:nvSpPr>
        <p:spPr bwMode="auto">
          <a:xfrm>
            <a:off x="1546477" y="5680552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356560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686040" indent="-263862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55446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477625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899803" indent="-211089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321982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744160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166339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588517" indent="-211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F6BA241F-D053-4889-AF3D-FB3E03D604A4}" type="slidenum">
              <a:rPr lang="en-US" altLang="id-ID" sz="1108">
                <a:solidFill>
                  <a:srgbClr val="898989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id-ID" sz="1108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404664"/>
            <a:ext cx="8229307" cy="1096737"/>
          </a:xfrm>
        </p:spPr>
        <p:txBody>
          <a:bodyPr/>
          <a:lstStyle/>
          <a:p>
            <a:pPr defTabSz="685787" fontAlgn="auto">
              <a:spcAft>
                <a:spcPts val="0"/>
              </a:spcAft>
              <a:defRPr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Team Roles</a:t>
            </a:r>
          </a:p>
        </p:txBody>
      </p:sp>
      <p:pic>
        <p:nvPicPr>
          <p:cNvPr id="132100" name="Picture 4" descr="Chapter_01_illu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9" t="30302" r="20163" b="31819"/>
          <a:stretch>
            <a:fillRect/>
          </a:stretch>
        </p:blipFill>
        <p:spPr bwMode="auto">
          <a:xfrm>
            <a:off x="1115237" y="1501401"/>
            <a:ext cx="6684296" cy="43902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15372" y="5891635"/>
            <a:ext cx="6121408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Power point Presentation for Dennis, Wixom, &amp; Roth System Analysis and Design, 3rd Edition </a:t>
            </a:r>
          </a:p>
          <a:p>
            <a:pPr algn="ctr" eaLnBrk="1" hangingPunct="1"/>
            <a:r>
              <a:rPr lang="en-US" altLang="id-ID" sz="1108">
                <a:latin typeface="Arial" panose="020B0604020202020204" pitchFamily="34" charset="0"/>
              </a:rPr>
              <a:t>Copyright2006©John Wiley &amp; Sons.Inc</a:t>
            </a:r>
          </a:p>
        </p:txBody>
      </p:sp>
    </p:spTree>
    <p:extLst>
      <p:ext uri="{BB962C8B-B14F-4D97-AF65-F5344CB8AC3E}">
        <p14:creationId xmlns:p14="http://schemas.microsoft.com/office/powerpoint/2010/main" val="394237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id-ID" sz="4000" dirty="0" smtClean="0"/>
              <a:t>TERIMA KASIH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5162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essence of Software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Understand the problems (communication and analysis)</a:t>
            </a:r>
          </a:p>
          <a:p>
            <a:r>
              <a:rPr lang="id-ID" dirty="0" smtClean="0"/>
              <a:t>Plan a solution (modeling </a:t>
            </a:r>
            <a:r>
              <a:rPr lang="en-US" dirty="0" smtClean="0"/>
              <a:t>&amp;</a:t>
            </a:r>
            <a:r>
              <a:rPr lang="id-ID" dirty="0" smtClean="0"/>
              <a:t> software design)</a:t>
            </a:r>
          </a:p>
          <a:p>
            <a:r>
              <a:rPr lang="id-ID" dirty="0" smtClean="0"/>
              <a:t>Carry out the plan (code generation)</a:t>
            </a:r>
          </a:p>
          <a:p>
            <a:r>
              <a:rPr lang="id-ID" dirty="0" smtClean="0"/>
              <a:t>Examine the result for accuracy (testing </a:t>
            </a:r>
            <a:r>
              <a:rPr lang="en-US" dirty="0" smtClean="0"/>
              <a:t>&amp;</a:t>
            </a:r>
            <a:r>
              <a:rPr lang="id-ID" dirty="0" smtClean="0"/>
              <a:t> quality assurance)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Understand the 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60" y="1268760"/>
            <a:ext cx="8229600" cy="4968552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rgbClr val="FFFF00"/>
                </a:solidFill>
              </a:rPr>
              <a:t>“</a:t>
            </a:r>
            <a:r>
              <a:rPr lang="id-ID" i="1" dirty="0" smtClean="0">
                <a:solidFill>
                  <a:srgbClr val="FFFF00"/>
                </a:solidFill>
              </a:rPr>
              <a:t>I understand, let’s get on with solving this thing</a:t>
            </a:r>
            <a:r>
              <a:rPr lang="id-ID" dirty="0" smtClean="0">
                <a:solidFill>
                  <a:srgbClr val="FFFF00"/>
                </a:solidFill>
              </a:rPr>
              <a:t>”</a:t>
            </a:r>
          </a:p>
          <a:p>
            <a:r>
              <a:rPr lang="id-ID" dirty="0" smtClean="0"/>
              <a:t>Unfortunately,understanding isn’t always that easy.</a:t>
            </a:r>
          </a:p>
          <a:p>
            <a:pPr lvl="1"/>
            <a:r>
              <a:rPr lang="id-ID" dirty="0" smtClean="0"/>
              <a:t>Who has a stake in the solution to the problem? (who are the stakeholder ?)</a:t>
            </a:r>
          </a:p>
          <a:p>
            <a:pPr lvl="1"/>
            <a:r>
              <a:rPr lang="id-ID" dirty="0" smtClean="0"/>
              <a:t>What are the unknowns ? What data, functions, and features are required to properly solve the problem ?</a:t>
            </a:r>
          </a:p>
          <a:p>
            <a:pPr lvl="1"/>
            <a:r>
              <a:rPr lang="id-ID" dirty="0" smtClean="0"/>
              <a:t>Can the problem be compartmentalized ?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1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Plan the Solution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Have you seen similar problems before ?</a:t>
            </a:r>
          </a:p>
          <a:p>
            <a:r>
              <a:rPr lang="id-ID" dirty="0" smtClean="0"/>
              <a:t>Has a similar problem been solved ?</a:t>
            </a:r>
          </a:p>
          <a:p>
            <a:r>
              <a:rPr lang="id-ID" dirty="0" smtClean="0"/>
              <a:t>Can subproblems be defined ?</a:t>
            </a:r>
          </a:p>
          <a:p>
            <a:r>
              <a:rPr lang="id-ID" dirty="0" smtClean="0"/>
              <a:t>Can you represent a solution in a manner that lead to effective implementation ? </a:t>
            </a:r>
          </a:p>
          <a:p>
            <a:r>
              <a:rPr lang="id-ID" dirty="0"/>
              <a:t>C</a:t>
            </a:r>
            <a:r>
              <a:rPr lang="id-ID" dirty="0" smtClean="0"/>
              <a:t>an a design model be created ?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Carry out the plan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Does the solution conform to the plan? </a:t>
            </a:r>
            <a:endParaRPr lang="en-US" dirty="0" smtClean="0"/>
          </a:p>
          <a:p>
            <a:r>
              <a:rPr lang="id-ID" dirty="0" smtClean="0"/>
              <a:t>Is source code traceable of the design mode?</a:t>
            </a:r>
          </a:p>
          <a:p>
            <a:r>
              <a:rPr lang="id-ID" dirty="0" smtClean="0"/>
              <a:t>Is each component part of the solution provably correct? </a:t>
            </a:r>
            <a:endParaRPr lang="en-US" dirty="0" smtClean="0"/>
          </a:p>
          <a:p>
            <a:r>
              <a:rPr lang="id-ID" dirty="0" smtClean="0"/>
              <a:t>Has design and code been reviewed, or better, have correctness proofs been applied to the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Examine the Result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 it posible to test each component ?</a:t>
            </a:r>
          </a:p>
          <a:p>
            <a:r>
              <a:rPr lang="id-ID" dirty="0" smtClean="0"/>
              <a:t>Does the solution produce result that conform to the data, functions and features that are required ?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6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Core and the essence of practice Software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id-ID" sz="2400" dirty="0" smtClean="0"/>
              <a:t>Pada </a:t>
            </a:r>
            <a:r>
              <a:rPr lang="id-ID" sz="2400" i="1" dirty="0" smtClean="0"/>
              <a:t>level proses</a:t>
            </a:r>
            <a:r>
              <a:rPr lang="id-ID" sz="2400" dirty="0" smtClean="0"/>
              <a:t>, prinsip utama menetapkan sebuah filosofi dasar yang memandu tim software spt melakukan aktivitas kerangka kerja dan  “umbrella activities”, menavigasi aliran proses, dan menghasilkan sekumpulan produk kerja software.</a:t>
            </a:r>
          </a:p>
          <a:p>
            <a:r>
              <a:rPr lang="id-ID" sz="2400" dirty="0" smtClean="0"/>
              <a:t>Pada </a:t>
            </a:r>
            <a:r>
              <a:rPr lang="id-ID" sz="2400" i="1" dirty="0" smtClean="0"/>
              <a:t>level practice</a:t>
            </a:r>
            <a:r>
              <a:rPr lang="id-ID" sz="2400" dirty="0" smtClean="0"/>
              <a:t>, prinsip utama menetapkan sekumpulan nilai dan peran yang  berfungsi sebagai panduan dalam menganalisis masalah, merancang solusi, mengimplementasikan dan menguji resolusi, dan akhirnya menyebarkan software pada komunitas user.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11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Communication Principles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608512"/>
          </a:xfrm>
        </p:spPr>
        <p:txBody>
          <a:bodyPr>
            <a:normAutofit/>
          </a:bodyPr>
          <a:lstStyle/>
          <a:p>
            <a:r>
              <a:rPr lang="id-ID" dirty="0" smtClean="0"/>
              <a:t>Mendengarkan</a:t>
            </a:r>
          </a:p>
          <a:p>
            <a:r>
              <a:rPr lang="id-ID" dirty="0" smtClean="0"/>
              <a:t>Persiapan sebelum berkomunikasi</a:t>
            </a:r>
          </a:p>
          <a:p>
            <a:r>
              <a:rPr lang="id-ID" dirty="0" smtClean="0"/>
              <a:t>Seseorang harus memfasilitasi aktivitas</a:t>
            </a:r>
          </a:p>
          <a:p>
            <a:r>
              <a:rPr lang="id-ID" dirty="0" smtClean="0"/>
              <a:t>Aktivitas komunikasi </a:t>
            </a:r>
            <a:r>
              <a:rPr lang="id-ID" i="1" dirty="0" smtClean="0"/>
              <a:t>face to face</a:t>
            </a:r>
            <a:r>
              <a:rPr lang="id-ID" dirty="0" smtClean="0"/>
              <a:t> </a:t>
            </a:r>
          </a:p>
          <a:p>
            <a:r>
              <a:rPr lang="id-ID" dirty="0" smtClean="0"/>
              <a:t>Komunikasi </a:t>
            </a:r>
            <a:r>
              <a:rPr lang="id-ID" i="1" dirty="0" smtClean="0"/>
              <a:t>face-to-face </a:t>
            </a:r>
            <a:r>
              <a:rPr lang="id-ID" dirty="0" smtClean="0"/>
              <a:t> adalah yang terbaik</a:t>
            </a:r>
          </a:p>
          <a:p>
            <a:r>
              <a:rPr lang="id-ID" dirty="0" smtClean="0"/>
              <a:t>Catat dan dokumentasikan keputusan</a:t>
            </a:r>
          </a:p>
        </p:txBody>
      </p:sp>
    </p:spTree>
    <p:extLst>
      <p:ext uri="{BB962C8B-B14F-4D97-AF65-F5344CB8AC3E}">
        <p14:creationId xmlns:p14="http://schemas.microsoft.com/office/powerpoint/2010/main" val="32522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lid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templateRPL</Template>
  <TotalTime>25858</TotalTime>
  <Words>1026</Words>
  <Application>Microsoft Office PowerPoint</Application>
  <PresentationFormat>On-screen Show (4:3)</PresentationFormat>
  <Paragraphs>136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templateslideRPL</vt:lpstr>
      <vt:lpstr>Software Engineering Practice</vt:lpstr>
      <vt:lpstr>Review</vt:lpstr>
      <vt:lpstr>The essence of Software Engineering</vt:lpstr>
      <vt:lpstr>1. Understand the problems</vt:lpstr>
      <vt:lpstr>2. Plan the Solution</vt:lpstr>
      <vt:lpstr>3. Carry out the plan</vt:lpstr>
      <vt:lpstr>4. Examine the Result</vt:lpstr>
      <vt:lpstr>Core and the essence of practice Software Engineering</vt:lpstr>
      <vt:lpstr>Communication Principles</vt:lpstr>
      <vt:lpstr>Communication Principles(2)</vt:lpstr>
      <vt:lpstr>Planning Principles</vt:lpstr>
      <vt:lpstr>Planning Principles(2)</vt:lpstr>
      <vt:lpstr>Modeling Principles</vt:lpstr>
      <vt:lpstr>Lanjutan....modeling principle</vt:lpstr>
      <vt:lpstr>Construction Principles</vt:lpstr>
      <vt:lpstr>Coding Principles</vt:lpstr>
      <vt:lpstr>Coding Principles</vt:lpstr>
      <vt:lpstr>Validation Principes</vt:lpstr>
      <vt:lpstr>Testing Objectives :</vt:lpstr>
      <vt:lpstr>Testing Principles :</vt:lpstr>
      <vt:lpstr>Deployment Principles</vt:lpstr>
      <vt:lpstr>Project Team Skills and Rules</vt:lpstr>
      <vt:lpstr>Project Team Roles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Process</dc:title>
  <dc:creator>Ayu Pertiwi</dc:creator>
  <cp:lastModifiedBy>Dave Kurniawan</cp:lastModifiedBy>
  <cp:revision>83</cp:revision>
  <dcterms:created xsi:type="dcterms:W3CDTF">2016-02-11T06:39:26Z</dcterms:created>
  <dcterms:modified xsi:type="dcterms:W3CDTF">2019-03-19T01:50:18Z</dcterms:modified>
</cp:coreProperties>
</file>