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6" r:id="rId2"/>
    <p:sldId id="467" r:id="rId3"/>
    <p:sldId id="468" r:id="rId4"/>
    <p:sldId id="466" r:id="rId5"/>
    <p:sldId id="460" r:id="rId6"/>
    <p:sldId id="461" r:id="rId7"/>
    <p:sldId id="483" r:id="rId8"/>
    <p:sldId id="462" r:id="rId9"/>
    <p:sldId id="463" r:id="rId10"/>
    <p:sldId id="464" r:id="rId11"/>
    <p:sldId id="294" r:id="rId12"/>
    <p:sldId id="425" r:id="rId13"/>
    <p:sldId id="427" r:id="rId14"/>
    <p:sldId id="428" r:id="rId15"/>
    <p:sldId id="429" r:id="rId16"/>
    <p:sldId id="430" r:id="rId17"/>
    <p:sldId id="431" r:id="rId18"/>
    <p:sldId id="432" r:id="rId19"/>
    <p:sldId id="433" r:id="rId20"/>
    <p:sldId id="434" r:id="rId21"/>
    <p:sldId id="435" r:id="rId22"/>
    <p:sldId id="436" r:id="rId23"/>
    <p:sldId id="437" r:id="rId24"/>
    <p:sldId id="438" r:id="rId25"/>
    <p:sldId id="439" r:id="rId26"/>
    <p:sldId id="440" r:id="rId27"/>
    <p:sldId id="325" r:id="rId2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06" autoAdjust="0"/>
  </p:normalViewPr>
  <p:slideViewPr>
    <p:cSldViewPr>
      <p:cViewPr varScale="1">
        <p:scale>
          <a:sx n="66" d="100"/>
          <a:sy n="66" d="100"/>
        </p:scale>
        <p:origin x="1422" y="78"/>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03D6C6-9335-4DBB-A31F-0F422A893517}" type="datetimeFigureOut">
              <a:rPr lang="id-ID" smtClean="0"/>
              <a:t>29/11/2019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BD34D4-02A5-40A4-B091-5D325D0D11C4}" type="slidenum">
              <a:rPr lang="id-ID" smtClean="0"/>
              <a:t>‹#›</a:t>
            </a:fld>
            <a:endParaRPr lang="id-ID"/>
          </a:p>
        </p:txBody>
      </p:sp>
    </p:spTree>
    <p:extLst>
      <p:ext uri="{BB962C8B-B14F-4D97-AF65-F5344CB8AC3E}">
        <p14:creationId xmlns:p14="http://schemas.microsoft.com/office/powerpoint/2010/main" val="3415857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477146-82B9-4C81-A4DB-34BF03A5D3EA}" type="datetimeFigureOut">
              <a:rPr lang="id-ID" smtClean="0"/>
              <a:t>29/11/2019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BD286C-42E5-462D-8902-75DEEB04AE06}" type="slidenum">
              <a:rPr lang="id-ID" smtClean="0"/>
              <a:t>‹#›</a:t>
            </a:fld>
            <a:endParaRPr lang="id-ID"/>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77146-82B9-4C81-A4DB-34BF03A5D3EA}" type="datetimeFigureOut">
              <a:rPr lang="id-ID" smtClean="0"/>
              <a:t>29/11/2019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BD286C-42E5-462D-8902-75DEEB04AE06}"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77146-82B9-4C81-A4DB-34BF03A5D3EA}" type="datetimeFigureOut">
              <a:rPr lang="id-ID" smtClean="0"/>
              <a:t>29/11/2019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BD286C-42E5-462D-8902-75DEEB04AE06}"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77146-82B9-4C81-A4DB-34BF03A5D3EA}" type="datetimeFigureOut">
              <a:rPr lang="id-ID" smtClean="0"/>
              <a:t>29/11/2019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BD286C-42E5-462D-8902-75DEEB04AE06}"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477146-82B9-4C81-A4DB-34BF03A5D3EA}" type="datetimeFigureOut">
              <a:rPr lang="id-ID" smtClean="0"/>
              <a:t>29/11/2019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BD286C-42E5-462D-8902-75DEEB04AE06}" type="slidenum">
              <a:rPr lang="id-ID" smtClean="0"/>
              <a:t>‹#›</a:t>
            </a:fld>
            <a:endParaRPr lang="id-ID"/>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477146-82B9-4C81-A4DB-34BF03A5D3EA}" type="datetimeFigureOut">
              <a:rPr lang="id-ID" smtClean="0"/>
              <a:t>29/11/2019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BD286C-42E5-462D-8902-75DEEB04AE06}"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477146-82B9-4C81-A4DB-34BF03A5D3EA}" type="datetimeFigureOut">
              <a:rPr lang="id-ID" smtClean="0"/>
              <a:t>29/11/2019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9BD286C-42E5-462D-8902-75DEEB04AE06}" type="slidenum">
              <a:rPr lang="id-ID" smtClean="0"/>
              <a:t>‹#›</a:t>
            </a:fld>
            <a:endParaRPr lang="id-ID"/>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477146-82B9-4C81-A4DB-34BF03A5D3EA}" type="datetimeFigureOut">
              <a:rPr lang="id-ID" smtClean="0"/>
              <a:t>29/11/2019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9BD286C-42E5-462D-8902-75DEEB04AE06}"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77146-82B9-4C81-A4DB-34BF03A5D3EA}" type="datetimeFigureOut">
              <a:rPr lang="id-ID" smtClean="0"/>
              <a:t>29/11/2019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9BD286C-42E5-462D-8902-75DEEB04AE06}"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77146-82B9-4C81-A4DB-34BF03A5D3EA}" type="datetimeFigureOut">
              <a:rPr lang="id-ID" smtClean="0"/>
              <a:t>29/11/2019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BD286C-42E5-462D-8902-75DEEB04AE06}" type="slidenum">
              <a:rPr lang="id-ID" smtClean="0"/>
              <a:t>‹#›</a:t>
            </a:fld>
            <a:endParaRPr lang="id-ID"/>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77146-82B9-4C81-A4DB-34BF03A5D3EA}" type="datetimeFigureOut">
              <a:rPr lang="id-ID" smtClean="0"/>
              <a:t>29/11/2019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BD286C-42E5-462D-8902-75DEEB04AE06}"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C477146-82B9-4C81-A4DB-34BF03A5D3EA}" type="datetimeFigureOut">
              <a:rPr lang="id-ID" smtClean="0"/>
              <a:t>29/11/2019</a:t>
            </a:fld>
            <a:endParaRPr lang="id-ID"/>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id-ID"/>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9BD286C-42E5-462D-8902-75DEEB04AE06}"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efri.kurniawan@dsn.dinus.ac.i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REKAYASA PERANGKAT LUNAK LANJUT</a:t>
            </a:r>
            <a:endParaRPr lang="id-ID" sz="4800" dirty="0"/>
          </a:p>
        </p:txBody>
      </p:sp>
      <p:sp>
        <p:nvSpPr>
          <p:cNvPr id="3" name="Subtitle 2"/>
          <p:cNvSpPr>
            <a:spLocks noGrp="1"/>
          </p:cNvSpPr>
          <p:nvPr>
            <p:ph type="subTitle" idx="1"/>
          </p:nvPr>
        </p:nvSpPr>
        <p:spPr/>
        <p:txBody>
          <a:bodyPr>
            <a:normAutofit lnSpcReduction="10000"/>
          </a:bodyPr>
          <a:lstStyle/>
          <a:p>
            <a:r>
              <a:rPr lang="en-US" b="1" dirty="0" smtClean="0"/>
              <a:t>USE CASE SCENARIO DAN DIAGRAM</a:t>
            </a:r>
          </a:p>
          <a:p>
            <a:endParaRPr lang="en-US" dirty="0" smtClean="0"/>
          </a:p>
          <a:p>
            <a:r>
              <a:rPr lang="id-ID" dirty="0" smtClean="0"/>
              <a:t>Defri Kurniawan</a:t>
            </a:r>
            <a:r>
              <a:rPr lang="en-US" dirty="0" smtClean="0"/>
              <a:t>, </a:t>
            </a:r>
            <a:r>
              <a:rPr lang="en-US" dirty="0" err="1" smtClean="0"/>
              <a:t>M.Kom</a:t>
            </a:r>
            <a:endParaRPr lang="id-ID" dirty="0" smtClean="0"/>
          </a:p>
          <a:p>
            <a:r>
              <a:rPr lang="id-ID" dirty="0" smtClean="0">
                <a:hlinkClick r:id="rId2"/>
              </a:rPr>
              <a:t>defri.kurniawan@dsn.dinus.ac.id</a:t>
            </a:r>
            <a:r>
              <a:rPr lang="id-ID" dirty="0" smtClean="0"/>
              <a:t> </a:t>
            </a:r>
            <a:endParaRPr lang="id-ID" dirty="0"/>
          </a:p>
        </p:txBody>
      </p:sp>
    </p:spTree>
    <p:extLst>
      <p:ext uri="{BB962C8B-B14F-4D97-AF65-F5344CB8AC3E}">
        <p14:creationId xmlns:p14="http://schemas.microsoft.com/office/powerpoint/2010/main" val="3356282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dirty="0" smtClean="0"/>
              <a:t>Ekstensi</a:t>
            </a:r>
          </a:p>
          <a:p>
            <a:pPr>
              <a:buNone/>
            </a:pPr>
            <a:r>
              <a:rPr lang="id-ID" dirty="0" smtClean="0"/>
              <a:t>3a: Konsumen adalah member</a:t>
            </a:r>
          </a:p>
          <a:p>
            <a:pPr marL="514350" indent="-514350">
              <a:buAutoNum type="arabicPeriod"/>
            </a:pPr>
            <a:r>
              <a:rPr lang="id-ID" dirty="0" smtClean="0"/>
              <a:t>Sistem menampilkan informasi pengiriman barang</a:t>
            </a:r>
          </a:p>
          <a:p>
            <a:pPr marL="514350" indent="-514350">
              <a:buAutoNum type="arabicPeriod"/>
            </a:pPr>
            <a:r>
              <a:rPr lang="id-ID" dirty="0" smtClean="0"/>
              <a:t>Pelanggan dapat menerima atau menghiraukan ini, kembali ke nomer 6</a:t>
            </a:r>
          </a:p>
          <a:p>
            <a:pPr marL="514350" indent="-514350">
              <a:buNone/>
            </a:pPr>
            <a:r>
              <a:rPr lang="id-ID" dirty="0" smtClean="0"/>
              <a:t>6a: Sistem gagal mengotorisasi pembelian kredit</a:t>
            </a:r>
          </a:p>
          <a:p>
            <a:pPr marL="514350" indent="-514350">
              <a:buNone/>
            </a:pPr>
            <a:r>
              <a:rPr lang="id-ID" dirty="0" smtClean="0"/>
              <a:t>-	Pelanggan dapat memasukkan kembali informasi kartu kredit atau membatalkan</a:t>
            </a:r>
          </a:p>
          <a:p>
            <a:endParaRPr lang="id-ID" dirty="0"/>
          </a:p>
        </p:txBody>
      </p:sp>
    </p:spTree>
    <p:extLst>
      <p:ext uri="{BB962C8B-B14F-4D97-AF65-F5344CB8AC3E}">
        <p14:creationId xmlns:p14="http://schemas.microsoft.com/office/powerpoint/2010/main" val="3395999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id-ID" dirty="0" smtClean="0"/>
              <a:t>USE CASE DIAGRAM</a:t>
            </a:r>
            <a:endParaRPr lang="id-ID" dirty="0"/>
          </a:p>
        </p:txBody>
      </p:sp>
      <p:sp>
        <p:nvSpPr>
          <p:cNvPr id="5" name="Text Placeholder 4"/>
          <p:cNvSpPr>
            <a:spLocks noGrp="1"/>
          </p:cNvSpPr>
          <p:nvPr>
            <p:ph type="body" idx="1"/>
          </p:nvPr>
        </p:nvSpPr>
        <p:spPr/>
        <p:txBody>
          <a:bodyPr/>
          <a:lstStyle/>
          <a:p>
            <a:endParaRPr lang="id-ID"/>
          </a:p>
        </p:txBody>
      </p:sp>
    </p:spTree>
    <p:extLst>
      <p:ext uri="{BB962C8B-B14F-4D97-AF65-F5344CB8AC3E}">
        <p14:creationId xmlns:p14="http://schemas.microsoft.com/office/powerpoint/2010/main" val="3979602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Use Case</a:t>
            </a:r>
            <a:endParaRPr lang="id-ID" dirty="0"/>
          </a:p>
        </p:txBody>
      </p:sp>
      <p:sp>
        <p:nvSpPr>
          <p:cNvPr id="3" name="Content Placeholder 2"/>
          <p:cNvSpPr>
            <a:spLocks noGrp="1"/>
          </p:cNvSpPr>
          <p:nvPr>
            <p:ph sz="quarter" idx="1"/>
          </p:nvPr>
        </p:nvSpPr>
        <p:spPr/>
        <p:txBody>
          <a:bodyPr>
            <a:normAutofit/>
          </a:bodyPr>
          <a:lstStyle/>
          <a:p>
            <a:pPr>
              <a:spcAft>
                <a:spcPts val="600"/>
              </a:spcAft>
            </a:pPr>
            <a:r>
              <a:rPr lang="sv-SE" sz="2800" dirty="0" smtClean="0"/>
              <a:t>Use Case Diagram menceritakan apa </a:t>
            </a:r>
            <a:r>
              <a:rPr lang="id-ID" sz="2800" dirty="0" smtClean="0"/>
              <a:t>yang </a:t>
            </a:r>
            <a:r>
              <a:rPr lang="sv-SE" sz="2800" dirty="0" smtClean="0"/>
              <a:t>sistem akan lakukan</a:t>
            </a:r>
            <a:r>
              <a:rPr lang="id-ID" sz="2800" dirty="0" smtClean="0"/>
              <a:t> (</a:t>
            </a:r>
            <a:r>
              <a:rPr lang="en-US" sz="2800" i="1" dirty="0" smtClean="0">
                <a:solidFill>
                  <a:srgbClr val="C00000"/>
                </a:solidFill>
              </a:rPr>
              <a:t>what the system will do</a:t>
            </a:r>
            <a:r>
              <a:rPr lang="id-ID" sz="2800" dirty="0" smtClean="0"/>
              <a:t>)</a:t>
            </a:r>
          </a:p>
          <a:p>
            <a:pPr>
              <a:lnSpc>
                <a:spcPct val="90000"/>
              </a:lnSpc>
              <a:spcAft>
                <a:spcPts val="600"/>
              </a:spcAft>
            </a:pPr>
            <a:r>
              <a:rPr lang="en-US" sz="2800" dirty="0" err="1" smtClean="0">
                <a:solidFill>
                  <a:srgbClr val="C00000"/>
                </a:solidFill>
              </a:rPr>
              <a:t>Menekankan</a:t>
            </a:r>
            <a:r>
              <a:rPr lang="en-US" sz="2800" dirty="0" smtClean="0">
                <a:solidFill>
                  <a:srgbClr val="C00000"/>
                </a:solidFill>
              </a:rPr>
              <a:t> “</a:t>
            </a:r>
            <a:r>
              <a:rPr lang="en-US" sz="2800" dirty="0" err="1" smtClean="0">
                <a:solidFill>
                  <a:srgbClr val="C00000"/>
                </a:solidFill>
              </a:rPr>
              <a:t>apa</a:t>
            </a:r>
            <a:r>
              <a:rPr lang="en-US" sz="2800" dirty="0" smtClean="0">
                <a:solidFill>
                  <a:srgbClr val="C00000"/>
                </a:solidFill>
              </a:rPr>
              <a:t>” yang </a:t>
            </a:r>
            <a:r>
              <a:rPr lang="en-US" sz="2800" dirty="0" err="1" smtClean="0">
                <a:solidFill>
                  <a:srgbClr val="C00000"/>
                </a:solidFill>
              </a:rPr>
              <a:t>diperbuat</a:t>
            </a:r>
            <a:r>
              <a:rPr lang="en-US" sz="2800" dirty="0" smtClean="0">
                <a:solidFill>
                  <a:srgbClr val="C00000"/>
                </a:solidFill>
              </a:rPr>
              <a:t> </a:t>
            </a:r>
            <a:r>
              <a:rPr lang="en-US" sz="2800" dirty="0" err="1" smtClean="0">
                <a:solidFill>
                  <a:srgbClr val="C00000"/>
                </a:solidFill>
              </a:rPr>
              <a:t>sistem</a:t>
            </a:r>
            <a:r>
              <a:rPr lang="en-US" sz="2800" dirty="0" smtClean="0"/>
              <a:t>, </a:t>
            </a:r>
            <a:r>
              <a:rPr lang="en-US" sz="2800" dirty="0" err="1" smtClean="0"/>
              <a:t>dan</a:t>
            </a:r>
            <a:r>
              <a:rPr lang="en-US" sz="2800" dirty="0" smtClean="0"/>
              <a:t> </a:t>
            </a:r>
            <a:r>
              <a:rPr lang="en-US" sz="2800" dirty="0" err="1" smtClean="0"/>
              <a:t>bukan</a:t>
            </a:r>
            <a:r>
              <a:rPr lang="en-US" sz="2800" dirty="0" smtClean="0"/>
              <a:t> “</a:t>
            </a:r>
            <a:r>
              <a:rPr lang="en-US" sz="2800" dirty="0" err="1" smtClean="0"/>
              <a:t>bagaimana</a:t>
            </a:r>
            <a:r>
              <a:rPr lang="en-US" sz="2800" dirty="0" smtClean="0"/>
              <a:t>”</a:t>
            </a:r>
            <a:endParaRPr lang="id-ID" sz="2800" dirty="0" smtClean="0">
              <a:solidFill>
                <a:srgbClr val="0070C0"/>
              </a:solidFill>
            </a:endParaRPr>
          </a:p>
          <a:p>
            <a:pPr>
              <a:lnSpc>
                <a:spcPct val="90000"/>
              </a:lnSpc>
              <a:spcAft>
                <a:spcPts val="600"/>
              </a:spcAft>
            </a:pPr>
            <a:r>
              <a:rPr lang="en-US" sz="2800" dirty="0" err="1" smtClean="0">
                <a:solidFill>
                  <a:srgbClr val="0070C0"/>
                </a:solidFill>
              </a:rPr>
              <a:t>Menggambarkan</a:t>
            </a:r>
            <a:r>
              <a:rPr lang="en-US" sz="2800" dirty="0" smtClean="0">
                <a:solidFill>
                  <a:srgbClr val="0070C0"/>
                </a:solidFill>
              </a:rPr>
              <a:t> </a:t>
            </a:r>
            <a:r>
              <a:rPr lang="en-US" sz="2800" dirty="0" err="1" smtClean="0">
                <a:solidFill>
                  <a:srgbClr val="0070C0"/>
                </a:solidFill>
              </a:rPr>
              <a:t>fungsionalitas</a:t>
            </a:r>
            <a:r>
              <a:rPr lang="en-US" sz="2800" dirty="0" smtClean="0"/>
              <a:t> yang </a:t>
            </a:r>
            <a:r>
              <a:rPr lang="en-US" sz="2800" dirty="0" err="1" smtClean="0"/>
              <a:t>diharapkan</a:t>
            </a:r>
            <a:r>
              <a:rPr lang="en-US" sz="2800" dirty="0" smtClean="0"/>
              <a:t> </a:t>
            </a:r>
            <a:r>
              <a:rPr lang="en-US" sz="2800" dirty="0" err="1" smtClean="0"/>
              <a:t>dari</a:t>
            </a:r>
            <a:r>
              <a:rPr lang="en-US" sz="2800" dirty="0" smtClean="0"/>
              <a:t> </a:t>
            </a:r>
            <a:r>
              <a:rPr lang="en-US" sz="2800" dirty="0" err="1" smtClean="0"/>
              <a:t>sebuah</a:t>
            </a:r>
            <a:r>
              <a:rPr lang="en-US" sz="2800" dirty="0" smtClean="0"/>
              <a:t> </a:t>
            </a:r>
            <a:r>
              <a:rPr lang="en-US" sz="2800" dirty="0" err="1" smtClean="0"/>
              <a:t>sistem</a:t>
            </a:r>
            <a:endParaRPr lang="id-ID" sz="2800" dirty="0" smtClean="0"/>
          </a:p>
          <a:p>
            <a:pPr>
              <a:lnSpc>
                <a:spcPct val="90000"/>
              </a:lnSpc>
              <a:spcAft>
                <a:spcPts val="600"/>
              </a:spcAft>
            </a:pPr>
            <a:r>
              <a:rPr lang="sv-SE" sz="2800" dirty="0" smtClean="0">
                <a:solidFill>
                  <a:srgbClr val="060000"/>
                </a:solidFill>
              </a:rPr>
              <a:t>Menggambarkan kebutuhan sistem dari </a:t>
            </a:r>
            <a:r>
              <a:rPr lang="sv-SE" sz="2800" dirty="0" smtClean="0">
                <a:solidFill>
                  <a:srgbClr val="008000"/>
                </a:solidFill>
              </a:rPr>
              <a:t>sudut pandang pengguna (</a:t>
            </a:r>
            <a:r>
              <a:rPr lang="sv-SE" sz="2800" i="1" dirty="0" smtClean="0">
                <a:solidFill>
                  <a:srgbClr val="008000"/>
                </a:solidFill>
              </a:rPr>
              <a:t>user</a:t>
            </a:r>
            <a:r>
              <a:rPr lang="sv-SE" sz="2800" dirty="0" smtClean="0">
                <a:solidFill>
                  <a:srgbClr val="008000"/>
                </a:solidFill>
              </a:rPr>
              <a:t>)</a:t>
            </a:r>
            <a:endParaRPr lang="id-ID" sz="2800" dirty="0"/>
          </a:p>
        </p:txBody>
      </p:sp>
    </p:spTree>
    <p:extLst>
      <p:ext uri="{BB962C8B-B14F-4D97-AF65-F5344CB8AC3E}">
        <p14:creationId xmlns:p14="http://schemas.microsoft.com/office/powerpoint/2010/main" val="2902121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Diagram Syntax</a:t>
            </a:r>
            <a:endParaRPr lang="id-ID" dirty="0"/>
          </a:p>
        </p:txBody>
      </p:sp>
      <p:sp>
        <p:nvSpPr>
          <p:cNvPr id="3" name="Content Placeholder 2"/>
          <p:cNvSpPr>
            <a:spLocks noGrp="1"/>
          </p:cNvSpPr>
          <p:nvPr>
            <p:ph sz="quarter" idx="1"/>
          </p:nvPr>
        </p:nvSpPr>
        <p:spPr/>
        <p:txBody>
          <a:bodyPr/>
          <a:lstStyle/>
          <a:p>
            <a:pPr>
              <a:lnSpc>
                <a:spcPct val="90000"/>
              </a:lnSpc>
              <a:buNone/>
            </a:pPr>
            <a:r>
              <a:rPr lang="en-US" b="1" i="1" u="sng" dirty="0" smtClean="0"/>
              <a:t>Use case</a:t>
            </a:r>
            <a:r>
              <a:rPr lang="en-US" b="1" u="sng" dirty="0" smtClean="0"/>
              <a:t> diagram </a:t>
            </a:r>
            <a:r>
              <a:rPr lang="en-US" b="1" u="sng" dirty="0" err="1" smtClean="0"/>
              <a:t>terdiri</a:t>
            </a:r>
            <a:r>
              <a:rPr lang="en-US" b="1" u="sng" dirty="0" smtClean="0"/>
              <a:t> </a:t>
            </a:r>
            <a:r>
              <a:rPr lang="en-US" b="1" u="sng" dirty="0" err="1" smtClean="0"/>
              <a:t>dari</a:t>
            </a:r>
            <a:r>
              <a:rPr lang="en-US" b="1" u="sng" dirty="0" smtClean="0"/>
              <a:t>:</a:t>
            </a:r>
            <a:endParaRPr lang="id-ID" b="1" u="sng" dirty="0" smtClean="0"/>
          </a:p>
          <a:p>
            <a:pPr>
              <a:lnSpc>
                <a:spcPct val="90000"/>
              </a:lnSpc>
              <a:buNone/>
            </a:pPr>
            <a:endParaRPr lang="id-ID" b="1" u="sng" dirty="0" smtClean="0"/>
          </a:p>
          <a:p>
            <a:pPr>
              <a:lnSpc>
                <a:spcPct val="90000"/>
              </a:lnSpc>
            </a:pPr>
            <a:r>
              <a:rPr lang="en-US" sz="2800" i="1" dirty="0" smtClean="0"/>
              <a:t>Use case</a:t>
            </a:r>
            <a:endParaRPr lang="id-ID" sz="2800" i="1" dirty="0" smtClean="0"/>
          </a:p>
          <a:p>
            <a:pPr>
              <a:lnSpc>
                <a:spcPct val="90000"/>
              </a:lnSpc>
            </a:pPr>
            <a:endParaRPr lang="id-ID" sz="2800" i="1" dirty="0" smtClean="0"/>
          </a:p>
          <a:p>
            <a:pPr>
              <a:lnSpc>
                <a:spcPct val="90000"/>
              </a:lnSpc>
            </a:pPr>
            <a:r>
              <a:rPr lang="en-US" sz="2800" i="1" dirty="0" smtClean="0"/>
              <a:t>Actors</a:t>
            </a:r>
            <a:endParaRPr lang="id-ID" sz="2800" i="1" dirty="0" smtClean="0"/>
          </a:p>
          <a:p>
            <a:pPr>
              <a:lnSpc>
                <a:spcPct val="90000"/>
              </a:lnSpc>
            </a:pPr>
            <a:endParaRPr lang="id-ID" sz="2800" i="1" dirty="0" smtClean="0"/>
          </a:p>
          <a:p>
            <a:pPr>
              <a:lnSpc>
                <a:spcPct val="90000"/>
              </a:lnSpc>
            </a:pPr>
            <a:r>
              <a:rPr lang="en-US" sz="2800" i="1" dirty="0" smtClean="0"/>
              <a:t>Relationship</a:t>
            </a:r>
            <a:endParaRPr lang="id-ID" sz="2800" i="1" dirty="0" smtClean="0"/>
          </a:p>
          <a:p>
            <a:pPr>
              <a:lnSpc>
                <a:spcPct val="90000"/>
              </a:lnSpc>
            </a:pPr>
            <a:endParaRPr lang="id-ID" sz="2800" i="1" dirty="0" smtClean="0"/>
          </a:p>
          <a:p>
            <a:pPr>
              <a:lnSpc>
                <a:spcPct val="90000"/>
              </a:lnSpc>
            </a:pPr>
            <a:r>
              <a:rPr lang="en-US" sz="2800" i="1" dirty="0" smtClean="0"/>
              <a:t>System boundary boxes</a:t>
            </a:r>
          </a:p>
          <a:p>
            <a:endParaRPr lang="id-ID" dirty="0"/>
          </a:p>
        </p:txBody>
      </p:sp>
      <p:sp>
        <p:nvSpPr>
          <p:cNvPr id="5" name="Oval 4"/>
          <p:cNvSpPr>
            <a:spLocks noChangeArrowheads="1"/>
          </p:cNvSpPr>
          <p:nvPr/>
        </p:nvSpPr>
        <p:spPr bwMode="auto">
          <a:xfrm>
            <a:off x="6072198" y="2285992"/>
            <a:ext cx="1643074" cy="795035"/>
          </a:xfrm>
          <a:prstGeom prst="ellipse">
            <a:avLst/>
          </a:prstGeom>
          <a:noFill/>
          <a:ln w="9525">
            <a:solidFill>
              <a:schemeClr val="tx1"/>
            </a:solidFill>
            <a:miter lim="800000"/>
            <a:headEnd/>
            <a:tailEnd/>
          </a:ln>
          <a:effectLst/>
        </p:spPr>
        <p:txBody>
          <a:bodyPr wrap="none" anchor="ctr"/>
          <a:lstStyle/>
          <a:p>
            <a:pPr algn="ctr"/>
            <a:r>
              <a:rPr lang="en-US" sz="2400" b="1" dirty="0" smtClean="0"/>
              <a:t>Use case</a:t>
            </a:r>
            <a:endParaRPr lang="en-US" sz="2400" b="1" dirty="0"/>
          </a:p>
        </p:txBody>
      </p:sp>
      <p:grpSp>
        <p:nvGrpSpPr>
          <p:cNvPr id="6" name="Group 4"/>
          <p:cNvGrpSpPr>
            <a:grpSpLocks/>
          </p:cNvGrpSpPr>
          <p:nvPr/>
        </p:nvGrpSpPr>
        <p:grpSpPr bwMode="auto">
          <a:xfrm>
            <a:off x="6715140" y="3214686"/>
            <a:ext cx="379413" cy="827088"/>
            <a:chOff x="507" y="1775"/>
            <a:chExt cx="239" cy="521"/>
          </a:xfrm>
        </p:grpSpPr>
        <p:sp>
          <p:nvSpPr>
            <p:cNvPr id="7" name="Oval 5"/>
            <p:cNvSpPr>
              <a:spLocks noChangeArrowheads="1"/>
            </p:cNvSpPr>
            <p:nvPr/>
          </p:nvSpPr>
          <p:spPr bwMode="auto">
            <a:xfrm>
              <a:off x="534" y="1775"/>
              <a:ext cx="200" cy="197"/>
            </a:xfrm>
            <a:prstGeom prst="ellipse">
              <a:avLst/>
            </a:prstGeom>
            <a:noFill/>
            <a:ln w="25400">
              <a:solidFill>
                <a:schemeClr val="tx1"/>
              </a:solidFill>
              <a:round/>
              <a:headEnd/>
              <a:tailEnd/>
            </a:ln>
            <a:effectLst/>
          </p:spPr>
          <p:txBody>
            <a:bodyPr wrap="none" anchor="ctr"/>
            <a:lstStyle/>
            <a:p>
              <a:endParaRPr lang="en-US"/>
            </a:p>
          </p:txBody>
        </p:sp>
        <p:grpSp>
          <p:nvGrpSpPr>
            <p:cNvPr id="8" name="Group 6"/>
            <p:cNvGrpSpPr>
              <a:grpSpLocks/>
            </p:cNvGrpSpPr>
            <p:nvPr/>
          </p:nvGrpSpPr>
          <p:grpSpPr bwMode="auto">
            <a:xfrm>
              <a:off x="507" y="2154"/>
              <a:ext cx="239" cy="142"/>
              <a:chOff x="507" y="2154"/>
              <a:chExt cx="239" cy="142"/>
            </a:xfrm>
          </p:grpSpPr>
          <p:sp>
            <p:nvSpPr>
              <p:cNvPr id="12" name="Line 7"/>
              <p:cNvSpPr>
                <a:spLocks noChangeShapeType="1"/>
              </p:cNvSpPr>
              <p:nvPr/>
            </p:nvSpPr>
            <p:spPr bwMode="auto">
              <a:xfrm flipH="1">
                <a:off x="507" y="2154"/>
                <a:ext cx="136" cy="142"/>
              </a:xfrm>
              <a:prstGeom prst="line">
                <a:avLst/>
              </a:prstGeom>
              <a:noFill/>
              <a:ln w="25400">
                <a:solidFill>
                  <a:schemeClr val="tx1"/>
                </a:solidFill>
                <a:round/>
                <a:headEnd/>
                <a:tailEnd/>
              </a:ln>
              <a:effectLst/>
            </p:spPr>
            <p:txBody>
              <a:bodyPr wrap="none" anchor="ctr"/>
              <a:lstStyle/>
              <a:p>
                <a:endParaRPr lang="en-US"/>
              </a:p>
            </p:txBody>
          </p:sp>
          <p:sp>
            <p:nvSpPr>
              <p:cNvPr id="13" name="Line 8"/>
              <p:cNvSpPr>
                <a:spLocks noChangeShapeType="1"/>
              </p:cNvSpPr>
              <p:nvPr/>
            </p:nvSpPr>
            <p:spPr bwMode="auto">
              <a:xfrm>
                <a:off x="642" y="2154"/>
                <a:ext cx="104" cy="142"/>
              </a:xfrm>
              <a:prstGeom prst="line">
                <a:avLst/>
              </a:prstGeom>
              <a:noFill/>
              <a:ln w="25400">
                <a:solidFill>
                  <a:schemeClr val="tx1"/>
                </a:solidFill>
                <a:round/>
                <a:headEnd/>
                <a:tailEnd/>
              </a:ln>
              <a:effectLst/>
            </p:spPr>
            <p:txBody>
              <a:bodyPr wrap="none" anchor="ctr"/>
              <a:lstStyle/>
              <a:p>
                <a:endParaRPr lang="en-US"/>
              </a:p>
            </p:txBody>
          </p:sp>
        </p:grpSp>
        <p:grpSp>
          <p:nvGrpSpPr>
            <p:cNvPr id="9" name="Group 9"/>
            <p:cNvGrpSpPr>
              <a:grpSpLocks/>
            </p:cNvGrpSpPr>
            <p:nvPr/>
          </p:nvGrpSpPr>
          <p:grpSpPr bwMode="auto">
            <a:xfrm>
              <a:off x="524" y="1988"/>
              <a:ext cx="221" cy="146"/>
              <a:chOff x="524" y="1988"/>
              <a:chExt cx="221" cy="146"/>
            </a:xfrm>
          </p:grpSpPr>
          <p:sp>
            <p:nvSpPr>
              <p:cNvPr id="10" name="Line 10"/>
              <p:cNvSpPr>
                <a:spLocks noChangeShapeType="1"/>
              </p:cNvSpPr>
              <p:nvPr/>
            </p:nvSpPr>
            <p:spPr bwMode="auto">
              <a:xfrm>
                <a:off x="634" y="1988"/>
                <a:ext cx="0" cy="146"/>
              </a:xfrm>
              <a:prstGeom prst="line">
                <a:avLst/>
              </a:prstGeom>
              <a:noFill/>
              <a:ln w="25400">
                <a:solidFill>
                  <a:schemeClr val="tx1"/>
                </a:solidFill>
                <a:round/>
                <a:headEnd/>
                <a:tailEnd/>
              </a:ln>
              <a:effectLst/>
            </p:spPr>
            <p:txBody>
              <a:bodyPr wrap="none" anchor="ctr"/>
              <a:lstStyle/>
              <a:p>
                <a:endParaRPr lang="en-US"/>
              </a:p>
            </p:txBody>
          </p:sp>
          <p:sp>
            <p:nvSpPr>
              <p:cNvPr id="11" name="Line 11"/>
              <p:cNvSpPr>
                <a:spLocks noChangeShapeType="1"/>
              </p:cNvSpPr>
              <p:nvPr/>
            </p:nvSpPr>
            <p:spPr bwMode="auto">
              <a:xfrm>
                <a:off x="524" y="2040"/>
                <a:ext cx="221" cy="0"/>
              </a:xfrm>
              <a:prstGeom prst="line">
                <a:avLst/>
              </a:prstGeom>
              <a:noFill/>
              <a:ln w="25400">
                <a:solidFill>
                  <a:schemeClr val="tx1"/>
                </a:solidFill>
                <a:round/>
                <a:headEnd/>
                <a:tailEnd/>
              </a:ln>
              <a:effectLst/>
            </p:spPr>
            <p:txBody>
              <a:bodyPr wrap="none" anchor="ctr"/>
              <a:lstStyle/>
              <a:p>
                <a:endParaRPr lang="en-US"/>
              </a:p>
            </p:txBody>
          </p:sp>
        </p:grpSp>
      </p:grpSp>
      <p:sp>
        <p:nvSpPr>
          <p:cNvPr id="14" name="Line 4"/>
          <p:cNvSpPr>
            <a:spLocks noChangeShapeType="1"/>
          </p:cNvSpPr>
          <p:nvPr/>
        </p:nvSpPr>
        <p:spPr bwMode="auto">
          <a:xfrm>
            <a:off x="5572132" y="4572008"/>
            <a:ext cx="2500330" cy="0"/>
          </a:xfrm>
          <a:prstGeom prst="line">
            <a:avLst/>
          </a:prstGeom>
          <a:noFill/>
          <a:ln w="9525">
            <a:solidFill>
              <a:schemeClr val="tx1"/>
            </a:solidFill>
            <a:miter lim="800000"/>
            <a:headEnd/>
            <a:tailEnd/>
          </a:ln>
          <a:effectLst/>
        </p:spPr>
        <p:txBody>
          <a:bodyPr wrap="none"/>
          <a:lstStyle/>
          <a:p>
            <a:endParaRPr lang="en-US"/>
          </a:p>
        </p:txBody>
      </p:sp>
      <p:sp>
        <p:nvSpPr>
          <p:cNvPr id="15" name="Rectangle 14"/>
          <p:cNvSpPr/>
          <p:nvPr/>
        </p:nvSpPr>
        <p:spPr>
          <a:xfrm>
            <a:off x="5572132" y="5000636"/>
            <a:ext cx="2643206" cy="135732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id-ID" dirty="0"/>
          </a:p>
        </p:txBody>
      </p:sp>
    </p:spTree>
    <p:extLst>
      <p:ext uri="{BB962C8B-B14F-4D97-AF65-F5344CB8AC3E}">
        <p14:creationId xmlns:p14="http://schemas.microsoft.com/office/powerpoint/2010/main" val="10479220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Use Case Diagram</a:t>
            </a:r>
            <a:endParaRPr lang="id-ID" dirty="0"/>
          </a:p>
        </p:txBody>
      </p:sp>
      <p:pic>
        <p:nvPicPr>
          <p:cNvPr id="4" name="Picture 3"/>
          <p:cNvPicPr>
            <a:picLocks noChangeAspect="1"/>
          </p:cNvPicPr>
          <p:nvPr/>
        </p:nvPicPr>
        <p:blipFill rotWithShape="1">
          <a:blip r:embed="rId2"/>
          <a:srcRect l="3529" t="5868" r="3529" b="3184"/>
          <a:stretch/>
        </p:blipFill>
        <p:spPr>
          <a:xfrm>
            <a:off x="828677" y="1500174"/>
            <a:ext cx="6457967" cy="5068278"/>
          </a:xfrm>
          <a:prstGeom prst="rect">
            <a:avLst/>
          </a:prstGeom>
        </p:spPr>
      </p:pic>
      <p:sp>
        <p:nvSpPr>
          <p:cNvPr id="5" name="TextBox 4"/>
          <p:cNvSpPr txBox="1"/>
          <p:nvPr/>
        </p:nvSpPr>
        <p:spPr>
          <a:xfrm>
            <a:off x="2928926" y="6417254"/>
            <a:ext cx="3714776" cy="369332"/>
          </a:xfrm>
          <a:prstGeom prst="rect">
            <a:avLst/>
          </a:prstGeom>
          <a:noFill/>
        </p:spPr>
        <p:txBody>
          <a:bodyPr wrap="square" rtlCol="0">
            <a:spAutoFit/>
          </a:bodyPr>
          <a:lstStyle/>
          <a:p>
            <a:pPr algn="ctr"/>
            <a:r>
              <a:rPr lang="id-ID" b="1" dirty="0" smtClean="0"/>
              <a:t>Use Case Diagram</a:t>
            </a:r>
            <a:endParaRPr lang="id-ID" b="1" dirty="0"/>
          </a:p>
        </p:txBody>
      </p:sp>
    </p:spTree>
    <p:extLst>
      <p:ext uri="{BB962C8B-B14F-4D97-AF65-F5344CB8AC3E}">
        <p14:creationId xmlns:p14="http://schemas.microsoft.com/office/powerpoint/2010/main" val="9289970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Use Case</a:t>
            </a:r>
            <a:endParaRPr lang="id-ID" dirty="0"/>
          </a:p>
        </p:txBody>
      </p:sp>
      <p:sp>
        <p:nvSpPr>
          <p:cNvPr id="3" name="Content Placeholder 2"/>
          <p:cNvSpPr>
            <a:spLocks noGrp="1"/>
          </p:cNvSpPr>
          <p:nvPr>
            <p:ph sz="quarter" idx="1"/>
          </p:nvPr>
        </p:nvSpPr>
        <p:spPr/>
        <p:txBody>
          <a:bodyPr/>
          <a:lstStyle/>
          <a:p>
            <a:r>
              <a:rPr lang="en-US" i="1" dirty="0" smtClean="0"/>
              <a:t>Use case</a:t>
            </a:r>
            <a:r>
              <a:rPr lang="en-US" dirty="0" smtClean="0"/>
              <a:t> </a:t>
            </a:r>
            <a:r>
              <a:rPr lang="en-US" dirty="0" err="1" smtClean="0"/>
              <a:t>dinotasikan</a:t>
            </a:r>
            <a:r>
              <a:rPr lang="en-US" dirty="0" smtClean="0"/>
              <a:t> </a:t>
            </a:r>
            <a:r>
              <a:rPr lang="en-US" dirty="0" err="1" smtClean="0"/>
              <a:t>dengan</a:t>
            </a:r>
            <a:r>
              <a:rPr lang="en-US" dirty="0" smtClean="0"/>
              <a:t> </a:t>
            </a:r>
            <a:r>
              <a:rPr lang="id-ID" dirty="0" smtClean="0"/>
              <a:t>g</a:t>
            </a:r>
            <a:r>
              <a:rPr lang="en-US" dirty="0" err="1" smtClean="0"/>
              <a:t>ambar</a:t>
            </a:r>
            <a:r>
              <a:rPr lang="en-US" dirty="0" smtClean="0"/>
              <a:t> horizontal </a:t>
            </a:r>
            <a:r>
              <a:rPr lang="en-US" i="1" dirty="0" err="1" smtClean="0"/>
              <a:t>ellips</a:t>
            </a:r>
            <a:endParaRPr lang="id-ID" i="1" dirty="0" smtClean="0"/>
          </a:p>
          <a:p>
            <a:endParaRPr lang="id-ID" i="1" dirty="0" smtClean="0"/>
          </a:p>
          <a:p>
            <a:endParaRPr lang="en-US" i="1" dirty="0" smtClean="0"/>
          </a:p>
          <a:p>
            <a:endParaRPr lang="id-ID" i="1" dirty="0" smtClean="0"/>
          </a:p>
          <a:p>
            <a:endParaRPr lang="id-ID" i="1" dirty="0" smtClean="0"/>
          </a:p>
          <a:p>
            <a:r>
              <a:rPr lang="en-US" i="1" dirty="0" smtClean="0"/>
              <a:t>A major piece of</a:t>
            </a:r>
            <a:r>
              <a:rPr lang="id-ID" i="1" dirty="0" smtClean="0"/>
              <a:t> </a:t>
            </a:r>
            <a:r>
              <a:rPr lang="en-US" i="1" dirty="0" smtClean="0"/>
              <a:t>system functionality</a:t>
            </a:r>
            <a:endParaRPr lang="id-ID" i="1" dirty="0" smtClean="0"/>
          </a:p>
          <a:p>
            <a:r>
              <a:rPr lang="id-ID" dirty="0" smtClean="0"/>
              <a:t>Ditempatkan di dalam </a:t>
            </a:r>
            <a:r>
              <a:rPr lang="id-ID" i="1" dirty="0" smtClean="0"/>
              <a:t>system boundary</a:t>
            </a:r>
          </a:p>
          <a:p>
            <a:r>
              <a:rPr lang="en-US" i="1" dirty="0" smtClean="0"/>
              <a:t>Use case</a:t>
            </a:r>
            <a:r>
              <a:rPr lang="en-US" dirty="0" smtClean="0"/>
              <a:t> </a:t>
            </a:r>
            <a:r>
              <a:rPr lang="en-US" dirty="0" err="1" smtClean="0"/>
              <a:t>biasanya</a:t>
            </a:r>
            <a:r>
              <a:rPr lang="en-US" dirty="0" smtClean="0"/>
              <a:t> </a:t>
            </a:r>
            <a:r>
              <a:rPr lang="en-US" dirty="0" err="1" smtClean="0"/>
              <a:t>menggunakan</a:t>
            </a:r>
            <a:r>
              <a:rPr lang="en-US" dirty="0" smtClean="0"/>
              <a:t> </a:t>
            </a:r>
            <a:r>
              <a:rPr lang="en-US" b="1" u="sng" dirty="0" err="1" smtClean="0"/>
              <a:t>kata</a:t>
            </a:r>
            <a:r>
              <a:rPr lang="en-US" b="1" u="sng" dirty="0" smtClean="0"/>
              <a:t> </a:t>
            </a:r>
            <a:r>
              <a:rPr lang="en-US" b="1" u="sng" dirty="0" err="1" smtClean="0"/>
              <a:t>kerja</a:t>
            </a:r>
            <a:endParaRPr lang="en-US" b="1" u="sng" dirty="0" smtClean="0"/>
          </a:p>
          <a:p>
            <a:endParaRPr lang="id-ID" dirty="0"/>
          </a:p>
        </p:txBody>
      </p:sp>
      <p:sp>
        <p:nvSpPr>
          <p:cNvPr id="5" name="Oval 6"/>
          <p:cNvSpPr>
            <a:spLocks noChangeArrowheads="1"/>
          </p:cNvSpPr>
          <p:nvPr/>
        </p:nvSpPr>
        <p:spPr bwMode="auto">
          <a:xfrm>
            <a:off x="2494384" y="2419028"/>
            <a:ext cx="3733800" cy="1081980"/>
          </a:xfrm>
          <a:prstGeom prst="ellipse">
            <a:avLst/>
          </a:prstGeom>
          <a:noFill/>
          <a:ln w="15875">
            <a:solidFill>
              <a:schemeClr val="tx1"/>
            </a:solidFill>
            <a:round/>
            <a:headEnd/>
            <a:tailEnd/>
          </a:ln>
        </p:spPr>
        <p:txBody>
          <a:bodyPr wrap="square" anchor="ctr">
            <a:spAutoFit/>
          </a:bodyPr>
          <a:lstStyle/>
          <a:p>
            <a:endParaRPr lang="en-US"/>
          </a:p>
        </p:txBody>
      </p:sp>
      <p:sp>
        <p:nvSpPr>
          <p:cNvPr id="6" name="Text Box 5"/>
          <p:cNvSpPr txBox="1">
            <a:spLocks noChangeArrowheads="1"/>
          </p:cNvSpPr>
          <p:nvPr/>
        </p:nvSpPr>
        <p:spPr bwMode="auto">
          <a:xfrm>
            <a:off x="3198504" y="2635052"/>
            <a:ext cx="2286000" cy="641350"/>
          </a:xfrm>
          <a:prstGeom prst="rect">
            <a:avLst/>
          </a:prstGeom>
          <a:noFill/>
          <a:ln w="15875">
            <a:noFill/>
            <a:miter lim="800000"/>
            <a:headEnd/>
            <a:tailEnd/>
          </a:ln>
        </p:spPr>
        <p:txBody>
          <a:bodyPr>
            <a:spAutoFit/>
          </a:bodyPr>
          <a:lstStyle/>
          <a:p>
            <a:r>
              <a:rPr lang="en-US" sz="3600" b="1" dirty="0"/>
              <a:t>Use Case</a:t>
            </a:r>
          </a:p>
        </p:txBody>
      </p:sp>
    </p:spTree>
    <p:extLst>
      <p:ext uri="{BB962C8B-B14F-4D97-AF65-F5344CB8AC3E}">
        <p14:creationId xmlns:p14="http://schemas.microsoft.com/office/powerpoint/2010/main" val="16997280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Actor</a:t>
            </a:r>
            <a:endParaRPr lang="id-ID" dirty="0"/>
          </a:p>
        </p:txBody>
      </p:sp>
      <p:sp>
        <p:nvSpPr>
          <p:cNvPr id="3" name="Content Placeholder 2"/>
          <p:cNvSpPr>
            <a:spLocks noGrp="1"/>
          </p:cNvSpPr>
          <p:nvPr>
            <p:ph sz="quarter" idx="1"/>
          </p:nvPr>
        </p:nvSpPr>
        <p:spPr/>
        <p:txBody>
          <a:bodyPr>
            <a:normAutofit/>
          </a:bodyPr>
          <a:lstStyle/>
          <a:p>
            <a:pPr>
              <a:lnSpc>
                <a:spcPct val="90000"/>
              </a:lnSpc>
              <a:buNone/>
            </a:pPr>
            <a:r>
              <a:rPr lang="id-ID" b="1" dirty="0" smtClean="0"/>
              <a:t>Actor</a:t>
            </a:r>
          </a:p>
          <a:p>
            <a:pPr>
              <a:lnSpc>
                <a:spcPct val="90000"/>
              </a:lnSpc>
            </a:pPr>
            <a:r>
              <a:rPr lang="sv-SE" dirty="0" smtClean="0"/>
              <a:t>Actor menggambarkan orang, sistem </a:t>
            </a:r>
            <a:r>
              <a:rPr lang="id-ID" dirty="0" smtClean="0"/>
              <a:t>lain yang berhubungan dengan </a:t>
            </a:r>
            <a:r>
              <a:rPr lang="sv-SE" dirty="0" smtClean="0"/>
              <a:t>sistem </a:t>
            </a:r>
            <a:r>
              <a:rPr lang="id-ID" dirty="0" smtClean="0"/>
              <a:t>saat ini</a:t>
            </a:r>
            <a:endParaRPr lang="sv-SE" dirty="0" smtClean="0"/>
          </a:p>
          <a:p>
            <a:pPr>
              <a:lnSpc>
                <a:spcPct val="90000"/>
              </a:lnSpc>
            </a:pPr>
            <a:r>
              <a:rPr lang="id-ID" sz="2800" i="1" dirty="0" smtClean="0"/>
              <a:t>Actor is a</a:t>
            </a:r>
            <a:r>
              <a:rPr lang="en-US" sz="2800" i="1" dirty="0" smtClean="0"/>
              <a:t> </a:t>
            </a:r>
            <a:r>
              <a:rPr lang="en-US" sz="2800" i="1" dirty="0" smtClean="0">
                <a:solidFill>
                  <a:srgbClr val="C00000"/>
                </a:solidFill>
              </a:rPr>
              <a:t>role</a:t>
            </a:r>
            <a:r>
              <a:rPr lang="en-US" sz="2800" i="1" dirty="0" smtClean="0"/>
              <a:t>, not a specific user</a:t>
            </a:r>
          </a:p>
          <a:p>
            <a:pPr>
              <a:lnSpc>
                <a:spcPct val="90000"/>
              </a:lnSpc>
            </a:pPr>
            <a:r>
              <a:rPr lang="sv-SE" dirty="0" smtClean="0"/>
              <a:t>Indikasi &lt;&lt;</a:t>
            </a:r>
            <a:r>
              <a:rPr lang="sv-SE" i="1" dirty="0" smtClean="0"/>
              <a:t>system</a:t>
            </a:r>
            <a:r>
              <a:rPr lang="sv-SE" dirty="0" smtClean="0"/>
              <a:t>&gt;&gt; untuk sebuah actor yang merupakan sebuah sistem</a:t>
            </a:r>
            <a:endParaRPr lang="id-ID" dirty="0"/>
          </a:p>
        </p:txBody>
      </p:sp>
      <p:grpSp>
        <p:nvGrpSpPr>
          <p:cNvPr id="4" name="Group 4"/>
          <p:cNvGrpSpPr>
            <a:grpSpLocks/>
          </p:cNvGrpSpPr>
          <p:nvPr/>
        </p:nvGrpSpPr>
        <p:grpSpPr bwMode="auto">
          <a:xfrm>
            <a:off x="5500694" y="5000636"/>
            <a:ext cx="556421" cy="1212950"/>
            <a:chOff x="507" y="1775"/>
            <a:chExt cx="239" cy="521"/>
          </a:xfrm>
        </p:grpSpPr>
        <p:sp>
          <p:nvSpPr>
            <p:cNvPr id="5" name="Oval 5"/>
            <p:cNvSpPr>
              <a:spLocks noChangeArrowheads="1"/>
            </p:cNvSpPr>
            <p:nvPr/>
          </p:nvSpPr>
          <p:spPr bwMode="auto">
            <a:xfrm>
              <a:off x="534" y="1775"/>
              <a:ext cx="200" cy="197"/>
            </a:xfrm>
            <a:prstGeom prst="ellipse">
              <a:avLst/>
            </a:prstGeom>
            <a:noFill/>
            <a:ln w="25400">
              <a:solidFill>
                <a:schemeClr val="tx1"/>
              </a:solidFill>
              <a:round/>
              <a:headEnd/>
              <a:tailEnd/>
            </a:ln>
            <a:effectLst/>
          </p:spPr>
          <p:txBody>
            <a:bodyPr wrap="none" anchor="ctr"/>
            <a:lstStyle/>
            <a:p>
              <a:endParaRPr lang="en-US"/>
            </a:p>
          </p:txBody>
        </p:sp>
        <p:grpSp>
          <p:nvGrpSpPr>
            <p:cNvPr id="6" name="Group 6"/>
            <p:cNvGrpSpPr>
              <a:grpSpLocks/>
            </p:cNvGrpSpPr>
            <p:nvPr/>
          </p:nvGrpSpPr>
          <p:grpSpPr bwMode="auto">
            <a:xfrm>
              <a:off x="507" y="2154"/>
              <a:ext cx="239" cy="142"/>
              <a:chOff x="507" y="2154"/>
              <a:chExt cx="239" cy="142"/>
            </a:xfrm>
          </p:grpSpPr>
          <p:sp>
            <p:nvSpPr>
              <p:cNvPr id="10" name="Line 7"/>
              <p:cNvSpPr>
                <a:spLocks noChangeShapeType="1"/>
              </p:cNvSpPr>
              <p:nvPr/>
            </p:nvSpPr>
            <p:spPr bwMode="auto">
              <a:xfrm flipH="1">
                <a:off x="507" y="2154"/>
                <a:ext cx="136" cy="142"/>
              </a:xfrm>
              <a:prstGeom prst="line">
                <a:avLst/>
              </a:prstGeom>
              <a:noFill/>
              <a:ln w="25400">
                <a:solidFill>
                  <a:schemeClr val="tx1"/>
                </a:solidFill>
                <a:round/>
                <a:headEnd/>
                <a:tailEnd/>
              </a:ln>
              <a:effectLst/>
            </p:spPr>
            <p:txBody>
              <a:bodyPr wrap="none" anchor="ctr"/>
              <a:lstStyle/>
              <a:p>
                <a:endParaRPr lang="en-US"/>
              </a:p>
            </p:txBody>
          </p:sp>
          <p:sp>
            <p:nvSpPr>
              <p:cNvPr id="11" name="Line 8"/>
              <p:cNvSpPr>
                <a:spLocks noChangeShapeType="1"/>
              </p:cNvSpPr>
              <p:nvPr/>
            </p:nvSpPr>
            <p:spPr bwMode="auto">
              <a:xfrm>
                <a:off x="642" y="2154"/>
                <a:ext cx="104" cy="142"/>
              </a:xfrm>
              <a:prstGeom prst="line">
                <a:avLst/>
              </a:prstGeom>
              <a:noFill/>
              <a:ln w="25400">
                <a:solidFill>
                  <a:schemeClr val="tx1"/>
                </a:solidFill>
                <a:round/>
                <a:headEnd/>
                <a:tailEnd/>
              </a:ln>
              <a:effectLst/>
            </p:spPr>
            <p:txBody>
              <a:bodyPr wrap="none" anchor="ctr"/>
              <a:lstStyle/>
              <a:p>
                <a:endParaRPr lang="en-US"/>
              </a:p>
            </p:txBody>
          </p:sp>
        </p:grpSp>
        <p:grpSp>
          <p:nvGrpSpPr>
            <p:cNvPr id="7" name="Group 9"/>
            <p:cNvGrpSpPr>
              <a:grpSpLocks/>
            </p:cNvGrpSpPr>
            <p:nvPr/>
          </p:nvGrpSpPr>
          <p:grpSpPr bwMode="auto">
            <a:xfrm>
              <a:off x="524" y="1988"/>
              <a:ext cx="221" cy="146"/>
              <a:chOff x="524" y="1988"/>
              <a:chExt cx="221" cy="146"/>
            </a:xfrm>
          </p:grpSpPr>
          <p:sp>
            <p:nvSpPr>
              <p:cNvPr id="8" name="Line 10"/>
              <p:cNvSpPr>
                <a:spLocks noChangeShapeType="1"/>
              </p:cNvSpPr>
              <p:nvPr/>
            </p:nvSpPr>
            <p:spPr bwMode="auto">
              <a:xfrm>
                <a:off x="634" y="1988"/>
                <a:ext cx="0" cy="146"/>
              </a:xfrm>
              <a:prstGeom prst="line">
                <a:avLst/>
              </a:prstGeom>
              <a:noFill/>
              <a:ln w="25400">
                <a:solidFill>
                  <a:schemeClr val="tx1"/>
                </a:solidFill>
                <a:round/>
                <a:headEnd/>
                <a:tailEnd/>
              </a:ln>
              <a:effectLst/>
            </p:spPr>
            <p:txBody>
              <a:bodyPr wrap="none" anchor="ctr"/>
              <a:lstStyle/>
              <a:p>
                <a:endParaRPr lang="en-US"/>
              </a:p>
            </p:txBody>
          </p:sp>
          <p:sp>
            <p:nvSpPr>
              <p:cNvPr id="9" name="Line 11"/>
              <p:cNvSpPr>
                <a:spLocks noChangeShapeType="1"/>
              </p:cNvSpPr>
              <p:nvPr/>
            </p:nvSpPr>
            <p:spPr bwMode="auto">
              <a:xfrm>
                <a:off x="524" y="2040"/>
                <a:ext cx="221" cy="0"/>
              </a:xfrm>
              <a:prstGeom prst="line">
                <a:avLst/>
              </a:prstGeom>
              <a:noFill/>
              <a:ln w="25400">
                <a:solidFill>
                  <a:schemeClr val="tx1"/>
                </a:solidFill>
                <a:round/>
                <a:headEnd/>
                <a:tailEnd/>
              </a:ln>
              <a:effectLst/>
            </p:spPr>
            <p:txBody>
              <a:bodyPr wrap="none" anchor="ctr"/>
              <a:lstStyle/>
              <a:p>
                <a:endParaRPr lang="en-US"/>
              </a:p>
            </p:txBody>
          </p:sp>
        </p:grpSp>
      </p:grpSp>
      <p:sp>
        <p:nvSpPr>
          <p:cNvPr id="12" name="TextBox 11"/>
          <p:cNvSpPr txBox="1"/>
          <p:nvPr/>
        </p:nvSpPr>
        <p:spPr>
          <a:xfrm>
            <a:off x="5000628" y="6215082"/>
            <a:ext cx="1714512" cy="400110"/>
          </a:xfrm>
          <a:prstGeom prst="rect">
            <a:avLst/>
          </a:prstGeom>
          <a:noFill/>
        </p:spPr>
        <p:txBody>
          <a:bodyPr wrap="square" rtlCol="0">
            <a:spAutoFit/>
          </a:bodyPr>
          <a:lstStyle/>
          <a:p>
            <a:pPr algn="ctr"/>
            <a:r>
              <a:rPr lang="id-ID" sz="2000" b="1" dirty="0" smtClean="0"/>
              <a:t>&lt;&lt;system&gt;&gt;</a:t>
            </a:r>
            <a:endParaRPr lang="id-ID" sz="2000" b="1" dirty="0"/>
          </a:p>
        </p:txBody>
      </p:sp>
      <p:sp>
        <p:nvSpPr>
          <p:cNvPr id="21" name="TextBox 20"/>
          <p:cNvSpPr txBox="1"/>
          <p:nvPr/>
        </p:nvSpPr>
        <p:spPr>
          <a:xfrm>
            <a:off x="3357554" y="6172162"/>
            <a:ext cx="1500198" cy="400110"/>
          </a:xfrm>
          <a:prstGeom prst="rect">
            <a:avLst/>
          </a:prstGeom>
          <a:noFill/>
        </p:spPr>
        <p:txBody>
          <a:bodyPr wrap="square" rtlCol="0">
            <a:spAutoFit/>
          </a:bodyPr>
          <a:lstStyle/>
          <a:p>
            <a:pPr algn="ctr"/>
            <a:r>
              <a:rPr lang="id-ID" sz="2000" b="1" dirty="0" smtClean="0"/>
              <a:t>Actor</a:t>
            </a:r>
            <a:endParaRPr lang="id-ID" sz="2000" b="1" dirty="0"/>
          </a:p>
        </p:txBody>
      </p:sp>
      <p:grpSp>
        <p:nvGrpSpPr>
          <p:cNvPr id="22" name="Group 4"/>
          <p:cNvGrpSpPr>
            <a:grpSpLocks/>
          </p:cNvGrpSpPr>
          <p:nvPr/>
        </p:nvGrpSpPr>
        <p:grpSpPr bwMode="auto">
          <a:xfrm>
            <a:off x="3786182" y="5000636"/>
            <a:ext cx="556421" cy="1212950"/>
            <a:chOff x="507" y="1775"/>
            <a:chExt cx="239" cy="521"/>
          </a:xfrm>
        </p:grpSpPr>
        <p:sp>
          <p:nvSpPr>
            <p:cNvPr id="23" name="Oval 5"/>
            <p:cNvSpPr>
              <a:spLocks noChangeArrowheads="1"/>
            </p:cNvSpPr>
            <p:nvPr/>
          </p:nvSpPr>
          <p:spPr bwMode="auto">
            <a:xfrm>
              <a:off x="534" y="1775"/>
              <a:ext cx="200" cy="197"/>
            </a:xfrm>
            <a:prstGeom prst="ellipse">
              <a:avLst/>
            </a:prstGeom>
            <a:noFill/>
            <a:ln w="25400">
              <a:solidFill>
                <a:schemeClr val="tx1"/>
              </a:solidFill>
              <a:round/>
              <a:headEnd/>
              <a:tailEnd/>
            </a:ln>
            <a:effectLst/>
          </p:spPr>
          <p:txBody>
            <a:bodyPr wrap="none" anchor="ctr"/>
            <a:lstStyle/>
            <a:p>
              <a:endParaRPr lang="en-US"/>
            </a:p>
          </p:txBody>
        </p:sp>
        <p:grpSp>
          <p:nvGrpSpPr>
            <p:cNvPr id="24" name="Group 6"/>
            <p:cNvGrpSpPr>
              <a:grpSpLocks/>
            </p:cNvGrpSpPr>
            <p:nvPr/>
          </p:nvGrpSpPr>
          <p:grpSpPr bwMode="auto">
            <a:xfrm>
              <a:off x="507" y="2154"/>
              <a:ext cx="239" cy="142"/>
              <a:chOff x="507" y="2154"/>
              <a:chExt cx="239" cy="142"/>
            </a:xfrm>
          </p:grpSpPr>
          <p:sp>
            <p:nvSpPr>
              <p:cNvPr id="28" name="Line 7"/>
              <p:cNvSpPr>
                <a:spLocks noChangeShapeType="1"/>
              </p:cNvSpPr>
              <p:nvPr/>
            </p:nvSpPr>
            <p:spPr bwMode="auto">
              <a:xfrm flipH="1">
                <a:off x="507" y="2154"/>
                <a:ext cx="136" cy="142"/>
              </a:xfrm>
              <a:prstGeom prst="line">
                <a:avLst/>
              </a:prstGeom>
              <a:noFill/>
              <a:ln w="25400">
                <a:solidFill>
                  <a:schemeClr val="tx1"/>
                </a:solidFill>
                <a:round/>
                <a:headEnd/>
                <a:tailEnd/>
              </a:ln>
              <a:effectLst/>
            </p:spPr>
            <p:txBody>
              <a:bodyPr wrap="none" anchor="ctr"/>
              <a:lstStyle/>
              <a:p>
                <a:endParaRPr lang="en-US"/>
              </a:p>
            </p:txBody>
          </p:sp>
          <p:sp>
            <p:nvSpPr>
              <p:cNvPr id="29" name="Line 8"/>
              <p:cNvSpPr>
                <a:spLocks noChangeShapeType="1"/>
              </p:cNvSpPr>
              <p:nvPr/>
            </p:nvSpPr>
            <p:spPr bwMode="auto">
              <a:xfrm>
                <a:off x="642" y="2154"/>
                <a:ext cx="104" cy="142"/>
              </a:xfrm>
              <a:prstGeom prst="line">
                <a:avLst/>
              </a:prstGeom>
              <a:noFill/>
              <a:ln w="25400">
                <a:solidFill>
                  <a:schemeClr val="tx1"/>
                </a:solidFill>
                <a:round/>
                <a:headEnd/>
                <a:tailEnd/>
              </a:ln>
              <a:effectLst/>
            </p:spPr>
            <p:txBody>
              <a:bodyPr wrap="none" anchor="ctr"/>
              <a:lstStyle/>
              <a:p>
                <a:endParaRPr lang="en-US"/>
              </a:p>
            </p:txBody>
          </p:sp>
        </p:grpSp>
        <p:grpSp>
          <p:nvGrpSpPr>
            <p:cNvPr id="25" name="Group 9"/>
            <p:cNvGrpSpPr>
              <a:grpSpLocks/>
            </p:cNvGrpSpPr>
            <p:nvPr/>
          </p:nvGrpSpPr>
          <p:grpSpPr bwMode="auto">
            <a:xfrm>
              <a:off x="524" y="1988"/>
              <a:ext cx="221" cy="146"/>
              <a:chOff x="524" y="1988"/>
              <a:chExt cx="221" cy="146"/>
            </a:xfrm>
          </p:grpSpPr>
          <p:sp>
            <p:nvSpPr>
              <p:cNvPr id="26" name="Line 10"/>
              <p:cNvSpPr>
                <a:spLocks noChangeShapeType="1"/>
              </p:cNvSpPr>
              <p:nvPr/>
            </p:nvSpPr>
            <p:spPr bwMode="auto">
              <a:xfrm>
                <a:off x="634" y="1988"/>
                <a:ext cx="0" cy="146"/>
              </a:xfrm>
              <a:prstGeom prst="line">
                <a:avLst/>
              </a:prstGeom>
              <a:noFill/>
              <a:ln w="25400">
                <a:solidFill>
                  <a:schemeClr val="tx1"/>
                </a:solidFill>
                <a:round/>
                <a:headEnd/>
                <a:tailEnd/>
              </a:ln>
              <a:effectLst/>
            </p:spPr>
            <p:txBody>
              <a:bodyPr wrap="none" anchor="ctr"/>
              <a:lstStyle/>
              <a:p>
                <a:endParaRPr lang="en-US"/>
              </a:p>
            </p:txBody>
          </p:sp>
          <p:sp>
            <p:nvSpPr>
              <p:cNvPr id="27" name="Line 11"/>
              <p:cNvSpPr>
                <a:spLocks noChangeShapeType="1"/>
              </p:cNvSpPr>
              <p:nvPr/>
            </p:nvSpPr>
            <p:spPr bwMode="auto">
              <a:xfrm>
                <a:off x="524" y="2040"/>
                <a:ext cx="221" cy="0"/>
              </a:xfrm>
              <a:prstGeom prst="line">
                <a:avLst/>
              </a:prstGeom>
              <a:noFill/>
              <a:ln w="25400">
                <a:solidFill>
                  <a:schemeClr val="tx1"/>
                </a:solidFill>
                <a:round/>
                <a:headEnd/>
                <a:tailEnd/>
              </a:ln>
              <a:effectLst/>
            </p:spPr>
            <p:txBody>
              <a:bodyPr wrap="none" anchor="ctr"/>
              <a:lstStyle/>
              <a:p>
                <a:endParaRPr lang="en-US"/>
              </a:p>
            </p:txBody>
          </p:sp>
        </p:grpSp>
      </p:grpSp>
    </p:spTree>
    <p:extLst>
      <p:ext uri="{BB962C8B-B14F-4D97-AF65-F5344CB8AC3E}">
        <p14:creationId xmlns:p14="http://schemas.microsoft.com/office/powerpoint/2010/main" val="22412153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Boundary</a:t>
            </a:r>
            <a:endParaRPr lang="id-ID" dirty="0"/>
          </a:p>
        </p:txBody>
      </p:sp>
      <p:sp>
        <p:nvSpPr>
          <p:cNvPr id="3" name="Content Placeholder 2"/>
          <p:cNvSpPr>
            <a:spLocks noGrp="1"/>
          </p:cNvSpPr>
          <p:nvPr>
            <p:ph sz="quarter" idx="1"/>
          </p:nvPr>
        </p:nvSpPr>
        <p:spPr/>
        <p:txBody>
          <a:bodyPr/>
          <a:lstStyle/>
          <a:p>
            <a:r>
              <a:rPr lang="id-ID" dirty="0" smtClean="0"/>
              <a:t>Tulis nama sistem di atas dalam kotak / </a:t>
            </a:r>
            <a:r>
              <a:rPr lang="id-ID" i="1" dirty="0" smtClean="0"/>
              <a:t>boundary</a:t>
            </a:r>
            <a:endParaRPr lang="en-US" i="1" dirty="0" smtClean="0"/>
          </a:p>
          <a:p>
            <a:r>
              <a:rPr lang="id-ID" dirty="0" smtClean="0"/>
              <a:t>Menampilkan batasan sistem (</a:t>
            </a:r>
            <a:r>
              <a:rPr lang="en-US" i="1" dirty="0" smtClean="0">
                <a:solidFill>
                  <a:srgbClr val="C00000"/>
                </a:solidFill>
              </a:rPr>
              <a:t>scope of the system</a:t>
            </a:r>
            <a:r>
              <a:rPr lang="id-ID" dirty="0" smtClean="0"/>
              <a:t>)</a:t>
            </a:r>
            <a:endParaRPr lang="en-US" dirty="0" smtClean="0"/>
          </a:p>
          <a:p>
            <a:r>
              <a:rPr lang="en-US" i="1" dirty="0" smtClean="0">
                <a:solidFill>
                  <a:srgbClr val="C00000"/>
                </a:solidFill>
              </a:rPr>
              <a:t>Actors are outside </a:t>
            </a:r>
            <a:r>
              <a:rPr lang="en-US" i="1" dirty="0" smtClean="0"/>
              <a:t>the scope of the system</a:t>
            </a:r>
          </a:p>
          <a:p>
            <a:endParaRPr lang="id-ID" i="1" dirty="0"/>
          </a:p>
        </p:txBody>
      </p:sp>
      <p:sp>
        <p:nvSpPr>
          <p:cNvPr id="4" name="Text Box 5"/>
          <p:cNvSpPr txBox="1">
            <a:spLocks noChangeArrowheads="1"/>
          </p:cNvSpPr>
          <p:nvPr/>
        </p:nvSpPr>
        <p:spPr bwMode="auto">
          <a:xfrm>
            <a:off x="2643174" y="3672678"/>
            <a:ext cx="3786214" cy="2185214"/>
          </a:xfrm>
          <a:prstGeom prst="rect">
            <a:avLst/>
          </a:prstGeom>
          <a:noFill/>
          <a:ln w="15875">
            <a:solidFill>
              <a:schemeClr val="tx1"/>
            </a:solidFill>
            <a:miter lim="800000"/>
            <a:headEnd/>
            <a:tailEnd/>
          </a:ln>
        </p:spPr>
        <p:txBody>
          <a:bodyPr wrap="square">
            <a:spAutoFit/>
          </a:bodyPr>
          <a:lstStyle/>
          <a:p>
            <a:pPr algn="ctr"/>
            <a:r>
              <a:rPr lang="en-US" sz="2400" dirty="0" smtClean="0"/>
              <a:t>S</a:t>
            </a:r>
            <a:r>
              <a:rPr lang="id-ID" sz="2400" dirty="0" smtClean="0"/>
              <a:t>ystem</a:t>
            </a:r>
          </a:p>
          <a:p>
            <a:endParaRPr lang="id-ID" sz="3600" dirty="0"/>
          </a:p>
          <a:p>
            <a:endParaRPr lang="id-ID" sz="3600" dirty="0" smtClean="0"/>
          </a:p>
          <a:p>
            <a:endParaRPr lang="en-US" sz="3600" dirty="0"/>
          </a:p>
        </p:txBody>
      </p:sp>
    </p:spTree>
    <p:extLst>
      <p:ext uri="{BB962C8B-B14F-4D97-AF65-F5344CB8AC3E}">
        <p14:creationId xmlns:p14="http://schemas.microsoft.com/office/powerpoint/2010/main" val="964592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Relationship</a:t>
            </a:r>
            <a:endParaRPr lang="id-ID" dirty="0"/>
          </a:p>
        </p:txBody>
      </p:sp>
      <p:sp>
        <p:nvSpPr>
          <p:cNvPr id="3" name="Content Placeholder 2"/>
          <p:cNvSpPr>
            <a:spLocks noGrp="1"/>
          </p:cNvSpPr>
          <p:nvPr>
            <p:ph sz="quarter" idx="1"/>
          </p:nvPr>
        </p:nvSpPr>
        <p:spPr/>
        <p:txBody>
          <a:bodyPr/>
          <a:lstStyle/>
          <a:p>
            <a:r>
              <a:rPr lang="id-ID" sz="2800" dirty="0" smtClean="0"/>
              <a:t>Jenis relasi yang biasa digunakan pada use case diagram, meliputi:</a:t>
            </a:r>
          </a:p>
          <a:p>
            <a:pPr>
              <a:lnSpc>
                <a:spcPct val="80000"/>
              </a:lnSpc>
            </a:pPr>
            <a:r>
              <a:rPr lang="en-US" sz="3200" i="1" dirty="0" smtClean="0">
                <a:solidFill>
                  <a:srgbClr val="C00000"/>
                </a:solidFill>
              </a:rPr>
              <a:t>Association</a:t>
            </a:r>
            <a:r>
              <a:rPr lang="en-US" sz="3200" i="1" dirty="0" smtClean="0"/>
              <a:t> Relationship</a:t>
            </a:r>
            <a:endParaRPr lang="id-ID" sz="3200" i="1" dirty="0" smtClean="0"/>
          </a:p>
          <a:p>
            <a:pPr>
              <a:lnSpc>
                <a:spcPct val="80000"/>
              </a:lnSpc>
            </a:pPr>
            <a:endParaRPr lang="en-US" sz="3200" i="1" dirty="0" smtClean="0"/>
          </a:p>
          <a:p>
            <a:pPr>
              <a:lnSpc>
                <a:spcPct val="80000"/>
              </a:lnSpc>
            </a:pPr>
            <a:r>
              <a:rPr lang="en-US" sz="3200" i="1" dirty="0" smtClean="0">
                <a:solidFill>
                  <a:srgbClr val="C00000"/>
                </a:solidFill>
              </a:rPr>
              <a:t>Include</a:t>
            </a:r>
            <a:r>
              <a:rPr lang="en-US" sz="3200" i="1" dirty="0" smtClean="0"/>
              <a:t> Relationship</a:t>
            </a:r>
            <a:endParaRPr lang="id-ID" sz="3200" i="1" dirty="0" smtClean="0"/>
          </a:p>
          <a:p>
            <a:pPr>
              <a:lnSpc>
                <a:spcPct val="80000"/>
              </a:lnSpc>
            </a:pPr>
            <a:endParaRPr lang="en-US" sz="3200" i="1" dirty="0" smtClean="0"/>
          </a:p>
          <a:p>
            <a:pPr>
              <a:lnSpc>
                <a:spcPct val="80000"/>
              </a:lnSpc>
            </a:pPr>
            <a:r>
              <a:rPr lang="en-US" sz="3200" i="1" dirty="0" smtClean="0">
                <a:solidFill>
                  <a:srgbClr val="C00000"/>
                </a:solidFill>
              </a:rPr>
              <a:t>Extend</a:t>
            </a:r>
            <a:r>
              <a:rPr lang="en-US" sz="3200" i="1" dirty="0" smtClean="0"/>
              <a:t> Relationship</a:t>
            </a:r>
            <a:endParaRPr lang="id-ID" sz="3200" i="1" dirty="0" smtClean="0"/>
          </a:p>
          <a:p>
            <a:pPr>
              <a:lnSpc>
                <a:spcPct val="80000"/>
              </a:lnSpc>
            </a:pPr>
            <a:endParaRPr lang="en-US" sz="3200" i="1" dirty="0" smtClean="0"/>
          </a:p>
          <a:p>
            <a:pPr>
              <a:lnSpc>
                <a:spcPct val="80000"/>
              </a:lnSpc>
            </a:pPr>
            <a:r>
              <a:rPr lang="en-US" sz="3200" i="1" dirty="0" smtClean="0">
                <a:solidFill>
                  <a:srgbClr val="C00000"/>
                </a:solidFill>
              </a:rPr>
              <a:t>Generalization</a:t>
            </a:r>
            <a:r>
              <a:rPr lang="en-US" sz="3200" i="1" dirty="0" smtClean="0"/>
              <a:t> Relationship</a:t>
            </a:r>
          </a:p>
          <a:p>
            <a:endParaRPr lang="id-ID" dirty="0"/>
          </a:p>
        </p:txBody>
      </p:sp>
      <p:cxnSp>
        <p:nvCxnSpPr>
          <p:cNvPr id="4" name="Straight Connector 3"/>
          <p:cNvCxnSpPr/>
          <p:nvPr/>
        </p:nvCxnSpPr>
        <p:spPr>
          <a:xfrm>
            <a:off x="6715140" y="2786058"/>
            <a:ext cx="12192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33"/>
          <p:cNvSpPr txBox="1">
            <a:spLocks noChangeArrowheads="1"/>
          </p:cNvSpPr>
          <p:nvPr/>
        </p:nvSpPr>
        <p:spPr bwMode="auto">
          <a:xfrm>
            <a:off x="6643702" y="3429000"/>
            <a:ext cx="1279525" cy="338137"/>
          </a:xfrm>
          <a:prstGeom prst="rect">
            <a:avLst/>
          </a:prstGeom>
          <a:noFill/>
          <a:ln w="9525">
            <a:noFill/>
            <a:miter lim="800000"/>
            <a:headEnd/>
            <a:tailEnd/>
          </a:ln>
        </p:spPr>
        <p:txBody>
          <a:bodyPr wrap="none">
            <a:spAutoFit/>
          </a:bodyPr>
          <a:lstStyle/>
          <a:p>
            <a:r>
              <a:rPr lang="en-US" sz="1600" dirty="0">
                <a:latin typeface="Calibri" charset="0"/>
              </a:rPr>
              <a:t>&lt;&lt;includes&gt;&gt;</a:t>
            </a:r>
          </a:p>
        </p:txBody>
      </p:sp>
      <p:cxnSp>
        <p:nvCxnSpPr>
          <p:cNvPr id="6" name="Straight Arrow Connector 5"/>
          <p:cNvCxnSpPr/>
          <p:nvPr/>
        </p:nvCxnSpPr>
        <p:spPr>
          <a:xfrm>
            <a:off x="6715140" y="3786190"/>
            <a:ext cx="1295400" cy="1588"/>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7" name="TextBox 32"/>
          <p:cNvSpPr txBox="1">
            <a:spLocks noChangeArrowheads="1"/>
          </p:cNvSpPr>
          <p:nvPr/>
        </p:nvSpPr>
        <p:spPr bwMode="auto">
          <a:xfrm>
            <a:off x="6715140" y="4429132"/>
            <a:ext cx="1247775" cy="338137"/>
          </a:xfrm>
          <a:prstGeom prst="rect">
            <a:avLst/>
          </a:prstGeom>
          <a:noFill/>
          <a:ln w="9525">
            <a:noFill/>
            <a:miter lim="800000"/>
            <a:headEnd/>
            <a:tailEnd/>
          </a:ln>
        </p:spPr>
        <p:txBody>
          <a:bodyPr wrap="none">
            <a:spAutoFit/>
          </a:bodyPr>
          <a:lstStyle/>
          <a:p>
            <a:r>
              <a:rPr lang="en-US" sz="1600" dirty="0">
                <a:latin typeface="Calibri" charset="0"/>
              </a:rPr>
              <a:t>&lt;&lt;extends&gt;&gt;</a:t>
            </a:r>
          </a:p>
        </p:txBody>
      </p:sp>
      <p:cxnSp>
        <p:nvCxnSpPr>
          <p:cNvPr id="8" name="Straight Arrow Connector 7"/>
          <p:cNvCxnSpPr/>
          <p:nvPr/>
        </p:nvCxnSpPr>
        <p:spPr>
          <a:xfrm>
            <a:off x="6786578" y="4786322"/>
            <a:ext cx="1295400" cy="1588"/>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nvGrpSpPr>
          <p:cNvPr id="9" name="Group 31"/>
          <p:cNvGrpSpPr>
            <a:grpSpLocks/>
          </p:cNvGrpSpPr>
          <p:nvPr/>
        </p:nvGrpSpPr>
        <p:grpSpPr bwMode="auto">
          <a:xfrm>
            <a:off x="6750075" y="5572140"/>
            <a:ext cx="1393825" cy="222250"/>
            <a:chOff x="6934200" y="5556220"/>
            <a:chExt cx="1165779" cy="152400"/>
          </a:xfrm>
        </p:grpSpPr>
        <p:cxnSp>
          <p:nvCxnSpPr>
            <p:cNvPr id="10" name="Straight Connector 9"/>
            <p:cNvCxnSpPr/>
            <p:nvPr/>
          </p:nvCxnSpPr>
          <p:spPr>
            <a:xfrm>
              <a:off x="6934200" y="5636774"/>
              <a:ext cx="1066197" cy="21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Isosceles Triangle 10"/>
            <p:cNvSpPr/>
            <p:nvPr/>
          </p:nvSpPr>
          <p:spPr>
            <a:xfrm rot="5400000">
              <a:off x="7947433" y="5556074"/>
              <a:ext cx="152400" cy="152693"/>
            </a:xfrm>
            <a:prstGeom prst="triangl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C6D9F0"/>
                </a:solidFill>
                <a:ea typeface="ＭＳ Ｐゴシック" charset="-128"/>
              </a:endParaRPr>
            </a:p>
          </p:txBody>
        </p:sp>
      </p:grpSp>
    </p:spTree>
    <p:extLst>
      <p:ext uri="{BB962C8B-B14F-4D97-AF65-F5344CB8AC3E}">
        <p14:creationId xmlns:p14="http://schemas.microsoft.com/office/powerpoint/2010/main" val="42380462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chemeClr val="tx1"/>
                </a:solidFill>
              </a:rPr>
              <a:t>Association Relationship</a:t>
            </a:r>
            <a:endParaRPr lang="id-ID" dirty="0">
              <a:solidFill>
                <a:schemeClr val="tx1"/>
              </a:solidFill>
            </a:endParaRPr>
          </a:p>
        </p:txBody>
      </p:sp>
      <p:sp>
        <p:nvSpPr>
          <p:cNvPr id="3" name="Content Placeholder 2"/>
          <p:cNvSpPr>
            <a:spLocks noGrp="1"/>
          </p:cNvSpPr>
          <p:nvPr>
            <p:ph sz="quarter" idx="1"/>
          </p:nvPr>
        </p:nvSpPr>
        <p:spPr/>
        <p:txBody>
          <a:bodyPr/>
          <a:lstStyle/>
          <a:p>
            <a:endParaRPr lang="id-ID" dirty="0" smtClean="0"/>
          </a:p>
          <a:p>
            <a:r>
              <a:rPr lang="id-ID" sz="2800" dirty="0" smtClean="0"/>
              <a:t>Link antar aktor dan Use Case</a:t>
            </a:r>
          </a:p>
          <a:p>
            <a:endParaRPr lang="id-ID" dirty="0" smtClean="0"/>
          </a:p>
          <a:p>
            <a:r>
              <a:rPr lang="id-ID" sz="2800" dirty="0" smtClean="0"/>
              <a:t>Dapat menggunakan tanda (</a:t>
            </a:r>
            <a:r>
              <a:rPr lang="en-US" sz="2800" i="1" dirty="0" smtClean="0">
                <a:solidFill>
                  <a:srgbClr val="C00000"/>
                </a:solidFill>
              </a:rPr>
              <a:t>*</a:t>
            </a:r>
            <a:r>
              <a:rPr lang="id-ID" sz="2800" dirty="0" smtClean="0"/>
              <a:t>)</a:t>
            </a:r>
            <a:r>
              <a:rPr lang="en-US" sz="2800" i="1" dirty="0" smtClean="0"/>
              <a:t> </a:t>
            </a:r>
            <a:r>
              <a:rPr lang="id-ID" sz="2800" dirty="0" smtClean="0"/>
              <a:t>untuk menunjukkan</a:t>
            </a:r>
            <a:r>
              <a:rPr lang="en-US" sz="2800" i="1" dirty="0" smtClean="0"/>
              <a:t> "</a:t>
            </a:r>
            <a:r>
              <a:rPr lang="en-US" sz="2800" i="1" dirty="0" smtClean="0">
                <a:solidFill>
                  <a:srgbClr val="C00000"/>
                </a:solidFill>
              </a:rPr>
              <a:t>multiplicity</a:t>
            </a:r>
            <a:r>
              <a:rPr lang="en-US" sz="2800" i="1" dirty="0" smtClean="0"/>
              <a:t> of the Association"</a:t>
            </a:r>
            <a:endParaRPr lang="id-ID" i="1" dirty="0"/>
          </a:p>
        </p:txBody>
      </p:sp>
      <p:sp>
        <p:nvSpPr>
          <p:cNvPr id="4" name="Line 5"/>
          <p:cNvSpPr>
            <a:spLocks noChangeShapeType="1"/>
          </p:cNvSpPr>
          <p:nvPr/>
        </p:nvSpPr>
        <p:spPr bwMode="auto">
          <a:xfrm>
            <a:off x="2133600" y="5257800"/>
            <a:ext cx="4038600" cy="0"/>
          </a:xfrm>
          <a:prstGeom prst="line">
            <a:avLst/>
          </a:prstGeom>
          <a:noFill/>
          <a:ln w="28575">
            <a:solidFill>
              <a:schemeClr val="tx1"/>
            </a:solidFill>
            <a:round/>
            <a:headEnd type="none" w="sm" len="sm"/>
            <a:tailEnd/>
          </a:ln>
        </p:spPr>
        <p:txBody>
          <a:bodyPr wrap="none"/>
          <a:lstStyle/>
          <a:p>
            <a:endParaRPr lang="en-US"/>
          </a:p>
        </p:txBody>
      </p:sp>
      <p:sp>
        <p:nvSpPr>
          <p:cNvPr id="5" name="Text Box 6"/>
          <p:cNvSpPr txBox="1">
            <a:spLocks noChangeArrowheads="1"/>
          </p:cNvSpPr>
          <p:nvPr/>
        </p:nvSpPr>
        <p:spPr bwMode="auto">
          <a:xfrm>
            <a:off x="2000232" y="5286388"/>
            <a:ext cx="685800" cy="584775"/>
          </a:xfrm>
          <a:prstGeom prst="rect">
            <a:avLst/>
          </a:prstGeom>
          <a:noFill/>
          <a:ln w="12700">
            <a:noFill/>
            <a:miter lim="800000"/>
            <a:headEnd type="none" w="sm" len="sm"/>
            <a:tailEnd/>
          </a:ln>
        </p:spPr>
        <p:txBody>
          <a:bodyPr>
            <a:spAutoFit/>
          </a:bodyPr>
          <a:lstStyle/>
          <a:p>
            <a:pPr algn="l"/>
            <a:r>
              <a:rPr lang="en-US" sz="3200" b="1" dirty="0"/>
              <a:t>*</a:t>
            </a:r>
          </a:p>
        </p:txBody>
      </p:sp>
      <p:sp>
        <p:nvSpPr>
          <p:cNvPr id="6" name="Text Box 7"/>
          <p:cNvSpPr txBox="1">
            <a:spLocks noChangeArrowheads="1"/>
          </p:cNvSpPr>
          <p:nvPr/>
        </p:nvSpPr>
        <p:spPr bwMode="auto">
          <a:xfrm>
            <a:off x="5929322" y="5334672"/>
            <a:ext cx="685800" cy="523220"/>
          </a:xfrm>
          <a:prstGeom prst="rect">
            <a:avLst/>
          </a:prstGeom>
          <a:noFill/>
          <a:ln w="12700">
            <a:noFill/>
            <a:miter lim="800000"/>
            <a:headEnd type="none" w="sm" len="sm"/>
            <a:tailEnd/>
          </a:ln>
        </p:spPr>
        <p:txBody>
          <a:bodyPr>
            <a:spAutoFit/>
          </a:bodyPr>
          <a:lstStyle/>
          <a:p>
            <a:pPr algn="l"/>
            <a:r>
              <a:rPr lang="en-US" sz="2800" dirty="0"/>
              <a:t>*</a:t>
            </a:r>
          </a:p>
        </p:txBody>
      </p:sp>
    </p:spTree>
    <p:extLst>
      <p:ext uri="{BB962C8B-B14F-4D97-AF65-F5344CB8AC3E}">
        <p14:creationId xmlns:p14="http://schemas.microsoft.com/office/powerpoint/2010/main" val="1484427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rgbClr val="00B0F0"/>
                </a:solidFill>
              </a:rPr>
              <a:t>Review</a:t>
            </a:r>
            <a:endParaRPr lang="en-US" b="1" dirty="0">
              <a:solidFill>
                <a:srgbClr val="00B0F0"/>
              </a:solidFill>
            </a:endParaRPr>
          </a:p>
        </p:txBody>
      </p:sp>
      <p:sp>
        <p:nvSpPr>
          <p:cNvPr id="3" name="Content Placeholder 2"/>
          <p:cNvSpPr>
            <a:spLocks noGrp="1"/>
          </p:cNvSpPr>
          <p:nvPr>
            <p:ph idx="1"/>
          </p:nvPr>
        </p:nvSpPr>
        <p:spPr/>
        <p:txBody>
          <a:bodyPr>
            <a:normAutofit/>
          </a:bodyPr>
          <a:lstStyle/>
          <a:p>
            <a:pPr marL="0" indent="0">
              <a:buNone/>
            </a:pPr>
            <a:r>
              <a:rPr lang="en-US" sz="2800" b="1" dirty="0" err="1"/>
              <a:t>Elemen-elemen</a:t>
            </a:r>
            <a:r>
              <a:rPr lang="en-US" sz="2800" b="1" dirty="0"/>
              <a:t> Model </a:t>
            </a:r>
            <a:r>
              <a:rPr lang="en-US" sz="2800" b="1" dirty="0" err="1"/>
              <a:t>Analisis</a:t>
            </a:r>
            <a:endParaRPr lang="id-ID" sz="2800" b="1" dirty="0" smtClean="0"/>
          </a:p>
          <a:p>
            <a:r>
              <a:rPr lang="en-US" sz="2800" dirty="0" err="1" smtClean="0"/>
              <a:t>Secara</a:t>
            </a:r>
            <a:r>
              <a:rPr lang="en-US" sz="2800" dirty="0" smtClean="0"/>
              <a:t> </a:t>
            </a:r>
            <a:r>
              <a:rPr lang="en-US" sz="2800" dirty="0" err="1" smtClean="0"/>
              <a:t>umum</a:t>
            </a:r>
            <a:r>
              <a:rPr lang="en-US" sz="2800" dirty="0" smtClean="0"/>
              <a:t>, model-model </a:t>
            </a:r>
            <a:r>
              <a:rPr lang="en-US" sz="2800" dirty="0" err="1" smtClean="0"/>
              <a:t>analisis</a:t>
            </a:r>
            <a:r>
              <a:rPr lang="en-US" sz="2800" dirty="0" smtClean="0"/>
              <a:t> </a:t>
            </a:r>
            <a:r>
              <a:rPr lang="en-US" sz="2800" dirty="0" err="1" smtClean="0"/>
              <a:t>memiliki</a:t>
            </a:r>
            <a:r>
              <a:rPr lang="en-US" sz="2800" dirty="0" smtClean="0"/>
              <a:t> </a:t>
            </a:r>
            <a:r>
              <a:rPr lang="en-US" sz="2800" dirty="0" err="1" smtClean="0"/>
              <a:t>elemen-elemen</a:t>
            </a:r>
            <a:r>
              <a:rPr lang="en-US" sz="2800" dirty="0" smtClean="0"/>
              <a:t> </a:t>
            </a:r>
            <a:r>
              <a:rPr lang="en-US" sz="2800" dirty="0" err="1" smtClean="0"/>
              <a:t>spesifik</a:t>
            </a:r>
            <a:r>
              <a:rPr lang="en-US" sz="2800" dirty="0" smtClean="0"/>
              <a:t> </a:t>
            </a:r>
            <a:r>
              <a:rPr lang="en-US" sz="2800" dirty="0" err="1" smtClean="0"/>
              <a:t>seperti</a:t>
            </a:r>
            <a:r>
              <a:rPr lang="en-US" sz="2800" dirty="0" smtClean="0"/>
              <a:t> di </a:t>
            </a:r>
            <a:r>
              <a:rPr lang="en-US" sz="2800" dirty="0" err="1" smtClean="0"/>
              <a:t>bawah</a:t>
            </a:r>
            <a:r>
              <a:rPr lang="en-US" sz="2800" dirty="0" smtClean="0"/>
              <a:t> </a:t>
            </a:r>
            <a:r>
              <a:rPr lang="en-US" sz="2800" dirty="0" err="1" smtClean="0"/>
              <a:t>ini</a:t>
            </a:r>
            <a:r>
              <a:rPr lang="en-US" sz="2800" dirty="0" smtClean="0"/>
              <a:t>:</a:t>
            </a:r>
          </a:p>
          <a:p>
            <a:pPr lvl="1"/>
            <a:r>
              <a:rPr lang="en-US" sz="2400" dirty="0" err="1" smtClean="0"/>
              <a:t>Elemen</a:t>
            </a:r>
            <a:r>
              <a:rPr lang="en-US" sz="2400" dirty="0" smtClean="0"/>
              <a:t> </a:t>
            </a:r>
            <a:r>
              <a:rPr lang="en-US" sz="2400" dirty="0" err="1" smtClean="0"/>
              <a:t>berbasis</a:t>
            </a:r>
            <a:r>
              <a:rPr lang="en-US" sz="2400" dirty="0" smtClean="0"/>
              <a:t> </a:t>
            </a:r>
            <a:r>
              <a:rPr lang="en-US" sz="2400" dirty="0" err="1" smtClean="0"/>
              <a:t>skenario</a:t>
            </a:r>
            <a:endParaRPr lang="en-US" sz="2400" dirty="0" smtClean="0"/>
          </a:p>
          <a:p>
            <a:pPr lvl="1"/>
            <a:r>
              <a:rPr lang="en-US" sz="2400" dirty="0" err="1" smtClean="0"/>
              <a:t>Elemen</a:t>
            </a:r>
            <a:r>
              <a:rPr lang="en-US" sz="2400" dirty="0" smtClean="0"/>
              <a:t> </a:t>
            </a:r>
            <a:r>
              <a:rPr lang="en-US" sz="2400" dirty="0" err="1" smtClean="0"/>
              <a:t>berbasis</a:t>
            </a:r>
            <a:r>
              <a:rPr lang="en-US" sz="2400" dirty="0" smtClean="0"/>
              <a:t> </a:t>
            </a:r>
            <a:r>
              <a:rPr lang="en-US" sz="2400" dirty="0" err="1" smtClean="0"/>
              <a:t>kelas</a:t>
            </a:r>
            <a:endParaRPr lang="en-US" sz="2400" dirty="0" smtClean="0"/>
          </a:p>
          <a:p>
            <a:pPr lvl="1"/>
            <a:r>
              <a:rPr lang="en-US" sz="2400" dirty="0" err="1" smtClean="0"/>
              <a:t>Elemen</a:t>
            </a:r>
            <a:r>
              <a:rPr lang="en-US" sz="2400" dirty="0" smtClean="0"/>
              <a:t> </a:t>
            </a:r>
            <a:r>
              <a:rPr lang="en-US" sz="2400" dirty="0" err="1" smtClean="0"/>
              <a:t>berbasis</a:t>
            </a:r>
            <a:r>
              <a:rPr lang="en-US" sz="2400" dirty="0" smtClean="0"/>
              <a:t> </a:t>
            </a:r>
            <a:r>
              <a:rPr lang="en-US" sz="2400" dirty="0" err="1" smtClean="0"/>
              <a:t>aliran</a:t>
            </a:r>
            <a:endParaRPr lang="en-US" sz="2400" dirty="0" smtClean="0"/>
          </a:p>
          <a:p>
            <a:pPr lvl="1"/>
            <a:r>
              <a:rPr lang="en-US" sz="2400" dirty="0" err="1" smtClean="0"/>
              <a:t>Elemen-elemen</a:t>
            </a:r>
            <a:r>
              <a:rPr lang="en-US" sz="2400" dirty="0" smtClean="0"/>
              <a:t> </a:t>
            </a:r>
            <a:r>
              <a:rPr lang="en-US" sz="2400" dirty="0" err="1" smtClean="0"/>
              <a:t>perilaku</a:t>
            </a:r>
            <a:endParaRPr lang="en-US" sz="2400" dirty="0" smtClean="0"/>
          </a:p>
          <a:p>
            <a:pPr lvl="1"/>
            <a:endParaRPr lang="en-US" sz="2400" dirty="0" smtClean="0"/>
          </a:p>
          <a:p>
            <a:endParaRPr lang="en-US" sz="2800" dirty="0" smtClean="0"/>
          </a:p>
        </p:txBody>
      </p:sp>
    </p:spTree>
    <p:extLst>
      <p:ext uri="{BB962C8B-B14F-4D97-AF65-F5344CB8AC3E}">
        <p14:creationId xmlns:p14="http://schemas.microsoft.com/office/powerpoint/2010/main" val="3587768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solidFill>
                  <a:schemeClr val="tx1"/>
                </a:solidFill>
              </a:rPr>
              <a:t>Include Relationship</a:t>
            </a:r>
            <a:endParaRPr lang="id-ID" dirty="0">
              <a:solidFill>
                <a:schemeClr val="tx1"/>
              </a:solidFill>
            </a:endParaRPr>
          </a:p>
        </p:txBody>
      </p:sp>
      <p:sp>
        <p:nvSpPr>
          <p:cNvPr id="3" name="Content Placeholder 2"/>
          <p:cNvSpPr>
            <a:spLocks noGrp="1"/>
          </p:cNvSpPr>
          <p:nvPr>
            <p:ph sz="quarter" idx="1"/>
          </p:nvPr>
        </p:nvSpPr>
        <p:spPr/>
        <p:txBody>
          <a:bodyPr/>
          <a:lstStyle/>
          <a:p>
            <a:endParaRPr lang="id-ID" sz="2800" dirty="0" smtClean="0"/>
          </a:p>
          <a:p>
            <a:r>
              <a:rPr lang="id-ID" sz="2800" dirty="0" smtClean="0"/>
              <a:t>Pemanggilan / penyertaan </a:t>
            </a:r>
            <a:r>
              <a:rPr lang="en-US" sz="2800" i="1" dirty="0" smtClean="0"/>
              <a:t>use case</a:t>
            </a:r>
            <a:r>
              <a:rPr lang="en-US" sz="2800" dirty="0" smtClean="0"/>
              <a:t> lain </a:t>
            </a:r>
            <a:r>
              <a:rPr lang="id-ID" sz="2800" dirty="0" smtClean="0"/>
              <a:t>yang wajib / </a:t>
            </a:r>
            <a:r>
              <a:rPr lang="en-US" sz="2800" dirty="0" err="1" smtClean="0"/>
              <a:t>diharuskan</a:t>
            </a:r>
            <a:r>
              <a:rPr lang="en-US" sz="2800" dirty="0" smtClean="0"/>
              <a:t> </a:t>
            </a:r>
            <a:r>
              <a:rPr lang="id-ID" sz="2800" dirty="0" smtClean="0"/>
              <a:t>(</a:t>
            </a:r>
            <a:r>
              <a:rPr lang="en-US" sz="2800" i="1" dirty="0" smtClean="0"/>
              <a:t>required</a:t>
            </a:r>
            <a:r>
              <a:rPr lang="id-ID" sz="2800" dirty="0" smtClean="0"/>
              <a:t>) pada sistem</a:t>
            </a:r>
          </a:p>
          <a:p>
            <a:endParaRPr lang="en-US" sz="2800" dirty="0" smtClean="0"/>
          </a:p>
          <a:p>
            <a:r>
              <a:rPr lang="sv-SE" sz="2700" dirty="0" smtClean="0"/>
              <a:t>Tanda panah </a:t>
            </a:r>
            <a:r>
              <a:rPr lang="id-ID" sz="2700" dirty="0" smtClean="0"/>
              <a:t>terbuka meng</a:t>
            </a:r>
            <a:r>
              <a:rPr lang="sv-SE" sz="2700" dirty="0" smtClean="0"/>
              <a:t>arah ke </a:t>
            </a:r>
            <a:r>
              <a:rPr lang="sv-SE" sz="2700" i="1" dirty="0" smtClean="0"/>
              <a:t>sub use case</a:t>
            </a:r>
            <a:endParaRPr lang="id-ID" i="1" dirty="0"/>
          </a:p>
        </p:txBody>
      </p:sp>
      <p:sp>
        <p:nvSpPr>
          <p:cNvPr id="4" name="Oval 3"/>
          <p:cNvSpPr>
            <a:spLocks noChangeArrowheads="1"/>
          </p:cNvSpPr>
          <p:nvPr/>
        </p:nvSpPr>
        <p:spPr bwMode="auto">
          <a:xfrm>
            <a:off x="5896004" y="4638692"/>
            <a:ext cx="2819400" cy="1219200"/>
          </a:xfrm>
          <a:prstGeom prst="ellipse">
            <a:avLst/>
          </a:prstGeom>
          <a:gradFill rotWithShape="1">
            <a:gsLst>
              <a:gs pos="0">
                <a:srgbClr val="D3D3D3"/>
              </a:gs>
              <a:gs pos="35001">
                <a:srgbClr val="E0E0E0"/>
              </a:gs>
              <a:gs pos="100000">
                <a:srgbClr val="F3F3F3"/>
              </a:gs>
            </a:gsLst>
            <a:lin ang="16200000" scaled="1"/>
          </a:gradFill>
          <a:ln w="9525">
            <a:solidFill>
              <a:srgbClr val="939393"/>
            </a:solidFill>
            <a:round/>
            <a:headEnd/>
            <a:tailEnd/>
          </a:ln>
          <a:effectLst>
            <a:outerShdw blurRad="63500" dist="20000" dir="5400000" rotWithShape="0">
              <a:srgbClr val="000000">
                <a:alpha val="37999"/>
              </a:srgbClr>
            </a:outerShdw>
          </a:effectLst>
        </p:spPr>
        <p:txBody>
          <a:bodyPr wrap="none" anchor="ctr">
            <a:spAutoFit/>
          </a:bodyPr>
          <a:lstStyle/>
          <a:p>
            <a:endParaRPr lang="en-US">
              <a:solidFill>
                <a:srgbClr val="000000"/>
              </a:solidFill>
              <a:latin typeface="Verdana" pitchFamily="34" charset="0"/>
            </a:endParaRPr>
          </a:p>
        </p:txBody>
      </p:sp>
      <p:sp>
        <p:nvSpPr>
          <p:cNvPr id="5" name="Line 5"/>
          <p:cNvSpPr>
            <a:spLocks noChangeShapeType="1"/>
          </p:cNvSpPr>
          <p:nvPr/>
        </p:nvSpPr>
        <p:spPr bwMode="auto">
          <a:xfrm flipH="1">
            <a:off x="3381404" y="5248292"/>
            <a:ext cx="2514600" cy="0"/>
          </a:xfrm>
          <a:prstGeom prst="line">
            <a:avLst/>
          </a:prstGeom>
          <a:noFill/>
          <a:ln w="22225">
            <a:solidFill>
              <a:schemeClr val="tx1"/>
            </a:solidFill>
            <a:prstDash val="dash"/>
            <a:round/>
            <a:headEnd type="arrow" w="lg" len="lg"/>
            <a:tailEnd type="none" w="lg" len="lg"/>
          </a:ln>
        </p:spPr>
        <p:txBody>
          <a:bodyPr wrap="none"/>
          <a:lstStyle/>
          <a:p>
            <a:endParaRPr lang="en-US"/>
          </a:p>
        </p:txBody>
      </p:sp>
      <p:sp>
        <p:nvSpPr>
          <p:cNvPr id="6" name="Text Box 6"/>
          <p:cNvSpPr txBox="1">
            <a:spLocks noChangeArrowheads="1"/>
          </p:cNvSpPr>
          <p:nvPr/>
        </p:nvSpPr>
        <p:spPr bwMode="auto">
          <a:xfrm>
            <a:off x="3428992" y="4714892"/>
            <a:ext cx="2362200" cy="523875"/>
          </a:xfrm>
          <a:prstGeom prst="rect">
            <a:avLst/>
          </a:prstGeom>
          <a:noFill/>
          <a:ln w="12700">
            <a:noFill/>
            <a:miter lim="800000"/>
            <a:headEnd type="none" w="sm" len="sm"/>
            <a:tailEnd/>
          </a:ln>
        </p:spPr>
        <p:txBody>
          <a:bodyPr>
            <a:spAutoFit/>
          </a:bodyPr>
          <a:lstStyle/>
          <a:p>
            <a:pPr algn="ctr"/>
            <a:r>
              <a:rPr lang="en-US" sz="2800" dirty="0">
                <a:sym typeface="Symbol" pitchFamily="18" charset="2"/>
              </a:rPr>
              <a:t></a:t>
            </a:r>
            <a:r>
              <a:rPr lang="en-US" sz="2800" dirty="0"/>
              <a:t>include</a:t>
            </a:r>
            <a:r>
              <a:rPr lang="en-US" sz="2800" dirty="0">
                <a:sym typeface="Symbol" pitchFamily="18" charset="2"/>
              </a:rPr>
              <a:t></a:t>
            </a:r>
            <a:r>
              <a:rPr lang="en-US" sz="2800" dirty="0"/>
              <a:t> </a:t>
            </a:r>
          </a:p>
        </p:txBody>
      </p:sp>
      <p:sp>
        <p:nvSpPr>
          <p:cNvPr id="7" name="Text Box 5"/>
          <p:cNvSpPr txBox="1">
            <a:spLocks noChangeArrowheads="1"/>
          </p:cNvSpPr>
          <p:nvPr/>
        </p:nvSpPr>
        <p:spPr bwMode="auto">
          <a:xfrm>
            <a:off x="6200804" y="4714892"/>
            <a:ext cx="2362200" cy="954107"/>
          </a:xfrm>
          <a:prstGeom prst="rect">
            <a:avLst/>
          </a:prstGeom>
          <a:noFill/>
          <a:ln w="15875">
            <a:noFill/>
            <a:miter lim="800000"/>
            <a:headEnd/>
            <a:tailEnd/>
          </a:ln>
        </p:spPr>
        <p:txBody>
          <a:bodyPr>
            <a:spAutoFit/>
          </a:bodyPr>
          <a:lstStyle/>
          <a:p>
            <a:pPr algn="ctr"/>
            <a:r>
              <a:rPr lang="id-ID" sz="2800" dirty="0" smtClean="0"/>
              <a:t>Memasukkan </a:t>
            </a:r>
          </a:p>
          <a:p>
            <a:pPr algn="ctr"/>
            <a:r>
              <a:rPr lang="id-ID" sz="2800" dirty="0" smtClean="0"/>
              <a:t>PIN</a:t>
            </a:r>
            <a:endParaRPr lang="en-US" sz="2800" dirty="0"/>
          </a:p>
        </p:txBody>
      </p:sp>
      <p:sp>
        <p:nvSpPr>
          <p:cNvPr id="8" name="Oval 6"/>
          <p:cNvSpPr>
            <a:spLocks noChangeArrowheads="1"/>
          </p:cNvSpPr>
          <p:nvPr/>
        </p:nvSpPr>
        <p:spPr bwMode="auto">
          <a:xfrm>
            <a:off x="562004" y="4638692"/>
            <a:ext cx="2819400" cy="1219200"/>
          </a:xfrm>
          <a:prstGeom prst="ellipse">
            <a:avLst/>
          </a:prstGeom>
          <a:gradFill rotWithShape="1">
            <a:gsLst>
              <a:gs pos="0">
                <a:srgbClr val="D3D3D3"/>
              </a:gs>
              <a:gs pos="35001">
                <a:srgbClr val="E0E0E0"/>
              </a:gs>
              <a:gs pos="100000">
                <a:srgbClr val="F3F3F3"/>
              </a:gs>
            </a:gsLst>
            <a:lin ang="16200000" scaled="1"/>
          </a:gradFill>
          <a:ln w="9525">
            <a:solidFill>
              <a:srgbClr val="939393"/>
            </a:solidFill>
            <a:round/>
            <a:headEnd/>
            <a:tailEnd/>
          </a:ln>
          <a:effectLst>
            <a:outerShdw blurRad="63500" dist="20000" dir="5400000" rotWithShape="0">
              <a:srgbClr val="000000">
                <a:alpha val="37999"/>
              </a:srgbClr>
            </a:outerShdw>
          </a:effectLst>
        </p:spPr>
        <p:txBody>
          <a:bodyPr wrap="none" anchor="ctr">
            <a:spAutoFit/>
          </a:bodyPr>
          <a:lstStyle/>
          <a:p>
            <a:endParaRPr lang="en-US">
              <a:solidFill>
                <a:srgbClr val="000000"/>
              </a:solidFill>
              <a:latin typeface="Verdana" pitchFamily="34" charset="0"/>
            </a:endParaRPr>
          </a:p>
        </p:txBody>
      </p:sp>
      <p:sp>
        <p:nvSpPr>
          <p:cNvPr id="9" name="Text Box 5"/>
          <p:cNvSpPr txBox="1">
            <a:spLocks noChangeArrowheads="1"/>
          </p:cNvSpPr>
          <p:nvPr/>
        </p:nvSpPr>
        <p:spPr bwMode="auto">
          <a:xfrm>
            <a:off x="714404" y="4714892"/>
            <a:ext cx="2667000" cy="954107"/>
          </a:xfrm>
          <a:prstGeom prst="rect">
            <a:avLst/>
          </a:prstGeom>
          <a:noFill/>
          <a:ln w="15875">
            <a:noFill/>
            <a:miter lim="800000"/>
            <a:headEnd/>
            <a:tailEnd/>
          </a:ln>
        </p:spPr>
        <p:txBody>
          <a:bodyPr>
            <a:spAutoFit/>
          </a:bodyPr>
          <a:lstStyle/>
          <a:p>
            <a:pPr algn="ctr"/>
            <a:r>
              <a:rPr lang="id-ID" sz="2800" dirty="0" smtClean="0"/>
              <a:t>Memasukkan</a:t>
            </a:r>
          </a:p>
          <a:p>
            <a:pPr algn="ctr"/>
            <a:r>
              <a:rPr lang="id-ID" sz="2800" dirty="0" smtClean="0"/>
              <a:t>Kartu</a:t>
            </a:r>
            <a:endParaRPr lang="en-US" sz="2800" dirty="0"/>
          </a:p>
        </p:txBody>
      </p:sp>
    </p:spTree>
    <p:extLst>
      <p:ext uri="{BB962C8B-B14F-4D97-AF65-F5344CB8AC3E}">
        <p14:creationId xmlns:p14="http://schemas.microsoft.com/office/powerpoint/2010/main" val="5786531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solidFill>
                  <a:schemeClr val="tx1"/>
                </a:solidFill>
              </a:rPr>
              <a:t>Extend Relationship</a:t>
            </a:r>
            <a:endParaRPr lang="id-ID" dirty="0">
              <a:solidFill>
                <a:schemeClr val="tx1"/>
              </a:solidFill>
            </a:endParaRPr>
          </a:p>
        </p:txBody>
      </p:sp>
      <p:sp>
        <p:nvSpPr>
          <p:cNvPr id="3" name="Content Placeholder 2"/>
          <p:cNvSpPr>
            <a:spLocks noGrp="1"/>
          </p:cNvSpPr>
          <p:nvPr>
            <p:ph sz="quarter" idx="1"/>
          </p:nvPr>
        </p:nvSpPr>
        <p:spPr/>
        <p:txBody>
          <a:bodyPr/>
          <a:lstStyle/>
          <a:p>
            <a:r>
              <a:rPr lang="id-ID" dirty="0" smtClean="0"/>
              <a:t>P</a:t>
            </a:r>
            <a:r>
              <a:rPr lang="en-US" dirty="0" err="1" smtClean="0"/>
              <a:t>erluasan</a:t>
            </a:r>
            <a:r>
              <a:rPr lang="en-US" dirty="0" smtClean="0"/>
              <a:t> </a:t>
            </a:r>
            <a:r>
              <a:rPr lang="en-US" dirty="0" err="1" smtClean="0"/>
              <a:t>dari</a:t>
            </a:r>
            <a:r>
              <a:rPr lang="en-US" dirty="0" smtClean="0"/>
              <a:t> </a:t>
            </a:r>
            <a:r>
              <a:rPr lang="en-US" i="1" dirty="0" smtClean="0"/>
              <a:t>use case</a:t>
            </a:r>
            <a:r>
              <a:rPr lang="en-US" dirty="0" smtClean="0"/>
              <a:t> </a:t>
            </a:r>
            <a:r>
              <a:rPr lang="en-US" dirty="0" err="1" smtClean="0">
                <a:solidFill>
                  <a:srgbClr val="C00000"/>
                </a:solidFill>
              </a:rPr>
              <a:t>jika</a:t>
            </a:r>
            <a:r>
              <a:rPr lang="en-US" dirty="0" smtClean="0">
                <a:solidFill>
                  <a:srgbClr val="C00000"/>
                </a:solidFill>
              </a:rPr>
              <a:t> </a:t>
            </a:r>
            <a:r>
              <a:rPr lang="id-ID" dirty="0" smtClean="0">
                <a:solidFill>
                  <a:srgbClr val="C00000"/>
                </a:solidFill>
              </a:rPr>
              <a:t>terdapat </a:t>
            </a:r>
            <a:r>
              <a:rPr lang="en-US" dirty="0" err="1" smtClean="0">
                <a:solidFill>
                  <a:srgbClr val="C00000"/>
                </a:solidFill>
              </a:rPr>
              <a:t>kondisi</a:t>
            </a:r>
            <a:r>
              <a:rPr lang="en-US" dirty="0" smtClean="0">
                <a:solidFill>
                  <a:srgbClr val="C00000"/>
                </a:solidFill>
              </a:rPr>
              <a:t> </a:t>
            </a:r>
            <a:r>
              <a:rPr lang="en-US" dirty="0" err="1" smtClean="0">
                <a:solidFill>
                  <a:srgbClr val="C00000"/>
                </a:solidFill>
              </a:rPr>
              <a:t>atau</a:t>
            </a:r>
            <a:r>
              <a:rPr lang="en-US" dirty="0" smtClean="0">
                <a:solidFill>
                  <a:srgbClr val="C00000"/>
                </a:solidFill>
              </a:rPr>
              <a:t> </a:t>
            </a:r>
            <a:r>
              <a:rPr lang="en-US" dirty="0" err="1" smtClean="0">
                <a:solidFill>
                  <a:srgbClr val="C00000"/>
                </a:solidFill>
              </a:rPr>
              <a:t>syarat</a:t>
            </a:r>
            <a:r>
              <a:rPr lang="en-US" dirty="0" smtClean="0">
                <a:solidFill>
                  <a:srgbClr val="C00000"/>
                </a:solidFill>
              </a:rPr>
              <a:t> </a:t>
            </a:r>
            <a:r>
              <a:rPr lang="en-US" dirty="0" err="1" smtClean="0">
                <a:solidFill>
                  <a:srgbClr val="C00000"/>
                </a:solidFill>
              </a:rPr>
              <a:t>terpenuhi</a:t>
            </a:r>
            <a:endParaRPr lang="id-ID" dirty="0" smtClean="0"/>
          </a:p>
          <a:p>
            <a:r>
              <a:rPr lang="id-ID" dirty="0" smtClean="0"/>
              <a:t>Memperluas </a:t>
            </a:r>
            <a:r>
              <a:rPr lang="id-ID" i="1" dirty="0" smtClean="0"/>
              <a:t>Use Case</a:t>
            </a:r>
            <a:r>
              <a:rPr lang="id-ID" dirty="0" smtClean="0"/>
              <a:t> untuk memasukkan perilaku Opsional</a:t>
            </a:r>
          </a:p>
          <a:p>
            <a:r>
              <a:rPr lang="en-US" dirty="0" err="1" smtClean="0"/>
              <a:t>Tanda</a:t>
            </a:r>
            <a:r>
              <a:rPr lang="en-US" dirty="0" smtClean="0"/>
              <a:t> </a:t>
            </a:r>
            <a:r>
              <a:rPr lang="en-US" dirty="0" err="1" smtClean="0"/>
              <a:t>panah</a:t>
            </a:r>
            <a:r>
              <a:rPr lang="en-US" dirty="0" smtClean="0"/>
              <a:t> </a:t>
            </a:r>
            <a:r>
              <a:rPr lang="id-ID" dirty="0" smtClean="0"/>
              <a:t>terbuka mengarah</a:t>
            </a:r>
            <a:r>
              <a:rPr lang="en-US" dirty="0" smtClean="0"/>
              <a:t> </a:t>
            </a:r>
            <a:r>
              <a:rPr lang="en-US" dirty="0" err="1" smtClean="0"/>
              <a:t>ke</a:t>
            </a:r>
            <a:r>
              <a:rPr lang="en-US" dirty="0" smtClean="0"/>
              <a:t> </a:t>
            </a:r>
            <a:r>
              <a:rPr lang="en-US" i="1" dirty="0" smtClean="0"/>
              <a:t>parent/base</a:t>
            </a:r>
            <a:r>
              <a:rPr lang="en-US" dirty="0" smtClean="0"/>
              <a:t> </a:t>
            </a:r>
            <a:r>
              <a:rPr lang="en-US" i="1" dirty="0" smtClean="0"/>
              <a:t>use case</a:t>
            </a:r>
            <a:endParaRPr lang="id-ID" dirty="0"/>
          </a:p>
        </p:txBody>
      </p:sp>
      <p:sp>
        <p:nvSpPr>
          <p:cNvPr id="5" name="Oval 4"/>
          <p:cNvSpPr>
            <a:spLocks noChangeArrowheads="1"/>
          </p:cNvSpPr>
          <p:nvPr/>
        </p:nvSpPr>
        <p:spPr bwMode="auto">
          <a:xfrm>
            <a:off x="6072198" y="4638692"/>
            <a:ext cx="2819400" cy="1219200"/>
          </a:xfrm>
          <a:prstGeom prst="ellipse">
            <a:avLst/>
          </a:prstGeom>
          <a:gradFill rotWithShape="1">
            <a:gsLst>
              <a:gs pos="0">
                <a:srgbClr val="D3D3D3"/>
              </a:gs>
              <a:gs pos="35001">
                <a:srgbClr val="E0E0E0"/>
              </a:gs>
              <a:gs pos="100000">
                <a:srgbClr val="F3F3F3"/>
              </a:gs>
            </a:gsLst>
            <a:lin ang="16200000" scaled="1"/>
          </a:gradFill>
          <a:ln w="9525">
            <a:solidFill>
              <a:srgbClr val="939393"/>
            </a:solidFill>
            <a:round/>
            <a:headEnd/>
            <a:tailEnd/>
          </a:ln>
          <a:effectLst>
            <a:outerShdw blurRad="63500" dist="20000" dir="5400000" rotWithShape="0">
              <a:srgbClr val="000000">
                <a:alpha val="37999"/>
              </a:srgbClr>
            </a:outerShdw>
          </a:effectLst>
        </p:spPr>
        <p:txBody>
          <a:bodyPr wrap="none" anchor="ctr">
            <a:spAutoFit/>
          </a:bodyPr>
          <a:lstStyle/>
          <a:p>
            <a:endParaRPr lang="en-US">
              <a:solidFill>
                <a:srgbClr val="000000"/>
              </a:solidFill>
              <a:latin typeface="Verdana" pitchFamily="34" charset="0"/>
            </a:endParaRPr>
          </a:p>
        </p:txBody>
      </p:sp>
      <p:sp>
        <p:nvSpPr>
          <p:cNvPr id="6" name="Line 5"/>
          <p:cNvSpPr>
            <a:spLocks noChangeShapeType="1"/>
          </p:cNvSpPr>
          <p:nvPr/>
        </p:nvSpPr>
        <p:spPr bwMode="auto">
          <a:xfrm flipV="1">
            <a:off x="3190828" y="5286388"/>
            <a:ext cx="2881370" cy="38096"/>
          </a:xfrm>
          <a:prstGeom prst="line">
            <a:avLst/>
          </a:prstGeom>
          <a:noFill/>
          <a:ln w="22225">
            <a:solidFill>
              <a:schemeClr val="tx1"/>
            </a:solidFill>
            <a:prstDash val="dash"/>
            <a:round/>
            <a:headEnd type="arrow" w="lg" len="lg"/>
            <a:tailEnd type="none" w="lg" len="lg"/>
          </a:ln>
        </p:spPr>
        <p:txBody>
          <a:bodyPr wrap="none"/>
          <a:lstStyle/>
          <a:p>
            <a:endParaRPr lang="en-US"/>
          </a:p>
        </p:txBody>
      </p:sp>
      <p:sp>
        <p:nvSpPr>
          <p:cNvPr id="7" name="Text Box 6"/>
          <p:cNvSpPr txBox="1">
            <a:spLocks noChangeArrowheads="1"/>
          </p:cNvSpPr>
          <p:nvPr/>
        </p:nvSpPr>
        <p:spPr bwMode="auto">
          <a:xfrm>
            <a:off x="3428992" y="4714892"/>
            <a:ext cx="2362200" cy="523875"/>
          </a:xfrm>
          <a:prstGeom prst="rect">
            <a:avLst/>
          </a:prstGeom>
          <a:noFill/>
          <a:ln w="12700">
            <a:noFill/>
            <a:miter lim="800000"/>
            <a:headEnd type="none" w="sm" len="sm"/>
            <a:tailEnd/>
          </a:ln>
        </p:spPr>
        <p:txBody>
          <a:bodyPr>
            <a:spAutoFit/>
          </a:bodyPr>
          <a:lstStyle/>
          <a:p>
            <a:pPr algn="ctr"/>
            <a:r>
              <a:rPr lang="en-US" sz="2800" dirty="0" smtClean="0">
                <a:sym typeface="Symbol" pitchFamily="18" charset="2"/>
              </a:rPr>
              <a:t></a:t>
            </a:r>
            <a:r>
              <a:rPr lang="id-ID" sz="2800" dirty="0" smtClean="0">
                <a:sym typeface="Symbol" pitchFamily="18" charset="2"/>
              </a:rPr>
              <a:t>extends</a:t>
            </a:r>
            <a:r>
              <a:rPr lang="en-US" sz="2800" dirty="0" smtClean="0">
                <a:sym typeface="Symbol" pitchFamily="18" charset="2"/>
              </a:rPr>
              <a:t></a:t>
            </a:r>
            <a:r>
              <a:rPr lang="en-US" sz="2800" dirty="0" smtClean="0"/>
              <a:t> </a:t>
            </a:r>
            <a:endParaRPr lang="en-US" sz="2800" dirty="0"/>
          </a:p>
        </p:txBody>
      </p:sp>
      <p:sp>
        <p:nvSpPr>
          <p:cNvPr id="8" name="Text Box 5"/>
          <p:cNvSpPr txBox="1">
            <a:spLocks noChangeArrowheads="1"/>
          </p:cNvSpPr>
          <p:nvPr/>
        </p:nvSpPr>
        <p:spPr bwMode="auto">
          <a:xfrm>
            <a:off x="6424642" y="4760909"/>
            <a:ext cx="2362200" cy="954107"/>
          </a:xfrm>
          <a:prstGeom prst="rect">
            <a:avLst/>
          </a:prstGeom>
          <a:noFill/>
          <a:ln w="15875">
            <a:noFill/>
            <a:miter lim="800000"/>
            <a:headEnd/>
            <a:tailEnd/>
          </a:ln>
        </p:spPr>
        <p:txBody>
          <a:bodyPr>
            <a:spAutoFit/>
          </a:bodyPr>
          <a:lstStyle/>
          <a:p>
            <a:pPr algn="ctr"/>
            <a:r>
              <a:rPr lang="id-ID" sz="2800" dirty="0" smtClean="0"/>
              <a:t>Membayar </a:t>
            </a:r>
          </a:p>
          <a:p>
            <a:pPr algn="ctr"/>
            <a:r>
              <a:rPr lang="id-ID" sz="2800" dirty="0" smtClean="0"/>
              <a:t>Denda</a:t>
            </a:r>
            <a:endParaRPr lang="en-US" sz="2800" dirty="0"/>
          </a:p>
        </p:txBody>
      </p:sp>
      <p:sp>
        <p:nvSpPr>
          <p:cNvPr id="9" name="Oval 6"/>
          <p:cNvSpPr>
            <a:spLocks noChangeArrowheads="1"/>
          </p:cNvSpPr>
          <p:nvPr/>
        </p:nvSpPr>
        <p:spPr bwMode="auto">
          <a:xfrm>
            <a:off x="395278" y="4710130"/>
            <a:ext cx="2819400" cy="1219200"/>
          </a:xfrm>
          <a:prstGeom prst="ellipse">
            <a:avLst/>
          </a:prstGeom>
          <a:gradFill rotWithShape="1">
            <a:gsLst>
              <a:gs pos="0">
                <a:srgbClr val="D3D3D3"/>
              </a:gs>
              <a:gs pos="35001">
                <a:srgbClr val="E0E0E0"/>
              </a:gs>
              <a:gs pos="100000">
                <a:srgbClr val="F3F3F3"/>
              </a:gs>
            </a:gsLst>
            <a:lin ang="16200000" scaled="1"/>
          </a:gradFill>
          <a:ln w="9525">
            <a:solidFill>
              <a:srgbClr val="939393"/>
            </a:solidFill>
            <a:round/>
            <a:headEnd/>
            <a:tailEnd/>
          </a:ln>
          <a:effectLst>
            <a:outerShdw blurRad="63500" dist="20000" dir="5400000" rotWithShape="0">
              <a:srgbClr val="000000">
                <a:alpha val="37999"/>
              </a:srgbClr>
            </a:outerShdw>
          </a:effectLst>
        </p:spPr>
        <p:txBody>
          <a:bodyPr wrap="none" anchor="ctr">
            <a:spAutoFit/>
          </a:bodyPr>
          <a:lstStyle/>
          <a:p>
            <a:endParaRPr lang="en-US">
              <a:solidFill>
                <a:srgbClr val="000000"/>
              </a:solidFill>
              <a:latin typeface="Verdana" pitchFamily="34" charset="0"/>
            </a:endParaRPr>
          </a:p>
        </p:txBody>
      </p:sp>
      <p:sp>
        <p:nvSpPr>
          <p:cNvPr id="10" name="Text Box 5"/>
          <p:cNvSpPr txBox="1">
            <a:spLocks noChangeArrowheads="1"/>
          </p:cNvSpPr>
          <p:nvPr/>
        </p:nvSpPr>
        <p:spPr bwMode="auto">
          <a:xfrm>
            <a:off x="547678" y="4857760"/>
            <a:ext cx="2667000" cy="830997"/>
          </a:xfrm>
          <a:prstGeom prst="rect">
            <a:avLst/>
          </a:prstGeom>
          <a:noFill/>
          <a:ln w="15875">
            <a:noFill/>
            <a:miter lim="800000"/>
            <a:headEnd/>
            <a:tailEnd/>
          </a:ln>
        </p:spPr>
        <p:txBody>
          <a:bodyPr>
            <a:spAutoFit/>
          </a:bodyPr>
          <a:lstStyle/>
          <a:p>
            <a:pPr algn="ctr"/>
            <a:r>
              <a:rPr lang="id-ID" sz="2400" dirty="0" smtClean="0"/>
              <a:t>Mengembalikan</a:t>
            </a:r>
          </a:p>
          <a:p>
            <a:pPr algn="ctr"/>
            <a:r>
              <a:rPr lang="id-ID" sz="2400" dirty="0" smtClean="0"/>
              <a:t>Buku</a:t>
            </a:r>
          </a:p>
        </p:txBody>
      </p:sp>
    </p:spTree>
    <p:extLst>
      <p:ext uri="{BB962C8B-B14F-4D97-AF65-F5344CB8AC3E}">
        <p14:creationId xmlns:p14="http://schemas.microsoft.com/office/powerpoint/2010/main" val="18116408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chemeClr val="tx1"/>
                </a:solidFill>
              </a:rPr>
              <a:t>Generalization Relationship</a:t>
            </a:r>
            <a:endParaRPr lang="id-ID" dirty="0">
              <a:solidFill>
                <a:schemeClr val="tx1"/>
              </a:solidFill>
            </a:endParaRPr>
          </a:p>
        </p:txBody>
      </p:sp>
      <p:sp>
        <p:nvSpPr>
          <p:cNvPr id="3" name="Content Placeholder 2"/>
          <p:cNvSpPr>
            <a:spLocks noGrp="1"/>
          </p:cNvSpPr>
          <p:nvPr>
            <p:ph sz="quarter" idx="1"/>
          </p:nvPr>
        </p:nvSpPr>
        <p:spPr/>
        <p:txBody>
          <a:bodyPr/>
          <a:lstStyle/>
          <a:p>
            <a:r>
              <a:rPr lang="en-US" sz="3200" b="1" i="1" dirty="0" smtClean="0"/>
              <a:t>Generalization</a:t>
            </a:r>
            <a:r>
              <a:rPr lang="en-US" sz="3200" dirty="0" smtClean="0"/>
              <a:t> </a:t>
            </a:r>
            <a:r>
              <a:rPr lang="en-US" sz="3200" dirty="0" err="1" smtClean="0"/>
              <a:t>digambarkan</a:t>
            </a:r>
            <a:r>
              <a:rPr lang="en-US" sz="3200" dirty="0" smtClean="0"/>
              <a:t> </a:t>
            </a:r>
            <a:r>
              <a:rPr lang="en-US" sz="3200" dirty="0" err="1" smtClean="0"/>
              <a:t>dengan</a:t>
            </a:r>
            <a:r>
              <a:rPr lang="en-US" sz="3200" dirty="0" smtClean="0"/>
              <a:t> </a:t>
            </a:r>
            <a:r>
              <a:rPr lang="en-US" sz="3200" dirty="0" err="1" smtClean="0"/>
              <a:t>sebuah</a:t>
            </a:r>
            <a:r>
              <a:rPr lang="en-US" sz="3200" dirty="0" smtClean="0"/>
              <a:t> </a:t>
            </a:r>
            <a:r>
              <a:rPr lang="en-US" sz="3200" dirty="0" err="1" smtClean="0"/>
              <a:t>garis</a:t>
            </a:r>
            <a:r>
              <a:rPr lang="en-US" sz="3200" dirty="0" smtClean="0"/>
              <a:t> </a:t>
            </a:r>
            <a:r>
              <a:rPr lang="en-US" sz="3200" dirty="0" err="1" smtClean="0"/>
              <a:t>berpanah</a:t>
            </a:r>
            <a:r>
              <a:rPr lang="en-US" sz="3200" dirty="0" smtClean="0"/>
              <a:t> </a:t>
            </a:r>
            <a:r>
              <a:rPr lang="en-US" sz="3200" dirty="0" err="1" smtClean="0"/>
              <a:t>tertutup</a:t>
            </a:r>
            <a:r>
              <a:rPr lang="en-US" sz="3200" dirty="0" smtClean="0"/>
              <a:t> </a:t>
            </a:r>
            <a:r>
              <a:rPr lang="en-US" sz="3200" dirty="0" err="1" smtClean="0"/>
              <a:t>pada</a:t>
            </a:r>
            <a:r>
              <a:rPr lang="en-US" sz="3200" dirty="0" smtClean="0"/>
              <a:t> </a:t>
            </a:r>
            <a:r>
              <a:rPr lang="en-US" sz="3200" dirty="0" err="1" smtClean="0"/>
              <a:t>salah</a:t>
            </a:r>
            <a:r>
              <a:rPr lang="en-US" sz="3200" dirty="0" smtClean="0"/>
              <a:t> </a:t>
            </a:r>
            <a:r>
              <a:rPr lang="en-US" sz="3200" dirty="0" err="1" smtClean="0"/>
              <a:t>satu</a:t>
            </a:r>
            <a:r>
              <a:rPr lang="en-US" sz="3200" dirty="0" smtClean="0"/>
              <a:t> </a:t>
            </a:r>
            <a:r>
              <a:rPr lang="en-US" sz="3200" dirty="0" err="1" smtClean="0"/>
              <a:t>ujungnya</a:t>
            </a:r>
            <a:r>
              <a:rPr lang="en-US" sz="3200" dirty="0" smtClean="0"/>
              <a:t> yang </a:t>
            </a:r>
            <a:r>
              <a:rPr lang="en-US" sz="3200" dirty="0" err="1" smtClean="0"/>
              <a:t>menunjukkan</a:t>
            </a:r>
            <a:r>
              <a:rPr lang="en-US" sz="3200" dirty="0" smtClean="0"/>
              <a:t> </a:t>
            </a:r>
            <a:r>
              <a:rPr lang="en-US" sz="3200" dirty="0" err="1" smtClean="0"/>
              <a:t>lebih</a:t>
            </a:r>
            <a:r>
              <a:rPr lang="en-US" sz="3200" dirty="0" smtClean="0"/>
              <a:t> </a:t>
            </a:r>
            <a:r>
              <a:rPr lang="en-US" sz="3200" dirty="0" err="1" smtClean="0"/>
              <a:t>umum</a:t>
            </a:r>
            <a:endParaRPr lang="id-ID" sz="3200" dirty="0" smtClean="0"/>
          </a:p>
          <a:p>
            <a:r>
              <a:rPr lang="id-ID" sz="3200" dirty="0" smtClean="0"/>
              <a:t>Dapat digunakan pada </a:t>
            </a:r>
            <a:r>
              <a:rPr lang="id-ID" sz="3200" b="1" i="1" dirty="0" smtClean="0"/>
              <a:t>use case</a:t>
            </a:r>
            <a:r>
              <a:rPr lang="id-ID" sz="3200" dirty="0" smtClean="0"/>
              <a:t> dan</a:t>
            </a:r>
            <a:r>
              <a:rPr lang="id-ID" sz="3200" b="1" i="1" dirty="0" smtClean="0"/>
              <a:t> actor</a:t>
            </a:r>
          </a:p>
          <a:p>
            <a:endParaRPr lang="id-ID" b="1" i="1" dirty="0"/>
          </a:p>
        </p:txBody>
      </p:sp>
    </p:spTree>
    <p:extLst>
      <p:ext uri="{BB962C8B-B14F-4D97-AF65-F5344CB8AC3E}">
        <p14:creationId xmlns:p14="http://schemas.microsoft.com/office/powerpoint/2010/main" val="5959348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42910" y="428604"/>
            <a:ext cx="8382000" cy="762000"/>
          </a:xfrm>
        </p:spPr>
        <p:txBody>
          <a:bodyPr>
            <a:normAutofit fontScale="90000"/>
          </a:bodyPr>
          <a:lstStyle/>
          <a:p>
            <a:pPr eaLnBrk="1" hangingPunct="1"/>
            <a:r>
              <a:rPr lang="en-US" sz="3600" b="1" i="1" dirty="0" smtClean="0"/>
              <a:t>Use Case Diagram with </a:t>
            </a:r>
            <a:r>
              <a:rPr lang="en-US" sz="3600" b="1" i="1" dirty="0" smtClean="0">
                <a:solidFill>
                  <a:srgbClr val="C00000"/>
                </a:solidFill>
              </a:rPr>
              <a:t>Specialized Actor</a:t>
            </a:r>
            <a:r>
              <a:rPr lang="id-ID" sz="3600" b="1" i="1" dirty="0" smtClean="0">
                <a:solidFill>
                  <a:srgbClr val="C00000"/>
                </a:solidFill>
              </a:rPr>
              <a:t> (Generalization)</a:t>
            </a:r>
            <a:endParaRPr lang="en-US" sz="3600" b="1" i="1" dirty="0" smtClean="0">
              <a:solidFill>
                <a:srgbClr val="C00000"/>
              </a:solidFill>
            </a:endParaRPr>
          </a:p>
        </p:txBody>
      </p:sp>
      <p:pic>
        <p:nvPicPr>
          <p:cNvPr id="66563" name="Picture 2" descr="fig_05_09"/>
          <p:cNvPicPr preferRelativeResize="0">
            <a:picLocks noChangeAspect="1" noChangeArrowheads="1"/>
          </p:cNvPicPr>
          <p:nvPr>
            <p:custDataLst>
              <p:tags r:id="rId1"/>
            </p:custDataLst>
          </p:nvPr>
        </p:nvPicPr>
        <p:blipFill>
          <a:blip r:embed="rId3" cstate="print"/>
          <a:srcRect/>
          <a:stretch>
            <a:fillRect/>
          </a:stretch>
        </p:blipFill>
        <p:spPr bwMode="auto">
          <a:xfrm>
            <a:off x="762000" y="1524000"/>
            <a:ext cx="7848600" cy="5159375"/>
          </a:xfrm>
          <a:prstGeom prst="rect">
            <a:avLst/>
          </a:prstGeom>
          <a:noFill/>
          <a:ln w="9525">
            <a:noFill/>
            <a:miter lim="800000"/>
            <a:headEnd/>
            <a:tailEnd/>
          </a:ln>
        </p:spPr>
      </p:pic>
    </p:spTree>
    <p:extLst>
      <p:ext uri="{BB962C8B-B14F-4D97-AF65-F5344CB8AC3E}">
        <p14:creationId xmlns:p14="http://schemas.microsoft.com/office/powerpoint/2010/main" val="1093152406"/>
      </p:ext>
    </p:extLst>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452422"/>
            <a:ext cx="8382000" cy="762000"/>
          </a:xfrm>
        </p:spPr>
        <p:txBody>
          <a:bodyPr>
            <a:noAutofit/>
          </a:bodyPr>
          <a:lstStyle/>
          <a:p>
            <a:pPr eaLnBrk="1" hangingPunct="1"/>
            <a:r>
              <a:rPr lang="en-US" sz="3600" b="1" i="1" dirty="0" smtClean="0">
                <a:solidFill>
                  <a:srgbClr val="C00000"/>
                </a:solidFill>
              </a:rPr>
              <a:t>Use Case Diagram </a:t>
            </a:r>
            <a:r>
              <a:rPr lang="en-US" sz="3600" b="1" i="1" dirty="0" smtClean="0"/>
              <a:t>for Appointment System</a:t>
            </a:r>
          </a:p>
        </p:txBody>
      </p:sp>
      <p:pic>
        <p:nvPicPr>
          <p:cNvPr id="65539" name="Picture 2" descr="fig_05_08"/>
          <p:cNvPicPr preferRelativeResize="0">
            <a:picLocks noChangeAspect="1" noChangeArrowheads="1"/>
          </p:cNvPicPr>
          <p:nvPr>
            <p:custDataLst>
              <p:tags r:id="rId1"/>
            </p:custDataLst>
          </p:nvPr>
        </p:nvPicPr>
        <p:blipFill>
          <a:blip r:embed="rId3" cstate="print"/>
          <a:srcRect/>
          <a:stretch>
            <a:fillRect/>
          </a:stretch>
        </p:blipFill>
        <p:spPr bwMode="auto">
          <a:xfrm>
            <a:off x="990600" y="1676400"/>
            <a:ext cx="7329488" cy="4953000"/>
          </a:xfrm>
          <a:prstGeom prst="rect">
            <a:avLst/>
          </a:prstGeom>
          <a:noFill/>
          <a:ln w="9525">
            <a:noFill/>
            <a:miter lim="800000"/>
            <a:headEnd/>
            <a:tailEnd/>
          </a:ln>
        </p:spPr>
      </p:pic>
    </p:spTree>
    <p:extLst>
      <p:ext uri="{BB962C8B-B14F-4D97-AF65-F5344CB8AC3E}">
        <p14:creationId xmlns:p14="http://schemas.microsoft.com/office/powerpoint/2010/main" val="252963205"/>
      </p:ext>
    </p:extLst>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42910" y="428604"/>
            <a:ext cx="8382000" cy="762000"/>
          </a:xfrm>
        </p:spPr>
        <p:txBody>
          <a:bodyPr>
            <a:normAutofit fontScale="90000"/>
          </a:bodyPr>
          <a:lstStyle/>
          <a:p>
            <a:pPr eaLnBrk="1" hangingPunct="1"/>
            <a:r>
              <a:rPr lang="en-US" sz="3600" b="1" i="1" dirty="0" smtClean="0"/>
              <a:t>Use Case Diagram with </a:t>
            </a:r>
            <a:r>
              <a:rPr lang="en-US" sz="3600" b="1" i="1" dirty="0" smtClean="0">
                <a:solidFill>
                  <a:srgbClr val="C00000"/>
                </a:solidFill>
              </a:rPr>
              <a:t>Specialized Actor</a:t>
            </a:r>
          </a:p>
        </p:txBody>
      </p:sp>
      <p:pic>
        <p:nvPicPr>
          <p:cNvPr id="66563" name="Picture 2" descr="fig_05_09"/>
          <p:cNvPicPr preferRelativeResize="0">
            <a:picLocks noChangeAspect="1" noChangeArrowheads="1"/>
          </p:cNvPicPr>
          <p:nvPr>
            <p:custDataLst>
              <p:tags r:id="rId1"/>
            </p:custDataLst>
          </p:nvPr>
        </p:nvPicPr>
        <p:blipFill>
          <a:blip r:embed="rId3" cstate="print"/>
          <a:srcRect/>
          <a:stretch>
            <a:fillRect/>
          </a:stretch>
        </p:blipFill>
        <p:spPr bwMode="auto">
          <a:xfrm>
            <a:off x="762000" y="1524000"/>
            <a:ext cx="7848600" cy="5159375"/>
          </a:xfrm>
          <a:prstGeom prst="rect">
            <a:avLst/>
          </a:prstGeom>
          <a:noFill/>
          <a:ln w="9525">
            <a:noFill/>
            <a:miter lim="800000"/>
            <a:headEnd/>
            <a:tailEnd/>
          </a:ln>
        </p:spPr>
      </p:pic>
    </p:spTree>
    <p:extLst>
      <p:ext uri="{BB962C8B-B14F-4D97-AF65-F5344CB8AC3E}">
        <p14:creationId xmlns:p14="http://schemas.microsoft.com/office/powerpoint/2010/main" val="2724872460"/>
      </p:ext>
    </p:extLst>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116632"/>
            <a:ext cx="8382000" cy="762000"/>
          </a:xfrm>
        </p:spPr>
        <p:txBody>
          <a:bodyPr>
            <a:normAutofit/>
          </a:bodyPr>
          <a:lstStyle/>
          <a:p>
            <a:pPr eaLnBrk="1" hangingPunct="1"/>
            <a:r>
              <a:rPr lang="en-US" sz="2800" b="1" dirty="0" smtClean="0"/>
              <a:t>Extend and Include Relationships</a:t>
            </a:r>
            <a:r>
              <a:rPr lang="id-ID" sz="2800" b="1" dirty="0" smtClean="0"/>
              <a:t>, Generalization</a:t>
            </a:r>
            <a:endParaRPr lang="en-US" sz="2800" b="1" dirty="0" smtClean="0"/>
          </a:p>
        </p:txBody>
      </p:sp>
      <p:pic>
        <p:nvPicPr>
          <p:cNvPr id="5" name="Picture 3"/>
          <p:cNvPicPr>
            <a:picLocks noChangeAspect="1" noChangeArrowheads="1"/>
          </p:cNvPicPr>
          <p:nvPr/>
        </p:nvPicPr>
        <p:blipFill rotWithShape="1">
          <a:blip r:embed="rId2" cstate="print"/>
          <a:srcRect l="7954" t="2035" r="7197"/>
          <a:stretch/>
        </p:blipFill>
        <p:spPr bwMode="auto">
          <a:xfrm>
            <a:off x="467544" y="692696"/>
            <a:ext cx="8064896" cy="6239091"/>
          </a:xfrm>
          <a:prstGeom prst="rect">
            <a:avLst/>
          </a:prstGeom>
          <a:ln>
            <a:noFill/>
          </a:ln>
          <a:effectLst>
            <a:softEdge rad="112500"/>
          </a:effectLst>
        </p:spPr>
      </p:pic>
    </p:spTree>
    <p:extLst>
      <p:ext uri="{BB962C8B-B14F-4D97-AF65-F5344CB8AC3E}">
        <p14:creationId xmlns:p14="http://schemas.microsoft.com/office/powerpoint/2010/main" val="1824237832"/>
      </p:ext>
    </p:extLst>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10760" y="2863353"/>
            <a:ext cx="5328592" cy="769441"/>
          </a:xfrm>
          <a:prstGeom prst="rect">
            <a:avLst/>
          </a:prstGeom>
          <a:noFill/>
        </p:spPr>
        <p:txBody>
          <a:bodyPr wrap="square" rtlCol="0">
            <a:spAutoFit/>
          </a:bodyPr>
          <a:lstStyle/>
          <a:p>
            <a:pPr algn="ctr"/>
            <a:r>
              <a:rPr lang="id-ID" sz="4400" b="1" dirty="0" smtClean="0">
                <a:solidFill>
                  <a:srgbClr val="00B0F0"/>
                </a:solidFill>
              </a:rPr>
              <a:t>TERIMA KASIH</a:t>
            </a:r>
            <a:endParaRPr lang="id-ID" sz="4400" b="1" dirty="0">
              <a:solidFill>
                <a:srgbClr val="00B0F0"/>
              </a:solidFill>
            </a:endParaRPr>
          </a:p>
        </p:txBody>
      </p:sp>
    </p:spTree>
    <p:extLst>
      <p:ext uri="{BB962C8B-B14F-4D97-AF65-F5344CB8AC3E}">
        <p14:creationId xmlns:p14="http://schemas.microsoft.com/office/powerpoint/2010/main" val="653019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rgbClr val="00B0F0"/>
                </a:solidFill>
              </a:rPr>
              <a:t>Review</a:t>
            </a:r>
            <a:endParaRPr lang="en-US" b="1" dirty="0">
              <a:solidFill>
                <a:srgbClr val="00B0F0"/>
              </a:solidFill>
            </a:endParaRPr>
          </a:p>
        </p:txBody>
      </p:sp>
      <p:pic>
        <p:nvPicPr>
          <p:cNvPr id="1026" name="Picture 2" descr="D:\JOB\NGAJAR\UDINUS\2013-FIK-TI Rekayasa Perangkat Lunak (RPL)\software engineering\z lain-lain z\IMG_20130922_0001.jpg"/>
          <p:cNvPicPr>
            <a:picLocks noChangeAspect="1" noChangeArrowheads="1"/>
          </p:cNvPicPr>
          <p:nvPr/>
        </p:nvPicPr>
        <p:blipFill>
          <a:blip r:embed="rId2"/>
          <a:srcRect/>
          <a:stretch>
            <a:fillRect/>
          </a:stretch>
        </p:blipFill>
        <p:spPr bwMode="auto">
          <a:xfrm>
            <a:off x="611560" y="1570404"/>
            <a:ext cx="5832648" cy="4234860"/>
          </a:xfrm>
          <a:prstGeom prst="rect">
            <a:avLst/>
          </a:prstGeom>
          <a:noFill/>
        </p:spPr>
      </p:pic>
      <p:sp>
        <p:nvSpPr>
          <p:cNvPr id="4" name="TextBox 3"/>
          <p:cNvSpPr txBox="1"/>
          <p:nvPr/>
        </p:nvSpPr>
        <p:spPr>
          <a:xfrm>
            <a:off x="6732240" y="1570613"/>
            <a:ext cx="2232248" cy="2862322"/>
          </a:xfrm>
          <a:prstGeom prst="rect">
            <a:avLst/>
          </a:prstGeom>
          <a:noFill/>
        </p:spPr>
        <p:txBody>
          <a:bodyPr wrap="square" rtlCol="0">
            <a:spAutoFit/>
          </a:bodyPr>
          <a:lstStyle/>
          <a:p>
            <a:r>
              <a:rPr lang="en-US" dirty="0" err="1"/>
              <a:t>Bentuk</a:t>
            </a:r>
            <a:r>
              <a:rPr lang="en-US" dirty="0"/>
              <a:t> </a:t>
            </a:r>
            <a:r>
              <a:rPr lang="en-US" dirty="0" err="1"/>
              <a:t>representasi</a:t>
            </a:r>
            <a:r>
              <a:rPr lang="en-US" dirty="0"/>
              <a:t> yang </a:t>
            </a:r>
            <a:r>
              <a:rPr lang="en-US" dirty="0" err="1"/>
              <a:t>berbeda</a:t>
            </a:r>
            <a:r>
              <a:rPr lang="en-US" dirty="0"/>
              <a:t> </a:t>
            </a:r>
            <a:r>
              <a:rPr lang="en-US" dirty="0" err="1"/>
              <a:t>memberi</a:t>
            </a:r>
            <a:r>
              <a:rPr lang="en-US" dirty="0"/>
              <a:t> </a:t>
            </a:r>
            <a:r>
              <a:rPr lang="en-US" dirty="0" err="1"/>
              <a:t>pertimbangan</a:t>
            </a:r>
            <a:r>
              <a:rPr lang="en-US" dirty="0"/>
              <a:t> </a:t>
            </a:r>
            <a:r>
              <a:rPr lang="en-US" dirty="0" err="1"/>
              <a:t>kebutuhan-kebutuhan</a:t>
            </a:r>
            <a:r>
              <a:rPr lang="en-US" dirty="0"/>
              <a:t> </a:t>
            </a:r>
            <a:r>
              <a:rPr lang="en-US" dirty="0" err="1"/>
              <a:t>sistem</a:t>
            </a:r>
            <a:r>
              <a:rPr lang="en-US" dirty="0"/>
              <a:t>/ </a:t>
            </a:r>
            <a:r>
              <a:rPr lang="en-US" dirty="0" err="1"/>
              <a:t>perangkat</a:t>
            </a:r>
            <a:r>
              <a:rPr lang="en-US" dirty="0"/>
              <a:t> </a:t>
            </a:r>
            <a:r>
              <a:rPr lang="en-US" dirty="0" err="1"/>
              <a:t>lunak</a:t>
            </a:r>
            <a:r>
              <a:rPr lang="en-US" dirty="0"/>
              <a:t> </a:t>
            </a:r>
            <a:r>
              <a:rPr lang="en-US" dirty="0" err="1"/>
              <a:t>dari</a:t>
            </a:r>
            <a:r>
              <a:rPr lang="en-US" dirty="0"/>
              <a:t> </a:t>
            </a:r>
            <a:r>
              <a:rPr lang="en-US" dirty="0" err="1"/>
              <a:t>berbagai</a:t>
            </a:r>
            <a:r>
              <a:rPr lang="en-US" dirty="0"/>
              <a:t> </a:t>
            </a:r>
            <a:r>
              <a:rPr lang="en-US" dirty="0" err="1"/>
              <a:t>sudut</a:t>
            </a:r>
            <a:r>
              <a:rPr lang="en-US" dirty="0"/>
              <a:t> </a:t>
            </a:r>
            <a:r>
              <a:rPr lang="en-US" dirty="0" err="1"/>
              <a:t>pandang</a:t>
            </a:r>
            <a:r>
              <a:rPr lang="en-US" dirty="0"/>
              <a:t> yang </a:t>
            </a:r>
            <a:r>
              <a:rPr lang="en-US" dirty="0" err="1" smtClean="0"/>
              <a:t>berbed</a:t>
            </a:r>
            <a:r>
              <a:rPr lang="id-ID" dirty="0" smtClean="0"/>
              <a:t>a</a:t>
            </a:r>
            <a:endParaRPr lang="en-US" dirty="0"/>
          </a:p>
        </p:txBody>
      </p:sp>
      <p:sp>
        <p:nvSpPr>
          <p:cNvPr id="5" name="TextBox 4"/>
          <p:cNvSpPr txBox="1"/>
          <p:nvPr/>
        </p:nvSpPr>
        <p:spPr>
          <a:xfrm>
            <a:off x="1979712" y="6021288"/>
            <a:ext cx="3600400" cy="369332"/>
          </a:xfrm>
          <a:prstGeom prst="rect">
            <a:avLst/>
          </a:prstGeom>
          <a:noFill/>
        </p:spPr>
        <p:txBody>
          <a:bodyPr wrap="square" rtlCol="0">
            <a:spAutoFit/>
          </a:bodyPr>
          <a:lstStyle/>
          <a:p>
            <a:r>
              <a:rPr lang="en-US" b="1" dirty="0" err="1"/>
              <a:t>Elemen-elemen</a:t>
            </a:r>
            <a:r>
              <a:rPr lang="en-US" b="1" dirty="0"/>
              <a:t> Model </a:t>
            </a:r>
            <a:r>
              <a:rPr lang="en-US" b="1" dirty="0" err="1"/>
              <a:t>Analisis</a:t>
            </a:r>
            <a:endParaRPr lang="id-ID" dirty="0"/>
          </a:p>
        </p:txBody>
      </p:sp>
    </p:spTree>
    <p:extLst>
      <p:ext uri="{BB962C8B-B14F-4D97-AF65-F5344CB8AC3E}">
        <p14:creationId xmlns:p14="http://schemas.microsoft.com/office/powerpoint/2010/main" val="998430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id-ID" dirty="0" smtClean="0"/>
              <a:t>USE CASE SCENARIO</a:t>
            </a:r>
            <a:endParaRPr lang="id-ID" dirty="0"/>
          </a:p>
        </p:txBody>
      </p:sp>
      <p:sp>
        <p:nvSpPr>
          <p:cNvPr id="5" name="Text Placeholder 4"/>
          <p:cNvSpPr>
            <a:spLocks noGrp="1"/>
          </p:cNvSpPr>
          <p:nvPr>
            <p:ph type="body" idx="1"/>
          </p:nvPr>
        </p:nvSpPr>
        <p:spPr/>
        <p:txBody>
          <a:bodyPr/>
          <a:lstStyle/>
          <a:p>
            <a:endParaRPr lang="id-ID"/>
          </a:p>
        </p:txBody>
      </p:sp>
    </p:spTree>
    <p:extLst>
      <p:ext uri="{BB962C8B-B14F-4D97-AF65-F5344CB8AC3E}">
        <p14:creationId xmlns:p14="http://schemas.microsoft.com/office/powerpoint/2010/main" val="1781424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Skenario</a:t>
            </a:r>
            <a:endParaRPr lang="id-ID" dirty="0"/>
          </a:p>
        </p:txBody>
      </p:sp>
      <p:sp>
        <p:nvSpPr>
          <p:cNvPr id="3" name="Content Placeholder 2"/>
          <p:cNvSpPr>
            <a:spLocks noGrp="1"/>
          </p:cNvSpPr>
          <p:nvPr>
            <p:ph idx="1"/>
          </p:nvPr>
        </p:nvSpPr>
        <p:spPr>
          <a:xfrm>
            <a:off x="457200" y="1600200"/>
            <a:ext cx="8229600" cy="4972072"/>
          </a:xfrm>
        </p:spPr>
        <p:txBody>
          <a:bodyPr>
            <a:normAutofit/>
          </a:bodyPr>
          <a:lstStyle/>
          <a:p>
            <a:r>
              <a:rPr lang="id-ID" dirty="0" smtClean="0"/>
              <a:t>Contoh: sebuah toko online berbasis web, kita memiliki skenario </a:t>
            </a:r>
            <a:r>
              <a:rPr lang="id-ID" i="1" dirty="0" smtClean="0"/>
              <a:t>Buy a Product</a:t>
            </a:r>
            <a:r>
              <a:rPr lang="id-ID" dirty="0" smtClean="0"/>
              <a:t> (membeli suatu produk) dengan deskripsi</a:t>
            </a:r>
          </a:p>
          <a:p>
            <a:endParaRPr lang="id-ID" dirty="0" smtClean="0"/>
          </a:p>
          <a:p>
            <a:r>
              <a:rPr lang="id-ID" i="1" dirty="0" smtClean="0"/>
              <a:t>Pelanggan melihat-lihat katalog dan menambahkan barang-barang yang diinginkan ke dalam keranjang belanja. Pada saat pelanggan tersebut ingin membayar, pelanggan menjabarkan tentang informasi pengiriman barang dan kartu kredit serta mengkonfirmasi transaksi. Sistem kemudian memeriksa otoritas pada kartu kredit lalu mengkonfirmasi transaksi secara langsung dan mengirim email tindak lanjut</a:t>
            </a:r>
            <a:endParaRPr lang="id-ID" i="1" dirty="0"/>
          </a:p>
        </p:txBody>
      </p:sp>
    </p:spTree>
    <p:extLst>
      <p:ext uri="{BB962C8B-B14F-4D97-AF65-F5344CB8AC3E}">
        <p14:creationId xmlns:p14="http://schemas.microsoft.com/office/powerpoint/2010/main" val="173667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Skenario di atas memiliki tujuan yaitu </a:t>
            </a:r>
            <a:r>
              <a:rPr lang="id-ID" u="sng" dirty="0" smtClean="0"/>
              <a:t>membeli suatu produk</a:t>
            </a:r>
          </a:p>
          <a:p>
            <a:r>
              <a:rPr lang="id-ID" dirty="0" smtClean="0"/>
              <a:t>Walaupun dalam melakukan otoritasi pada kartu kredit mungkin bisa saja gagal. </a:t>
            </a:r>
          </a:p>
          <a:p>
            <a:r>
              <a:rPr lang="id-ID" dirty="0" smtClean="0"/>
              <a:t>Mungkin juga konsumennya merupakan member dan tidak perlu mengirim informasi pengiriman barang dan kartu kredit</a:t>
            </a:r>
          </a:p>
          <a:p>
            <a:r>
              <a:rPr lang="id-ID" u="sng" dirty="0" smtClean="0"/>
              <a:t>Tujuan pengguna merupakan kunci sukses sebuah use case</a:t>
            </a:r>
          </a:p>
        </p:txBody>
      </p:sp>
      <p:sp>
        <p:nvSpPr>
          <p:cNvPr id="4" name="Title 3"/>
          <p:cNvSpPr>
            <a:spLocks noGrp="1"/>
          </p:cNvSpPr>
          <p:nvPr>
            <p:ph type="title"/>
          </p:nvPr>
        </p:nvSpPr>
        <p:spPr/>
        <p:txBody>
          <a:bodyPr/>
          <a:lstStyle/>
          <a:p>
            <a:r>
              <a:rPr lang="id-ID" dirty="0" smtClean="0"/>
              <a:t>Contoh Skenario</a:t>
            </a:r>
            <a:endParaRPr lang="id-ID" dirty="0"/>
          </a:p>
        </p:txBody>
      </p:sp>
    </p:spTree>
    <p:extLst>
      <p:ext uri="{BB962C8B-B14F-4D97-AF65-F5344CB8AC3E}">
        <p14:creationId xmlns:p14="http://schemas.microsoft.com/office/powerpoint/2010/main" val="1797161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How to write a use case</a:t>
            </a:r>
            <a:endParaRPr lang="id-ID" dirty="0"/>
          </a:p>
        </p:txBody>
      </p:sp>
      <p:sp>
        <p:nvSpPr>
          <p:cNvPr id="6" name="Content Placeholder 5"/>
          <p:cNvSpPr>
            <a:spLocks noGrp="1"/>
          </p:cNvSpPr>
          <p:nvPr>
            <p:ph sz="quarter" idx="1"/>
          </p:nvPr>
        </p:nvSpPr>
        <p:spPr>
          <a:xfrm>
            <a:off x="457200" y="1357298"/>
            <a:ext cx="8229600" cy="4799662"/>
          </a:xfrm>
        </p:spPr>
        <p:txBody>
          <a:bodyPr>
            <a:normAutofit/>
          </a:bodyPr>
          <a:lstStyle/>
          <a:p>
            <a:endParaRPr lang="id-ID" sz="2800" dirty="0" smtClean="0"/>
          </a:p>
          <a:p>
            <a:r>
              <a:rPr lang="en-GB" sz="2800" dirty="0" smtClean="0"/>
              <a:t>Capture a summary use case</a:t>
            </a:r>
          </a:p>
          <a:p>
            <a:pPr lvl="1"/>
            <a:r>
              <a:rPr lang="en-GB" sz="2400" dirty="0" smtClean="0"/>
              <a:t>An overview in a sentence</a:t>
            </a:r>
          </a:p>
          <a:p>
            <a:r>
              <a:rPr lang="en-GB" sz="2800" dirty="0" smtClean="0"/>
              <a:t>Identify actors and their goals</a:t>
            </a:r>
          </a:p>
          <a:p>
            <a:pPr lvl="1"/>
            <a:r>
              <a:rPr lang="en-GB" sz="2400" dirty="0" smtClean="0"/>
              <a:t>Actors can be people, systems, organisations</a:t>
            </a:r>
          </a:p>
          <a:p>
            <a:pPr lvl="1"/>
            <a:r>
              <a:rPr lang="en-GB" sz="2400" dirty="0" smtClean="0"/>
              <a:t>Stakeholders and their interests</a:t>
            </a:r>
          </a:p>
          <a:p>
            <a:r>
              <a:rPr lang="en-GB" sz="2800" dirty="0" smtClean="0"/>
              <a:t>Write success scenario as steps</a:t>
            </a:r>
          </a:p>
          <a:p>
            <a:r>
              <a:rPr lang="en-GB" sz="2800" dirty="0" smtClean="0"/>
              <a:t>Define exceptions to each step</a:t>
            </a:r>
            <a:endParaRPr lang="en-US" sz="2800" dirty="0" smtClean="0"/>
          </a:p>
          <a:p>
            <a:endParaRPr lang="id-ID" sz="2800" dirty="0"/>
          </a:p>
        </p:txBody>
      </p:sp>
    </p:spTree>
    <p:extLst>
      <p:ext uri="{BB962C8B-B14F-4D97-AF65-F5344CB8AC3E}">
        <p14:creationId xmlns:p14="http://schemas.microsoft.com/office/powerpoint/2010/main" val="1502879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Use Case Summary</a:t>
            </a:r>
            <a:endParaRPr lang="id-ID" dirty="0"/>
          </a:p>
        </p:txBody>
      </p:sp>
      <p:sp>
        <p:nvSpPr>
          <p:cNvPr id="3" name="Content Placeholder 2"/>
          <p:cNvSpPr>
            <a:spLocks noGrp="1"/>
          </p:cNvSpPr>
          <p:nvPr>
            <p:ph idx="1"/>
          </p:nvPr>
        </p:nvSpPr>
        <p:spPr/>
        <p:txBody>
          <a:bodyPr>
            <a:normAutofit/>
          </a:bodyPr>
          <a:lstStyle/>
          <a:p>
            <a:r>
              <a:rPr lang="id-ID" b="1" i="1" dirty="0" smtClean="0"/>
              <a:t>Contoh Use Case Summary membeli suatu product:  </a:t>
            </a:r>
            <a:r>
              <a:rPr lang="id-ID" i="1" dirty="0" smtClean="0"/>
              <a:t>Pelanggan melihat-lihat katalog dan menambahkan barang-barang yang diinginkan ke dalam keranjang belanja</a:t>
            </a:r>
            <a:endParaRPr lang="id-ID" u="sng" dirty="0" smtClean="0"/>
          </a:p>
        </p:txBody>
      </p:sp>
    </p:spTree>
    <p:extLst>
      <p:ext uri="{BB962C8B-B14F-4D97-AF65-F5344CB8AC3E}">
        <p14:creationId xmlns:p14="http://schemas.microsoft.com/office/powerpoint/2010/main" val="3245395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Skenario Keberhasilan Utama (</a:t>
            </a:r>
            <a:r>
              <a:rPr lang="id-ID" i="1" dirty="0" smtClean="0"/>
              <a:t>Main Success Scenario</a:t>
            </a:r>
            <a:r>
              <a:rPr lang="id-ID" dirty="0" smtClean="0"/>
              <a:t>)</a:t>
            </a:r>
            <a:endParaRPr lang="id-ID" dirty="0"/>
          </a:p>
        </p:txBody>
      </p:sp>
      <p:sp>
        <p:nvSpPr>
          <p:cNvPr id="3" name="Content Placeholder 2"/>
          <p:cNvSpPr>
            <a:spLocks noGrp="1"/>
          </p:cNvSpPr>
          <p:nvPr>
            <p:ph idx="1"/>
          </p:nvPr>
        </p:nvSpPr>
        <p:spPr>
          <a:xfrm>
            <a:off x="457200" y="1700808"/>
            <a:ext cx="8229600" cy="4937760"/>
          </a:xfrm>
        </p:spPr>
        <p:txBody>
          <a:bodyPr>
            <a:normAutofit/>
          </a:bodyPr>
          <a:lstStyle/>
          <a:p>
            <a:pPr>
              <a:buNone/>
            </a:pPr>
            <a:r>
              <a:rPr lang="id-ID" u="sng" dirty="0" smtClean="0"/>
              <a:t>Skenario Keberhasilan Utama:</a:t>
            </a:r>
          </a:p>
          <a:p>
            <a:pPr marL="514350" indent="-514350">
              <a:buFont typeface="+mj-lt"/>
              <a:buAutoNum type="arabicPeriod"/>
            </a:pPr>
            <a:r>
              <a:rPr lang="id-ID" dirty="0" smtClean="0"/>
              <a:t>Pelanggan melihat-lihat katalog dan memilih barang untuk dibeli</a:t>
            </a:r>
          </a:p>
          <a:p>
            <a:pPr marL="514350" indent="-514350">
              <a:buFont typeface="+mj-lt"/>
              <a:buAutoNum type="arabicPeriod"/>
            </a:pPr>
            <a:r>
              <a:rPr lang="id-ID" dirty="0" smtClean="0"/>
              <a:t>Pelanggan memeriksa </a:t>
            </a:r>
          </a:p>
          <a:p>
            <a:pPr marL="514350" indent="-514350">
              <a:buFont typeface="+mj-lt"/>
              <a:buAutoNum type="arabicPeriod"/>
            </a:pPr>
            <a:r>
              <a:rPr lang="id-ID" dirty="0" smtClean="0"/>
              <a:t>Pelanggan mengisi informasi pengiriman barang</a:t>
            </a:r>
          </a:p>
          <a:p>
            <a:pPr marL="514350" indent="-514350">
              <a:buFont typeface="+mj-lt"/>
              <a:buAutoNum type="arabicPeriod"/>
            </a:pPr>
            <a:r>
              <a:rPr lang="id-ID" dirty="0" smtClean="0"/>
              <a:t>Sistem menampilkan informasi seluruh harga, termasuk pengiriman</a:t>
            </a:r>
          </a:p>
          <a:p>
            <a:pPr marL="514350" indent="-514350">
              <a:buFont typeface="+mj-lt"/>
              <a:buAutoNum type="arabicPeriod"/>
            </a:pPr>
            <a:r>
              <a:rPr lang="id-ID" dirty="0" smtClean="0"/>
              <a:t>Pelanggan mengisi informasi kartu kredit</a:t>
            </a:r>
          </a:p>
          <a:p>
            <a:pPr marL="514350" indent="-514350">
              <a:buFont typeface="+mj-lt"/>
              <a:buAutoNum type="arabicPeriod"/>
            </a:pPr>
            <a:r>
              <a:rPr lang="id-ID" dirty="0" smtClean="0"/>
              <a:t>Sistem mengotorisasi pembelian</a:t>
            </a:r>
          </a:p>
          <a:p>
            <a:pPr marL="514350" indent="-514350">
              <a:buFont typeface="+mj-lt"/>
              <a:buAutoNum type="arabicPeriod"/>
            </a:pPr>
            <a:r>
              <a:rPr lang="id-ID" dirty="0" smtClean="0"/>
              <a:t>Sistem mengkonfirmasi penjualan secara lengsung</a:t>
            </a:r>
          </a:p>
          <a:p>
            <a:pPr marL="514350" indent="-514350">
              <a:buFont typeface="+mj-lt"/>
              <a:buAutoNum type="arabicPeriod"/>
            </a:pPr>
            <a:r>
              <a:rPr lang="id-ID" dirty="0" smtClean="0"/>
              <a:t>Sistem mengirim e-mail konfirmasi ke pelanggan</a:t>
            </a:r>
          </a:p>
          <a:p>
            <a:endParaRPr lang="id-ID" dirty="0" smtClean="0"/>
          </a:p>
          <a:p>
            <a:endParaRPr lang="id-ID" u="sng" dirty="0"/>
          </a:p>
        </p:txBody>
      </p:sp>
    </p:spTree>
    <p:extLst>
      <p:ext uri="{BB962C8B-B14F-4D97-AF65-F5344CB8AC3E}">
        <p14:creationId xmlns:p14="http://schemas.microsoft.com/office/powerpoint/2010/main" val="2015144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2.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3.xml><?xml version="1.0" encoding="utf-8"?>
<p:tagLst xmlns:a="http://schemas.openxmlformats.org/drawingml/2006/main" xmlns:r="http://schemas.openxmlformats.org/officeDocument/2006/relationships" xmlns:p="http://schemas.openxmlformats.org/presentationml/2006/main">
  <p:tag name="IIW_TYPE_IMAGE" val="Text Box 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1106</TotalTime>
  <Words>682</Words>
  <Application>Microsoft Office PowerPoint</Application>
  <PresentationFormat>On-screen Show (4:3)</PresentationFormat>
  <Paragraphs>139</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ＭＳ Ｐゴシック</vt:lpstr>
      <vt:lpstr>Arial</vt:lpstr>
      <vt:lpstr>Calibri</vt:lpstr>
      <vt:lpstr>Symbol</vt:lpstr>
      <vt:lpstr>Verdana</vt:lpstr>
      <vt:lpstr>Clarity</vt:lpstr>
      <vt:lpstr>REKAYASA PERANGKAT LUNAK LANJUT</vt:lpstr>
      <vt:lpstr>Review</vt:lpstr>
      <vt:lpstr>Review</vt:lpstr>
      <vt:lpstr>USE CASE SCENARIO</vt:lpstr>
      <vt:lpstr>Contoh Skenario</vt:lpstr>
      <vt:lpstr>Contoh Skenario</vt:lpstr>
      <vt:lpstr>How to write a use case</vt:lpstr>
      <vt:lpstr>Contoh Use Case Summary</vt:lpstr>
      <vt:lpstr>Skenario Keberhasilan Utama (Main Success Scenario)</vt:lpstr>
      <vt:lpstr>PowerPoint Presentation</vt:lpstr>
      <vt:lpstr>USE CASE DIAGRAM</vt:lpstr>
      <vt:lpstr>Use Case</vt:lpstr>
      <vt:lpstr>Use Case Diagram Syntax</vt:lpstr>
      <vt:lpstr>Use Case Diagram</vt:lpstr>
      <vt:lpstr>Use Case</vt:lpstr>
      <vt:lpstr>Actor</vt:lpstr>
      <vt:lpstr>System Boundary</vt:lpstr>
      <vt:lpstr>Relationship</vt:lpstr>
      <vt:lpstr>Association Relationship</vt:lpstr>
      <vt:lpstr>Include Relationship</vt:lpstr>
      <vt:lpstr>Extend Relationship</vt:lpstr>
      <vt:lpstr>Generalization Relationship</vt:lpstr>
      <vt:lpstr>Use Case Diagram with Specialized Actor (Generalization)</vt:lpstr>
      <vt:lpstr>Use Case Diagram for Appointment System</vt:lpstr>
      <vt:lpstr>Use Case Diagram with Specialized Actor</vt:lpstr>
      <vt:lpstr>Extend and Include Relationships, Generalization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 oriented analyst and design</dc:title>
  <dc:creator>USER</dc:creator>
  <cp:lastModifiedBy>Dave Kurniawan</cp:lastModifiedBy>
  <cp:revision>97</cp:revision>
  <dcterms:created xsi:type="dcterms:W3CDTF">2016-03-02T03:33:50Z</dcterms:created>
  <dcterms:modified xsi:type="dcterms:W3CDTF">2019-11-29T11:33:00Z</dcterms:modified>
</cp:coreProperties>
</file>