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504" r:id="rId3"/>
    <p:sldId id="506" r:id="rId4"/>
    <p:sldId id="507" r:id="rId5"/>
    <p:sldId id="508" r:id="rId6"/>
    <p:sldId id="505" r:id="rId7"/>
    <p:sldId id="492" r:id="rId8"/>
    <p:sldId id="493" r:id="rId9"/>
    <p:sldId id="494" r:id="rId10"/>
    <p:sldId id="495" r:id="rId11"/>
    <p:sldId id="515" r:id="rId12"/>
    <p:sldId id="516" r:id="rId13"/>
    <p:sldId id="517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9" r:id="rId22"/>
    <p:sldId id="511" r:id="rId23"/>
    <p:sldId id="512" r:id="rId24"/>
    <p:sldId id="513" r:id="rId25"/>
    <p:sldId id="518" r:id="rId26"/>
    <p:sldId id="325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3D6C6-9335-4DBB-A31F-0F422A893517}" type="datetimeFigureOut">
              <a:rPr lang="id-ID" smtClean="0"/>
              <a:t>26/05/2016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D34D4-02A5-40A4-B091-5D325D0D11C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585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A57EE4-0A75-46CB-864A-ECD52D51CC3B}" type="slidenum">
              <a:rPr lang="en-US"/>
              <a:pPr/>
              <a:t>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D7808-E720-4627-A483-693F92215E9A}" type="slidenum">
              <a:rPr lang="en-US"/>
              <a:pPr/>
              <a:t>24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7146-82B9-4C81-A4DB-34BF03A5D3EA}" type="datetimeFigureOut">
              <a:rPr lang="id-ID" smtClean="0"/>
              <a:t>26/05/2016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86C-42E5-462D-8902-75DEEB04AE06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7146-82B9-4C81-A4DB-34BF03A5D3EA}" type="datetimeFigureOut">
              <a:rPr lang="id-ID" smtClean="0"/>
              <a:t>26/05/2016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86C-42E5-462D-8902-75DEEB04AE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7146-82B9-4C81-A4DB-34BF03A5D3EA}" type="datetimeFigureOut">
              <a:rPr lang="id-ID" smtClean="0"/>
              <a:t>26/05/2016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86C-42E5-462D-8902-75DEEB04AE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7146-82B9-4C81-A4DB-34BF03A5D3EA}" type="datetimeFigureOut">
              <a:rPr lang="id-ID" smtClean="0"/>
              <a:t>26/05/2016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86C-42E5-462D-8902-75DEEB04AE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7146-82B9-4C81-A4DB-34BF03A5D3EA}" type="datetimeFigureOut">
              <a:rPr lang="id-ID" smtClean="0"/>
              <a:t>26/05/2016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86C-42E5-462D-8902-75DEEB04AE06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7146-82B9-4C81-A4DB-34BF03A5D3EA}" type="datetimeFigureOut">
              <a:rPr lang="id-ID" smtClean="0"/>
              <a:t>26/05/2016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86C-42E5-462D-8902-75DEEB04AE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7146-82B9-4C81-A4DB-34BF03A5D3EA}" type="datetimeFigureOut">
              <a:rPr lang="id-ID" smtClean="0"/>
              <a:t>26/05/2016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86C-42E5-462D-8902-75DEEB04AE06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7146-82B9-4C81-A4DB-34BF03A5D3EA}" type="datetimeFigureOut">
              <a:rPr lang="id-ID" smtClean="0"/>
              <a:t>26/05/2016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86C-42E5-462D-8902-75DEEB04AE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7146-82B9-4C81-A4DB-34BF03A5D3EA}" type="datetimeFigureOut">
              <a:rPr lang="id-ID" smtClean="0"/>
              <a:t>26/05/2016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86C-42E5-462D-8902-75DEEB04AE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7146-82B9-4C81-A4DB-34BF03A5D3EA}" type="datetimeFigureOut">
              <a:rPr lang="id-ID" smtClean="0"/>
              <a:t>26/05/2016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86C-42E5-462D-8902-75DEEB04AE06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7146-82B9-4C81-A4DB-34BF03A5D3EA}" type="datetimeFigureOut">
              <a:rPr lang="id-ID" smtClean="0"/>
              <a:t>26/05/2016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86C-42E5-462D-8902-75DEEB04AE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C477146-82B9-4C81-A4DB-34BF03A5D3EA}" type="datetimeFigureOut">
              <a:rPr lang="id-ID" smtClean="0"/>
              <a:t>26/05/2016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9BD286C-42E5-462D-8902-75DEEB04AE06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efri.kurniawan@dsn.dinus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Object oriented analyst and design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Defri Kurniawan</a:t>
            </a:r>
          </a:p>
          <a:p>
            <a:r>
              <a:rPr lang="id-ID" dirty="0" smtClean="0">
                <a:hlinkClick r:id="rId2"/>
              </a:rPr>
              <a:t>defri.kurniawan@dsn.dinus.ac.id</a:t>
            </a:r>
            <a:r>
              <a:rPr lang="id-ID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562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fig192_01_0.jpg"/>
          <p:cNvPicPr>
            <a:picLocks noChangeAspect="1"/>
          </p:cNvPicPr>
          <p:nvPr/>
        </p:nvPicPr>
        <p:blipFill rotWithShape="1">
          <a:blip r:embed="rId2" cstate="print"/>
          <a:srcRect t="34344" b="5555"/>
          <a:stretch/>
        </p:blipFill>
        <p:spPr>
          <a:xfrm>
            <a:off x="135220" y="548680"/>
            <a:ext cx="890127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034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Example Sequence Hotel Reservation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413" t="24414" r="19290" b="9179"/>
          <a:stretch>
            <a:fillRect/>
          </a:stretch>
        </p:blipFill>
        <p:spPr bwMode="auto">
          <a:xfrm>
            <a:off x="500034" y="1571612"/>
            <a:ext cx="8143932" cy="512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65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Penjelasan Sequence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5143512"/>
          </a:xfrm>
        </p:spPr>
        <p:txBody>
          <a:bodyPr>
            <a:normAutofit/>
          </a:bodyPr>
          <a:lstStyle/>
          <a:p>
            <a:r>
              <a:rPr lang="id-ID" dirty="0" smtClean="0"/>
              <a:t>Gambar di atas adalah diagram Sequence untuk pembuatan Hotel Reservation. Obyek yang mengawali urutan </a:t>
            </a:r>
            <a:r>
              <a:rPr lang="id-ID" i="1" dirty="0" smtClean="0"/>
              <a:t>message </a:t>
            </a:r>
            <a:r>
              <a:rPr lang="id-ID" dirty="0" smtClean="0"/>
              <a:t>adalah</a:t>
            </a:r>
            <a:r>
              <a:rPr lang="id-ID" i="1" dirty="0" smtClean="0"/>
              <a:t> ‘aReservation Window</a:t>
            </a:r>
          </a:p>
          <a:p>
            <a:endParaRPr lang="id-ID" i="1" dirty="0" smtClean="0"/>
          </a:p>
          <a:p>
            <a:r>
              <a:rPr lang="en-US" dirty="0" smtClean="0"/>
              <a:t>‘</a:t>
            </a:r>
            <a:r>
              <a:rPr lang="en-US" i="1" dirty="0" smtClean="0"/>
              <a:t>Reservation window</a:t>
            </a:r>
            <a:r>
              <a:rPr lang="en-US" dirty="0" smtClean="0"/>
              <a:t>’ </a:t>
            </a:r>
            <a:r>
              <a:rPr lang="en-US" dirty="0" err="1" smtClean="0"/>
              <a:t>mengirim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i="1" dirty="0" err="1" smtClean="0"/>
              <a:t>makeReservation</a:t>
            </a:r>
            <a:r>
              <a:rPr lang="en-US" i="1" dirty="0" smtClean="0"/>
              <a:t>()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id-ID" dirty="0" smtClean="0"/>
              <a:t> </a:t>
            </a:r>
            <a:r>
              <a:rPr lang="id-ID" i="1" dirty="0" smtClean="0"/>
              <a:t>‘HotelChain’</a:t>
            </a:r>
            <a:r>
              <a:rPr lang="id-ID" dirty="0" smtClean="0"/>
              <a:t>. Kemudian </a:t>
            </a:r>
            <a:r>
              <a:rPr lang="id-ID" i="1" dirty="0" smtClean="0"/>
              <a:t>‘HotelChain’</a:t>
            </a:r>
            <a:r>
              <a:rPr lang="id-ID" dirty="0" smtClean="0"/>
              <a:t> mengirim pesan yang sama ke ‘</a:t>
            </a:r>
            <a:r>
              <a:rPr lang="id-ID" i="1" dirty="0" smtClean="0"/>
              <a:t>Hotel</a:t>
            </a:r>
            <a:r>
              <a:rPr lang="id-ID" dirty="0" smtClean="0"/>
              <a:t>’. Bila ‘</a:t>
            </a:r>
            <a:r>
              <a:rPr lang="id-ID" i="1" dirty="0" smtClean="0"/>
              <a:t>Hotel</a:t>
            </a:r>
            <a:r>
              <a:rPr lang="id-ID" dirty="0" smtClean="0"/>
              <a:t>’ punya kamar kosong, maka dibuat ‘</a:t>
            </a:r>
            <a:r>
              <a:rPr lang="id-ID" i="1" dirty="0" smtClean="0"/>
              <a:t>Reservation</a:t>
            </a:r>
            <a:r>
              <a:rPr lang="id-ID" dirty="0" smtClean="0"/>
              <a:t>’ dan ‘</a:t>
            </a:r>
            <a:r>
              <a:rPr lang="id-ID" i="1" dirty="0" smtClean="0"/>
              <a:t>Confirmation</a:t>
            </a:r>
            <a:r>
              <a:rPr lang="id-ID" dirty="0" smtClean="0"/>
              <a:t>’.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000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Penjelasan Sequence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Pada gambar diagram , terlihat bahwa ‘</a:t>
            </a:r>
            <a:r>
              <a:rPr lang="id-ID" i="1" dirty="0" smtClean="0"/>
              <a:t>Hotel</a:t>
            </a:r>
            <a:r>
              <a:rPr lang="id-ID" dirty="0" smtClean="0"/>
              <a:t>’ telah melakukan pemanggilan </a:t>
            </a:r>
            <a:r>
              <a:rPr lang="sv-SE" dirty="0" smtClean="0"/>
              <a:t>diri sendiri untuk pemeriksaan jika ada kamar kosong. Bila benar, maka ‘Hotel’</a:t>
            </a:r>
            <a:r>
              <a:rPr lang="id-ID" dirty="0" smtClean="0"/>
              <a:t> membuat ‘Reservation’ dan ‘Confirmation’. </a:t>
            </a:r>
          </a:p>
          <a:p>
            <a:endParaRPr lang="id-ID" dirty="0" smtClean="0"/>
          </a:p>
          <a:p>
            <a:r>
              <a:rPr lang="id-ID" dirty="0" smtClean="0"/>
              <a:t>Pemanggilan diri sendiri disebut dengan </a:t>
            </a:r>
            <a:r>
              <a:rPr lang="id-ID" i="1" dirty="0" smtClean="0"/>
              <a:t>iterasi. Expression </a:t>
            </a:r>
            <a:r>
              <a:rPr lang="id-ID" dirty="0" smtClean="0"/>
              <a:t>yeng dikurung dengan</a:t>
            </a:r>
            <a:r>
              <a:rPr lang="id-ID" i="1" dirty="0" smtClean="0"/>
              <a:t> “[ ]”, </a:t>
            </a:r>
            <a:r>
              <a:rPr lang="id-ID" dirty="0" smtClean="0"/>
              <a:t>adalah</a:t>
            </a:r>
            <a:r>
              <a:rPr lang="id-ID" i="1" dirty="0" smtClean="0"/>
              <a:t> condition</a:t>
            </a:r>
            <a:r>
              <a:rPr lang="id-ID" dirty="0" smtClean="0"/>
              <a:t> (keadaan kondisi).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426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Sequence Diagram [2]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Sebuah </a:t>
            </a:r>
            <a:r>
              <a:rPr lang="id-ID" i="1" dirty="0" smtClean="0"/>
              <a:t>sequence diagram</a:t>
            </a:r>
            <a:r>
              <a:rPr lang="id-ID" dirty="0" smtClean="0"/>
              <a:t> menjabarkan </a:t>
            </a:r>
            <a:r>
              <a:rPr lang="id-ID" i="1" dirty="0" smtClean="0"/>
              <a:t>behavior</a:t>
            </a:r>
            <a:r>
              <a:rPr lang="id-ID" dirty="0" smtClean="0"/>
              <a:t> sebuah skenario tunggal</a:t>
            </a:r>
          </a:p>
          <a:p>
            <a:endParaRPr lang="id-ID" dirty="0" smtClean="0"/>
          </a:p>
          <a:p>
            <a:r>
              <a:rPr lang="id-ID" i="1" dirty="0" smtClean="0"/>
              <a:t>Sequence diagram </a:t>
            </a:r>
            <a:r>
              <a:rPr lang="id-ID" dirty="0" smtClean="0"/>
              <a:t>menunjukkan interaksi dengan menampilkan setiap partisipan dengan garis alir secara vertikal dan pengurutan pesan dari atas ke bawah.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86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24000"/>
            <a:ext cx="6143640" cy="49768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Boundary</a:t>
            </a:r>
            <a:r>
              <a:rPr lang="en-US" sz="2800" dirty="0" smtClean="0"/>
              <a:t> Class:</a:t>
            </a:r>
          </a:p>
          <a:p>
            <a:pPr marL="863600" lvl="1" indent="-514350">
              <a:buFont typeface="Wingdings" pitchFamily="2" charset="2"/>
              <a:buChar char="Ø"/>
            </a:pPr>
            <a:r>
              <a:rPr lang="en-US" sz="2400" dirty="0" smtClean="0"/>
              <a:t>Class yang </a:t>
            </a:r>
            <a:r>
              <a:rPr lang="en-US" sz="2400" dirty="0" err="1" smtClean="0"/>
              <a:t>berinteraksi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aktor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r>
              <a:rPr lang="en-US" sz="2400" dirty="0" smtClean="0"/>
              <a:t> (user interface)</a:t>
            </a:r>
            <a:endParaRPr lang="id-ID" sz="2400" dirty="0" smtClean="0"/>
          </a:p>
          <a:p>
            <a:pPr marL="863600" lvl="1" indent="-514350">
              <a:buFont typeface="Wingdings" pitchFamily="2" charset="2"/>
              <a:buChar char="Ø"/>
            </a:pPr>
            <a:r>
              <a:rPr lang="en-US" sz="2400" dirty="0" smtClean="0"/>
              <a:t>Form, input, UI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sini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Control</a:t>
            </a:r>
            <a:r>
              <a:rPr lang="en-US" sz="2800" dirty="0" smtClean="0"/>
              <a:t> Class:</a:t>
            </a:r>
          </a:p>
          <a:p>
            <a:pPr marL="863600" lvl="1" indent="-514350">
              <a:buFont typeface="Wingdings" pitchFamily="2" charset="2"/>
              <a:buChar char="Ø"/>
            </a:pPr>
            <a:r>
              <a:rPr lang="en-US" sz="2400" dirty="0" smtClean="0"/>
              <a:t>Class yang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pemrosesan</a:t>
            </a:r>
            <a:r>
              <a:rPr lang="en-US" sz="2400" dirty="0" smtClean="0"/>
              <a:t>, </a:t>
            </a:r>
            <a:r>
              <a:rPr lang="en-US" sz="2400" dirty="0" err="1" smtClean="0"/>
              <a:t>penghitungan</a:t>
            </a:r>
            <a:r>
              <a:rPr lang="en-US" sz="2400" dirty="0" smtClean="0"/>
              <a:t>, </a:t>
            </a:r>
            <a:r>
              <a:rPr lang="en-US" sz="2400" dirty="0" err="1" smtClean="0"/>
              <a:t>kalkulasi</a:t>
            </a:r>
            <a:r>
              <a:rPr lang="en-US" sz="2400" dirty="0" smtClean="0"/>
              <a:t>, </a:t>
            </a:r>
            <a:r>
              <a:rPr lang="en-US" sz="2400" dirty="0" err="1" smtClean="0"/>
              <a:t>komputasi</a:t>
            </a:r>
            <a:r>
              <a:rPr lang="en-US" sz="2400" dirty="0" smtClean="0"/>
              <a:t>, query, </a:t>
            </a:r>
            <a:r>
              <a:rPr lang="en-US" sz="2400" dirty="0" err="1" smtClean="0"/>
              <a:t>dst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Entity</a:t>
            </a:r>
            <a:r>
              <a:rPr lang="en-US" sz="2800" dirty="0" smtClean="0"/>
              <a:t> Class:</a:t>
            </a:r>
          </a:p>
          <a:p>
            <a:pPr marL="863600" lvl="1" indent="-514350">
              <a:buFont typeface="Wingdings" pitchFamily="2" charset="2"/>
              <a:buChar char="Ø"/>
            </a:pPr>
            <a:r>
              <a:rPr lang="en-US" sz="2400" dirty="0" smtClean="0"/>
              <a:t>Class yang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data, </a:t>
            </a:r>
            <a:r>
              <a:rPr lang="en-US" sz="2400" dirty="0" err="1" smtClean="0"/>
              <a:t>penyimpanan</a:t>
            </a:r>
            <a:r>
              <a:rPr lang="en-US" sz="2400" dirty="0" smtClean="0"/>
              <a:t> data/file</a:t>
            </a:r>
          </a:p>
        </p:txBody>
      </p:sp>
      <p:pic>
        <p:nvPicPr>
          <p:cNvPr id="4" name="Picture 2" descr="C:\Users\Dave\Desktop\images.png"/>
          <p:cNvPicPr>
            <a:picLocks noChangeAspect="1" noChangeArrowheads="1"/>
          </p:cNvPicPr>
          <p:nvPr/>
        </p:nvPicPr>
        <p:blipFill>
          <a:blip r:embed="rId2"/>
          <a:srcRect l="39844" r="41406" b="13461"/>
          <a:stretch>
            <a:fillRect/>
          </a:stretch>
        </p:blipFill>
        <p:spPr bwMode="auto">
          <a:xfrm>
            <a:off x="6643702" y="5072074"/>
            <a:ext cx="1428760" cy="1607355"/>
          </a:xfrm>
          <a:prstGeom prst="rect">
            <a:avLst/>
          </a:prstGeom>
          <a:noFill/>
        </p:spPr>
      </p:pic>
      <p:pic>
        <p:nvPicPr>
          <p:cNvPr id="5" name="Picture 2" descr="C:\Users\Dave\Desktop\images.png"/>
          <p:cNvPicPr>
            <a:picLocks noChangeAspect="1" noChangeArrowheads="1"/>
          </p:cNvPicPr>
          <p:nvPr/>
        </p:nvPicPr>
        <p:blipFill>
          <a:blip r:embed="rId2"/>
          <a:srcRect r="82031" b="13993"/>
          <a:stretch>
            <a:fillRect/>
          </a:stretch>
        </p:blipFill>
        <p:spPr bwMode="auto">
          <a:xfrm>
            <a:off x="6715140" y="1571612"/>
            <a:ext cx="1285884" cy="1500198"/>
          </a:xfrm>
          <a:prstGeom prst="rect">
            <a:avLst/>
          </a:prstGeom>
          <a:noFill/>
        </p:spPr>
      </p:pic>
      <p:pic>
        <p:nvPicPr>
          <p:cNvPr id="6" name="Picture 2" descr="C:\Users\Dave\Desktop\images.png"/>
          <p:cNvPicPr>
            <a:picLocks noChangeAspect="1" noChangeArrowheads="1"/>
          </p:cNvPicPr>
          <p:nvPr/>
        </p:nvPicPr>
        <p:blipFill>
          <a:blip r:embed="rId2"/>
          <a:srcRect l="84376" b="13276"/>
          <a:stretch>
            <a:fillRect/>
          </a:stretch>
        </p:blipFill>
        <p:spPr bwMode="auto">
          <a:xfrm>
            <a:off x="6715140" y="3357562"/>
            <a:ext cx="1214446" cy="164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0007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Use Case Diagram Sistem ATM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29" t="5868" r="3529" b="3184"/>
          <a:stretch/>
        </p:blipFill>
        <p:spPr>
          <a:xfrm>
            <a:off x="685800" y="1341222"/>
            <a:ext cx="7029472" cy="551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Sequence Diagram: Memasukkan Kartu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42" t="8333" r="3332" b="5000"/>
          <a:stretch/>
        </p:blipFill>
        <p:spPr>
          <a:xfrm>
            <a:off x="245155" y="1657368"/>
            <a:ext cx="860327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Sequence Diagram: Memasukkan PIN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63" t="5895" r="1060" b="2737"/>
          <a:stretch/>
        </p:blipFill>
        <p:spPr>
          <a:xfrm>
            <a:off x="277812" y="1416592"/>
            <a:ext cx="8180388" cy="55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Sequence Diagram: Mentransfer Uang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0" t="4232" r="1941" b="2657"/>
          <a:stretch/>
        </p:blipFill>
        <p:spPr>
          <a:xfrm>
            <a:off x="-10887" y="1071546"/>
            <a:ext cx="8850085" cy="584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BEHAVIOUR MODELING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57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Sequence Diagram: Melakukan Logout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9" t="6238" r="3663" b="3322"/>
          <a:stretch/>
        </p:blipFill>
        <p:spPr>
          <a:xfrm>
            <a:off x="-32281" y="1519262"/>
            <a:ext cx="915451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COLLABORATION DIAGRAM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48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Collaboration Diagrams</a:t>
            </a:r>
            <a:r>
              <a:rPr lang="id-ID" dirty="0" smtClean="0"/>
              <a:t> [1]</a:t>
            </a:r>
            <a:endParaRPr lang="en-US" dirty="0" smtClean="0"/>
          </a:p>
        </p:txBody>
      </p:sp>
      <p:sp>
        <p:nvSpPr>
          <p:cNvPr id="2355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571472" y="1428736"/>
            <a:ext cx="7658128" cy="470060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Essentially an object diagram that shows</a:t>
            </a:r>
          </a:p>
          <a:p>
            <a:pPr lvl="1" eaLnBrk="1" hangingPunct="1"/>
            <a:r>
              <a:rPr lang="en-US" sz="2800" dirty="0" smtClean="0"/>
              <a:t>Message passing relationships </a:t>
            </a:r>
          </a:p>
          <a:p>
            <a:pPr lvl="1" eaLnBrk="1" hangingPunct="1"/>
            <a:r>
              <a:rPr lang="en-US" sz="2800" dirty="0" smtClean="0"/>
              <a:t>Instead associations</a:t>
            </a:r>
            <a:endParaRPr lang="id-ID" sz="2800" dirty="0" smtClean="0"/>
          </a:p>
          <a:p>
            <a:pPr lvl="1" eaLnBrk="1" hangingPunct="1"/>
            <a:endParaRPr lang="en-US" sz="2800" dirty="0" smtClean="0"/>
          </a:p>
          <a:p>
            <a:pPr eaLnBrk="1" hangingPunct="1"/>
            <a:r>
              <a:rPr lang="en-US" sz="3200" dirty="0" smtClean="0"/>
              <a:t>Emphasize</a:t>
            </a:r>
          </a:p>
          <a:p>
            <a:pPr lvl="1" eaLnBrk="1" hangingPunct="1"/>
            <a:r>
              <a:rPr lang="en-US" sz="2800" dirty="0" smtClean="0"/>
              <a:t>The flow of messages among objects</a:t>
            </a:r>
          </a:p>
          <a:p>
            <a:pPr lvl="1" eaLnBrk="1" hangingPunct="1"/>
            <a:r>
              <a:rPr lang="en-US" sz="2800" dirty="0" smtClean="0"/>
              <a:t>Rather than timing and ordering of messages</a:t>
            </a:r>
          </a:p>
        </p:txBody>
      </p:sp>
    </p:spTree>
    <p:extLst>
      <p:ext uri="{BB962C8B-B14F-4D97-AF65-F5344CB8AC3E}">
        <p14:creationId xmlns:p14="http://schemas.microsoft.com/office/powerpoint/2010/main" val="14629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Collaboration Diagram Syntax</a:t>
            </a:r>
            <a:r>
              <a:rPr lang="id-ID" dirty="0" smtClean="0"/>
              <a:t> [1]</a:t>
            </a:r>
            <a:endParaRPr lang="en-US" dirty="0" smtClean="0"/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0E41F2A9-8738-43CB-98A3-A37F0B1EC6CB}" type="slidenum">
              <a:rPr lang="en-US"/>
              <a:pPr/>
              <a:t>23</a:t>
            </a:fld>
            <a:endParaRPr lang="en-US"/>
          </a:p>
          <a:p>
            <a:endParaRPr lang="en-US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762000" y="1524000"/>
            <a:ext cx="7620000" cy="4800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endParaRPr lang="id-ID" sz="3600"/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3581400" y="1524000"/>
            <a:ext cx="0" cy="480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>
            <a:off x="762000" y="304800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990600" y="1676400"/>
            <a:ext cx="1989138" cy="4486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  <a:p>
            <a:endParaRPr lang="en-US" sz="1800"/>
          </a:p>
          <a:p>
            <a:r>
              <a:rPr lang="en-US" sz="1800"/>
              <a:t>AN ACTOR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AN OBJECT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AN ASSOCIATION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A MESSAGE</a:t>
            </a:r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762000" y="426720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762000" y="541020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410200" y="1905000"/>
            <a:ext cx="609600" cy="914400"/>
            <a:chOff x="3312" y="1104"/>
            <a:chExt cx="384" cy="576"/>
          </a:xfrm>
        </p:grpSpPr>
        <p:sp>
          <p:nvSpPr>
            <p:cNvPr id="24592" name="Oval 10"/>
            <p:cNvSpPr>
              <a:spLocks noChangeArrowheads="1"/>
            </p:cNvSpPr>
            <p:nvPr/>
          </p:nvSpPr>
          <p:spPr bwMode="auto">
            <a:xfrm>
              <a:off x="3360" y="1104"/>
              <a:ext cx="288" cy="24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d-ID"/>
            </a:p>
          </p:txBody>
        </p:sp>
        <p:sp>
          <p:nvSpPr>
            <p:cNvPr id="24593" name="Line 11"/>
            <p:cNvSpPr>
              <a:spLocks noChangeShapeType="1"/>
            </p:cNvSpPr>
            <p:nvPr/>
          </p:nvSpPr>
          <p:spPr bwMode="auto">
            <a:xfrm>
              <a:off x="3504" y="134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594" name="Line 12"/>
            <p:cNvSpPr>
              <a:spLocks noChangeShapeType="1"/>
            </p:cNvSpPr>
            <p:nvPr/>
          </p:nvSpPr>
          <p:spPr bwMode="auto">
            <a:xfrm>
              <a:off x="3312" y="1392"/>
              <a:ext cx="192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595" name="Line 13"/>
            <p:cNvSpPr>
              <a:spLocks noChangeShapeType="1"/>
            </p:cNvSpPr>
            <p:nvPr/>
          </p:nvSpPr>
          <p:spPr bwMode="auto">
            <a:xfrm flipV="1">
              <a:off x="3504" y="1392"/>
              <a:ext cx="192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596" name="Line 14"/>
            <p:cNvSpPr>
              <a:spLocks noChangeShapeType="1"/>
            </p:cNvSpPr>
            <p:nvPr/>
          </p:nvSpPr>
          <p:spPr bwMode="auto">
            <a:xfrm flipH="1">
              <a:off x="3312" y="1536"/>
              <a:ext cx="1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597" name="Line 15"/>
            <p:cNvSpPr>
              <a:spLocks noChangeShapeType="1"/>
            </p:cNvSpPr>
            <p:nvPr/>
          </p:nvSpPr>
          <p:spPr bwMode="auto">
            <a:xfrm flipH="1" flipV="1">
              <a:off x="3504" y="1536"/>
              <a:ext cx="1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24587" name="Rectangle 16"/>
          <p:cNvSpPr>
            <a:spLocks noChangeArrowheads="1"/>
          </p:cNvSpPr>
          <p:nvPr/>
        </p:nvSpPr>
        <p:spPr bwMode="auto">
          <a:xfrm>
            <a:off x="4800600" y="3276600"/>
            <a:ext cx="22860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anObject:aClass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648200" y="5835650"/>
            <a:ext cx="2362200" cy="336550"/>
            <a:chOff x="2928" y="3216"/>
            <a:chExt cx="1488" cy="212"/>
          </a:xfrm>
        </p:grpSpPr>
        <p:sp>
          <p:nvSpPr>
            <p:cNvPr id="24590" name="Line 18"/>
            <p:cNvSpPr>
              <a:spLocks noChangeShapeType="1"/>
            </p:cNvSpPr>
            <p:nvPr/>
          </p:nvSpPr>
          <p:spPr bwMode="auto">
            <a:xfrm>
              <a:off x="3120" y="3408"/>
              <a:ext cx="12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591" name="Text Box 19"/>
            <p:cNvSpPr txBox="1">
              <a:spLocks noChangeArrowheads="1"/>
            </p:cNvSpPr>
            <p:nvPr/>
          </p:nvSpPr>
          <p:spPr bwMode="auto">
            <a:xfrm>
              <a:off x="2928" y="3216"/>
              <a:ext cx="120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          aMessage()</a:t>
              </a:r>
            </a:p>
          </p:txBody>
        </p:sp>
      </p:grpSp>
      <p:sp>
        <p:nvSpPr>
          <p:cNvPr id="24589" name="Line 20"/>
          <p:cNvSpPr>
            <a:spLocks noChangeShapeType="1"/>
          </p:cNvSpPr>
          <p:nvPr/>
        </p:nvSpPr>
        <p:spPr bwMode="auto">
          <a:xfrm>
            <a:off x="5105400" y="50292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82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Example Collaboration Diagram</a:t>
            </a:r>
            <a:r>
              <a:rPr lang="id-ID" sz="3600" dirty="0" smtClean="0"/>
              <a:t> [1]</a:t>
            </a:r>
            <a:endParaRPr lang="en-US" sz="4400" dirty="0" smtClean="0"/>
          </a:p>
        </p:txBody>
      </p:sp>
      <p:sp>
        <p:nvSpPr>
          <p:cNvPr id="25604" name="Text Box 10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84525" y="381635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d-ID" sz="1400"/>
          </a:p>
        </p:txBody>
      </p:sp>
      <p:pic>
        <p:nvPicPr>
          <p:cNvPr id="25605" name="Picture 1028" descr="080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70356" y="1428736"/>
            <a:ext cx="8187924" cy="48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73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Collaboration Diagram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2511" t="21484" r="20388" b="12109"/>
          <a:stretch>
            <a:fillRect/>
          </a:stretch>
        </p:blipFill>
        <p:spPr bwMode="auto">
          <a:xfrm>
            <a:off x="714348" y="1571611"/>
            <a:ext cx="7786742" cy="509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5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760" y="2863353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solidFill>
                  <a:srgbClr val="00B0F0"/>
                </a:solidFill>
              </a:rPr>
              <a:t>TERIMA KASIH</a:t>
            </a:r>
            <a:endParaRPr lang="id-ID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Behavioral Models</a:t>
            </a:r>
            <a:r>
              <a:rPr lang="id-ID" dirty="0"/>
              <a:t> [1]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Menunjukkan bagaimana objek berkolaborasi untuk mendukung setiap </a:t>
            </a:r>
            <a:r>
              <a:rPr lang="id-ID" i="1" dirty="0"/>
              <a:t>use case</a:t>
            </a:r>
          </a:p>
          <a:p>
            <a:endParaRPr lang="en-US" dirty="0"/>
          </a:p>
          <a:p>
            <a:r>
              <a:rPr lang="id-ID" dirty="0"/>
              <a:t>Untuk menunjukkan efek dari proses yang bervariasi pada sistem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3686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What is interaction diagram [2]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/>
              <a:t>Interaction Diagram </a:t>
            </a:r>
            <a:r>
              <a:rPr lang="id-ID" dirty="0"/>
              <a:t>menunjukkan bagaimana kelompok-kelompok objek saling berkolaborasi dalam beberapa behaviour.</a:t>
            </a:r>
          </a:p>
          <a:p>
            <a:endParaRPr lang="id-ID" i="1" dirty="0"/>
          </a:p>
          <a:p>
            <a:r>
              <a:rPr lang="id-ID" i="1" dirty="0"/>
              <a:t>Sequence Diagram </a:t>
            </a:r>
            <a:r>
              <a:rPr lang="id-ID" dirty="0"/>
              <a:t>merupakan diagram yang paling umum digunakan untuk menunjukkan interaksi</a:t>
            </a:r>
            <a:endParaRPr lang="id-ID" i="1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2062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Diagram Components</a:t>
            </a:r>
            <a:r>
              <a:rPr lang="id-ID" dirty="0"/>
              <a:t> [1]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/>
              <a:t>Objects</a:t>
            </a:r>
          </a:p>
          <a:p>
            <a:pPr lvl="1">
              <a:lnSpc>
                <a:spcPct val="90000"/>
              </a:lnSpc>
            </a:pPr>
            <a:r>
              <a:rPr lang="en-US" sz="2800" i="1" dirty="0"/>
              <a:t>Instantiation of a class</a:t>
            </a:r>
          </a:p>
          <a:p>
            <a:pPr>
              <a:lnSpc>
                <a:spcPct val="90000"/>
              </a:lnSpc>
            </a:pPr>
            <a:r>
              <a:rPr lang="en-US" sz="3200" b="1" i="1" dirty="0"/>
              <a:t>Operations</a:t>
            </a:r>
          </a:p>
          <a:p>
            <a:pPr lvl="1">
              <a:lnSpc>
                <a:spcPct val="90000"/>
              </a:lnSpc>
            </a:pPr>
            <a:r>
              <a:rPr lang="en-US" sz="2800" i="1" dirty="0"/>
              <a:t>Behaviors of the objects</a:t>
            </a:r>
          </a:p>
          <a:p>
            <a:pPr lvl="1">
              <a:lnSpc>
                <a:spcPct val="90000"/>
              </a:lnSpc>
            </a:pPr>
            <a:r>
              <a:rPr lang="en-US" sz="2800" i="1" dirty="0"/>
              <a:t>Send and receive messages</a:t>
            </a:r>
          </a:p>
          <a:p>
            <a:pPr lvl="1">
              <a:lnSpc>
                <a:spcPct val="90000"/>
              </a:lnSpc>
            </a:pPr>
            <a:r>
              <a:rPr lang="en-US" sz="2800" i="1" dirty="0"/>
              <a:t>Perform internal calculations</a:t>
            </a:r>
          </a:p>
          <a:p>
            <a:pPr>
              <a:lnSpc>
                <a:spcPct val="90000"/>
              </a:lnSpc>
            </a:pPr>
            <a:r>
              <a:rPr lang="en-US" sz="3200" b="1" i="1" dirty="0"/>
              <a:t>Messages</a:t>
            </a:r>
          </a:p>
          <a:p>
            <a:pPr lvl="1">
              <a:lnSpc>
                <a:spcPct val="90000"/>
              </a:lnSpc>
            </a:pPr>
            <a:r>
              <a:rPr lang="en-US" sz="2800" i="1" dirty="0"/>
              <a:t>Calls to the object to perform the operations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601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mtClean="0"/>
              <a:t>SEQUENCE </a:t>
            </a:r>
            <a:r>
              <a:rPr lang="id-ID" dirty="0" smtClean="0"/>
              <a:t>DIAGRAM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Sequence Diagrams</a:t>
            </a:r>
            <a:r>
              <a:rPr lang="id-ID" dirty="0" smtClean="0"/>
              <a:t> [1]</a:t>
            </a:r>
            <a:endParaRPr lang="en-US" sz="4400" dirty="0" smtClean="0"/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Menggambarkan objek yang berpartisipasi dalam </a:t>
            </a:r>
            <a:r>
              <a:rPr lang="id-ID" i="1" dirty="0" smtClean="0"/>
              <a:t>use case</a:t>
            </a:r>
            <a:endParaRPr lang="en-US" i="1" dirty="0" smtClean="0"/>
          </a:p>
          <a:p>
            <a:endParaRPr lang="id-ID" dirty="0" smtClean="0"/>
          </a:p>
          <a:p>
            <a:r>
              <a:rPr lang="id-ID" dirty="0" smtClean="0"/>
              <a:t>Menampilkan pesan yang melewati antara objek untuk </a:t>
            </a:r>
            <a:r>
              <a:rPr lang="id-ID" i="1" dirty="0" smtClean="0"/>
              <a:t>use case </a:t>
            </a:r>
            <a:r>
              <a:rPr lang="id-ID" dirty="0" smtClean="0"/>
              <a:t>tertentu dari waktu ke waktu</a:t>
            </a:r>
          </a:p>
          <a:p>
            <a:pPr eaLnBrk="1" hangingPunct="1"/>
            <a:endParaRPr lang="en-US" dirty="0" smtClean="0">
              <a:solidFill>
                <a:srgbClr val="3333CC"/>
              </a:solidFill>
            </a:endParaRPr>
          </a:p>
        </p:txBody>
      </p:sp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40E350DC-B9CC-473D-97C9-F68CBD75D492}" type="slidenum">
              <a:rPr lang="en-US"/>
              <a:pPr/>
              <a:t>7</a:t>
            </a:fld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Sequence Diagram Syntax</a:t>
            </a:r>
            <a:r>
              <a:rPr lang="id-ID" dirty="0" smtClean="0"/>
              <a:t> [1]</a:t>
            </a:r>
            <a:endParaRPr lang="en-US" dirty="0" smtClean="0"/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169E4EA8-FFC7-4D07-BD0A-E9D0B94143E1}" type="slidenum">
              <a:rPr lang="en-US"/>
              <a:pPr/>
              <a:t>8</a:t>
            </a:fld>
            <a:endParaRPr lang="en-US"/>
          </a:p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676400"/>
            <a:ext cx="7620000" cy="4800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wrap="none" anchor="ctr"/>
          <a:lstStyle/>
          <a:p>
            <a:pPr algn="ctr"/>
            <a:endParaRPr lang="id-ID" sz="3600"/>
          </a:p>
        </p:txBody>
      </p:sp>
      <p:sp>
        <p:nvSpPr>
          <p:cNvPr id="2150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581400" y="1524000"/>
            <a:ext cx="0" cy="480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151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62000" y="266700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1511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1676400"/>
            <a:ext cx="2551113" cy="4486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AN ACTOR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AN OBJECT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A LIFELINE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A FOCUS OF CONTROL</a:t>
            </a:r>
          </a:p>
          <a:p>
            <a:endParaRPr lang="en-US" sz="1800"/>
          </a:p>
          <a:p>
            <a:r>
              <a:rPr lang="en-US" sz="1800"/>
              <a:t>A MESSAGE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OBJECT DESTRUCTION</a:t>
            </a:r>
          </a:p>
        </p:txBody>
      </p:sp>
      <p:sp>
        <p:nvSpPr>
          <p:cNvPr id="21512" name="Line 1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62000" y="350520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1513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62000" y="426720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1514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62000" y="495300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151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2000" y="5562600"/>
            <a:ext cx="762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anchor="ctr"/>
          <a:lstStyle/>
          <a:p>
            <a:endParaRPr lang="id-ID"/>
          </a:p>
        </p:txBody>
      </p:sp>
      <p:grpSp>
        <p:nvGrpSpPr>
          <p:cNvPr id="2" name="Group 2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410200" y="1676400"/>
            <a:ext cx="609600" cy="914400"/>
            <a:chOff x="3312" y="1104"/>
            <a:chExt cx="384" cy="576"/>
          </a:xfrm>
        </p:grpSpPr>
        <p:sp>
          <p:nvSpPr>
            <p:cNvPr id="21523" name="Oval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360" y="1104"/>
              <a:ext cx="288" cy="24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24" name="Line 2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3504" y="1344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25" name="Line 2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312" y="1392"/>
              <a:ext cx="192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26" name="Line 2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3504" y="1392"/>
              <a:ext cx="192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27" name="Line 24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3312" y="1536"/>
              <a:ext cx="1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528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3504" y="1536"/>
              <a:ext cx="1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21517" name="Rectangle 2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00600" y="2743200"/>
            <a:ext cx="22860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err="1"/>
              <a:t>anObject:aClass</a:t>
            </a:r>
            <a:endParaRPr lang="en-US" dirty="0"/>
          </a:p>
        </p:txBody>
      </p:sp>
      <p:sp>
        <p:nvSpPr>
          <p:cNvPr id="21518" name="Line 2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943600" y="3581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1519" name="Rectangle 3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67400" y="4343400"/>
            <a:ext cx="1524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1520" name="Line 3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953000" y="54102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1521" name="Text Box 3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5105400"/>
            <a:ext cx="1914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       aMessage()</a:t>
            </a:r>
          </a:p>
        </p:txBody>
      </p:sp>
      <p:sp>
        <p:nvSpPr>
          <p:cNvPr id="21522" name="Text Box 3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51525" y="5846763"/>
            <a:ext cx="284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858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71500" y="304800"/>
            <a:ext cx="85725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Example Sequence Diagram for Make Appointment Use Case</a:t>
            </a:r>
            <a:r>
              <a:rPr lang="id-ID" sz="3600" dirty="0" smtClean="0"/>
              <a:t> [1]</a:t>
            </a:r>
            <a:endParaRPr lang="en-US" sz="3600" dirty="0" smtClean="0"/>
          </a:p>
        </p:txBody>
      </p:sp>
      <p:pic>
        <p:nvPicPr>
          <p:cNvPr id="22532" name="Picture 4" descr="080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646" y="1500174"/>
            <a:ext cx="821319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9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1266</TotalTime>
  <Words>465</Words>
  <Application>Microsoft Office PowerPoint</Application>
  <PresentationFormat>On-screen Show (4:3)</PresentationFormat>
  <Paragraphs>109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Object oriented analyst and design</vt:lpstr>
      <vt:lpstr>BEHAVIOUR MODELING</vt:lpstr>
      <vt:lpstr>Purpose of Behavioral Models [1]</vt:lpstr>
      <vt:lpstr>What is interaction diagram [2]</vt:lpstr>
      <vt:lpstr>Interaction Diagram Components [1]</vt:lpstr>
      <vt:lpstr>SEQUENCE DIAGRAM</vt:lpstr>
      <vt:lpstr>Sequence Diagrams [1]</vt:lpstr>
      <vt:lpstr>Sequence Diagram Syntax [1]</vt:lpstr>
      <vt:lpstr>Example Sequence Diagram for Make Appointment Use Case [1]</vt:lpstr>
      <vt:lpstr>PowerPoint Presentation</vt:lpstr>
      <vt:lpstr>Example Sequence Hotel Reservation</vt:lpstr>
      <vt:lpstr>Penjelasan Sequence</vt:lpstr>
      <vt:lpstr>Penjelasan Sequence</vt:lpstr>
      <vt:lpstr>Sequence Diagram [2]</vt:lpstr>
      <vt:lpstr>Jenis Class</vt:lpstr>
      <vt:lpstr>Use Case Diagram Sistem ATM</vt:lpstr>
      <vt:lpstr>Sequence Diagram: Memasukkan Kartu</vt:lpstr>
      <vt:lpstr>Sequence Diagram: Memasukkan PIN</vt:lpstr>
      <vt:lpstr>Sequence Diagram: Mentransfer Uang</vt:lpstr>
      <vt:lpstr>Sequence Diagram: Melakukan Logout</vt:lpstr>
      <vt:lpstr>COLLABORATION DIAGRAM</vt:lpstr>
      <vt:lpstr>Collaboration Diagrams [1]</vt:lpstr>
      <vt:lpstr>Collaboration Diagram Syntax [1]</vt:lpstr>
      <vt:lpstr>Example Collaboration Diagram [1]</vt:lpstr>
      <vt:lpstr>Collaboration Diagram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analyst and design</dc:title>
  <dc:creator>USER</dc:creator>
  <cp:lastModifiedBy>USER</cp:lastModifiedBy>
  <cp:revision>105</cp:revision>
  <dcterms:created xsi:type="dcterms:W3CDTF">2016-03-02T03:33:50Z</dcterms:created>
  <dcterms:modified xsi:type="dcterms:W3CDTF">2016-05-26T08:30:02Z</dcterms:modified>
</cp:coreProperties>
</file>