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7"/>
  </p:notesMasterIdLst>
  <p:sldIdLst>
    <p:sldId id="256" r:id="rId2"/>
    <p:sldId id="539" r:id="rId3"/>
    <p:sldId id="547" r:id="rId4"/>
    <p:sldId id="543" r:id="rId5"/>
    <p:sldId id="544" r:id="rId6"/>
    <p:sldId id="548" r:id="rId7"/>
    <p:sldId id="545" r:id="rId8"/>
    <p:sldId id="541" r:id="rId9"/>
    <p:sldId id="542" r:id="rId10"/>
    <p:sldId id="527" r:id="rId11"/>
    <p:sldId id="528" r:id="rId12"/>
    <p:sldId id="536" r:id="rId13"/>
    <p:sldId id="535" r:id="rId14"/>
    <p:sldId id="532" r:id="rId15"/>
    <p:sldId id="533" r:id="rId16"/>
    <p:sldId id="534" r:id="rId17"/>
    <p:sldId id="540" r:id="rId18"/>
    <p:sldId id="549" r:id="rId19"/>
    <p:sldId id="550" r:id="rId20"/>
    <p:sldId id="551" r:id="rId21"/>
    <p:sldId id="537" r:id="rId22"/>
    <p:sldId id="552" r:id="rId23"/>
    <p:sldId id="553" r:id="rId24"/>
    <p:sldId id="555" r:id="rId25"/>
    <p:sldId id="554" r:id="rId2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06" autoAdjust="0"/>
  </p:normalViewPr>
  <p:slideViewPr>
    <p:cSldViewPr>
      <p:cViewPr varScale="1">
        <p:scale>
          <a:sx n="65" d="100"/>
          <a:sy n="65" d="100"/>
        </p:scale>
        <p:origin x="-144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03D6C6-9335-4DBB-A31F-0F422A893517}" type="datetimeFigureOut">
              <a:rPr lang="id-ID" smtClean="0"/>
              <a:t>15/06/2016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D34D4-02A5-40A4-B091-5D325D0D11C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15857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32" tIns="45716" rIns="91432" bIns="45716" anchor="ctr"/>
          <a:lstStyle/>
          <a:p>
            <a:endParaRPr lang="en-US">
              <a:ea typeface="Lucida Sans Unicode" charset="0"/>
              <a:cs typeface="Lucida Sans Unicode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32" tIns="45716" rIns="91432" bIns="45716" anchor="ctr"/>
          <a:lstStyle/>
          <a:p>
            <a:endParaRPr lang="en-US">
              <a:ea typeface="Lucida Sans Unicode" charset="0"/>
              <a:cs typeface="Lucida Sans Unicode" charset="0"/>
            </a:endParaRPr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32" tIns="45716" rIns="91432" bIns="45716" anchor="ctr"/>
          <a:lstStyle/>
          <a:p>
            <a:endParaRPr lang="en-US">
              <a:ea typeface="Lucida Sans Unicode" charset="0"/>
              <a:cs typeface="Lucida Sans Unicode" charset="0"/>
            </a:endParaRPr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7146-82B9-4C81-A4DB-34BF03A5D3EA}" type="datetimeFigureOut">
              <a:rPr lang="id-ID" smtClean="0"/>
              <a:t>15/06/2016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86C-42E5-462D-8902-75DEEB04AE06}" type="slidenum">
              <a:rPr lang="id-ID" smtClean="0"/>
              <a:t>‹#›</a:t>
            </a:fld>
            <a:endParaRPr lang="id-ID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7146-82B9-4C81-A4DB-34BF03A5D3EA}" type="datetimeFigureOut">
              <a:rPr lang="id-ID" smtClean="0"/>
              <a:t>15/06/2016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86C-42E5-462D-8902-75DEEB04AE0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7146-82B9-4C81-A4DB-34BF03A5D3EA}" type="datetimeFigureOut">
              <a:rPr lang="id-ID" smtClean="0"/>
              <a:t>15/06/2016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86C-42E5-462D-8902-75DEEB04AE0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69225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124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7146-82B9-4C81-A4DB-34BF03A5D3EA}" type="datetimeFigureOut">
              <a:rPr lang="id-ID" smtClean="0"/>
              <a:t>15/06/2016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86C-42E5-462D-8902-75DEEB04AE0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7146-82B9-4C81-A4DB-34BF03A5D3EA}" type="datetimeFigureOut">
              <a:rPr lang="id-ID" smtClean="0"/>
              <a:t>15/06/2016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86C-42E5-462D-8902-75DEEB04AE06}" type="slidenum">
              <a:rPr lang="id-ID" smtClean="0"/>
              <a:t>‹#›</a:t>
            </a:fld>
            <a:endParaRPr lang="id-ID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7146-82B9-4C81-A4DB-34BF03A5D3EA}" type="datetimeFigureOut">
              <a:rPr lang="id-ID" smtClean="0"/>
              <a:t>15/06/2016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86C-42E5-462D-8902-75DEEB04AE0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7146-82B9-4C81-A4DB-34BF03A5D3EA}" type="datetimeFigureOut">
              <a:rPr lang="id-ID" smtClean="0"/>
              <a:t>15/06/2016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86C-42E5-462D-8902-75DEEB04AE06}" type="slidenum">
              <a:rPr lang="id-ID" smtClean="0"/>
              <a:t>‹#›</a:t>
            </a:fld>
            <a:endParaRPr lang="id-ID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7146-82B9-4C81-A4DB-34BF03A5D3EA}" type="datetimeFigureOut">
              <a:rPr lang="id-ID" smtClean="0"/>
              <a:t>15/06/2016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86C-42E5-462D-8902-75DEEB04AE0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7146-82B9-4C81-A4DB-34BF03A5D3EA}" type="datetimeFigureOut">
              <a:rPr lang="id-ID" smtClean="0"/>
              <a:t>15/06/2016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86C-42E5-462D-8902-75DEEB04AE0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7146-82B9-4C81-A4DB-34BF03A5D3EA}" type="datetimeFigureOut">
              <a:rPr lang="id-ID" smtClean="0"/>
              <a:t>15/06/2016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86C-42E5-462D-8902-75DEEB04AE06}" type="slidenum">
              <a:rPr lang="id-ID" smtClean="0"/>
              <a:t>‹#›</a:t>
            </a:fld>
            <a:endParaRPr lang="id-ID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7146-82B9-4C81-A4DB-34BF03A5D3EA}" type="datetimeFigureOut">
              <a:rPr lang="id-ID" smtClean="0"/>
              <a:t>15/06/2016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86C-42E5-462D-8902-75DEEB04AE0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C477146-82B9-4C81-A4DB-34BF03A5D3EA}" type="datetimeFigureOut">
              <a:rPr lang="id-ID" smtClean="0"/>
              <a:t>15/06/2016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9BD286C-42E5-462D-8902-75DEEB04AE06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defri.kurniawan@dsn.dinus.ac.id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Object oriented analyst and design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Defri Kurniawan</a:t>
            </a:r>
          </a:p>
          <a:p>
            <a:r>
              <a:rPr lang="id-ID" dirty="0" smtClean="0">
                <a:hlinkClick r:id="rId2"/>
              </a:rPr>
              <a:t>defri.kurniawan@dsn.dinus.ac.id</a:t>
            </a:r>
            <a:r>
              <a:rPr lang="id-ID" dirty="0" smtClean="0"/>
              <a:t>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5628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Class </a:t>
            </a:r>
            <a:r>
              <a:rPr lang="en-US" dirty="0" err="1" smtClean="0"/>
              <a:t>vs</a:t>
            </a:r>
            <a:r>
              <a:rPr lang="en-US" dirty="0" smtClean="0"/>
              <a:t> Package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6341950" cy="5045224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Clr>
                <a:schemeClr val="hlink"/>
              </a:buClr>
              <a:buNone/>
              <a:defRPr/>
            </a:pPr>
            <a:r>
              <a:rPr lang="en-US" sz="2800" b="1" dirty="0" smtClean="0"/>
              <a:t>What is a class?</a:t>
            </a:r>
          </a:p>
          <a:p>
            <a:pPr marL="342900" indent="-342900">
              <a:buClr>
                <a:schemeClr val="hlink"/>
              </a:buClr>
              <a:buBlip>
                <a:blip r:embed="rId2"/>
              </a:buBlip>
              <a:defRPr/>
            </a:pPr>
            <a:r>
              <a:rPr lang="id-ID" sz="2800" dirty="0" smtClean="0"/>
              <a:t>Deskripsi </a:t>
            </a:r>
            <a:r>
              <a:rPr lang="en-US" sz="2800" dirty="0" err="1" smtClean="0"/>
              <a:t>tentang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set </a:t>
            </a:r>
            <a:r>
              <a:rPr lang="en-US" sz="2800" dirty="0" err="1" smtClean="0"/>
              <a:t>objek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berbagi</a:t>
            </a:r>
            <a:r>
              <a:rPr lang="en-US" sz="2800" dirty="0" smtClean="0"/>
              <a:t> </a:t>
            </a:r>
            <a:r>
              <a:rPr lang="en-US" sz="2800" dirty="0" err="1" smtClean="0"/>
              <a:t>tanggung</a:t>
            </a:r>
            <a:r>
              <a:rPr lang="en-US" sz="2800" dirty="0" smtClean="0"/>
              <a:t> </a:t>
            </a:r>
            <a:r>
              <a:rPr lang="en-US" sz="2800" dirty="0" err="1" smtClean="0"/>
              <a:t>jawab</a:t>
            </a:r>
            <a:r>
              <a:rPr lang="en-US" sz="2800" dirty="0" smtClean="0"/>
              <a:t> </a:t>
            </a:r>
            <a:r>
              <a:rPr lang="id-ID" sz="2800" dirty="0" smtClean="0"/>
              <a:t>(</a:t>
            </a:r>
            <a:r>
              <a:rPr lang="id-ID" sz="2800" i="1" dirty="0" smtClean="0"/>
              <a:t>responsibility</a:t>
            </a:r>
            <a:r>
              <a:rPr lang="id-ID" sz="2800" dirty="0" smtClean="0"/>
              <a:t>) </a:t>
            </a:r>
            <a:r>
              <a:rPr lang="en-US" sz="2800" dirty="0" smtClean="0"/>
              <a:t>yang </a:t>
            </a:r>
            <a:r>
              <a:rPr lang="en-US" sz="2800" dirty="0" err="1" smtClean="0"/>
              <a:t>sama</a:t>
            </a:r>
            <a:r>
              <a:rPr lang="en-US" sz="2800" dirty="0" smtClean="0"/>
              <a:t>, </a:t>
            </a:r>
            <a:r>
              <a:rPr lang="en-US" sz="2800" dirty="0" err="1" smtClean="0"/>
              <a:t>hubungan</a:t>
            </a:r>
            <a:r>
              <a:rPr lang="en-US" sz="2800" dirty="0" smtClean="0"/>
              <a:t>, </a:t>
            </a:r>
            <a:r>
              <a:rPr lang="en-US" sz="2800" dirty="0" err="1" smtClean="0"/>
              <a:t>operasi</a:t>
            </a:r>
            <a:r>
              <a:rPr lang="en-US" sz="2800" dirty="0" smtClean="0"/>
              <a:t>, </a:t>
            </a:r>
            <a:r>
              <a:rPr lang="id-ID" sz="2800" dirty="0" smtClean="0"/>
              <a:t>dan </a:t>
            </a:r>
            <a:r>
              <a:rPr lang="en-US" sz="2800" dirty="0" err="1" smtClean="0"/>
              <a:t>atribut</a:t>
            </a:r>
            <a:endParaRPr lang="en-US" sz="2800" dirty="0" smtClean="0"/>
          </a:p>
          <a:p>
            <a:pPr marL="342900" indent="-342900">
              <a:buClr>
                <a:schemeClr val="hlink"/>
              </a:buClr>
              <a:buBlip>
                <a:blip r:embed="rId2"/>
              </a:buBlip>
              <a:defRPr/>
            </a:pPr>
            <a:endParaRPr lang="en-US" sz="2800" dirty="0" smtClean="0"/>
          </a:p>
          <a:p>
            <a:pPr marL="342900" indent="-342900">
              <a:buClr>
                <a:schemeClr val="hlink"/>
              </a:buClr>
              <a:buNone/>
              <a:defRPr/>
            </a:pPr>
            <a:r>
              <a:rPr lang="en-US" sz="2800" b="1" dirty="0" smtClean="0"/>
              <a:t>What is a package?</a:t>
            </a:r>
          </a:p>
          <a:p>
            <a:pPr marL="342900" indent="-342900">
              <a:buClr>
                <a:schemeClr val="hlink"/>
              </a:buClr>
              <a:buBlip>
                <a:blip r:embed="rId2"/>
              </a:buBlip>
              <a:defRPr/>
            </a:pPr>
            <a:r>
              <a:rPr lang="id-ID" sz="2800" dirty="0" smtClean="0"/>
              <a:t>Suatu m</a:t>
            </a:r>
            <a:r>
              <a:rPr lang="en-US" sz="2800" dirty="0" err="1" smtClean="0"/>
              <a:t>ekanisme</a:t>
            </a:r>
            <a:r>
              <a:rPr lang="en-US" sz="2800" dirty="0" smtClean="0"/>
              <a:t> </a:t>
            </a:r>
            <a:r>
              <a:rPr lang="en-US" sz="2800" dirty="0" err="1" smtClean="0"/>
              <a:t>umum</a:t>
            </a:r>
            <a:r>
              <a:rPr lang="en-US" sz="2800" dirty="0" smtClean="0"/>
              <a:t> </a:t>
            </a:r>
            <a:r>
              <a:rPr lang="id-ID" sz="2800" dirty="0" smtClean="0"/>
              <a:t>yang bertujuan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</a:t>
            </a:r>
            <a:r>
              <a:rPr lang="id-ID" sz="2800" dirty="0" smtClean="0"/>
              <a:t>organisasikan</a:t>
            </a:r>
            <a:r>
              <a:rPr lang="en-US" sz="2800" dirty="0" smtClean="0"/>
              <a:t> </a:t>
            </a:r>
            <a:r>
              <a:rPr lang="en-US" sz="2800" dirty="0" err="1" smtClean="0"/>
              <a:t>elemen</a:t>
            </a:r>
            <a:r>
              <a:rPr lang="id-ID" sz="2800" dirty="0" smtClean="0"/>
              <a:t>-elemen</a:t>
            </a:r>
            <a:r>
              <a:rPr lang="en-US" sz="2800" dirty="0" smtClean="0"/>
              <a:t> </a:t>
            </a:r>
            <a:r>
              <a:rPr lang="id-ID" sz="2800" dirty="0" smtClean="0"/>
              <a:t>ke dalam </a:t>
            </a:r>
            <a:r>
              <a:rPr lang="en-US" sz="2800" dirty="0" err="1" smtClean="0"/>
              <a:t>kelompok</a:t>
            </a:r>
            <a:r>
              <a:rPr lang="id-ID" sz="2800" dirty="0" smtClean="0"/>
              <a:t>-kelompok</a:t>
            </a:r>
            <a:endParaRPr lang="en-US" sz="2800" dirty="0" smtClean="0"/>
          </a:p>
          <a:p>
            <a:pPr marL="342900" indent="-342900">
              <a:buClr>
                <a:schemeClr val="hlink"/>
              </a:buClr>
              <a:buBlip>
                <a:blip r:embed="rId2"/>
              </a:buBlip>
              <a:defRPr/>
            </a:pPr>
            <a:r>
              <a:rPr lang="id-ID" sz="2800" dirty="0" smtClean="0"/>
              <a:t>Suatu element </a:t>
            </a:r>
            <a:r>
              <a:rPr lang="en-US" sz="2800" dirty="0" smtClean="0"/>
              <a:t>model yang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berisi</a:t>
            </a:r>
            <a:r>
              <a:rPr lang="id-ID" sz="2800" dirty="0" smtClean="0"/>
              <a:t> </a:t>
            </a:r>
            <a:r>
              <a:rPr lang="en-US" sz="2800" dirty="0" err="1" smtClean="0"/>
              <a:t>elemen</a:t>
            </a:r>
            <a:r>
              <a:rPr lang="en-US" sz="2800" dirty="0" smtClean="0"/>
              <a:t> model </a:t>
            </a:r>
            <a:r>
              <a:rPr lang="en-US" sz="2800" dirty="0" err="1" smtClean="0"/>
              <a:t>lainnya</a:t>
            </a:r>
            <a:endParaRPr lang="en-US" sz="2800" dirty="0" smtClean="0"/>
          </a:p>
        </p:txBody>
      </p: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6786578" y="4214818"/>
            <a:ext cx="1981200" cy="1143000"/>
            <a:chOff x="2064" y="3216"/>
            <a:chExt cx="1248" cy="720"/>
          </a:xfrm>
        </p:grpSpPr>
        <p:sp>
          <p:nvSpPr>
            <p:cNvPr id="6" name="Rectangle 13"/>
            <p:cNvSpPr>
              <a:spLocks noChangeArrowheads="1"/>
            </p:cNvSpPr>
            <p:nvPr/>
          </p:nvSpPr>
          <p:spPr bwMode="auto">
            <a:xfrm>
              <a:off x="2064" y="3356"/>
              <a:ext cx="1248" cy="580"/>
            </a:xfrm>
            <a:prstGeom prst="rect">
              <a:avLst/>
            </a:prstGeom>
            <a:noFill/>
            <a:ln w="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" name="Rectangle 14"/>
            <p:cNvSpPr>
              <a:spLocks noChangeArrowheads="1"/>
            </p:cNvSpPr>
            <p:nvPr/>
          </p:nvSpPr>
          <p:spPr bwMode="auto">
            <a:xfrm>
              <a:off x="2064" y="3216"/>
              <a:ext cx="432" cy="140"/>
            </a:xfrm>
            <a:prstGeom prst="rect">
              <a:avLst/>
            </a:prstGeom>
            <a:noFill/>
            <a:ln w="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" name="Rectangle 15"/>
            <p:cNvSpPr>
              <a:spLocks noChangeArrowheads="1"/>
            </p:cNvSpPr>
            <p:nvPr/>
          </p:nvSpPr>
          <p:spPr bwMode="auto">
            <a:xfrm>
              <a:off x="2188" y="3442"/>
              <a:ext cx="98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dirty="0"/>
                <a:t>Package Name</a:t>
              </a:r>
              <a:endParaRPr lang="en-US" sz="2400" dirty="0"/>
            </a:p>
          </p:txBody>
        </p:sp>
      </p:grpSp>
      <p:grpSp>
        <p:nvGrpSpPr>
          <p:cNvPr id="9" name="Group 5"/>
          <p:cNvGrpSpPr>
            <a:grpSpLocks/>
          </p:cNvGrpSpPr>
          <p:nvPr/>
        </p:nvGrpSpPr>
        <p:grpSpPr bwMode="auto">
          <a:xfrm>
            <a:off x="6764364" y="2000240"/>
            <a:ext cx="1593850" cy="838200"/>
            <a:chOff x="2242" y="1488"/>
            <a:chExt cx="1004" cy="528"/>
          </a:xfrm>
        </p:grpSpPr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2352" y="1565"/>
              <a:ext cx="78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dirty="0"/>
                <a:t>Class Name</a:t>
              </a:r>
              <a:endParaRPr lang="en-US" sz="1500" dirty="0"/>
            </a:p>
          </p:txBody>
        </p:sp>
        <p:grpSp>
          <p:nvGrpSpPr>
            <p:cNvPr id="11" name="Group 7"/>
            <p:cNvGrpSpPr>
              <a:grpSpLocks/>
            </p:cNvGrpSpPr>
            <p:nvPr/>
          </p:nvGrpSpPr>
          <p:grpSpPr bwMode="auto">
            <a:xfrm>
              <a:off x="2242" y="1488"/>
              <a:ext cx="1004" cy="528"/>
              <a:chOff x="1008" y="2592"/>
              <a:chExt cx="1004" cy="660"/>
            </a:xfrm>
          </p:grpSpPr>
          <p:sp>
            <p:nvSpPr>
              <p:cNvPr id="12" name="Rectangle 8"/>
              <p:cNvSpPr>
                <a:spLocks noChangeArrowheads="1"/>
              </p:cNvSpPr>
              <p:nvPr/>
            </p:nvSpPr>
            <p:spPr bwMode="auto">
              <a:xfrm>
                <a:off x="1008" y="2592"/>
                <a:ext cx="1004" cy="660"/>
              </a:xfrm>
              <a:prstGeom prst="rect">
                <a:avLst/>
              </a:prstGeom>
              <a:noFill/>
              <a:ln w="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3" name="Rectangle 9"/>
              <p:cNvSpPr>
                <a:spLocks noChangeArrowheads="1"/>
              </p:cNvSpPr>
              <p:nvPr/>
            </p:nvSpPr>
            <p:spPr bwMode="auto">
              <a:xfrm>
                <a:off x="1008" y="2940"/>
                <a:ext cx="1004" cy="312"/>
              </a:xfrm>
              <a:prstGeom prst="rect">
                <a:avLst/>
              </a:prstGeom>
              <a:noFill/>
              <a:ln w="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4" name="Rectangle 10"/>
              <p:cNvSpPr>
                <a:spLocks noChangeArrowheads="1"/>
              </p:cNvSpPr>
              <p:nvPr/>
            </p:nvSpPr>
            <p:spPr bwMode="auto">
              <a:xfrm>
                <a:off x="1008" y="3071"/>
                <a:ext cx="1004" cy="181"/>
              </a:xfrm>
              <a:prstGeom prst="rect">
                <a:avLst/>
              </a:prstGeom>
              <a:noFill/>
              <a:ln w="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8997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Package Diagram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141640"/>
            <a:ext cx="8229600" cy="527720"/>
          </a:xfrm>
        </p:spPr>
        <p:txBody>
          <a:bodyPr/>
          <a:lstStyle/>
          <a:p>
            <a:pPr algn="ctr">
              <a:buNone/>
            </a:pPr>
            <a:r>
              <a:rPr lang="id-ID" sz="2000" b="1" dirty="0" smtClean="0"/>
              <a:t>Example Package Diagram</a:t>
            </a:r>
            <a:endParaRPr lang="id-ID" b="1" dirty="0" smtClean="0"/>
          </a:p>
        </p:txBody>
      </p:sp>
      <p:pic>
        <p:nvPicPr>
          <p:cNvPr id="7170" name="Picture 2" descr="C:\Users\Dave\Pictures\Class-Diagram-Sample.png"/>
          <p:cNvPicPr>
            <a:picLocks noChangeAspect="1" noChangeArrowheads="1"/>
          </p:cNvPicPr>
          <p:nvPr/>
        </p:nvPicPr>
        <p:blipFill>
          <a:blip r:embed="rId2"/>
          <a:srcRect t="5185" b="7183"/>
          <a:stretch>
            <a:fillRect/>
          </a:stretch>
        </p:blipFill>
        <p:spPr bwMode="auto">
          <a:xfrm>
            <a:off x="1547664" y="1556792"/>
            <a:ext cx="5800776" cy="45365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8167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Partitioning</a:t>
            </a:r>
            <a:endParaRPr lang="id-ID" dirty="0"/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304800" y="2276872"/>
            <a:ext cx="5614988" cy="3873500"/>
            <a:chOff x="240" y="768"/>
            <a:chExt cx="3537" cy="2440"/>
          </a:xfrm>
        </p:grpSpPr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616" y="1049"/>
              <a:ext cx="260" cy="199"/>
            </a:xfrm>
            <a:prstGeom prst="rect">
              <a:avLst/>
            </a:prstGeom>
            <a:noFill/>
            <a:ln w="26988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807" y="1610"/>
              <a:ext cx="262" cy="200"/>
            </a:xfrm>
            <a:prstGeom prst="rect">
              <a:avLst/>
            </a:prstGeom>
            <a:noFill/>
            <a:ln w="26988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>
              <a:off x="838" y="1427"/>
              <a:ext cx="60" cy="168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" name="Line 9"/>
            <p:cNvSpPr>
              <a:spLocks noChangeShapeType="1"/>
            </p:cNvSpPr>
            <p:nvPr/>
          </p:nvSpPr>
          <p:spPr bwMode="auto">
            <a:xfrm flipV="1">
              <a:off x="898" y="1525"/>
              <a:ext cx="2" cy="70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 flipH="1" flipV="1">
              <a:off x="856" y="1548"/>
              <a:ext cx="42" cy="47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0" name="Line 11"/>
            <p:cNvSpPr>
              <a:spLocks noChangeShapeType="1"/>
            </p:cNvSpPr>
            <p:nvPr/>
          </p:nvSpPr>
          <p:spPr bwMode="auto">
            <a:xfrm flipH="1" flipV="1">
              <a:off x="780" y="1257"/>
              <a:ext cx="58" cy="170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2009" y="768"/>
              <a:ext cx="262" cy="199"/>
            </a:xfrm>
            <a:prstGeom prst="rect">
              <a:avLst/>
            </a:prstGeom>
            <a:noFill/>
            <a:ln w="26988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1048" y="1161"/>
              <a:ext cx="261" cy="199"/>
            </a:xfrm>
            <a:prstGeom prst="rect">
              <a:avLst/>
            </a:prstGeom>
            <a:noFill/>
            <a:ln w="26988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3" name="Line 14"/>
            <p:cNvSpPr>
              <a:spLocks noChangeShapeType="1"/>
            </p:cNvSpPr>
            <p:nvPr/>
          </p:nvSpPr>
          <p:spPr bwMode="auto">
            <a:xfrm>
              <a:off x="959" y="1199"/>
              <a:ext cx="76" cy="23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4" name="Line 15"/>
            <p:cNvSpPr>
              <a:spLocks noChangeShapeType="1"/>
            </p:cNvSpPr>
            <p:nvPr/>
          </p:nvSpPr>
          <p:spPr bwMode="auto">
            <a:xfrm flipH="1" flipV="1">
              <a:off x="986" y="1181"/>
              <a:ext cx="49" cy="41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5" name="Line 16"/>
            <p:cNvSpPr>
              <a:spLocks noChangeShapeType="1"/>
            </p:cNvSpPr>
            <p:nvPr/>
          </p:nvSpPr>
          <p:spPr bwMode="auto">
            <a:xfrm flipH="1">
              <a:off x="976" y="1222"/>
              <a:ext cx="59" cy="13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6" name="Line 17"/>
            <p:cNvSpPr>
              <a:spLocks noChangeShapeType="1"/>
            </p:cNvSpPr>
            <p:nvPr/>
          </p:nvSpPr>
          <p:spPr bwMode="auto">
            <a:xfrm flipH="1" flipV="1">
              <a:off x="883" y="1184"/>
              <a:ext cx="76" cy="15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7" name="Line 18"/>
            <p:cNvSpPr>
              <a:spLocks noChangeShapeType="1"/>
            </p:cNvSpPr>
            <p:nvPr/>
          </p:nvSpPr>
          <p:spPr bwMode="auto">
            <a:xfrm flipV="1">
              <a:off x="1055" y="1369"/>
              <a:ext cx="61" cy="112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" name="Line 19"/>
            <p:cNvSpPr>
              <a:spLocks noChangeShapeType="1"/>
            </p:cNvSpPr>
            <p:nvPr/>
          </p:nvSpPr>
          <p:spPr bwMode="auto">
            <a:xfrm flipH="1">
              <a:off x="1106" y="1369"/>
              <a:ext cx="10" cy="70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9" name="Line 20"/>
            <p:cNvSpPr>
              <a:spLocks noChangeShapeType="1"/>
            </p:cNvSpPr>
            <p:nvPr/>
          </p:nvSpPr>
          <p:spPr bwMode="auto">
            <a:xfrm flipH="1">
              <a:off x="1065" y="1369"/>
              <a:ext cx="51" cy="41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0" name="Line 21"/>
            <p:cNvSpPr>
              <a:spLocks noChangeShapeType="1"/>
            </p:cNvSpPr>
            <p:nvPr/>
          </p:nvSpPr>
          <p:spPr bwMode="auto">
            <a:xfrm flipH="1">
              <a:off x="995" y="1481"/>
              <a:ext cx="60" cy="114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1" name="Line 22"/>
            <p:cNvSpPr>
              <a:spLocks noChangeShapeType="1"/>
            </p:cNvSpPr>
            <p:nvPr/>
          </p:nvSpPr>
          <p:spPr bwMode="auto">
            <a:xfrm flipV="1">
              <a:off x="1655" y="921"/>
              <a:ext cx="341" cy="138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2" name="Line 23"/>
            <p:cNvSpPr>
              <a:spLocks noChangeShapeType="1"/>
            </p:cNvSpPr>
            <p:nvPr/>
          </p:nvSpPr>
          <p:spPr bwMode="auto">
            <a:xfrm flipH="1">
              <a:off x="1953" y="921"/>
              <a:ext cx="43" cy="46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3" name="Line 24"/>
            <p:cNvSpPr>
              <a:spLocks noChangeShapeType="1"/>
            </p:cNvSpPr>
            <p:nvPr/>
          </p:nvSpPr>
          <p:spPr bwMode="auto">
            <a:xfrm flipH="1" flipV="1">
              <a:off x="1937" y="915"/>
              <a:ext cx="59" cy="6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4" name="Line 25"/>
            <p:cNvSpPr>
              <a:spLocks noChangeShapeType="1"/>
            </p:cNvSpPr>
            <p:nvPr/>
          </p:nvSpPr>
          <p:spPr bwMode="auto">
            <a:xfrm flipH="1">
              <a:off x="1317" y="1059"/>
              <a:ext cx="338" cy="137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5" name="Rectangle 26"/>
            <p:cNvSpPr>
              <a:spLocks noChangeArrowheads="1"/>
            </p:cNvSpPr>
            <p:nvPr/>
          </p:nvSpPr>
          <p:spPr bwMode="auto">
            <a:xfrm>
              <a:off x="1866" y="1835"/>
              <a:ext cx="262" cy="199"/>
            </a:xfrm>
            <a:prstGeom prst="rect">
              <a:avLst/>
            </a:prstGeom>
            <a:noFill/>
            <a:ln w="26988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6" name="Rectangle 27"/>
            <p:cNvSpPr>
              <a:spLocks noChangeArrowheads="1"/>
            </p:cNvSpPr>
            <p:nvPr/>
          </p:nvSpPr>
          <p:spPr bwMode="auto">
            <a:xfrm>
              <a:off x="1673" y="1272"/>
              <a:ext cx="262" cy="200"/>
            </a:xfrm>
            <a:prstGeom prst="rect">
              <a:avLst/>
            </a:prstGeom>
            <a:noFill/>
            <a:ln w="26988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7" name="Line 28"/>
            <p:cNvSpPr>
              <a:spLocks noChangeShapeType="1"/>
            </p:cNvSpPr>
            <p:nvPr/>
          </p:nvSpPr>
          <p:spPr bwMode="auto">
            <a:xfrm flipV="1">
              <a:off x="1967" y="976"/>
              <a:ext cx="95" cy="141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8" name="Line 29"/>
            <p:cNvSpPr>
              <a:spLocks noChangeShapeType="1"/>
            </p:cNvSpPr>
            <p:nvPr/>
          </p:nvSpPr>
          <p:spPr bwMode="auto">
            <a:xfrm flipH="1">
              <a:off x="2045" y="976"/>
              <a:ext cx="17" cy="70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9" name="Line 30"/>
            <p:cNvSpPr>
              <a:spLocks noChangeShapeType="1"/>
            </p:cNvSpPr>
            <p:nvPr/>
          </p:nvSpPr>
          <p:spPr bwMode="auto">
            <a:xfrm flipH="1">
              <a:off x="2008" y="976"/>
              <a:ext cx="54" cy="35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" name="Line 31"/>
            <p:cNvSpPr>
              <a:spLocks noChangeShapeType="1"/>
            </p:cNvSpPr>
            <p:nvPr/>
          </p:nvSpPr>
          <p:spPr bwMode="auto">
            <a:xfrm flipH="1">
              <a:off x="1874" y="1117"/>
              <a:ext cx="93" cy="143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" name="Line 32"/>
            <p:cNvSpPr>
              <a:spLocks noChangeShapeType="1"/>
            </p:cNvSpPr>
            <p:nvPr/>
          </p:nvSpPr>
          <p:spPr bwMode="auto">
            <a:xfrm>
              <a:off x="1488" y="1314"/>
              <a:ext cx="173" cy="29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" name="Line 33"/>
            <p:cNvSpPr>
              <a:spLocks noChangeShapeType="1"/>
            </p:cNvSpPr>
            <p:nvPr/>
          </p:nvSpPr>
          <p:spPr bwMode="auto">
            <a:xfrm flipH="1" flipV="1">
              <a:off x="1607" y="1308"/>
              <a:ext cx="54" cy="35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3" name="Line 34"/>
            <p:cNvSpPr>
              <a:spLocks noChangeShapeType="1"/>
            </p:cNvSpPr>
            <p:nvPr/>
          </p:nvSpPr>
          <p:spPr bwMode="auto">
            <a:xfrm flipH="1">
              <a:off x="1601" y="1343"/>
              <a:ext cx="60" cy="20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4" name="Line 35"/>
            <p:cNvSpPr>
              <a:spLocks noChangeShapeType="1"/>
            </p:cNvSpPr>
            <p:nvPr/>
          </p:nvSpPr>
          <p:spPr bwMode="auto">
            <a:xfrm flipH="1" flipV="1">
              <a:off x="1317" y="1282"/>
              <a:ext cx="171" cy="32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5" name="Line 36"/>
            <p:cNvSpPr>
              <a:spLocks noChangeShapeType="1"/>
            </p:cNvSpPr>
            <p:nvPr/>
          </p:nvSpPr>
          <p:spPr bwMode="auto">
            <a:xfrm>
              <a:off x="1896" y="1650"/>
              <a:ext cx="61" cy="168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6" name="Line 37"/>
            <p:cNvSpPr>
              <a:spLocks noChangeShapeType="1"/>
            </p:cNvSpPr>
            <p:nvPr/>
          </p:nvSpPr>
          <p:spPr bwMode="auto">
            <a:xfrm flipV="1">
              <a:off x="1957" y="1748"/>
              <a:ext cx="1" cy="78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7" name="Line 38"/>
            <p:cNvSpPr>
              <a:spLocks noChangeShapeType="1"/>
            </p:cNvSpPr>
            <p:nvPr/>
          </p:nvSpPr>
          <p:spPr bwMode="auto">
            <a:xfrm flipH="1" flipV="1">
              <a:off x="1913" y="1771"/>
              <a:ext cx="44" cy="47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8" name="Line 39"/>
            <p:cNvSpPr>
              <a:spLocks noChangeShapeType="1"/>
            </p:cNvSpPr>
            <p:nvPr/>
          </p:nvSpPr>
          <p:spPr bwMode="auto">
            <a:xfrm flipH="1" flipV="1">
              <a:off x="1839" y="1481"/>
              <a:ext cx="57" cy="169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9" name="Rectangle 40"/>
            <p:cNvSpPr>
              <a:spLocks noChangeArrowheads="1"/>
            </p:cNvSpPr>
            <p:nvPr/>
          </p:nvSpPr>
          <p:spPr bwMode="auto">
            <a:xfrm>
              <a:off x="582" y="2169"/>
              <a:ext cx="261" cy="200"/>
            </a:xfrm>
            <a:prstGeom prst="rect">
              <a:avLst/>
            </a:prstGeom>
            <a:noFill/>
            <a:ln w="26988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40" name="Rectangle 41"/>
            <p:cNvSpPr>
              <a:spLocks noChangeArrowheads="1"/>
            </p:cNvSpPr>
            <p:nvPr/>
          </p:nvSpPr>
          <p:spPr bwMode="auto">
            <a:xfrm>
              <a:off x="1335" y="1888"/>
              <a:ext cx="261" cy="203"/>
            </a:xfrm>
            <a:prstGeom prst="rect">
              <a:avLst/>
            </a:prstGeom>
            <a:noFill/>
            <a:ln w="26988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41" name="Line 42"/>
            <p:cNvSpPr>
              <a:spLocks noChangeShapeType="1"/>
            </p:cNvSpPr>
            <p:nvPr/>
          </p:nvSpPr>
          <p:spPr bwMode="auto">
            <a:xfrm flipH="1">
              <a:off x="1523" y="1678"/>
              <a:ext cx="105" cy="198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42" name="Line 43"/>
            <p:cNvSpPr>
              <a:spLocks noChangeShapeType="1"/>
            </p:cNvSpPr>
            <p:nvPr/>
          </p:nvSpPr>
          <p:spPr bwMode="auto">
            <a:xfrm flipV="1">
              <a:off x="1523" y="1835"/>
              <a:ext cx="49" cy="41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43" name="Line 44"/>
            <p:cNvSpPr>
              <a:spLocks noChangeShapeType="1"/>
            </p:cNvSpPr>
            <p:nvPr/>
          </p:nvSpPr>
          <p:spPr bwMode="auto">
            <a:xfrm flipV="1">
              <a:off x="1523" y="1806"/>
              <a:ext cx="8" cy="70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44" name="Line 45"/>
            <p:cNvSpPr>
              <a:spLocks noChangeShapeType="1"/>
            </p:cNvSpPr>
            <p:nvPr/>
          </p:nvSpPr>
          <p:spPr bwMode="auto">
            <a:xfrm flipV="1">
              <a:off x="1628" y="1481"/>
              <a:ext cx="109" cy="197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45" name="Rectangle 46"/>
            <p:cNvSpPr>
              <a:spLocks noChangeArrowheads="1"/>
            </p:cNvSpPr>
            <p:nvPr/>
          </p:nvSpPr>
          <p:spPr bwMode="auto">
            <a:xfrm>
              <a:off x="807" y="2451"/>
              <a:ext cx="262" cy="199"/>
            </a:xfrm>
            <a:prstGeom prst="rect">
              <a:avLst/>
            </a:prstGeom>
            <a:noFill/>
            <a:ln w="26988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46" name="Line 47"/>
            <p:cNvSpPr>
              <a:spLocks noChangeShapeType="1"/>
            </p:cNvSpPr>
            <p:nvPr/>
          </p:nvSpPr>
          <p:spPr bwMode="auto">
            <a:xfrm>
              <a:off x="816" y="2410"/>
              <a:ext cx="25" cy="29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47" name="Line 48"/>
            <p:cNvSpPr>
              <a:spLocks noChangeShapeType="1"/>
            </p:cNvSpPr>
            <p:nvPr/>
          </p:nvSpPr>
          <p:spPr bwMode="auto">
            <a:xfrm flipH="1" flipV="1">
              <a:off x="819" y="2370"/>
              <a:ext cx="22" cy="69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48" name="Line 49"/>
            <p:cNvSpPr>
              <a:spLocks noChangeShapeType="1"/>
            </p:cNvSpPr>
            <p:nvPr/>
          </p:nvSpPr>
          <p:spPr bwMode="auto">
            <a:xfrm flipH="1" flipV="1">
              <a:off x="784" y="2413"/>
              <a:ext cx="57" cy="26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49" name="Line 50"/>
            <p:cNvSpPr>
              <a:spLocks noChangeShapeType="1"/>
            </p:cNvSpPr>
            <p:nvPr/>
          </p:nvSpPr>
          <p:spPr bwMode="auto">
            <a:xfrm flipH="1" flipV="1">
              <a:off x="792" y="2378"/>
              <a:ext cx="24" cy="32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50" name="Line 51"/>
            <p:cNvSpPr>
              <a:spLocks noChangeShapeType="1"/>
            </p:cNvSpPr>
            <p:nvPr/>
          </p:nvSpPr>
          <p:spPr bwMode="auto">
            <a:xfrm flipH="1">
              <a:off x="1038" y="2266"/>
              <a:ext cx="157" cy="173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51" name="Line 52"/>
            <p:cNvSpPr>
              <a:spLocks noChangeShapeType="1"/>
            </p:cNvSpPr>
            <p:nvPr/>
          </p:nvSpPr>
          <p:spPr bwMode="auto">
            <a:xfrm flipV="1">
              <a:off x="1038" y="2413"/>
              <a:ext cx="54" cy="26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52" name="Line 53"/>
            <p:cNvSpPr>
              <a:spLocks noChangeShapeType="1"/>
            </p:cNvSpPr>
            <p:nvPr/>
          </p:nvSpPr>
          <p:spPr bwMode="auto">
            <a:xfrm flipV="1">
              <a:off x="1038" y="2373"/>
              <a:ext cx="24" cy="66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53" name="Line 54"/>
            <p:cNvSpPr>
              <a:spLocks noChangeShapeType="1"/>
            </p:cNvSpPr>
            <p:nvPr/>
          </p:nvSpPr>
          <p:spPr bwMode="auto">
            <a:xfrm flipV="1">
              <a:off x="1195" y="2100"/>
              <a:ext cx="159" cy="166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54" name="Rectangle 55"/>
            <p:cNvSpPr>
              <a:spLocks noChangeArrowheads="1"/>
            </p:cNvSpPr>
            <p:nvPr/>
          </p:nvSpPr>
          <p:spPr bwMode="auto">
            <a:xfrm>
              <a:off x="952" y="2900"/>
              <a:ext cx="260" cy="199"/>
            </a:xfrm>
            <a:prstGeom prst="rect">
              <a:avLst/>
            </a:prstGeom>
            <a:noFill/>
            <a:ln w="26988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55" name="Rectangle 56"/>
            <p:cNvSpPr>
              <a:spLocks noChangeArrowheads="1"/>
            </p:cNvSpPr>
            <p:nvPr/>
          </p:nvSpPr>
          <p:spPr bwMode="auto">
            <a:xfrm>
              <a:off x="1286" y="2507"/>
              <a:ext cx="264" cy="200"/>
            </a:xfrm>
            <a:prstGeom prst="rect">
              <a:avLst/>
            </a:prstGeom>
            <a:noFill/>
            <a:ln w="26988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56" name="Line 57"/>
            <p:cNvSpPr>
              <a:spLocks noChangeShapeType="1"/>
            </p:cNvSpPr>
            <p:nvPr/>
          </p:nvSpPr>
          <p:spPr bwMode="auto">
            <a:xfrm>
              <a:off x="1177" y="2575"/>
              <a:ext cx="99" cy="12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57" name="Line 58"/>
            <p:cNvSpPr>
              <a:spLocks noChangeShapeType="1"/>
            </p:cNvSpPr>
            <p:nvPr/>
          </p:nvSpPr>
          <p:spPr bwMode="auto">
            <a:xfrm flipH="1" flipV="1">
              <a:off x="1222" y="2552"/>
              <a:ext cx="54" cy="35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58" name="Line 59"/>
            <p:cNvSpPr>
              <a:spLocks noChangeShapeType="1"/>
            </p:cNvSpPr>
            <p:nvPr/>
          </p:nvSpPr>
          <p:spPr bwMode="auto">
            <a:xfrm flipH="1">
              <a:off x="1217" y="2587"/>
              <a:ext cx="59" cy="20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59" name="Line 60"/>
            <p:cNvSpPr>
              <a:spLocks noChangeShapeType="1"/>
            </p:cNvSpPr>
            <p:nvPr/>
          </p:nvSpPr>
          <p:spPr bwMode="auto">
            <a:xfrm flipH="1" flipV="1">
              <a:off x="1076" y="2563"/>
              <a:ext cx="101" cy="12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60" name="Line 61"/>
            <p:cNvSpPr>
              <a:spLocks noChangeShapeType="1"/>
            </p:cNvSpPr>
            <p:nvPr/>
          </p:nvSpPr>
          <p:spPr bwMode="auto">
            <a:xfrm flipH="1">
              <a:off x="1170" y="2801"/>
              <a:ext cx="74" cy="84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61" name="Line 62"/>
            <p:cNvSpPr>
              <a:spLocks noChangeShapeType="1"/>
            </p:cNvSpPr>
            <p:nvPr/>
          </p:nvSpPr>
          <p:spPr bwMode="auto">
            <a:xfrm flipV="1">
              <a:off x="1170" y="2859"/>
              <a:ext cx="58" cy="26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62" name="Line 63"/>
            <p:cNvSpPr>
              <a:spLocks noChangeShapeType="1"/>
            </p:cNvSpPr>
            <p:nvPr/>
          </p:nvSpPr>
          <p:spPr bwMode="auto">
            <a:xfrm flipV="1">
              <a:off x="1170" y="2821"/>
              <a:ext cx="22" cy="64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63" name="Line 64"/>
            <p:cNvSpPr>
              <a:spLocks noChangeShapeType="1"/>
            </p:cNvSpPr>
            <p:nvPr/>
          </p:nvSpPr>
          <p:spPr bwMode="auto">
            <a:xfrm flipV="1">
              <a:off x="1244" y="2716"/>
              <a:ext cx="73" cy="85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64" name="Rectangle 65"/>
            <p:cNvSpPr>
              <a:spLocks noChangeArrowheads="1"/>
            </p:cNvSpPr>
            <p:nvPr/>
          </p:nvSpPr>
          <p:spPr bwMode="auto">
            <a:xfrm>
              <a:off x="1769" y="2281"/>
              <a:ext cx="261" cy="202"/>
            </a:xfrm>
            <a:prstGeom prst="rect">
              <a:avLst/>
            </a:prstGeom>
            <a:noFill/>
            <a:ln w="26988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65" name="Line 66"/>
            <p:cNvSpPr>
              <a:spLocks noChangeShapeType="1"/>
            </p:cNvSpPr>
            <p:nvPr/>
          </p:nvSpPr>
          <p:spPr bwMode="auto">
            <a:xfrm>
              <a:off x="1682" y="2182"/>
              <a:ext cx="96" cy="87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66" name="Line 67"/>
            <p:cNvSpPr>
              <a:spLocks noChangeShapeType="1"/>
            </p:cNvSpPr>
            <p:nvPr/>
          </p:nvSpPr>
          <p:spPr bwMode="auto">
            <a:xfrm flipH="1" flipV="1">
              <a:off x="1744" y="2208"/>
              <a:ext cx="34" cy="61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67" name="Line 68"/>
            <p:cNvSpPr>
              <a:spLocks noChangeShapeType="1"/>
            </p:cNvSpPr>
            <p:nvPr/>
          </p:nvSpPr>
          <p:spPr bwMode="auto">
            <a:xfrm flipH="1" flipV="1">
              <a:off x="1717" y="2249"/>
              <a:ext cx="61" cy="20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68" name="Line 69"/>
            <p:cNvSpPr>
              <a:spLocks noChangeShapeType="1"/>
            </p:cNvSpPr>
            <p:nvPr/>
          </p:nvSpPr>
          <p:spPr bwMode="auto">
            <a:xfrm flipH="1" flipV="1">
              <a:off x="1587" y="2100"/>
              <a:ext cx="95" cy="82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69" name="Rectangle 70"/>
            <p:cNvSpPr>
              <a:spLocks noChangeArrowheads="1"/>
            </p:cNvSpPr>
            <p:nvPr/>
          </p:nvSpPr>
          <p:spPr bwMode="auto">
            <a:xfrm>
              <a:off x="2345" y="1272"/>
              <a:ext cx="261" cy="200"/>
            </a:xfrm>
            <a:prstGeom prst="rect">
              <a:avLst/>
            </a:prstGeom>
            <a:noFill/>
            <a:ln w="26988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0" name="Line 71"/>
            <p:cNvSpPr>
              <a:spLocks noChangeShapeType="1"/>
            </p:cNvSpPr>
            <p:nvPr/>
          </p:nvSpPr>
          <p:spPr bwMode="auto">
            <a:xfrm>
              <a:off x="2305" y="1117"/>
              <a:ext cx="95" cy="143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1" name="Line 72"/>
            <p:cNvSpPr>
              <a:spLocks noChangeShapeType="1"/>
            </p:cNvSpPr>
            <p:nvPr/>
          </p:nvSpPr>
          <p:spPr bwMode="auto">
            <a:xfrm flipH="1" flipV="1">
              <a:off x="2384" y="1193"/>
              <a:ext cx="16" cy="67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2" name="Line 73"/>
            <p:cNvSpPr>
              <a:spLocks noChangeShapeType="1"/>
            </p:cNvSpPr>
            <p:nvPr/>
          </p:nvSpPr>
          <p:spPr bwMode="auto">
            <a:xfrm flipH="1" flipV="1">
              <a:off x="2346" y="1225"/>
              <a:ext cx="54" cy="35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3" name="Line 74"/>
            <p:cNvSpPr>
              <a:spLocks noChangeShapeType="1"/>
            </p:cNvSpPr>
            <p:nvPr/>
          </p:nvSpPr>
          <p:spPr bwMode="auto">
            <a:xfrm flipH="1" flipV="1">
              <a:off x="2210" y="976"/>
              <a:ext cx="95" cy="141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4" name="Rectangle 75"/>
            <p:cNvSpPr>
              <a:spLocks noChangeArrowheads="1"/>
            </p:cNvSpPr>
            <p:nvPr/>
          </p:nvSpPr>
          <p:spPr bwMode="auto">
            <a:xfrm>
              <a:off x="3211" y="2339"/>
              <a:ext cx="261" cy="198"/>
            </a:xfrm>
            <a:prstGeom prst="rect">
              <a:avLst/>
            </a:prstGeom>
            <a:noFill/>
            <a:ln w="26988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" name="Rectangle 76"/>
            <p:cNvSpPr>
              <a:spLocks noChangeArrowheads="1"/>
            </p:cNvSpPr>
            <p:nvPr/>
          </p:nvSpPr>
          <p:spPr bwMode="auto">
            <a:xfrm>
              <a:off x="2779" y="1777"/>
              <a:ext cx="261" cy="199"/>
            </a:xfrm>
            <a:prstGeom prst="rect">
              <a:avLst/>
            </a:prstGeom>
            <a:noFill/>
            <a:ln w="26988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6" name="Line 77"/>
            <p:cNvSpPr>
              <a:spLocks noChangeShapeType="1"/>
            </p:cNvSpPr>
            <p:nvPr/>
          </p:nvSpPr>
          <p:spPr bwMode="auto">
            <a:xfrm>
              <a:off x="2690" y="1624"/>
              <a:ext cx="121" cy="141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7" name="Line 78"/>
            <p:cNvSpPr>
              <a:spLocks noChangeShapeType="1"/>
            </p:cNvSpPr>
            <p:nvPr/>
          </p:nvSpPr>
          <p:spPr bwMode="auto">
            <a:xfrm flipH="1" flipV="1">
              <a:off x="2790" y="1698"/>
              <a:ext cx="21" cy="67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8" name="Line 79"/>
            <p:cNvSpPr>
              <a:spLocks noChangeShapeType="1"/>
            </p:cNvSpPr>
            <p:nvPr/>
          </p:nvSpPr>
          <p:spPr bwMode="auto">
            <a:xfrm flipH="1" flipV="1">
              <a:off x="2754" y="1739"/>
              <a:ext cx="57" cy="26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9" name="Line 80"/>
            <p:cNvSpPr>
              <a:spLocks noChangeShapeType="1"/>
            </p:cNvSpPr>
            <p:nvPr/>
          </p:nvSpPr>
          <p:spPr bwMode="auto">
            <a:xfrm flipH="1" flipV="1">
              <a:off x="2570" y="1481"/>
              <a:ext cx="120" cy="143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0" name="Line 81"/>
            <p:cNvSpPr>
              <a:spLocks noChangeShapeType="1"/>
            </p:cNvSpPr>
            <p:nvPr/>
          </p:nvSpPr>
          <p:spPr bwMode="auto">
            <a:xfrm flipH="1" flipV="1">
              <a:off x="2992" y="1985"/>
              <a:ext cx="130" cy="168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1" name="Line 82"/>
            <p:cNvSpPr>
              <a:spLocks noChangeShapeType="1"/>
            </p:cNvSpPr>
            <p:nvPr/>
          </p:nvSpPr>
          <p:spPr bwMode="auto">
            <a:xfrm>
              <a:off x="2992" y="1985"/>
              <a:ext cx="54" cy="32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2" name="Line 83"/>
            <p:cNvSpPr>
              <a:spLocks noChangeShapeType="1"/>
            </p:cNvSpPr>
            <p:nvPr/>
          </p:nvSpPr>
          <p:spPr bwMode="auto">
            <a:xfrm>
              <a:off x="2992" y="1985"/>
              <a:ext cx="20" cy="67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3" name="Line 84"/>
            <p:cNvSpPr>
              <a:spLocks noChangeShapeType="1"/>
            </p:cNvSpPr>
            <p:nvPr/>
          </p:nvSpPr>
          <p:spPr bwMode="auto">
            <a:xfrm>
              <a:off x="3122" y="2153"/>
              <a:ext cx="130" cy="170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4" name="Rectangle 85"/>
            <p:cNvSpPr>
              <a:spLocks noChangeArrowheads="1"/>
            </p:cNvSpPr>
            <p:nvPr/>
          </p:nvSpPr>
          <p:spPr bwMode="auto">
            <a:xfrm>
              <a:off x="2296" y="2396"/>
              <a:ext cx="264" cy="199"/>
            </a:xfrm>
            <a:prstGeom prst="rect">
              <a:avLst/>
            </a:prstGeom>
            <a:noFill/>
            <a:ln w="26988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5" name="Line 86"/>
            <p:cNvSpPr>
              <a:spLocks noChangeShapeType="1"/>
            </p:cNvSpPr>
            <p:nvPr/>
          </p:nvSpPr>
          <p:spPr bwMode="auto">
            <a:xfrm>
              <a:off x="2161" y="2434"/>
              <a:ext cx="125" cy="29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6" name="Line 87"/>
            <p:cNvSpPr>
              <a:spLocks noChangeShapeType="1"/>
            </p:cNvSpPr>
            <p:nvPr/>
          </p:nvSpPr>
          <p:spPr bwMode="auto">
            <a:xfrm flipH="1" flipV="1">
              <a:off x="2234" y="2422"/>
              <a:ext cx="52" cy="41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7" name="Line 88"/>
            <p:cNvSpPr>
              <a:spLocks noChangeShapeType="1"/>
            </p:cNvSpPr>
            <p:nvPr/>
          </p:nvSpPr>
          <p:spPr bwMode="auto">
            <a:xfrm flipH="1">
              <a:off x="2227" y="2463"/>
              <a:ext cx="59" cy="14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8" name="Line 89"/>
            <p:cNvSpPr>
              <a:spLocks noChangeShapeType="1"/>
            </p:cNvSpPr>
            <p:nvPr/>
          </p:nvSpPr>
          <p:spPr bwMode="auto">
            <a:xfrm flipH="1" flipV="1">
              <a:off x="2038" y="2410"/>
              <a:ext cx="123" cy="24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9" name="Line 90"/>
            <p:cNvSpPr>
              <a:spLocks noChangeShapeType="1"/>
            </p:cNvSpPr>
            <p:nvPr/>
          </p:nvSpPr>
          <p:spPr bwMode="auto">
            <a:xfrm flipH="1">
              <a:off x="2509" y="2182"/>
              <a:ext cx="154" cy="199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90" name="Line 91"/>
            <p:cNvSpPr>
              <a:spLocks noChangeShapeType="1"/>
            </p:cNvSpPr>
            <p:nvPr/>
          </p:nvSpPr>
          <p:spPr bwMode="auto">
            <a:xfrm flipV="1">
              <a:off x="2509" y="2349"/>
              <a:ext cx="54" cy="32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91" name="Line 92"/>
            <p:cNvSpPr>
              <a:spLocks noChangeShapeType="1"/>
            </p:cNvSpPr>
            <p:nvPr/>
          </p:nvSpPr>
          <p:spPr bwMode="auto">
            <a:xfrm flipV="1">
              <a:off x="2509" y="2314"/>
              <a:ext cx="21" cy="67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92" name="Line 93"/>
            <p:cNvSpPr>
              <a:spLocks noChangeShapeType="1"/>
            </p:cNvSpPr>
            <p:nvPr/>
          </p:nvSpPr>
          <p:spPr bwMode="auto">
            <a:xfrm flipV="1">
              <a:off x="2663" y="1985"/>
              <a:ext cx="154" cy="197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93" name="Rectangle 94"/>
            <p:cNvSpPr>
              <a:spLocks noChangeArrowheads="1"/>
            </p:cNvSpPr>
            <p:nvPr/>
          </p:nvSpPr>
          <p:spPr bwMode="auto">
            <a:xfrm>
              <a:off x="1577" y="2732"/>
              <a:ext cx="260" cy="198"/>
            </a:xfrm>
            <a:prstGeom prst="rect">
              <a:avLst/>
            </a:prstGeom>
            <a:noFill/>
            <a:ln w="26988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94" name="Line 95"/>
            <p:cNvSpPr>
              <a:spLocks noChangeShapeType="1"/>
            </p:cNvSpPr>
            <p:nvPr/>
          </p:nvSpPr>
          <p:spPr bwMode="auto">
            <a:xfrm>
              <a:off x="1560" y="2716"/>
              <a:ext cx="3" cy="3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95" name="Line 96"/>
            <p:cNvSpPr>
              <a:spLocks noChangeShapeType="1"/>
            </p:cNvSpPr>
            <p:nvPr/>
          </p:nvSpPr>
          <p:spPr bwMode="auto">
            <a:xfrm flipH="1" flipV="1">
              <a:off x="1531" y="2662"/>
              <a:ext cx="32" cy="57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96" name="Line 97"/>
            <p:cNvSpPr>
              <a:spLocks noChangeShapeType="1"/>
            </p:cNvSpPr>
            <p:nvPr/>
          </p:nvSpPr>
          <p:spPr bwMode="auto">
            <a:xfrm flipH="1" flipV="1">
              <a:off x="1506" y="2706"/>
              <a:ext cx="57" cy="13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97" name="Line 98"/>
            <p:cNvSpPr>
              <a:spLocks noChangeShapeType="1"/>
            </p:cNvSpPr>
            <p:nvPr/>
          </p:nvSpPr>
          <p:spPr bwMode="auto">
            <a:xfrm flipH="1" flipV="1">
              <a:off x="1558" y="2712"/>
              <a:ext cx="2" cy="4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98" name="Line 99"/>
            <p:cNvSpPr>
              <a:spLocks noChangeShapeType="1"/>
            </p:cNvSpPr>
            <p:nvPr/>
          </p:nvSpPr>
          <p:spPr bwMode="auto">
            <a:xfrm flipH="1">
              <a:off x="1753" y="2604"/>
              <a:ext cx="49" cy="112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99" name="Line 100"/>
            <p:cNvSpPr>
              <a:spLocks noChangeShapeType="1"/>
            </p:cNvSpPr>
            <p:nvPr/>
          </p:nvSpPr>
          <p:spPr bwMode="auto">
            <a:xfrm flipV="1">
              <a:off x="1753" y="2671"/>
              <a:ext cx="47" cy="45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00" name="Line 101"/>
            <p:cNvSpPr>
              <a:spLocks noChangeShapeType="1"/>
            </p:cNvSpPr>
            <p:nvPr/>
          </p:nvSpPr>
          <p:spPr bwMode="auto">
            <a:xfrm flipV="1">
              <a:off x="1753" y="2645"/>
              <a:ext cx="5" cy="71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01" name="Line 102"/>
            <p:cNvSpPr>
              <a:spLocks noChangeShapeType="1"/>
            </p:cNvSpPr>
            <p:nvPr/>
          </p:nvSpPr>
          <p:spPr bwMode="auto">
            <a:xfrm flipV="1">
              <a:off x="1802" y="2492"/>
              <a:ext cx="49" cy="112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02" name="Rectangle 103"/>
            <p:cNvSpPr>
              <a:spLocks noChangeArrowheads="1"/>
            </p:cNvSpPr>
            <p:nvPr/>
          </p:nvSpPr>
          <p:spPr bwMode="auto">
            <a:xfrm>
              <a:off x="2296" y="2789"/>
              <a:ext cx="264" cy="199"/>
            </a:xfrm>
            <a:prstGeom prst="rect">
              <a:avLst/>
            </a:prstGeom>
            <a:noFill/>
            <a:ln w="26988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03" name="Line 104"/>
            <p:cNvSpPr>
              <a:spLocks noChangeShapeType="1"/>
            </p:cNvSpPr>
            <p:nvPr/>
          </p:nvSpPr>
          <p:spPr bwMode="auto">
            <a:xfrm>
              <a:off x="2428" y="2688"/>
              <a:ext cx="1" cy="92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04" name="Line 105"/>
            <p:cNvSpPr>
              <a:spLocks noChangeShapeType="1"/>
            </p:cNvSpPr>
            <p:nvPr/>
          </p:nvSpPr>
          <p:spPr bwMode="auto">
            <a:xfrm flipV="1">
              <a:off x="2428" y="2709"/>
              <a:ext cx="24" cy="64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05" name="Line 106"/>
            <p:cNvSpPr>
              <a:spLocks noChangeShapeType="1"/>
            </p:cNvSpPr>
            <p:nvPr/>
          </p:nvSpPr>
          <p:spPr bwMode="auto">
            <a:xfrm flipH="1" flipV="1">
              <a:off x="2403" y="2709"/>
              <a:ext cx="25" cy="64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06" name="Line 107"/>
            <p:cNvSpPr>
              <a:spLocks noChangeShapeType="1"/>
            </p:cNvSpPr>
            <p:nvPr/>
          </p:nvSpPr>
          <p:spPr bwMode="auto">
            <a:xfrm flipV="1">
              <a:off x="2428" y="2604"/>
              <a:ext cx="1" cy="90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07" name="Line 108"/>
            <p:cNvSpPr>
              <a:spLocks noChangeShapeType="1"/>
            </p:cNvSpPr>
            <p:nvPr/>
          </p:nvSpPr>
          <p:spPr bwMode="auto">
            <a:xfrm>
              <a:off x="2065" y="2856"/>
              <a:ext cx="221" cy="17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08" name="Line 109"/>
            <p:cNvSpPr>
              <a:spLocks noChangeShapeType="1"/>
            </p:cNvSpPr>
            <p:nvPr/>
          </p:nvSpPr>
          <p:spPr bwMode="auto">
            <a:xfrm flipH="1" flipV="1">
              <a:off x="2232" y="2841"/>
              <a:ext cx="54" cy="32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09" name="Line 110"/>
            <p:cNvSpPr>
              <a:spLocks noChangeShapeType="1"/>
            </p:cNvSpPr>
            <p:nvPr/>
          </p:nvSpPr>
          <p:spPr bwMode="auto">
            <a:xfrm flipH="1">
              <a:off x="2229" y="2873"/>
              <a:ext cx="57" cy="21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10" name="Line 111"/>
            <p:cNvSpPr>
              <a:spLocks noChangeShapeType="1"/>
            </p:cNvSpPr>
            <p:nvPr/>
          </p:nvSpPr>
          <p:spPr bwMode="auto">
            <a:xfrm flipH="1" flipV="1">
              <a:off x="1845" y="2838"/>
              <a:ext cx="220" cy="18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11" name="Rectangle 112"/>
            <p:cNvSpPr>
              <a:spLocks noChangeArrowheads="1"/>
            </p:cNvSpPr>
            <p:nvPr/>
          </p:nvSpPr>
          <p:spPr bwMode="auto">
            <a:xfrm>
              <a:off x="2776" y="3015"/>
              <a:ext cx="267" cy="193"/>
            </a:xfrm>
            <a:prstGeom prst="rect">
              <a:avLst/>
            </a:prstGeom>
            <a:noFill/>
            <a:ln w="26988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12" name="Line 113"/>
            <p:cNvSpPr>
              <a:spLocks noChangeShapeType="1"/>
            </p:cNvSpPr>
            <p:nvPr/>
          </p:nvSpPr>
          <p:spPr bwMode="auto">
            <a:xfrm>
              <a:off x="2909" y="2492"/>
              <a:ext cx="1" cy="514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13" name="Line 114"/>
            <p:cNvSpPr>
              <a:spLocks noChangeShapeType="1"/>
            </p:cNvSpPr>
            <p:nvPr/>
          </p:nvSpPr>
          <p:spPr bwMode="auto">
            <a:xfrm flipV="1">
              <a:off x="2909" y="2936"/>
              <a:ext cx="22" cy="64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14" name="Line 115"/>
            <p:cNvSpPr>
              <a:spLocks noChangeShapeType="1"/>
            </p:cNvSpPr>
            <p:nvPr/>
          </p:nvSpPr>
          <p:spPr bwMode="auto">
            <a:xfrm flipH="1" flipV="1">
              <a:off x="2884" y="2936"/>
              <a:ext cx="25" cy="64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15" name="Line 116"/>
            <p:cNvSpPr>
              <a:spLocks noChangeShapeType="1"/>
            </p:cNvSpPr>
            <p:nvPr/>
          </p:nvSpPr>
          <p:spPr bwMode="auto">
            <a:xfrm flipV="1">
              <a:off x="2909" y="1985"/>
              <a:ext cx="1" cy="514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16" name="Line 117"/>
            <p:cNvSpPr>
              <a:spLocks noChangeShapeType="1"/>
            </p:cNvSpPr>
            <p:nvPr/>
          </p:nvSpPr>
          <p:spPr bwMode="auto">
            <a:xfrm flipH="1">
              <a:off x="2974" y="2773"/>
              <a:ext cx="146" cy="227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17" name="Line 118"/>
            <p:cNvSpPr>
              <a:spLocks noChangeShapeType="1"/>
            </p:cNvSpPr>
            <p:nvPr/>
          </p:nvSpPr>
          <p:spPr bwMode="auto">
            <a:xfrm flipV="1">
              <a:off x="2974" y="2965"/>
              <a:ext cx="52" cy="35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18" name="Line 119"/>
            <p:cNvSpPr>
              <a:spLocks noChangeShapeType="1"/>
            </p:cNvSpPr>
            <p:nvPr/>
          </p:nvSpPr>
          <p:spPr bwMode="auto">
            <a:xfrm flipV="1">
              <a:off x="2974" y="2933"/>
              <a:ext cx="13" cy="67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19" name="Line 120"/>
            <p:cNvSpPr>
              <a:spLocks noChangeShapeType="1"/>
            </p:cNvSpPr>
            <p:nvPr/>
          </p:nvSpPr>
          <p:spPr bwMode="auto">
            <a:xfrm flipV="1">
              <a:off x="3120" y="2546"/>
              <a:ext cx="146" cy="227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20" name="Line 121"/>
            <p:cNvSpPr>
              <a:spLocks noChangeShapeType="1"/>
            </p:cNvSpPr>
            <p:nvPr/>
          </p:nvSpPr>
          <p:spPr bwMode="auto">
            <a:xfrm>
              <a:off x="2666" y="2997"/>
              <a:ext cx="100" cy="47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21" name="Line 122"/>
            <p:cNvSpPr>
              <a:spLocks noChangeShapeType="1"/>
            </p:cNvSpPr>
            <p:nvPr/>
          </p:nvSpPr>
          <p:spPr bwMode="auto">
            <a:xfrm flipH="1" flipV="1">
              <a:off x="2722" y="2994"/>
              <a:ext cx="44" cy="50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22" name="Line 123"/>
            <p:cNvSpPr>
              <a:spLocks noChangeShapeType="1"/>
            </p:cNvSpPr>
            <p:nvPr/>
          </p:nvSpPr>
          <p:spPr bwMode="auto">
            <a:xfrm flipH="1">
              <a:off x="2705" y="3044"/>
              <a:ext cx="66" cy="2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23" name="Line 124"/>
            <p:cNvSpPr>
              <a:spLocks noChangeShapeType="1"/>
            </p:cNvSpPr>
            <p:nvPr/>
          </p:nvSpPr>
          <p:spPr bwMode="auto">
            <a:xfrm flipH="1" flipV="1">
              <a:off x="2568" y="2949"/>
              <a:ext cx="98" cy="48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24" name="Freeform 125"/>
            <p:cNvSpPr>
              <a:spLocks/>
            </p:cNvSpPr>
            <p:nvPr/>
          </p:nvSpPr>
          <p:spPr bwMode="auto">
            <a:xfrm>
              <a:off x="240" y="1601"/>
              <a:ext cx="3473" cy="674"/>
            </a:xfrm>
            <a:custGeom>
              <a:avLst/>
              <a:gdLst>
                <a:gd name="T0" fmla="*/ 0 w 2699"/>
                <a:gd name="T1" fmla="*/ 238 h 444"/>
                <a:gd name="T2" fmla="*/ 63 w 2699"/>
                <a:gd name="T3" fmla="*/ 238 h 444"/>
                <a:gd name="T4" fmla="*/ 109 w 2699"/>
                <a:gd name="T5" fmla="*/ 238 h 444"/>
                <a:gd name="T6" fmla="*/ 157 w 2699"/>
                <a:gd name="T7" fmla="*/ 238 h 444"/>
                <a:gd name="T8" fmla="*/ 204 w 2699"/>
                <a:gd name="T9" fmla="*/ 238 h 444"/>
                <a:gd name="T10" fmla="*/ 252 w 2699"/>
                <a:gd name="T11" fmla="*/ 238 h 444"/>
                <a:gd name="T12" fmla="*/ 298 w 2699"/>
                <a:gd name="T13" fmla="*/ 238 h 444"/>
                <a:gd name="T14" fmla="*/ 347 w 2699"/>
                <a:gd name="T15" fmla="*/ 238 h 444"/>
                <a:gd name="T16" fmla="*/ 393 w 2699"/>
                <a:gd name="T17" fmla="*/ 253 h 444"/>
                <a:gd name="T18" fmla="*/ 441 w 2699"/>
                <a:gd name="T19" fmla="*/ 253 h 444"/>
                <a:gd name="T20" fmla="*/ 488 w 2699"/>
                <a:gd name="T21" fmla="*/ 270 h 444"/>
                <a:gd name="T22" fmla="*/ 536 w 2699"/>
                <a:gd name="T23" fmla="*/ 301 h 444"/>
                <a:gd name="T24" fmla="*/ 582 w 2699"/>
                <a:gd name="T25" fmla="*/ 333 h 444"/>
                <a:gd name="T26" fmla="*/ 631 w 2699"/>
                <a:gd name="T27" fmla="*/ 350 h 444"/>
                <a:gd name="T28" fmla="*/ 677 w 2699"/>
                <a:gd name="T29" fmla="*/ 364 h 444"/>
                <a:gd name="T30" fmla="*/ 725 w 2699"/>
                <a:gd name="T31" fmla="*/ 396 h 444"/>
                <a:gd name="T32" fmla="*/ 772 w 2699"/>
                <a:gd name="T33" fmla="*/ 413 h 444"/>
                <a:gd name="T34" fmla="*/ 820 w 2699"/>
                <a:gd name="T35" fmla="*/ 427 h 444"/>
                <a:gd name="T36" fmla="*/ 866 w 2699"/>
                <a:gd name="T37" fmla="*/ 444 h 444"/>
                <a:gd name="T38" fmla="*/ 915 w 2699"/>
                <a:gd name="T39" fmla="*/ 444 h 444"/>
                <a:gd name="T40" fmla="*/ 961 w 2699"/>
                <a:gd name="T41" fmla="*/ 444 h 444"/>
                <a:gd name="T42" fmla="*/ 1010 w 2699"/>
                <a:gd name="T43" fmla="*/ 444 h 444"/>
                <a:gd name="T44" fmla="*/ 1056 w 2699"/>
                <a:gd name="T45" fmla="*/ 444 h 444"/>
                <a:gd name="T46" fmla="*/ 1104 w 2699"/>
                <a:gd name="T47" fmla="*/ 444 h 444"/>
                <a:gd name="T48" fmla="*/ 1151 w 2699"/>
                <a:gd name="T49" fmla="*/ 427 h 444"/>
                <a:gd name="T50" fmla="*/ 1199 w 2699"/>
                <a:gd name="T51" fmla="*/ 396 h 444"/>
                <a:gd name="T52" fmla="*/ 1245 w 2699"/>
                <a:gd name="T53" fmla="*/ 381 h 444"/>
                <a:gd name="T54" fmla="*/ 1294 w 2699"/>
                <a:gd name="T55" fmla="*/ 364 h 444"/>
                <a:gd name="T56" fmla="*/ 1340 w 2699"/>
                <a:gd name="T57" fmla="*/ 350 h 444"/>
                <a:gd name="T58" fmla="*/ 1388 w 2699"/>
                <a:gd name="T59" fmla="*/ 350 h 444"/>
                <a:gd name="T60" fmla="*/ 1437 w 2699"/>
                <a:gd name="T61" fmla="*/ 350 h 444"/>
                <a:gd name="T62" fmla="*/ 1483 w 2699"/>
                <a:gd name="T63" fmla="*/ 350 h 444"/>
                <a:gd name="T64" fmla="*/ 1531 w 2699"/>
                <a:gd name="T65" fmla="*/ 350 h 444"/>
                <a:gd name="T66" fmla="*/ 1578 w 2699"/>
                <a:gd name="T67" fmla="*/ 333 h 444"/>
                <a:gd name="T68" fmla="*/ 1609 w 2699"/>
                <a:gd name="T69" fmla="*/ 287 h 444"/>
                <a:gd name="T70" fmla="*/ 1658 w 2699"/>
                <a:gd name="T71" fmla="*/ 253 h 444"/>
                <a:gd name="T72" fmla="*/ 1704 w 2699"/>
                <a:gd name="T73" fmla="*/ 221 h 444"/>
                <a:gd name="T74" fmla="*/ 1752 w 2699"/>
                <a:gd name="T75" fmla="*/ 175 h 444"/>
                <a:gd name="T76" fmla="*/ 1799 w 2699"/>
                <a:gd name="T77" fmla="*/ 158 h 444"/>
                <a:gd name="T78" fmla="*/ 1847 w 2699"/>
                <a:gd name="T79" fmla="*/ 127 h 444"/>
                <a:gd name="T80" fmla="*/ 1893 w 2699"/>
                <a:gd name="T81" fmla="*/ 95 h 444"/>
                <a:gd name="T82" fmla="*/ 1942 w 2699"/>
                <a:gd name="T83" fmla="*/ 80 h 444"/>
                <a:gd name="T84" fmla="*/ 1988 w 2699"/>
                <a:gd name="T85" fmla="*/ 49 h 444"/>
                <a:gd name="T86" fmla="*/ 2036 w 2699"/>
                <a:gd name="T87" fmla="*/ 32 h 444"/>
                <a:gd name="T88" fmla="*/ 2083 w 2699"/>
                <a:gd name="T89" fmla="*/ 17 h 444"/>
                <a:gd name="T90" fmla="*/ 2131 w 2699"/>
                <a:gd name="T91" fmla="*/ 17 h 444"/>
                <a:gd name="T92" fmla="*/ 2177 w 2699"/>
                <a:gd name="T93" fmla="*/ 0 h 444"/>
                <a:gd name="T94" fmla="*/ 2226 w 2699"/>
                <a:gd name="T95" fmla="*/ 0 h 444"/>
                <a:gd name="T96" fmla="*/ 2272 w 2699"/>
                <a:gd name="T97" fmla="*/ 0 h 444"/>
                <a:gd name="T98" fmla="*/ 2320 w 2699"/>
                <a:gd name="T99" fmla="*/ 0 h 444"/>
                <a:gd name="T100" fmla="*/ 2367 w 2699"/>
                <a:gd name="T101" fmla="*/ 0 h 444"/>
                <a:gd name="T102" fmla="*/ 2415 w 2699"/>
                <a:gd name="T103" fmla="*/ 0 h 444"/>
                <a:gd name="T104" fmla="*/ 2461 w 2699"/>
                <a:gd name="T105" fmla="*/ 17 h 444"/>
                <a:gd name="T106" fmla="*/ 2510 w 2699"/>
                <a:gd name="T107" fmla="*/ 17 h 444"/>
                <a:gd name="T108" fmla="*/ 2556 w 2699"/>
                <a:gd name="T109" fmla="*/ 17 h 444"/>
                <a:gd name="T110" fmla="*/ 2604 w 2699"/>
                <a:gd name="T111" fmla="*/ 32 h 444"/>
                <a:gd name="T112" fmla="*/ 2651 w 2699"/>
                <a:gd name="T113" fmla="*/ 32 h 444"/>
                <a:gd name="T114" fmla="*/ 2699 w 2699"/>
                <a:gd name="T115" fmla="*/ 32 h 444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2699"/>
                <a:gd name="T175" fmla="*/ 0 h 444"/>
                <a:gd name="T176" fmla="*/ 2699 w 2699"/>
                <a:gd name="T177" fmla="*/ 444 h 444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2699" h="444">
                  <a:moveTo>
                    <a:pt x="0" y="238"/>
                  </a:moveTo>
                  <a:lnTo>
                    <a:pt x="63" y="238"/>
                  </a:lnTo>
                  <a:lnTo>
                    <a:pt x="109" y="238"/>
                  </a:lnTo>
                  <a:lnTo>
                    <a:pt x="157" y="238"/>
                  </a:lnTo>
                  <a:lnTo>
                    <a:pt x="204" y="238"/>
                  </a:lnTo>
                  <a:lnTo>
                    <a:pt x="252" y="238"/>
                  </a:lnTo>
                  <a:lnTo>
                    <a:pt x="298" y="238"/>
                  </a:lnTo>
                  <a:lnTo>
                    <a:pt x="347" y="238"/>
                  </a:lnTo>
                  <a:lnTo>
                    <a:pt x="393" y="253"/>
                  </a:lnTo>
                  <a:lnTo>
                    <a:pt x="441" y="253"/>
                  </a:lnTo>
                  <a:lnTo>
                    <a:pt x="488" y="270"/>
                  </a:lnTo>
                  <a:lnTo>
                    <a:pt x="536" y="301"/>
                  </a:lnTo>
                  <a:lnTo>
                    <a:pt x="582" y="333"/>
                  </a:lnTo>
                  <a:lnTo>
                    <a:pt x="631" y="350"/>
                  </a:lnTo>
                  <a:lnTo>
                    <a:pt x="677" y="364"/>
                  </a:lnTo>
                  <a:lnTo>
                    <a:pt x="725" y="396"/>
                  </a:lnTo>
                  <a:lnTo>
                    <a:pt x="772" y="413"/>
                  </a:lnTo>
                  <a:lnTo>
                    <a:pt x="820" y="427"/>
                  </a:lnTo>
                  <a:lnTo>
                    <a:pt x="866" y="444"/>
                  </a:lnTo>
                  <a:lnTo>
                    <a:pt x="915" y="444"/>
                  </a:lnTo>
                  <a:lnTo>
                    <a:pt x="961" y="444"/>
                  </a:lnTo>
                  <a:lnTo>
                    <a:pt x="1010" y="444"/>
                  </a:lnTo>
                  <a:lnTo>
                    <a:pt x="1056" y="444"/>
                  </a:lnTo>
                  <a:lnTo>
                    <a:pt x="1104" y="444"/>
                  </a:lnTo>
                  <a:lnTo>
                    <a:pt x="1151" y="427"/>
                  </a:lnTo>
                  <a:lnTo>
                    <a:pt x="1199" y="396"/>
                  </a:lnTo>
                  <a:lnTo>
                    <a:pt x="1245" y="381"/>
                  </a:lnTo>
                  <a:lnTo>
                    <a:pt x="1294" y="364"/>
                  </a:lnTo>
                  <a:lnTo>
                    <a:pt x="1340" y="350"/>
                  </a:lnTo>
                  <a:lnTo>
                    <a:pt x="1388" y="350"/>
                  </a:lnTo>
                  <a:lnTo>
                    <a:pt x="1437" y="350"/>
                  </a:lnTo>
                  <a:lnTo>
                    <a:pt x="1483" y="350"/>
                  </a:lnTo>
                  <a:lnTo>
                    <a:pt x="1531" y="350"/>
                  </a:lnTo>
                  <a:lnTo>
                    <a:pt x="1578" y="333"/>
                  </a:lnTo>
                  <a:lnTo>
                    <a:pt x="1609" y="287"/>
                  </a:lnTo>
                  <a:lnTo>
                    <a:pt x="1658" y="253"/>
                  </a:lnTo>
                  <a:lnTo>
                    <a:pt x="1704" y="221"/>
                  </a:lnTo>
                  <a:lnTo>
                    <a:pt x="1752" y="175"/>
                  </a:lnTo>
                  <a:lnTo>
                    <a:pt x="1799" y="158"/>
                  </a:lnTo>
                  <a:lnTo>
                    <a:pt x="1847" y="127"/>
                  </a:lnTo>
                  <a:lnTo>
                    <a:pt x="1893" y="95"/>
                  </a:lnTo>
                  <a:lnTo>
                    <a:pt x="1942" y="80"/>
                  </a:lnTo>
                  <a:lnTo>
                    <a:pt x="1988" y="49"/>
                  </a:lnTo>
                  <a:lnTo>
                    <a:pt x="2036" y="32"/>
                  </a:lnTo>
                  <a:lnTo>
                    <a:pt x="2083" y="17"/>
                  </a:lnTo>
                  <a:lnTo>
                    <a:pt x="2131" y="17"/>
                  </a:lnTo>
                  <a:lnTo>
                    <a:pt x="2177" y="0"/>
                  </a:lnTo>
                  <a:lnTo>
                    <a:pt x="2226" y="0"/>
                  </a:lnTo>
                  <a:lnTo>
                    <a:pt x="2272" y="0"/>
                  </a:lnTo>
                  <a:lnTo>
                    <a:pt x="2320" y="0"/>
                  </a:lnTo>
                  <a:lnTo>
                    <a:pt x="2367" y="0"/>
                  </a:lnTo>
                  <a:lnTo>
                    <a:pt x="2415" y="0"/>
                  </a:lnTo>
                  <a:lnTo>
                    <a:pt x="2461" y="17"/>
                  </a:lnTo>
                  <a:lnTo>
                    <a:pt x="2510" y="17"/>
                  </a:lnTo>
                  <a:lnTo>
                    <a:pt x="2556" y="17"/>
                  </a:lnTo>
                  <a:lnTo>
                    <a:pt x="2604" y="32"/>
                  </a:lnTo>
                  <a:lnTo>
                    <a:pt x="2651" y="32"/>
                  </a:lnTo>
                  <a:lnTo>
                    <a:pt x="2699" y="32"/>
                  </a:lnTo>
                </a:path>
              </a:pathLst>
            </a:custGeom>
            <a:noFill/>
            <a:ln w="106363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25" name="Rectangle 126"/>
            <p:cNvSpPr>
              <a:spLocks noChangeArrowheads="1"/>
            </p:cNvSpPr>
            <p:nvPr/>
          </p:nvSpPr>
          <p:spPr bwMode="auto">
            <a:xfrm>
              <a:off x="3617" y="1864"/>
              <a:ext cx="1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3000"/>
                <a:t>B</a:t>
              </a:r>
              <a:endParaRPr lang="en-US" sz="2400"/>
            </a:p>
          </p:txBody>
        </p:sp>
        <p:sp>
          <p:nvSpPr>
            <p:cNvPr id="126" name="Rectangle 127"/>
            <p:cNvSpPr>
              <a:spLocks noChangeArrowheads="1"/>
            </p:cNvSpPr>
            <p:nvPr/>
          </p:nvSpPr>
          <p:spPr bwMode="auto">
            <a:xfrm>
              <a:off x="3610" y="952"/>
              <a:ext cx="1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3000"/>
                <a:t>A</a:t>
              </a:r>
              <a:endParaRPr lang="en-US" sz="2400"/>
            </a:p>
          </p:txBody>
        </p:sp>
      </p:grpSp>
      <p:grpSp>
        <p:nvGrpSpPr>
          <p:cNvPr id="127" name="Group 128"/>
          <p:cNvGrpSpPr>
            <a:grpSpLocks/>
          </p:cNvGrpSpPr>
          <p:nvPr/>
        </p:nvGrpSpPr>
        <p:grpSpPr bwMode="auto">
          <a:xfrm>
            <a:off x="6477000" y="2132856"/>
            <a:ext cx="2124075" cy="3949700"/>
            <a:chOff x="4128" y="606"/>
            <a:chExt cx="1338" cy="2488"/>
          </a:xfrm>
        </p:grpSpPr>
        <p:grpSp>
          <p:nvGrpSpPr>
            <p:cNvPr id="128" name="Group 129"/>
            <p:cNvGrpSpPr>
              <a:grpSpLocks/>
            </p:cNvGrpSpPr>
            <p:nvPr/>
          </p:nvGrpSpPr>
          <p:grpSpPr bwMode="auto">
            <a:xfrm>
              <a:off x="4170" y="606"/>
              <a:ext cx="1296" cy="790"/>
              <a:chOff x="4170" y="606"/>
              <a:chExt cx="1296" cy="790"/>
            </a:xfrm>
          </p:grpSpPr>
          <p:grpSp>
            <p:nvGrpSpPr>
              <p:cNvPr id="135" name="Group 130"/>
              <p:cNvGrpSpPr>
                <a:grpSpLocks/>
              </p:cNvGrpSpPr>
              <p:nvPr/>
            </p:nvGrpSpPr>
            <p:grpSpPr bwMode="auto">
              <a:xfrm>
                <a:off x="4170" y="606"/>
                <a:ext cx="1296" cy="790"/>
                <a:chOff x="4464" y="842"/>
                <a:chExt cx="983" cy="790"/>
              </a:xfrm>
            </p:grpSpPr>
            <p:sp>
              <p:nvSpPr>
                <p:cNvPr id="137" name="Rectangle 131"/>
                <p:cNvSpPr>
                  <a:spLocks noChangeArrowheads="1"/>
                </p:cNvSpPr>
                <p:nvPr/>
              </p:nvSpPr>
              <p:spPr bwMode="auto">
                <a:xfrm>
                  <a:off x="4464" y="1028"/>
                  <a:ext cx="983" cy="604"/>
                </a:xfrm>
                <a:prstGeom prst="rect">
                  <a:avLst/>
                </a:prstGeom>
                <a:noFill/>
                <a:ln w="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38" name="Rectangle 132"/>
                <p:cNvSpPr>
                  <a:spLocks noChangeArrowheads="1"/>
                </p:cNvSpPr>
                <p:nvPr/>
              </p:nvSpPr>
              <p:spPr bwMode="auto">
                <a:xfrm>
                  <a:off x="4464" y="842"/>
                  <a:ext cx="394" cy="186"/>
                </a:xfrm>
                <a:prstGeom prst="rect">
                  <a:avLst/>
                </a:prstGeom>
                <a:noFill/>
                <a:ln w="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sp>
            <p:nvSpPr>
              <p:cNvPr id="136" name="Rectangle 133"/>
              <p:cNvSpPr>
                <a:spLocks noChangeArrowheads="1"/>
              </p:cNvSpPr>
              <p:nvPr/>
            </p:nvSpPr>
            <p:spPr bwMode="auto">
              <a:xfrm>
                <a:off x="4393" y="895"/>
                <a:ext cx="851" cy="2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2200"/>
                  <a:t>Package A</a:t>
                </a:r>
                <a:endParaRPr lang="en-US" sz="2400"/>
              </a:p>
            </p:txBody>
          </p:sp>
        </p:grpSp>
        <p:grpSp>
          <p:nvGrpSpPr>
            <p:cNvPr id="129" name="Group 134"/>
            <p:cNvGrpSpPr>
              <a:grpSpLocks/>
            </p:cNvGrpSpPr>
            <p:nvPr/>
          </p:nvGrpSpPr>
          <p:grpSpPr bwMode="auto">
            <a:xfrm>
              <a:off x="4128" y="2304"/>
              <a:ext cx="1296" cy="790"/>
              <a:chOff x="4170" y="606"/>
              <a:chExt cx="1296" cy="790"/>
            </a:xfrm>
          </p:grpSpPr>
          <p:grpSp>
            <p:nvGrpSpPr>
              <p:cNvPr id="131" name="Group 135"/>
              <p:cNvGrpSpPr>
                <a:grpSpLocks/>
              </p:cNvGrpSpPr>
              <p:nvPr/>
            </p:nvGrpSpPr>
            <p:grpSpPr bwMode="auto">
              <a:xfrm>
                <a:off x="4170" y="606"/>
                <a:ext cx="1296" cy="790"/>
                <a:chOff x="4464" y="842"/>
                <a:chExt cx="983" cy="790"/>
              </a:xfrm>
            </p:grpSpPr>
            <p:sp>
              <p:nvSpPr>
                <p:cNvPr id="133" name="Rectangle 136"/>
                <p:cNvSpPr>
                  <a:spLocks noChangeArrowheads="1"/>
                </p:cNvSpPr>
                <p:nvPr/>
              </p:nvSpPr>
              <p:spPr bwMode="auto">
                <a:xfrm>
                  <a:off x="4464" y="1028"/>
                  <a:ext cx="983" cy="604"/>
                </a:xfrm>
                <a:prstGeom prst="rect">
                  <a:avLst/>
                </a:prstGeom>
                <a:noFill/>
                <a:ln w="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34" name="Rectangle 137"/>
                <p:cNvSpPr>
                  <a:spLocks noChangeArrowheads="1"/>
                </p:cNvSpPr>
                <p:nvPr/>
              </p:nvSpPr>
              <p:spPr bwMode="auto">
                <a:xfrm>
                  <a:off x="4464" y="842"/>
                  <a:ext cx="394" cy="186"/>
                </a:xfrm>
                <a:prstGeom prst="rect">
                  <a:avLst/>
                </a:prstGeom>
                <a:noFill/>
                <a:ln w="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sp>
            <p:nvSpPr>
              <p:cNvPr id="132" name="Rectangle 138"/>
              <p:cNvSpPr>
                <a:spLocks noChangeArrowheads="1"/>
              </p:cNvSpPr>
              <p:nvPr/>
            </p:nvSpPr>
            <p:spPr bwMode="auto">
              <a:xfrm>
                <a:off x="4393" y="895"/>
                <a:ext cx="851" cy="2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2200"/>
                  <a:t>Package B</a:t>
                </a:r>
                <a:endParaRPr lang="en-US" sz="2400"/>
              </a:p>
            </p:txBody>
          </p:sp>
        </p:grpSp>
        <p:sp>
          <p:nvSpPr>
            <p:cNvPr id="130" name="Line 139"/>
            <p:cNvSpPr>
              <a:spLocks noChangeShapeType="1"/>
            </p:cNvSpPr>
            <p:nvPr/>
          </p:nvSpPr>
          <p:spPr bwMode="auto">
            <a:xfrm>
              <a:off x="4800" y="1392"/>
              <a:ext cx="0" cy="11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arrow" w="med" len="med"/>
            </a:ln>
          </p:spPr>
          <p:txBody>
            <a:bodyPr wrap="none" anchor="ctr"/>
            <a:lstStyle/>
            <a:p>
              <a:endParaRPr lang="id-ID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611560" y="1484784"/>
            <a:ext cx="79895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Partitioning: membagi kelas-kelas ke dalam paket tertentu </a:t>
            </a:r>
            <a:endParaRPr lang="id-ID" sz="2400" dirty="0"/>
          </a:p>
        </p:txBody>
      </p:sp>
      <p:sp>
        <p:nvSpPr>
          <p:cNvPr id="139" name="TextBox 138"/>
          <p:cNvSpPr txBox="1"/>
          <p:nvPr/>
        </p:nvSpPr>
        <p:spPr>
          <a:xfrm>
            <a:off x="1696244" y="6228020"/>
            <a:ext cx="2880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dirty="0" smtClean="0"/>
              <a:t>Example Partitioning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555105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Partitioning Considerations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Clr>
                <a:schemeClr val="hlink"/>
              </a:buClr>
              <a:buNone/>
              <a:defRPr/>
            </a:pPr>
            <a:r>
              <a:rPr lang="id-ID" sz="2800" dirty="0" smtClean="0"/>
              <a:t>Beberapa hal dalam mempertimbangkan </a:t>
            </a:r>
            <a:r>
              <a:rPr lang="id-ID" sz="2800" i="1" dirty="0" smtClean="0"/>
              <a:t>partitioning:</a:t>
            </a:r>
          </a:p>
          <a:p>
            <a:pPr marL="617220" lvl="1" indent="-342900">
              <a:buClr>
                <a:schemeClr val="hlink"/>
              </a:buClr>
              <a:buBlip>
                <a:blip r:embed="rId2"/>
              </a:buBlip>
              <a:defRPr/>
            </a:pPr>
            <a:r>
              <a:rPr lang="en-US" sz="2800" i="1" dirty="0" smtClean="0"/>
              <a:t>Coupling </a:t>
            </a:r>
            <a:r>
              <a:rPr lang="en-US" sz="2800" i="1" dirty="0" smtClean="0"/>
              <a:t>and cohesion</a:t>
            </a:r>
          </a:p>
          <a:p>
            <a:pPr marL="617220" lvl="1" indent="-342900">
              <a:buClr>
                <a:schemeClr val="hlink"/>
              </a:buClr>
              <a:buBlip>
                <a:blip r:embed="rId2"/>
              </a:buBlip>
              <a:defRPr/>
            </a:pPr>
            <a:r>
              <a:rPr lang="en-US" sz="2800" i="1" dirty="0" smtClean="0"/>
              <a:t>User organization</a:t>
            </a:r>
          </a:p>
          <a:p>
            <a:pPr marL="617220" lvl="1" indent="-342900">
              <a:buClr>
                <a:schemeClr val="hlink"/>
              </a:buClr>
              <a:buBlip>
                <a:blip r:embed="rId2"/>
              </a:buBlip>
              <a:defRPr/>
            </a:pPr>
            <a:r>
              <a:rPr lang="en-US" sz="2800" i="1" dirty="0" smtClean="0"/>
              <a:t>Competency and/or skill areas</a:t>
            </a:r>
            <a:endParaRPr lang="en-US" i="1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819905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Cohesion &amp; Coupling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b="1" dirty="0" smtClean="0"/>
              <a:t>Cohesion / Kohesi</a:t>
            </a:r>
          </a:p>
          <a:p>
            <a:r>
              <a:rPr lang="id-ID" dirty="0" smtClean="0"/>
              <a:t>Kohesi modul memberitahu kita seberapa baik entitas dalam sebuah karya modul menyediakan fungsi. </a:t>
            </a:r>
          </a:p>
          <a:p>
            <a:endParaRPr lang="id-ID" dirty="0" smtClean="0"/>
          </a:p>
          <a:p>
            <a:r>
              <a:rPr lang="id-ID" dirty="0" smtClean="0"/>
              <a:t>Kohesi adalah ukuran dari seberapa fokus tanggung jawab dari sebuah modul. Jika tanggung jawab modul tidak terkait atau bervariasi, kohesi rendah</a:t>
            </a:r>
          </a:p>
          <a:p>
            <a:endParaRPr lang="id-ID" dirty="0" smtClean="0"/>
          </a:p>
          <a:p>
            <a:r>
              <a:rPr lang="id-ID" dirty="0" smtClean="0"/>
              <a:t>Desain yg baik memiliki kohesi yang tinggi (</a:t>
            </a:r>
            <a:r>
              <a:rPr lang="id-ID" i="1" dirty="0" smtClean="0"/>
              <a:t>high cohesion)</a:t>
            </a:r>
            <a:endParaRPr lang="id-ID" i="1" dirty="0"/>
          </a:p>
        </p:txBody>
      </p:sp>
    </p:spTree>
    <p:extLst>
      <p:ext uri="{BB962C8B-B14F-4D97-AF65-F5344CB8AC3E}">
        <p14:creationId xmlns:p14="http://schemas.microsoft.com/office/powerpoint/2010/main" val="29658787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Cohesion &amp; Coupling (2)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59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b="1" dirty="0" smtClean="0"/>
              <a:t>Coupling</a:t>
            </a:r>
          </a:p>
          <a:p>
            <a:r>
              <a:rPr lang="id-ID" i="1" dirty="0" smtClean="0"/>
              <a:t>Coupling</a:t>
            </a:r>
            <a:r>
              <a:rPr lang="id-ID" dirty="0" smtClean="0"/>
              <a:t> mengacu pada bagaimana modul tergantung yang satu sama lain.</a:t>
            </a:r>
          </a:p>
          <a:p>
            <a:r>
              <a:rPr lang="id-ID" i="1" dirty="0" smtClean="0"/>
              <a:t>Coupling</a:t>
            </a:r>
            <a:r>
              <a:rPr lang="id-ID" dirty="0" smtClean="0"/>
              <a:t> rendah memungkinkan kita untuk memodifikasi modul tanpa khawatir tentang konsekuensi dari perubahan pada sisa sistem. </a:t>
            </a:r>
          </a:p>
          <a:p>
            <a:r>
              <a:rPr lang="id-ID" dirty="0" smtClean="0"/>
              <a:t>Sebaliknya, </a:t>
            </a:r>
            <a:r>
              <a:rPr lang="id-ID" i="1" dirty="0" smtClean="0"/>
              <a:t>coupling</a:t>
            </a:r>
            <a:r>
              <a:rPr lang="id-ID" dirty="0" smtClean="0"/>
              <a:t> tinggi berarti perubahan dalam satu modul akan memerlukan perubahan dalam modul lain, yang mungkin memiliki efek domino</a:t>
            </a:r>
          </a:p>
          <a:p>
            <a:r>
              <a:rPr lang="id-ID" dirty="0" smtClean="0"/>
              <a:t>Desain yang baik memiki coupling yang rendah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248578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Review: </a:t>
            </a:r>
            <a:r>
              <a:rPr lang="id-ID" dirty="0" smtClean="0"/>
              <a:t>Class-responsibility-collaborator (CRC)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845922"/>
            <a:ext cx="8229600" cy="631078"/>
          </a:xfrm>
        </p:spPr>
        <p:txBody>
          <a:bodyPr/>
          <a:lstStyle/>
          <a:p>
            <a:pPr algn="ctr"/>
            <a:r>
              <a:rPr lang="id-ID" dirty="0" smtClean="0"/>
              <a:t>CRC Model</a:t>
            </a:r>
            <a:endParaRPr lang="id-ID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43924" t="21484" r="9407" b="28711"/>
          <a:stretch>
            <a:fillRect/>
          </a:stretch>
        </p:blipFill>
        <p:spPr bwMode="auto">
          <a:xfrm>
            <a:off x="1115616" y="1772816"/>
            <a:ext cx="6788510" cy="4073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607633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Review: Class-responsibility-collaborator (CRC)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92560"/>
            <a:ext cx="8229600" cy="4876800"/>
          </a:xfrm>
        </p:spPr>
        <p:txBody>
          <a:bodyPr/>
          <a:lstStyle/>
          <a:p>
            <a:r>
              <a:rPr lang="id-ID" b="1" dirty="0" smtClean="0"/>
              <a:t>Class-responsibility-collaborator </a:t>
            </a:r>
            <a:r>
              <a:rPr lang="id-ID" b="1" dirty="0" smtClean="0"/>
              <a:t>(CRC) modeling</a:t>
            </a:r>
            <a:r>
              <a:rPr lang="id-ID" dirty="0" smtClean="0"/>
              <a:t> [Wir90] menyediakan sarana yang sederhana untuk mengidentifikasi dan mengorganisir kelas yang relevan dengan sistem atau persyaratan produk</a:t>
            </a:r>
          </a:p>
          <a:p>
            <a:endParaRPr lang="id-ID" dirty="0" smtClean="0"/>
          </a:p>
          <a:p>
            <a:r>
              <a:rPr lang="id-ID" b="1" i="1" dirty="0" smtClean="0"/>
              <a:t>Responsibility </a:t>
            </a:r>
            <a:r>
              <a:rPr lang="id-ID" dirty="0" smtClean="0"/>
              <a:t>adalah atribut dan operasi yang relevan untuk kelas.</a:t>
            </a:r>
          </a:p>
          <a:p>
            <a:r>
              <a:rPr lang="id-ID" b="1" i="1" dirty="0" smtClean="0"/>
              <a:t>Collaborator</a:t>
            </a:r>
            <a:r>
              <a:rPr lang="id-ID" i="1" dirty="0" smtClean="0"/>
              <a:t> </a:t>
            </a:r>
            <a:r>
              <a:rPr lang="id-ID" dirty="0" smtClean="0"/>
              <a:t>adalah kelas yang diperlukan untuk menyediakan kelas dengan informasi yang dibutuhkan untuk menyelesaikan tanggung jawab.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907430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Move to design</a:t>
            </a:r>
            <a:endParaRPr lang="id-ID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/>
              <a:t>Deployment </a:t>
            </a:r>
            <a:r>
              <a:rPr lang="id-ID" dirty="0" smtClean="0"/>
              <a:t>Diagram and Component Diagram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208838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Deployment Diagram (1)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i="1" dirty="0"/>
              <a:t>Deployment/physical diagram </a:t>
            </a:r>
            <a:r>
              <a:rPr lang="en-US" dirty="0" err="1"/>
              <a:t>menggambarkan</a:t>
            </a:r>
            <a:r>
              <a:rPr lang="en-US" dirty="0"/>
              <a:t> detail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di-</a:t>
            </a:r>
            <a:r>
              <a:rPr lang="en-US" i="1" dirty="0"/>
              <a:t>deploy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infrastruktur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,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terletak</a:t>
            </a:r>
            <a:r>
              <a:rPr lang="en-US" dirty="0"/>
              <a:t> (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mesin</a:t>
            </a:r>
            <a:r>
              <a:rPr lang="en-US" dirty="0"/>
              <a:t>, server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piranti</a:t>
            </a:r>
            <a:r>
              <a:rPr lang="en-US" dirty="0"/>
              <a:t> </a:t>
            </a:r>
            <a:r>
              <a:rPr lang="en-US" dirty="0" err="1"/>
              <a:t>keras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 smtClean="0"/>
              <a:t>)</a:t>
            </a:r>
            <a:endParaRPr lang="id-ID" dirty="0" smtClean="0"/>
          </a:p>
          <a:p>
            <a:pPr algn="just"/>
            <a:endParaRPr lang="en-US" dirty="0"/>
          </a:p>
          <a:p>
            <a:pPr algn="just"/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i="1" dirty="0"/>
              <a:t>node </a:t>
            </a:r>
            <a:r>
              <a:rPr lang="en-US" dirty="0" err="1"/>
              <a:t>adalah</a:t>
            </a:r>
            <a:r>
              <a:rPr lang="en-US" dirty="0"/>
              <a:t> server, </a:t>
            </a:r>
            <a:r>
              <a:rPr lang="en-US" i="1" dirty="0"/>
              <a:t>workstation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piranti</a:t>
            </a:r>
            <a:r>
              <a:rPr lang="en-US" dirty="0"/>
              <a:t> </a:t>
            </a:r>
            <a:r>
              <a:rPr lang="en-US" dirty="0" err="1"/>
              <a:t>keras</a:t>
            </a:r>
            <a:r>
              <a:rPr lang="en-US" dirty="0"/>
              <a:t> lain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men-</a:t>
            </a:r>
            <a:r>
              <a:rPr lang="en-US" i="1" dirty="0"/>
              <a:t>deploy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sebenarnya</a:t>
            </a:r>
            <a:r>
              <a:rPr lang="en-US" dirty="0"/>
              <a:t>. </a:t>
            </a:r>
            <a:endParaRPr lang="id-ID" dirty="0" smtClean="0"/>
          </a:p>
          <a:p>
            <a:pPr algn="just"/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93749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MOVE TO design</a:t>
            </a:r>
            <a:endParaRPr lang="id-ID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Introduction ood and package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939927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Deployment Diagram </a:t>
            </a:r>
            <a:r>
              <a:rPr lang="id-ID" dirty="0" smtClean="0"/>
              <a:t>(2)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i="1" dirty="0"/>
              <a:t>node </a:t>
            </a:r>
            <a:r>
              <a:rPr lang="en-US" dirty="0"/>
              <a:t>(</a:t>
            </a:r>
            <a:r>
              <a:rPr lang="en-US" dirty="0" err="1"/>
              <a:t>misalnya</a:t>
            </a:r>
            <a:r>
              <a:rPr lang="en-US" dirty="0"/>
              <a:t> TCP/IP)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diagram </a:t>
            </a:r>
            <a:r>
              <a:rPr lang="en-US" dirty="0" err="1"/>
              <a:t>ini</a:t>
            </a:r>
            <a:r>
              <a:rPr lang="en-US" dirty="0" smtClean="0"/>
              <a:t>.</a:t>
            </a:r>
            <a:endParaRPr lang="id-ID" dirty="0" smtClean="0"/>
          </a:p>
          <a:p>
            <a:pPr algn="just"/>
            <a:endParaRPr lang="id-ID" dirty="0"/>
          </a:p>
          <a:p>
            <a:pPr algn="just"/>
            <a:r>
              <a:rPr lang="id-ID" dirty="0"/>
              <a:t>Artifak merupakan manifestasi fisik dari perangkat lunak yang di-deploy. Atifak dapat berupa file-file seperti .exe, binary, jar, assemby, script, file data, file konfigurasi, dokuman html dsb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672944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Deployment Model Modeling Elements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Clr>
                <a:schemeClr val="hlink"/>
              </a:buClr>
              <a:buBlip>
                <a:blip r:embed="rId2"/>
              </a:buBlip>
              <a:defRPr/>
            </a:pPr>
            <a:r>
              <a:rPr lang="en-US" sz="2800" dirty="0" smtClean="0"/>
              <a:t>Node</a:t>
            </a:r>
          </a:p>
          <a:p>
            <a:pPr marL="742950" lvl="1" indent="-285750">
              <a:buClr>
                <a:schemeClr val="folHlink"/>
              </a:buClr>
              <a:buSzPct val="50000"/>
              <a:buFont typeface="Wingdings" pitchFamily="2" charset="2"/>
              <a:buChar char="n"/>
              <a:defRPr/>
            </a:pPr>
            <a:r>
              <a:rPr lang="en-US" sz="2400" dirty="0" smtClean="0"/>
              <a:t>Physical run-time computational resource</a:t>
            </a:r>
          </a:p>
          <a:p>
            <a:pPr marL="342900" indent="-342900">
              <a:buClr>
                <a:schemeClr val="hlink"/>
              </a:buClr>
              <a:buBlip>
                <a:blip r:embed="rId2"/>
              </a:buBlip>
              <a:defRPr/>
            </a:pPr>
            <a:endParaRPr lang="en-US" sz="2400" dirty="0" smtClean="0"/>
          </a:p>
          <a:p>
            <a:pPr marL="342900" indent="-342900">
              <a:buClr>
                <a:schemeClr val="hlink"/>
              </a:buClr>
              <a:buBlip>
                <a:blip r:embed="rId2"/>
              </a:buBlip>
              <a:defRPr/>
            </a:pPr>
            <a:r>
              <a:rPr lang="en-US" sz="2800" dirty="0" smtClean="0"/>
              <a:t>Device</a:t>
            </a:r>
          </a:p>
          <a:p>
            <a:pPr marL="742950" lvl="1" indent="-285750">
              <a:buClr>
                <a:schemeClr val="folHlink"/>
              </a:buClr>
              <a:buSzPct val="50000"/>
              <a:buFont typeface="Wingdings" pitchFamily="2" charset="2"/>
              <a:buChar char="n"/>
              <a:defRPr/>
            </a:pPr>
            <a:r>
              <a:rPr lang="en-US" sz="2400" dirty="0" smtClean="0"/>
              <a:t>Support devices</a:t>
            </a:r>
          </a:p>
          <a:p>
            <a:pPr marL="742950" lvl="1" indent="-285750">
              <a:buClr>
                <a:schemeClr val="folHlink"/>
              </a:buClr>
              <a:buSzPct val="50000"/>
              <a:buFont typeface="Wingdings" pitchFamily="2" charset="2"/>
              <a:buChar char="n"/>
              <a:defRPr/>
            </a:pPr>
            <a:r>
              <a:rPr lang="en-US" sz="2400" dirty="0" smtClean="0"/>
              <a:t>Typically controlled by a Processor</a:t>
            </a:r>
            <a:endParaRPr lang="id-ID" sz="2400" dirty="0" smtClean="0"/>
          </a:p>
          <a:p>
            <a:pPr marL="742950" lvl="1" indent="-285750">
              <a:buClr>
                <a:schemeClr val="folHlink"/>
              </a:buClr>
              <a:buSzPct val="50000"/>
              <a:buFont typeface="Wingdings" pitchFamily="2" charset="2"/>
              <a:buChar char="n"/>
              <a:defRPr/>
            </a:pPr>
            <a:endParaRPr lang="en-US" sz="2400" dirty="0" smtClean="0"/>
          </a:p>
          <a:p>
            <a:pPr marL="342900" indent="-342900">
              <a:buClr>
                <a:schemeClr val="hlink"/>
              </a:buClr>
              <a:buBlip>
                <a:blip r:embed="rId2"/>
              </a:buBlip>
              <a:defRPr/>
            </a:pPr>
            <a:r>
              <a:rPr lang="en-US" sz="2800" dirty="0" smtClean="0"/>
              <a:t>Connection</a:t>
            </a:r>
          </a:p>
          <a:p>
            <a:pPr marL="742950" lvl="1" indent="-285750">
              <a:buClr>
                <a:schemeClr val="folHlink"/>
              </a:buClr>
              <a:buSzPct val="50000"/>
              <a:buFont typeface="Wingdings" pitchFamily="2" charset="2"/>
              <a:buChar char="n"/>
              <a:defRPr/>
            </a:pPr>
            <a:r>
              <a:rPr lang="en-US" sz="2400" dirty="0" smtClean="0"/>
              <a:t>Communication mechanisms</a:t>
            </a:r>
          </a:p>
          <a:p>
            <a:pPr marL="742950" lvl="1" indent="-285750">
              <a:buClr>
                <a:schemeClr val="folHlink"/>
              </a:buClr>
              <a:buSzPct val="50000"/>
              <a:buFont typeface="Wingdings" pitchFamily="2" charset="2"/>
              <a:buChar char="n"/>
              <a:defRPr/>
            </a:pPr>
            <a:r>
              <a:rPr lang="en-US" sz="2400" dirty="0" smtClean="0"/>
              <a:t>Physical medium</a:t>
            </a:r>
          </a:p>
          <a:p>
            <a:pPr marL="742950" lvl="1" indent="-285750">
              <a:buClr>
                <a:schemeClr val="folHlink"/>
              </a:buClr>
              <a:buSzPct val="50000"/>
              <a:buFont typeface="Wingdings" pitchFamily="2" charset="2"/>
              <a:buChar char="n"/>
              <a:defRPr/>
            </a:pPr>
            <a:r>
              <a:rPr lang="en-US" sz="2400" dirty="0" smtClean="0"/>
              <a:t>Software protocol</a:t>
            </a:r>
            <a:endParaRPr lang="id-ID" dirty="0"/>
          </a:p>
        </p:txBody>
      </p:sp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7092280" y="1571612"/>
            <a:ext cx="1447800" cy="1111250"/>
            <a:chOff x="4368" y="663"/>
            <a:chExt cx="912" cy="700"/>
          </a:xfrm>
        </p:grpSpPr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4368" y="761"/>
              <a:ext cx="703" cy="602"/>
            </a:xfrm>
            <a:prstGeom prst="rect">
              <a:avLst/>
            </a:prstGeom>
            <a:noFill/>
            <a:ln w="0" cap="sq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6" name="Freeform 8"/>
            <p:cNvSpPr>
              <a:spLocks/>
            </p:cNvSpPr>
            <p:nvPr/>
          </p:nvSpPr>
          <p:spPr bwMode="auto">
            <a:xfrm>
              <a:off x="4368" y="663"/>
              <a:ext cx="912" cy="98"/>
            </a:xfrm>
            <a:custGeom>
              <a:avLst/>
              <a:gdLst>
                <a:gd name="T0" fmla="*/ 0 w 678"/>
                <a:gd name="T1" fmla="*/ 77 h 77"/>
                <a:gd name="T2" fmla="*/ 223 w 678"/>
                <a:gd name="T3" fmla="*/ 0 h 77"/>
                <a:gd name="T4" fmla="*/ 678 w 678"/>
                <a:gd name="T5" fmla="*/ 0 h 77"/>
                <a:gd name="T6" fmla="*/ 524 w 678"/>
                <a:gd name="T7" fmla="*/ 77 h 77"/>
                <a:gd name="T8" fmla="*/ 0 w 678"/>
                <a:gd name="T9" fmla="*/ 77 h 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8"/>
                <a:gd name="T16" fmla="*/ 0 h 77"/>
                <a:gd name="T17" fmla="*/ 678 w 678"/>
                <a:gd name="T18" fmla="*/ 77 h 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8" h="77">
                  <a:moveTo>
                    <a:pt x="0" y="77"/>
                  </a:moveTo>
                  <a:lnTo>
                    <a:pt x="223" y="0"/>
                  </a:lnTo>
                  <a:lnTo>
                    <a:pt x="678" y="0"/>
                  </a:lnTo>
                  <a:lnTo>
                    <a:pt x="524" y="77"/>
                  </a:lnTo>
                  <a:lnTo>
                    <a:pt x="0" y="77"/>
                  </a:lnTo>
                  <a:close/>
                </a:path>
              </a:pathLst>
            </a:custGeom>
            <a:noFill/>
            <a:ln w="0" cap="sq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" name="Freeform 9"/>
            <p:cNvSpPr>
              <a:spLocks/>
            </p:cNvSpPr>
            <p:nvPr/>
          </p:nvSpPr>
          <p:spPr bwMode="auto">
            <a:xfrm>
              <a:off x="5073" y="663"/>
              <a:ext cx="207" cy="700"/>
            </a:xfrm>
            <a:custGeom>
              <a:avLst/>
              <a:gdLst>
                <a:gd name="T0" fmla="*/ 0 w 154"/>
                <a:gd name="T1" fmla="*/ 77 h 555"/>
                <a:gd name="T2" fmla="*/ 154 w 154"/>
                <a:gd name="T3" fmla="*/ 0 h 555"/>
                <a:gd name="T4" fmla="*/ 154 w 154"/>
                <a:gd name="T5" fmla="*/ 447 h 555"/>
                <a:gd name="T6" fmla="*/ 0 w 154"/>
                <a:gd name="T7" fmla="*/ 555 h 555"/>
                <a:gd name="T8" fmla="*/ 0 w 154"/>
                <a:gd name="T9" fmla="*/ 77 h 5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4"/>
                <a:gd name="T16" fmla="*/ 0 h 555"/>
                <a:gd name="T17" fmla="*/ 154 w 154"/>
                <a:gd name="T18" fmla="*/ 555 h 5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4" h="555">
                  <a:moveTo>
                    <a:pt x="0" y="77"/>
                  </a:moveTo>
                  <a:lnTo>
                    <a:pt x="154" y="0"/>
                  </a:lnTo>
                  <a:lnTo>
                    <a:pt x="154" y="447"/>
                  </a:lnTo>
                  <a:lnTo>
                    <a:pt x="0" y="555"/>
                  </a:lnTo>
                  <a:lnTo>
                    <a:pt x="0" y="77"/>
                  </a:lnTo>
                  <a:close/>
                </a:path>
              </a:pathLst>
            </a:custGeom>
            <a:noFill/>
            <a:ln w="0" cap="sq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461" y="925"/>
              <a:ext cx="406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300" b="1" i="1">
                  <a:ea typeface="굴림" pitchFamily="34" charset="-127"/>
                </a:rPr>
                <a:t>Node #1</a:t>
              </a:r>
              <a:endParaRPr lang="en-US" altLang="ko-KR" sz="2800" b="1">
                <a:ea typeface="굴림" pitchFamily="34" charset="-127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>
              <a:off x="4388" y="770"/>
              <a:ext cx="505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300" b="1" i="1">
                  <a:ea typeface="굴림" pitchFamily="34" charset="-127"/>
                </a:rPr>
                <a:t>&lt;&lt;Node&gt;&gt;</a:t>
              </a:r>
              <a:endParaRPr lang="en-US" altLang="ko-KR" sz="2800" b="1">
                <a:ea typeface="굴림" pitchFamily="34" charset="-127"/>
              </a:endParaRPr>
            </a:p>
          </p:txBody>
        </p:sp>
      </p:grpSp>
      <p:grpSp>
        <p:nvGrpSpPr>
          <p:cNvPr id="10" name="Group 12"/>
          <p:cNvGrpSpPr>
            <a:grpSpLocks/>
          </p:cNvGrpSpPr>
          <p:nvPr/>
        </p:nvGrpSpPr>
        <p:grpSpPr bwMode="auto">
          <a:xfrm>
            <a:off x="6843464" y="3000372"/>
            <a:ext cx="1905000" cy="1263650"/>
            <a:chOff x="4176" y="1584"/>
            <a:chExt cx="1200" cy="796"/>
          </a:xfrm>
        </p:grpSpPr>
        <p:sp>
          <p:nvSpPr>
            <p:cNvPr id="11" name="Rectangle 13"/>
            <p:cNvSpPr>
              <a:spLocks noChangeArrowheads="1"/>
            </p:cNvSpPr>
            <p:nvPr/>
          </p:nvSpPr>
          <p:spPr bwMode="auto">
            <a:xfrm>
              <a:off x="4176" y="1695"/>
              <a:ext cx="927" cy="685"/>
            </a:xfrm>
            <a:prstGeom prst="rect">
              <a:avLst/>
            </a:prstGeom>
            <a:noFill/>
            <a:ln w="0" cap="sq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2" name="Freeform 14"/>
            <p:cNvSpPr>
              <a:spLocks/>
            </p:cNvSpPr>
            <p:nvPr/>
          </p:nvSpPr>
          <p:spPr bwMode="auto">
            <a:xfrm>
              <a:off x="4176" y="1584"/>
              <a:ext cx="1200" cy="111"/>
            </a:xfrm>
            <a:custGeom>
              <a:avLst/>
              <a:gdLst>
                <a:gd name="T0" fmla="*/ 0 w 678"/>
                <a:gd name="T1" fmla="*/ 77 h 77"/>
                <a:gd name="T2" fmla="*/ 223 w 678"/>
                <a:gd name="T3" fmla="*/ 0 h 77"/>
                <a:gd name="T4" fmla="*/ 678 w 678"/>
                <a:gd name="T5" fmla="*/ 0 h 77"/>
                <a:gd name="T6" fmla="*/ 524 w 678"/>
                <a:gd name="T7" fmla="*/ 77 h 77"/>
                <a:gd name="T8" fmla="*/ 0 w 678"/>
                <a:gd name="T9" fmla="*/ 77 h 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8"/>
                <a:gd name="T16" fmla="*/ 0 h 77"/>
                <a:gd name="T17" fmla="*/ 678 w 678"/>
                <a:gd name="T18" fmla="*/ 77 h 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8" h="77">
                  <a:moveTo>
                    <a:pt x="0" y="77"/>
                  </a:moveTo>
                  <a:lnTo>
                    <a:pt x="223" y="0"/>
                  </a:lnTo>
                  <a:lnTo>
                    <a:pt x="678" y="0"/>
                  </a:lnTo>
                  <a:lnTo>
                    <a:pt x="524" y="77"/>
                  </a:lnTo>
                  <a:lnTo>
                    <a:pt x="0" y="77"/>
                  </a:lnTo>
                  <a:close/>
                </a:path>
              </a:pathLst>
            </a:custGeom>
            <a:noFill/>
            <a:ln w="0" cap="sq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3" name="Freeform 15"/>
            <p:cNvSpPr>
              <a:spLocks/>
            </p:cNvSpPr>
            <p:nvPr/>
          </p:nvSpPr>
          <p:spPr bwMode="auto">
            <a:xfrm>
              <a:off x="5103" y="1584"/>
              <a:ext cx="273" cy="796"/>
            </a:xfrm>
            <a:custGeom>
              <a:avLst/>
              <a:gdLst>
                <a:gd name="T0" fmla="*/ 0 w 154"/>
                <a:gd name="T1" fmla="*/ 77 h 555"/>
                <a:gd name="T2" fmla="*/ 154 w 154"/>
                <a:gd name="T3" fmla="*/ 0 h 555"/>
                <a:gd name="T4" fmla="*/ 154 w 154"/>
                <a:gd name="T5" fmla="*/ 447 h 555"/>
                <a:gd name="T6" fmla="*/ 0 w 154"/>
                <a:gd name="T7" fmla="*/ 555 h 555"/>
                <a:gd name="T8" fmla="*/ 0 w 154"/>
                <a:gd name="T9" fmla="*/ 77 h 5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4"/>
                <a:gd name="T16" fmla="*/ 0 h 555"/>
                <a:gd name="T17" fmla="*/ 154 w 154"/>
                <a:gd name="T18" fmla="*/ 555 h 5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4" h="555">
                  <a:moveTo>
                    <a:pt x="0" y="77"/>
                  </a:moveTo>
                  <a:lnTo>
                    <a:pt x="154" y="0"/>
                  </a:lnTo>
                  <a:lnTo>
                    <a:pt x="154" y="447"/>
                  </a:lnTo>
                  <a:lnTo>
                    <a:pt x="0" y="555"/>
                  </a:lnTo>
                  <a:lnTo>
                    <a:pt x="0" y="77"/>
                  </a:lnTo>
                  <a:close/>
                </a:path>
              </a:pathLst>
            </a:custGeom>
            <a:noFill/>
            <a:ln w="0" cap="sq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4" name="Rectangle 16"/>
            <p:cNvSpPr>
              <a:spLocks noChangeArrowheads="1"/>
            </p:cNvSpPr>
            <p:nvPr/>
          </p:nvSpPr>
          <p:spPr bwMode="auto">
            <a:xfrm>
              <a:off x="4298" y="1882"/>
              <a:ext cx="516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d-ID" altLang="ko-KR" sz="1300" b="1" i="1" dirty="0" smtClean="0">
                  <a:ea typeface="굴림" pitchFamily="34" charset="-127"/>
                </a:rPr>
                <a:t>Device</a:t>
              </a:r>
              <a:r>
                <a:rPr lang="en-US" altLang="ko-KR" sz="1300" b="1" i="1" dirty="0" smtClean="0">
                  <a:ea typeface="굴림" pitchFamily="34" charset="-127"/>
                </a:rPr>
                <a:t> </a:t>
              </a:r>
              <a:r>
                <a:rPr lang="en-US" altLang="ko-KR" sz="1300" b="1" i="1" dirty="0">
                  <a:ea typeface="굴림" pitchFamily="34" charset="-127"/>
                </a:rPr>
                <a:t>#1</a:t>
              </a:r>
              <a:endParaRPr lang="en-US" altLang="ko-KR" sz="2800" b="1" dirty="0">
                <a:ea typeface="굴림" pitchFamily="34" charset="-127"/>
              </a:endParaRPr>
            </a:p>
          </p:txBody>
        </p:sp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4203" y="1706"/>
              <a:ext cx="659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300" b="1" i="1" dirty="0" smtClean="0">
                  <a:ea typeface="굴림" pitchFamily="34" charset="-127"/>
                </a:rPr>
                <a:t>&lt;&lt;</a:t>
              </a:r>
              <a:r>
                <a:rPr lang="id-ID" altLang="ko-KR" sz="1300" b="1" i="1" dirty="0" smtClean="0">
                  <a:ea typeface="굴림" pitchFamily="34" charset="-127"/>
                </a:rPr>
                <a:t>Device</a:t>
              </a:r>
              <a:r>
                <a:rPr lang="en-US" altLang="ko-KR" sz="1300" b="1" i="1" dirty="0" smtClean="0">
                  <a:ea typeface="굴림" pitchFamily="34" charset="-127"/>
                </a:rPr>
                <a:t>&gt;&gt;</a:t>
              </a:r>
              <a:endParaRPr lang="en-US" altLang="ko-KR" sz="2800" b="1" dirty="0">
                <a:ea typeface="굴림" pitchFamily="34" charset="-127"/>
              </a:endParaRPr>
            </a:p>
          </p:txBody>
        </p:sp>
      </p:grpSp>
      <p:grpSp>
        <p:nvGrpSpPr>
          <p:cNvPr id="16" name="Group 18"/>
          <p:cNvGrpSpPr>
            <a:grpSpLocks/>
          </p:cNvGrpSpPr>
          <p:nvPr/>
        </p:nvGrpSpPr>
        <p:grpSpPr bwMode="auto">
          <a:xfrm>
            <a:off x="7012632" y="4786322"/>
            <a:ext cx="1447800" cy="1111250"/>
            <a:chOff x="4298" y="2846"/>
            <a:chExt cx="912" cy="700"/>
          </a:xfrm>
        </p:grpSpPr>
        <p:sp>
          <p:nvSpPr>
            <p:cNvPr id="17" name="Rectangle 19"/>
            <p:cNvSpPr>
              <a:spLocks noChangeArrowheads="1"/>
            </p:cNvSpPr>
            <p:nvPr/>
          </p:nvSpPr>
          <p:spPr bwMode="auto">
            <a:xfrm>
              <a:off x="4298" y="2944"/>
              <a:ext cx="705" cy="602"/>
            </a:xfrm>
            <a:prstGeom prst="rect">
              <a:avLst/>
            </a:prstGeom>
            <a:noFill/>
            <a:ln w="0" cap="sq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" name="Freeform 20"/>
            <p:cNvSpPr>
              <a:spLocks/>
            </p:cNvSpPr>
            <p:nvPr/>
          </p:nvSpPr>
          <p:spPr bwMode="auto">
            <a:xfrm>
              <a:off x="4298" y="2846"/>
              <a:ext cx="912" cy="98"/>
            </a:xfrm>
            <a:custGeom>
              <a:avLst/>
              <a:gdLst>
                <a:gd name="T0" fmla="*/ 0 w 678"/>
                <a:gd name="T1" fmla="*/ 77 h 77"/>
                <a:gd name="T2" fmla="*/ 223 w 678"/>
                <a:gd name="T3" fmla="*/ 0 h 77"/>
                <a:gd name="T4" fmla="*/ 678 w 678"/>
                <a:gd name="T5" fmla="*/ 0 h 77"/>
                <a:gd name="T6" fmla="*/ 524 w 678"/>
                <a:gd name="T7" fmla="*/ 77 h 77"/>
                <a:gd name="T8" fmla="*/ 0 w 678"/>
                <a:gd name="T9" fmla="*/ 77 h 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8"/>
                <a:gd name="T16" fmla="*/ 0 h 77"/>
                <a:gd name="T17" fmla="*/ 678 w 678"/>
                <a:gd name="T18" fmla="*/ 77 h 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8" h="77">
                  <a:moveTo>
                    <a:pt x="0" y="77"/>
                  </a:moveTo>
                  <a:lnTo>
                    <a:pt x="223" y="0"/>
                  </a:lnTo>
                  <a:lnTo>
                    <a:pt x="678" y="0"/>
                  </a:lnTo>
                  <a:lnTo>
                    <a:pt x="524" y="77"/>
                  </a:lnTo>
                  <a:lnTo>
                    <a:pt x="0" y="77"/>
                  </a:lnTo>
                  <a:close/>
                </a:path>
              </a:pathLst>
            </a:custGeom>
            <a:noFill/>
            <a:ln w="0" cap="sq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9" name="Freeform 21"/>
            <p:cNvSpPr>
              <a:spLocks/>
            </p:cNvSpPr>
            <p:nvPr/>
          </p:nvSpPr>
          <p:spPr bwMode="auto">
            <a:xfrm>
              <a:off x="5003" y="2846"/>
              <a:ext cx="207" cy="700"/>
            </a:xfrm>
            <a:custGeom>
              <a:avLst/>
              <a:gdLst>
                <a:gd name="T0" fmla="*/ 0 w 154"/>
                <a:gd name="T1" fmla="*/ 77 h 555"/>
                <a:gd name="T2" fmla="*/ 154 w 154"/>
                <a:gd name="T3" fmla="*/ 0 h 555"/>
                <a:gd name="T4" fmla="*/ 154 w 154"/>
                <a:gd name="T5" fmla="*/ 447 h 555"/>
                <a:gd name="T6" fmla="*/ 0 w 154"/>
                <a:gd name="T7" fmla="*/ 555 h 555"/>
                <a:gd name="T8" fmla="*/ 0 w 154"/>
                <a:gd name="T9" fmla="*/ 77 h 5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4"/>
                <a:gd name="T16" fmla="*/ 0 h 555"/>
                <a:gd name="T17" fmla="*/ 154 w 154"/>
                <a:gd name="T18" fmla="*/ 555 h 5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4" h="555">
                  <a:moveTo>
                    <a:pt x="0" y="77"/>
                  </a:moveTo>
                  <a:lnTo>
                    <a:pt x="154" y="0"/>
                  </a:lnTo>
                  <a:lnTo>
                    <a:pt x="154" y="447"/>
                  </a:lnTo>
                  <a:lnTo>
                    <a:pt x="0" y="555"/>
                  </a:lnTo>
                  <a:lnTo>
                    <a:pt x="0" y="77"/>
                  </a:lnTo>
                  <a:close/>
                </a:path>
              </a:pathLst>
            </a:custGeom>
            <a:noFill/>
            <a:ln w="0" cap="sq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0" name="Rectangle 22"/>
            <p:cNvSpPr>
              <a:spLocks noChangeArrowheads="1"/>
            </p:cNvSpPr>
            <p:nvPr/>
          </p:nvSpPr>
          <p:spPr bwMode="auto">
            <a:xfrm>
              <a:off x="4391" y="3108"/>
              <a:ext cx="481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300" b="1" i="1" dirty="0">
                  <a:ea typeface="굴림" pitchFamily="34" charset="-127"/>
                </a:rPr>
                <a:t>Device #1</a:t>
              </a:r>
              <a:endParaRPr lang="en-US" altLang="ko-KR" sz="2800" b="1" dirty="0">
                <a:ea typeface="굴림" pitchFamily="34" charset="-127"/>
              </a:endParaRPr>
            </a:p>
          </p:txBody>
        </p:sp>
        <p:sp>
          <p:nvSpPr>
            <p:cNvPr id="21" name="Rectangle 23"/>
            <p:cNvSpPr>
              <a:spLocks noChangeArrowheads="1"/>
            </p:cNvSpPr>
            <p:nvPr/>
          </p:nvSpPr>
          <p:spPr bwMode="auto">
            <a:xfrm>
              <a:off x="4318" y="2953"/>
              <a:ext cx="580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300" b="1" i="1" dirty="0">
                  <a:ea typeface="굴림" pitchFamily="34" charset="-127"/>
                </a:rPr>
                <a:t>&lt;&lt;Device&gt;&gt;</a:t>
              </a:r>
              <a:endParaRPr lang="en-US" altLang="ko-KR" sz="2800" b="1" dirty="0">
                <a:ea typeface="굴림" pitchFamily="34" charset="-127"/>
              </a:endParaRPr>
            </a:p>
          </p:txBody>
        </p:sp>
      </p:grpSp>
      <p:cxnSp>
        <p:nvCxnSpPr>
          <p:cNvPr id="23" name="Straight Connector 22"/>
          <p:cNvCxnSpPr/>
          <p:nvPr/>
        </p:nvCxnSpPr>
        <p:spPr>
          <a:xfrm rot="16200000" flipH="1">
            <a:off x="7311154" y="4429132"/>
            <a:ext cx="500066" cy="2143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37800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Example Deployment Diagram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2" descr="C:\Users\Dave\Downloads\IMG\deployment-diagram-example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4" y="1643050"/>
            <a:ext cx="7858148" cy="46264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565444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Component Diagram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di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endParaRPr lang="id-ID" dirty="0"/>
          </a:p>
        </p:txBody>
      </p:sp>
      <p:grpSp>
        <p:nvGrpSpPr>
          <p:cNvPr id="4" name="Content Placeholder 3"/>
          <p:cNvGrpSpPr>
            <a:grpSpLocks noGrp="1"/>
          </p:cNvGrpSpPr>
          <p:nvPr/>
        </p:nvGrpSpPr>
        <p:grpSpPr bwMode="auto">
          <a:xfrm>
            <a:off x="1043608" y="2386436"/>
            <a:ext cx="6553200" cy="3706860"/>
            <a:chOff x="384" y="1056"/>
            <a:chExt cx="4896" cy="2592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2342" y="1056"/>
              <a:ext cx="1046" cy="672"/>
              <a:chOff x="1162" y="1440"/>
              <a:chExt cx="1046" cy="672"/>
            </a:xfrm>
          </p:grpSpPr>
          <p:sp>
            <p:nvSpPr>
              <p:cNvPr id="31" name="Rectangle 5"/>
              <p:cNvSpPr>
                <a:spLocks noChangeArrowheads="1"/>
              </p:cNvSpPr>
              <p:nvPr/>
            </p:nvSpPr>
            <p:spPr bwMode="auto">
              <a:xfrm>
                <a:off x="1341" y="1440"/>
                <a:ext cx="867" cy="67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pPr algn="ctr" eaLnBrk="0" hangingPunct="0"/>
                <a:r>
                  <a:rPr lang="nb-NO" sz="1600" b="1">
                    <a:latin typeface="Times New Roman" pitchFamily="18" charset="0"/>
                  </a:rPr>
                  <a:t>applet1</a:t>
                </a:r>
                <a:r>
                  <a:rPr lang="en-US" sz="1600" b="1">
                    <a:latin typeface="Times New Roman" pitchFamily="18" charset="0"/>
                  </a:rPr>
                  <a:t>.class</a:t>
                </a:r>
              </a:p>
            </p:txBody>
          </p:sp>
          <p:sp>
            <p:nvSpPr>
              <p:cNvPr id="32" name="Rectangle 6"/>
              <p:cNvSpPr>
                <a:spLocks noChangeArrowheads="1"/>
              </p:cNvSpPr>
              <p:nvPr/>
            </p:nvSpPr>
            <p:spPr bwMode="auto">
              <a:xfrm>
                <a:off x="1162" y="1680"/>
                <a:ext cx="339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id-ID">
                  <a:latin typeface="Times New Roman" pitchFamily="18" charset="0"/>
                </a:endParaRPr>
              </a:p>
            </p:txBody>
          </p:sp>
          <p:sp>
            <p:nvSpPr>
              <p:cNvPr id="33" name="Rectangle 7"/>
              <p:cNvSpPr>
                <a:spLocks noChangeArrowheads="1"/>
              </p:cNvSpPr>
              <p:nvPr/>
            </p:nvSpPr>
            <p:spPr bwMode="auto">
              <a:xfrm>
                <a:off x="1165" y="1872"/>
                <a:ext cx="339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id-ID">
                  <a:latin typeface="Times New Roman" pitchFamily="18" charset="0"/>
                </a:endParaRPr>
              </a:p>
            </p:txBody>
          </p:sp>
        </p:grpSp>
        <p:grpSp>
          <p:nvGrpSpPr>
            <p:cNvPr id="6" name="Group 8"/>
            <p:cNvGrpSpPr>
              <a:grpSpLocks/>
            </p:cNvGrpSpPr>
            <p:nvPr/>
          </p:nvGrpSpPr>
          <p:grpSpPr bwMode="auto">
            <a:xfrm>
              <a:off x="384" y="1968"/>
              <a:ext cx="1046" cy="672"/>
              <a:chOff x="1162" y="1440"/>
              <a:chExt cx="1046" cy="672"/>
            </a:xfrm>
          </p:grpSpPr>
          <p:sp>
            <p:nvSpPr>
              <p:cNvPr id="28" name="Rectangle 9"/>
              <p:cNvSpPr>
                <a:spLocks noChangeArrowheads="1"/>
              </p:cNvSpPr>
              <p:nvPr/>
            </p:nvSpPr>
            <p:spPr bwMode="auto">
              <a:xfrm>
                <a:off x="1341" y="1440"/>
                <a:ext cx="867" cy="67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pPr algn="ctr" eaLnBrk="0" hangingPunct="0"/>
                <a:r>
                  <a:rPr lang="nb-NO" sz="1600" b="1">
                    <a:latin typeface="Times New Roman" pitchFamily="18" charset="0"/>
                  </a:rPr>
                  <a:t>Demo.html</a:t>
                </a:r>
                <a:endParaRPr lang="en-US" sz="1600" b="1">
                  <a:latin typeface="Times New Roman" pitchFamily="18" charset="0"/>
                </a:endParaRPr>
              </a:p>
            </p:txBody>
          </p:sp>
          <p:sp>
            <p:nvSpPr>
              <p:cNvPr id="29" name="Rectangle 10"/>
              <p:cNvSpPr>
                <a:spLocks noChangeArrowheads="1"/>
              </p:cNvSpPr>
              <p:nvPr/>
            </p:nvSpPr>
            <p:spPr bwMode="auto">
              <a:xfrm>
                <a:off x="1162" y="1680"/>
                <a:ext cx="339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id-ID">
                  <a:latin typeface="Times New Roman" pitchFamily="18" charset="0"/>
                </a:endParaRPr>
              </a:p>
            </p:txBody>
          </p:sp>
          <p:sp>
            <p:nvSpPr>
              <p:cNvPr id="30" name="Rectangle 11"/>
              <p:cNvSpPr>
                <a:spLocks noChangeArrowheads="1"/>
              </p:cNvSpPr>
              <p:nvPr/>
            </p:nvSpPr>
            <p:spPr bwMode="auto">
              <a:xfrm>
                <a:off x="1165" y="1872"/>
                <a:ext cx="339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id-ID">
                  <a:latin typeface="Times New Roman" pitchFamily="18" charset="0"/>
                </a:endParaRPr>
              </a:p>
            </p:txBody>
          </p:sp>
        </p:grpSp>
        <p:grpSp>
          <p:nvGrpSpPr>
            <p:cNvPr id="7" name="Group 12"/>
            <p:cNvGrpSpPr>
              <a:grpSpLocks/>
            </p:cNvGrpSpPr>
            <p:nvPr/>
          </p:nvGrpSpPr>
          <p:grpSpPr bwMode="auto">
            <a:xfrm>
              <a:off x="2342" y="2016"/>
              <a:ext cx="1046" cy="672"/>
              <a:chOff x="1162" y="1440"/>
              <a:chExt cx="1046" cy="672"/>
            </a:xfrm>
          </p:grpSpPr>
          <p:sp>
            <p:nvSpPr>
              <p:cNvPr id="25" name="Rectangle 13"/>
              <p:cNvSpPr>
                <a:spLocks noChangeArrowheads="1"/>
              </p:cNvSpPr>
              <p:nvPr/>
            </p:nvSpPr>
            <p:spPr bwMode="auto">
              <a:xfrm>
                <a:off x="1341" y="1440"/>
                <a:ext cx="867" cy="67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pPr algn="ctr" eaLnBrk="0" hangingPunct="0"/>
                <a:r>
                  <a:rPr lang="nb-NO" sz="1600" b="1">
                    <a:latin typeface="Times New Roman" pitchFamily="18" charset="0"/>
                  </a:rPr>
                  <a:t>applet2.class</a:t>
                </a:r>
                <a:endParaRPr lang="en-US" sz="1600" b="1">
                  <a:latin typeface="Times New Roman" pitchFamily="18" charset="0"/>
                </a:endParaRPr>
              </a:p>
            </p:txBody>
          </p:sp>
          <p:sp>
            <p:nvSpPr>
              <p:cNvPr id="26" name="Rectangle 14"/>
              <p:cNvSpPr>
                <a:spLocks noChangeArrowheads="1"/>
              </p:cNvSpPr>
              <p:nvPr/>
            </p:nvSpPr>
            <p:spPr bwMode="auto">
              <a:xfrm>
                <a:off x="1162" y="1680"/>
                <a:ext cx="339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id-ID">
                  <a:latin typeface="Times New Roman" pitchFamily="18" charset="0"/>
                </a:endParaRPr>
              </a:p>
            </p:txBody>
          </p:sp>
          <p:sp>
            <p:nvSpPr>
              <p:cNvPr id="27" name="Rectangle 15"/>
              <p:cNvSpPr>
                <a:spLocks noChangeArrowheads="1"/>
              </p:cNvSpPr>
              <p:nvPr/>
            </p:nvSpPr>
            <p:spPr bwMode="auto">
              <a:xfrm>
                <a:off x="1165" y="1872"/>
                <a:ext cx="339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id-ID">
                  <a:latin typeface="Times New Roman" pitchFamily="18" charset="0"/>
                </a:endParaRPr>
              </a:p>
            </p:txBody>
          </p:sp>
        </p:grpSp>
        <p:grpSp>
          <p:nvGrpSpPr>
            <p:cNvPr id="8" name="Group 16"/>
            <p:cNvGrpSpPr>
              <a:grpSpLocks/>
            </p:cNvGrpSpPr>
            <p:nvPr/>
          </p:nvGrpSpPr>
          <p:grpSpPr bwMode="auto">
            <a:xfrm>
              <a:off x="2342" y="2976"/>
              <a:ext cx="1046" cy="672"/>
              <a:chOff x="1162" y="1440"/>
              <a:chExt cx="1046" cy="672"/>
            </a:xfrm>
          </p:grpSpPr>
          <p:sp>
            <p:nvSpPr>
              <p:cNvPr id="22" name="Rectangle 17"/>
              <p:cNvSpPr>
                <a:spLocks noChangeArrowheads="1"/>
              </p:cNvSpPr>
              <p:nvPr/>
            </p:nvSpPr>
            <p:spPr bwMode="auto">
              <a:xfrm>
                <a:off x="1341" y="1440"/>
                <a:ext cx="867" cy="67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pPr algn="ctr" eaLnBrk="0" hangingPunct="0"/>
                <a:r>
                  <a:rPr lang="nb-NO" sz="1600" b="1">
                    <a:latin typeface="Times New Roman" pitchFamily="18" charset="0"/>
                  </a:rPr>
                  <a:t>logo.gif</a:t>
                </a:r>
                <a:endParaRPr lang="en-US" sz="1600" b="1">
                  <a:latin typeface="Times New Roman" pitchFamily="18" charset="0"/>
                </a:endParaRPr>
              </a:p>
            </p:txBody>
          </p:sp>
          <p:sp>
            <p:nvSpPr>
              <p:cNvPr id="23" name="Rectangle 18"/>
              <p:cNvSpPr>
                <a:spLocks noChangeArrowheads="1"/>
              </p:cNvSpPr>
              <p:nvPr/>
            </p:nvSpPr>
            <p:spPr bwMode="auto">
              <a:xfrm>
                <a:off x="1162" y="1680"/>
                <a:ext cx="339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id-ID">
                  <a:latin typeface="Times New Roman" pitchFamily="18" charset="0"/>
                </a:endParaRPr>
              </a:p>
            </p:txBody>
          </p:sp>
          <p:sp>
            <p:nvSpPr>
              <p:cNvPr id="24" name="Rectangle 19"/>
              <p:cNvSpPr>
                <a:spLocks noChangeArrowheads="1"/>
              </p:cNvSpPr>
              <p:nvPr/>
            </p:nvSpPr>
            <p:spPr bwMode="auto">
              <a:xfrm>
                <a:off x="1165" y="1872"/>
                <a:ext cx="339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id-ID">
                  <a:latin typeface="Times New Roman" pitchFamily="18" charset="0"/>
                </a:endParaRPr>
              </a:p>
            </p:txBody>
          </p:sp>
        </p:grpSp>
        <p:grpSp>
          <p:nvGrpSpPr>
            <p:cNvPr id="9" name="Group 20"/>
            <p:cNvGrpSpPr>
              <a:grpSpLocks/>
            </p:cNvGrpSpPr>
            <p:nvPr/>
          </p:nvGrpSpPr>
          <p:grpSpPr bwMode="auto">
            <a:xfrm>
              <a:off x="4234" y="1056"/>
              <a:ext cx="1046" cy="672"/>
              <a:chOff x="1162" y="1440"/>
              <a:chExt cx="1046" cy="672"/>
            </a:xfrm>
          </p:grpSpPr>
          <p:sp>
            <p:nvSpPr>
              <p:cNvPr id="19" name="Rectangle 21"/>
              <p:cNvSpPr>
                <a:spLocks noChangeArrowheads="1"/>
              </p:cNvSpPr>
              <p:nvPr/>
            </p:nvSpPr>
            <p:spPr bwMode="auto">
              <a:xfrm>
                <a:off x="1341" y="1440"/>
                <a:ext cx="867" cy="67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pPr algn="ctr" eaLnBrk="0" hangingPunct="0"/>
                <a:r>
                  <a:rPr lang="nb-NO" sz="1600" b="1">
                    <a:latin typeface="Times New Roman" pitchFamily="18" charset="0"/>
                  </a:rPr>
                  <a:t>applet1</a:t>
                </a:r>
                <a:r>
                  <a:rPr lang="en-US" sz="1600" b="1">
                    <a:latin typeface="Times New Roman" pitchFamily="18" charset="0"/>
                  </a:rPr>
                  <a:t>.</a:t>
                </a:r>
                <a:r>
                  <a:rPr lang="nb-NO" sz="1600" b="1">
                    <a:latin typeface="Times New Roman" pitchFamily="18" charset="0"/>
                  </a:rPr>
                  <a:t>java</a:t>
                </a:r>
                <a:endParaRPr lang="en-US" sz="1600" b="1">
                  <a:latin typeface="Times New Roman" pitchFamily="18" charset="0"/>
                </a:endParaRPr>
              </a:p>
            </p:txBody>
          </p:sp>
          <p:sp>
            <p:nvSpPr>
              <p:cNvPr id="20" name="Rectangle 22"/>
              <p:cNvSpPr>
                <a:spLocks noChangeArrowheads="1"/>
              </p:cNvSpPr>
              <p:nvPr/>
            </p:nvSpPr>
            <p:spPr bwMode="auto">
              <a:xfrm>
                <a:off x="1162" y="1680"/>
                <a:ext cx="339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id-ID">
                  <a:latin typeface="Times New Roman" pitchFamily="18" charset="0"/>
                </a:endParaRPr>
              </a:p>
            </p:txBody>
          </p:sp>
          <p:sp>
            <p:nvSpPr>
              <p:cNvPr id="21" name="Rectangle 23"/>
              <p:cNvSpPr>
                <a:spLocks noChangeArrowheads="1"/>
              </p:cNvSpPr>
              <p:nvPr/>
            </p:nvSpPr>
            <p:spPr bwMode="auto">
              <a:xfrm>
                <a:off x="1165" y="1872"/>
                <a:ext cx="339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id-ID">
                  <a:latin typeface="Times New Roman" pitchFamily="18" charset="0"/>
                </a:endParaRPr>
              </a:p>
            </p:txBody>
          </p:sp>
        </p:grpSp>
        <p:grpSp>
          <p:nvGrpSpPr>
            <p:cNvPr id="10" name="Group 24"/>
            <p:cNvGrpSpPr>
              <a:grpSpLocks/>
            </p:cNvGrpSpPr>
            <p:nvPr/>
          </p:nvGrpSpPr>
          <p:grpSpPr bwMode="auto">
            <a:xfrm>
              <a:off x="4224" y="2016"/>
              <a:ext cx="1046" cy="672"/>
              <a:chOff x="1162" y="1440"/>
              <a:chExt cx="1046" cy="672"/>
            </a:xfrm>
          </p:grpSpPr>
          <p:sp>
            <p:nvSpPr>
              <p:cNvPr id="16" name="Rectangle 25"/>
              <p:cNvSpPr>
                <a:spLocks noChangeArrowheads="1"/>
              </p:cNvSpPr>
              <p:nvPr/>
            </p:nvSpPr>
            <p:spPr bwMode="auto">
              <a:xfrm>
                <a:off x="1341" y="1440"/>
                <a:ext cx="867" cy="67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pPr algn="ctr" eaLnBrk="0" hangingPunct="0"/>
                <a:r>
                  <a:rPr lang="nb-NO" sz="1600" b="1">
                    <a:latin typeface="Times New Roman" pitchFamily="18" charset="0"/>
                  </a:rPr>
                  <a:t>applet2</a:t>
                </a:r>
                <a:r>
                  <a:rPr lang="en-US" sz="1600" b="1">
                    <a:latin typeface="Times New Roman" pitchFamily="18" charset="0"/>
                  </a:rPr>
                  <a:t>.</a:t>
                </a:r>
                <a:r>
                  <a:rPr lang="nb-NO" sz="1600" b="1">
                    <a:latin typeface="Times New Roman" pitchFamily="18" charset="0"/>
                  </a:rPr>
                  <a:t>java</a:t>
                </a:r>
                <a:endParaRPr lang="en-US" sz="1600" b="1">
                  <a:latin typeface="Times New Roman" pitchFamily="18" charset="0"/>
                </a:endParaRPr>
              </a:p>
            </p:txBody>
          </p:sp>
          <p:sp>
            <p:nvSpPr>
              <p:cNvPr id="17" name="Rectangle 26"/>
              <p:cNvSpPr>
                <a:spLocks noChangeArrowheads="1"/>
              </p:cNvSpPr>
              <p:nvPr/>
            </p:nvSpPr>
            <p:spPr bwMode="auto">
              <a:xfrm>
                <a:off x="1162" y="1680"/>
                <a:ext cx="339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id-ID">
                  <a:latin typeface="Times New Roman" pitchFamily="18" charset="0"/>
                </a:endParaRPr>
              </a:p>
            </p:txBody>
          </p:sp>
          <p:sp>
            <p:nvSpPr>
              <p:cNvPr id="18" name="Rectangle 27"/>
              <p:cNvSpPr>
                <a:spLocks noChangeArrowheads="1"/>
              </p:cNvSpPr>
              <p:nvPr/>
            </p:nvSpPr>
            <p:spPr bwMode="auto">
              <a:xfrm>
                <a:off x="1165" y="1872"/>
                <a:ext cx="339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id-ID">
                  <a:latin typeface="Times New Roman" pitchFamily="18" charset="0"/>
                </a:endParaRPr>
              </a:p>
            </p:txBody>
          </p:sp>
        </p:grpSp>
        <p:cxnSp>
          <p:nvCxnSpPr>
            <p:cNvPr id="11" name="AutoShape 28"/>
            <p:cNvCxnSpPr>
              <a:cxnSpLocks noChangeShapeType="1"/>
              <a:stCxn id="28" idx="3"/>
              <a:endCxn id="33" idx="1"/>
            </p:cNvCxnSpPr>
            <p:nvPr/>
          </p:nvCxnSpPr>
          <p:spPr bwMode="auto">
            <a:xfrm flipV="1">
              <a:off x="1430" y="1536"/>
              <a:ext cx="915" cy="76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arrow" w="lg" len="lg"/>
            </a:ln>
          </p:spPr>
        </p:cxnSp>
        <p:cxnSp>
          <p:nvCxnSpPr>
            <p:cNvPr id="12" name="AutoShape 29"/>
            <p:cNvCxnSpPr>
              <a:cxnSpLocks noChangeShapeType="1"/>
              <a:stCxn id="28" idx="3"/>
              <a:endCxn id="26" idx="1"/>
            </p:cNvCxnSpPr>
            <p:nvPr/>
          </p:nvCxnSpPr>
          <p:spPr bwMode="auto">
            <a:xfrm>
              <a:off x="1430" y="2304"/>
              <a:ext cx="91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arrow" w="lg" len="lg"/>
            </a:ln>
          </p:spPr>
        </p:cxnSp>
        <p:cxnSp>
          <p:nvCxnSpPr>
            <p:cNvPr id="13" name="AutoShape 30"/>
            <p:cNvCxnSpPr>
              <a:cxnSpLocks noChangeShapeType="1"/>
              <a:stCxn id="28" idx="3"/>
              <a:endCxn id="23" idx="1"/>
            </p:cNvCxnSpPr>
            <p:nvPr/>
          </p:nvCxnSpPr>
          <p:spPr bwMode="auto">
            <a:xfrm>
              <a:off x="1430" y="2304"/>
              <a:ext cx="912" cy="96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arrow" w="lg" len="lg"/>
            </a:ln>
          </p:spPr>
        </p:cxnSp>
        <p:cxnSp>
          <p:nvCxnSpPr>
            <p:cNvPr id="14" name="AutoShape 31"/>
            <p:cNvCxnSpPr>
              <a:cxnSpLocks noChangeShapeType="1"/>
            </p:cNvCxnSpPr>
            <p:nvPr/>
          </p:nvCxnSpPr>
          <p:spPr bwMode="auto">
            <a:xfrm>
              <a:off x="3408" y="1344"/>
              <a:ext cx="81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arrow" w="lg" len="lg"/>
            </a:ln>
          </p:spPr>
        </p:cxnSp>
        <p:cxnSp>
          <p:nvCxnSpPr>
            <p:cNvPr id="15" name="AutoShape 32"/>
            <p:cNvCxnSpPr>
              <a:cxnSpLocks noChangeShapeType="1"/>
            </p:cNvCxnSpPr>
            <p:nvPr/>
          </p:nvCxnSpPr>
          <p:spPr bwMode="auto">
            <a:xfrm>
              <a:off x="3408" y="2304"/>
              <a:ext cx="81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arrow" w="lg" len="lg"/>
            </a:ln>
          </p:spPr>
        </p:cxnSp>
      </p:grpSp>
    </p:spTree>
    <p:extLst>
      <p:ext uri="{BB962C8B-B14F-4D97-AF65-F5344CB8AC3E}">
        <p14:creationId xmlns:p14="http://schemas.microsoft.com/office/powerpoint/2010/main" val="7846064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1"/>
          <p:cNvSpPr>
            <a:spLocks noChangeArrowheads="1"/>
          </p:cNvSpPr>
          <p:nvPr/>
        </p:nvSpPr>
        <p:spPr bwMode="auto">
          <a:xfrm>
            <a:off x="3571868" y="6143644"/>
            <a:ext cx="3384550" cy="354013"/>
          </a:xfrm>
          <a:prstGeom prst="roundRect">
            <a:avLst>
              <a:gd name="adj" fmla="val 431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1" hangingPunct="1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000000"/>
                </a:solidFill>
              </a:rPr>
              <a:t>Process Dimension (Progression)</a:t>
            </a:r>
          </a:p>
        </p:txBody>
      </p:sp>
      <p:sp>
        <p:nvSpPr>
          <p:cNvPr id="23555" name="AutoShape 2"/>
          <p:cNvSpPr>
            <a:spLocks noChangeArrowheads="1"/>
          </p:cNvSpPr>
          <p:nvPr/>
        </p:nvSpPr>
        <p:spPr bwMode="auto">
          <a:xfrm rot="-5400000">
            <a:off x="-409095" y="3610526"/>
            <a:ext cx="2458022" cy="357663"/>
          </a:xfrm>
          <a:prstGeom prst="roundRect">
            <a:avLst>
              <a:gd name="adj" fmla="val 431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1" hangingPunct="1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000000"/>
                </a:solidFill>
              </a:rPr>
              <a:t>Abstraction Dimension</a:t>
            </a:r>
          </a:p>
        </p:txBody>
      </p:sp>
      <p:sp>
        <p:nvSpPr>
          <p:cNvPr id="23556" name="AutoShape 3"/>
          <p:cNvSpPr>
            <a:spLocks noChangeArrowheads="1"/>
          </p:cNvSpPr>
          <p:nvPr/>
        </p:nvSpPr>
        <p:spPr bwMode="auto">
          <a:xfrm>
            <a:off x="1831975" y="5335588"/>
            <a:ext cx="1060450" cy="568325"/>
          </a:xfrm>
          <a:prstGeom prst="roundRect">
            <a:avLst>
              <a:gd name="adj" fmla="val 273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1" hangingPunct="1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</a:rPr>
              <a:t>Data/Class</a:t>
            </a:r>
          </a:p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</a:rPr>
              <a:t>Elements</a:t>
            </a:r>
          </a:p>
        </p:txBody>
      </p:sp>
      <p:sp>
        <p:nvSpPr>
          <p:cNvPr id="23557" name="AutoShape 4"/>
          <p:cNvSpPr>
            <a:spLocks noChangeArrowheads="1"/>
          </p:cNvSpPr>
          <p:nvPr/>
        </p:nvSpPr>
        <p:spPr bwMode="auto">
          <a:xfrm>
            <a:off x="4471988" y="5335588"/>
            <a:ext cx="931862" cy="568325"/>
          </a:xfrm>
          <a:prstGeom prst="roundRect">
            <a:avLst>
              <a:gd name="adj" fmla="val 273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1" hangingPunct="1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</a:rPr>
              <a:t>Interface</a:t>
            </a:r>
          </a:p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</a:rPr>
              <a:t>Elements</a:t>
            </a:r>
          </a:p>
        </p:txBody>
      </p:sp>
      <p:sp>
        <p:nvSpPr>
          <p:cNvPr id="23558" name="AutoShape 5"/>
          <p:cNvSpPr>
            <a:spLocks noChangeArrowheads="1"/>
          </p:cNvSpPr>
          <p:nvPr/>
        </p:nvSpPr>
        <p:spPr bwMode="auto">
          <a:xfrm>
            <a:off x="3068638" y="5335588"/>
            <a:ext cx="1250950" cy="568325"/>
          </a:xfrm>
          <a:prstGeom prst="roundRect">
            <a:avLst>
              <a:gd name="adj" fmla="val 273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1" hangingPunct="1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</a:rPr>
              <a:t>Architectural</a:t>
            </a:r>
          </a:p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</a:rPr>
              <a:t>Elements</a:t>
            </a:r>
          </a:p>
        </p:txBody>
      </p:sp>
      <p:sp>
        <p:nvSpPr>
          <p:cNvPr id="23559" name="AutoShape 6"/>
          <p:cNvSpPr>
            <a:spLocks noChangeArrowheads="1"/>
          </p:cNvSpPr>
          <p:nvPr/>
        </p:nvSpPr>
        <p:spPr bwMode="auto">
          <a:xfrm>
            <a:off x="5568950" y="5335588"/>
            <a:ext cx="1589088" cy="568325"/>
          </a:xfrm>
          <a:prstGeom prst="roundRect">
            <a:avLst>
              <a:gd name="adj" fmla="val 273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1" hangingPunct="1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</a:rPr>
              <a:t>Component-level</a:t>
            </a:r>
          </a:p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</a:rPr>
              <a:t>Elements</a:t>
            </a:r>
          </a:p>
        </p:txBody>
      </p:sp>
      <p:sp>
        <p:nvSpPr>
          <p:cNvPr id="23560" name="AutoShape 7"/>
          <p:cNvSpPr>
            <a:spLocks noChangeArrowheads="1"/>
          </p:cNvSpPr>
          <p:nvPr/>
        </p:nvSpPr>
        <p:spPr bwMode="auto">
          <a:xfrm>
            <a:off x="7342188" y="5335588"/>
            <a:ext cx="1643062" cy="568325"/>
          </a:xfrm>
          <a:prstGeom prst="roundRect">
            <a:avLst>
              <a:gd name="adj" fmla="val 273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1" hangingPunct="1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</a:rPr>
              <a:t>Deployment-level</a:t>
            </a:r>
          </a:p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</a:rPr>
              <a:t>Elements</a:t>
            </a:r>
          </a:p>
        </p:txBody>
      </p:sp>
      <p:sp>
        <p:nvSpPr>
          <p:cNvPr id="23561" name="Rectangle 8"/>
          <p:cNvSpPr>
            <a:spLocks noGrp="1" noChangeArrowheads="1"/>
          </p:cNvSpPr>
          <p:nvPr>
            <p:ph type="title"/>
          </p:nvPr>
        </p:nvSpPr>
        <p:spPr>
          <a:xfrm>
            <a:off x="571472" y="428604"/>
            <a:ext cx="8104984" cy="642942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id-ID" smtClean="0"/>
              <a:t>Review: </a:t>
            </a:r>
            <a:r>
              <a:rPr lang="en-GB" smtClean="0"/>
              <a:t>Dimensions </a:t>
            </a:r>
            <a:r>
              <a:rPr lang="en-GB" dirty="0" smtClean="0"/>
              <a:t>of the Design Model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828800" y="2366963"/>
            <a:ext cx="7085013" cy="374650"/>
            <a:chOff x="1152" y="1491"/>
            <a:chExt cx="4463" cy="236"/>
          </a:xfrm>
        </p:grpSpPr>
        <p:sp>
          <p:nvSpPr>
            <p:cNvPr id="23577" name="AutoShape 10"/>
            <p:cNvSpPr>
              <a:spLocks noChangeArrowheads="1"/>
            </p:cNvSpPr>
            <p:nvPr/>
          </p:nvSpPr>
          <p:spPr bwMode="auto">
            <a:xfrm>
              <a:off x="1152" y="1491"/>
              <a:ext cx="4464" cy="237"/>
            </a:xfrm>
            <a:prstGeom prst="roundRect">
              <a:avLst>
                <a:gd name="adj" fmla="val 421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8" name="Text Box 11"/>
            <p:cNvSpPr txBox="1">
              <a:spLocks noChangeArrowheads="1"/>
            </p:cNvSpPr>
            <p:nvPr/>
          </p:nvSpPr>
          <p:spPr bwMode="auto">
            <a:xfrm>
              <a:off x="1152" y="1491"/>
              <a:ext cx="4464" cy="22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 eaLnBrk="1" hangingPunct="1">
                <a:lnSpc>
                  <a:spcPct val="95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>
                  <a:solidFill>
                    <a:srgbClr val="000000"/>
                  </a:solidFill>
                </a:rPr>
                <a:t> Analysis  model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1828800" y="4191000"/>
            <a:ext cx="7085013" cy="374650"/>
            <a:chOff x="1152" y="2640"/>
            <a:chExt cx="4463" cy="236"/>
          </a:xfrm>
        </p:grpSpPr>
        <p:sp>
          <p:nvSpPr>
            <p:cNvPr id="23575" name="AutoShape 13"/>
            <p:cNvSpPr>
              <a:spLocks noChangeArrowheads="1"/>
            </p:cNvSpPr>
            <p:nvPr/>
          </p:nvSpPr>
          <p:spPr bwMode="auto">
            <a:xfrm>
              <a:off x="1152" y="2640"/>
              <a:ext cx="4464" cy="237"/>
            </a:xfrm>
            <a:prstGeom prst="roundRect">
              <a:avLst>
                <a:gd name="adj" fmla="val 421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6" name="Text Box 14"/>
            <p:cNvSpPr txBox="1">
              <a:spLocks noChangeArrowheads="1"/>
            </p:cNvSpPr>
            <p:nvPr/>
          </p:nvSpPr>
          <p:spPr bwMode="auto">
            <a:xfrm>
              <a:off x="1152" y="2640"/>
              <a:ext cx="4464" cy="22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 eaLnBrk="1" hangingPunct="1">
                <a:lnSpc>
                  <a:spcPct val="95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>
                  <a:solidFill>
                    <a:srgbClr val="000000"/>
                  </a:solidFill>
                </a:rPr>
                <a:t>  Design  model</a:t>
              </a:r>
            </a:p>
          </p:txBody>
        </p:sp>
      </p:grpSp>
      <p:sp>
        <p:nvSpPr>
          <p:cNvPr id="23564" name="Line 15"/>
          <p:cNvSpPr>
            <a:spLocks noChangeShapeType="1"/>
          </p:cNvSpPr>
          <p:nvPr/>
        </p:nvSpPr>
        <p:spPr bwMode="auto">
          <a:xfrm>
            <a:off x="2971800" y="1600200"/>
            <a:ext cx="1588" cy="4495800"/>
          </a:xfrm>
          <a:prstGeom prst="line">
            <a:avLst/>
          </a:prstGeom>
          <a:noFill/>
          <a:ln w="9360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5" name="Line 16"/>
          <p:cNvSpPr>
            <a:spLocks noChangeShapeType="1"/>
          </p:cNvSpPr>
          <p:nvPr/>
        </p:nvSpPr>
        <p:spPr bwMode="auto">
          <a:xfrm>
            <a:off x="4343400" y="1600200"/>
            <a:ext cx="1588" cy="4495800"/>
          </a:xfrm>
          <a:prstGeom prst="line">
            <a:avLst/>
          </a:prstGeom>
          <a:noFill/>
          <a:ln w="9360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6" name="Line 17"/>
          <p:cNvSpPr>
            <a:spLocks noChangeShapeType="1"/>
          </p:cNvSpPr>
          <p:nvPr/>
        </p:nvSpPr>
        <p:spPr bwMode="auto">
          <a:xfrm>
            <a:off x="5486400" y="1600200"/>
            <a:ext cx="1588" cy="4495800"/>
          </a:xfrm>
          <a:prstGeom prst="line">
            <a:avLst/>
          </a:prstGeom>
          <a:noFill/>
          <a:ln w="9360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7" name="Line 18"/>
          <p:cNvSpPr>
            <a:spLocks noChangeShapeType="1"/>
          </p:cNvSpPr>
          <p:nvPr/>
        </p:nvSpPr>
        <p:spPr bwMode="auto">
          <a:xfrm>
            <a:off x="7239000" y="1600200"/>
            <a:ext cx="1588" cy="4495800"/>
          </a:xfrm>
          <a:prstGeom prst="line">
            <a:avLst/>
          </a:prstGeom>
          <a:noFill/>
          <a:ln w="9360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8" name="Line 19"/>
          <p:cNvSpPr>
            <a:spLocks noChangeShapeType="1"/>
          </p:cNvSpPr>
          <p:nvPr/>
        </p:nvSpPr>
        <p:spPr bwMode="auto">
          <a:xfrm>
            <a:off x="1600200" y="1600200"/>
            <a:ext cx="1588" cy="4495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9" name="Line 20"/>
          <p:cNvSpPr>
            <a:spLocks noChangeShapeType="1"/>
          </p:cNvSpPr>
          <p:nvPr/>
        </p:nvSpPr>
        <p:spPr bwMode="auto">
          <a:xfrm>
            <a:off x="1600200" y="6096000"/>
            <a:ext cx="73152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70" name="AutoShape 21"/>
          <p:cNvSpPr>
            <a:spLocks noChangeArrowheads="1"/>
          </p:cNvSpPr>
          <p:nvPr/>
        </p:nvSpPr>
        <p:spPr bwMode="auto">
          <a:xfrm>
            <a:off x="915988" y="5638800"/>
            <a:ext cx="552450" cy="325438"/>
          </a:xfrm>
          <a:prstGeom prst="roundRect">
            <a:avLst>
              <a:gd name="adj" fmla="val 468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</a:rPr>
              <a:t>Low</a:t>
            </a:r>
          </a:p>
        </p:txBody>
      </p:sp>
      <p:sp>
        <p:nvSpPr>
          <p:cNvPr id="23571" name="AutoShape 22"/>
          <p:cNvSpPr>
            <a:spLocks noChangeArrowheads="1"/>
          </p:cNvSpPr>
          <p:nvPr/>
        </p:nvSpPr>
        <p:spPr bwMode="auto">
          <a:xfrm>
            <a:off x="839788" y="1752600"/>
            <a:ext cx="587375" cy="325438"/>
          </a:xfrm>
          <a:prstGeom prst="roundRect">
            <a:avLst>
              <a:gd name="adj" fmla="val 468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</a:rPr>
              <a:t>High</a:t>
            </a:r>
          </a:p>
        </p:txBody>
      </p:sp>
      <p:sp>
        <p:nvSpPr>
          <p:cNvPr id="23572" name="Freeform 23"/>
          <p:cNvSpPr>
            <a:spLocks noChangeArrowheads="1"/>
          </p:cNvSpPr>
          <p:nvPr/>
        </p:nvSpPr>
        <p:spPr bwMode="auto">
          <a:xfrm>
            <a:off x="4572000" y="2971800"/>
            <a:ext cx="763588" cy="838200"/>
          </a:xfrm>
          <a:custGeom>
            <a:avLst/>
            <a:gdLst>
              <a:gd name="T0" fmla="*/ 190627 w 2119"/>
              <a:gd name="T1" fmla="*/ 0 h 2330"/>
              <a:gd name="T2" fmla="*/ 190627 w 2119"/>
              <a:gd name="T3" fmla="*/ 628110 h 2330"/>
              <a:gd name="T4" fmla="*/ 0 w 2119"/>
              <a:gd name="T5" fmla="*/ 628110 h 2330"/>
              <a:gd name="T6" fmla="*/ 381614 w 2119"/>
              <a:gd name="T7" fmla="*/ 837840 h 2330"/>
              <a:gd name="T8" fmla="*/ 763228 w 2119"/>
              <a:gd name="T9" fmla="*/ 628110 h 2330"/>
              <a:gd name="T10" fmla="*/ 572240 w 2119"/>
              <a:gd name="T11" fmla="*/ 628110 h 2330"/>
              <a:gd name="T12" fmla="*/ 572240 w 2119"/>
              <a:gd name="T13" fmla="*/ 0 h 2330"/>
              <a:gd name="T14" fmla="*/ 190627 w 2119"/>
              <a:gd name="T15" fmla="*/ 0 h 233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119"/>
              <a:gd name="T25" fmla="*/ 0 h 2330"/>
              <a:gd name="T26" fmla="*/ 2119 w 2119"/>
              <a:gd name="T27" fmla="*/ 2330 h 233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19" h="2330">
                <a:moveTo>
                  <a:pt x="529" y="0"/>
                </a:moveTo>
                <a:lnTo>
                  <a:pt x="529" y="1746"/>
                </a:lnTo>
                <a:lnTo>
                  <a:pt x="0" y="1746"/>
                </a:lnTo>
                <a:lnTo>
                  <a:pt x="1059" y="2329"/>
                </a:lnTo>
                <a:lnTo>
                  <a:pt x="2118" y="1746"/>
                </a:lnTo>
                <a:lnTo>
                  <a:pt x="1588" y="1746"/>
                </a:lnTo>
                <a:lnTo>
                  <a:pt x="1588" y="0"/>
                </a:lnTo>
                <a:lnTo>
                  <a:pt x="529" y="0"/>
                </a:lnTo>
              </a:path>
            </a:pathLst>
          </a:cu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3" name="Freeform 24"/>
          <p:cNvSpPr>
            <a:spLocks noChangeArrowheads="1"/>
          </p:cNvSpPr>
          <p:nvPr/>
        </p:nvSpPr>
        <p:spPr bwMode="auto">
          <a:xfrm>
            <a:off x="3238500" y="2959100"/>
            <a:ext cx="849313" cy="849313"/>
          </a:xfrm>
          <a:custGeom>
            <a:avLst/>
            <a:gdLst>
              <a:gd name="T0" fmla="*/ 577734 w 2358"/>
              <a:gd name="T1" fmla="*/ 0 h 2359"/>
              <a:gd name="T2" fmla="*/ 135789 w 2358"/>
              <a:gd name="T3" fmla="*/ 447158 h 2359"/>
              <a:gd name="T4" fmla="*/ 0 w 2358"/>
              <a:gd name="T5" fmla="*/ 313227 h 2359"/>
              <a:gd name="T6" fmla="*/ 123543 w 2358"/>
              <a:gd name="T7" fmla="*/ 730503 h 2359"/>
              <a:gd name="T8" fmla="*/ 542436 w 2358"/>
              <a:gd name="T9" fmla="*/ 848953 h 2359"/>
              <a:gd name="T10" fmla="*/ 406647 w 2358"/>
              <a:gd name="T11" fmla="*/ 715021 h 2359"/>
              <a:gd name="T12" fmla="*/ 848953 w 2358"/>
              <a:gd name="T13" fmla="*/ 267863 h 2359"/>
              <a:gd name="T14" fmla="*/ 577734 w 2358"/>
              <a:gd name="T15" fmla="*/ 0 h 235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358"/>
              <a:gd name="T25" fmla="*/ 0 h 2359"/>
              <a:gd name="T26" fmla="*/ 2358 w 2358"/>
              <a:gd name="T27" fmla="*/ 2359 h 2359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358" h="2359">
                <a:moveTo>
                  <a:pt x="1604" y="0"/>
                </a:moveTo>
                <a:lnTo>
                  <a:pt x="377" y="1242"/>
                </a:lnTo>
                <a:lnTo>
                  <a:pt x="0" y="870"/>
                </a:lnTo>
                <a:lnTo>
                  <a:pt x="343" y="2029"/>
                </a:lnTo>
                <a:lnTo>
                  <a:pt x="1506" y="2358"/>
                </a:lnTo>
                <a:lnTo>
                  <a:pt x="1129" y="1986"/>
                </a:lnTo>
                <a:lnTo>
                  <a:pt x="2357" y="744"/>
                </a:lnTo>
                <a:lnTo>
                  <a:pt x="1604" y="0"/>
                </a:lnTo>
              </a:path>
            </a:pathLst>
          </a:cu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4" name="Freeform 25"/>
          <p:cNvSpPr>
            <a:spLocks noChangeArrowheads="1"/>
          </p:cNvSpPr>
          <p:nvPr/>
        </p:nvSpPr>
        <p:spPr bwMode="auto">
          <a:xfrm>
            <a:off x="5981700" y="2959100"/>
            <a:ext cx="849313" cy="849313"/>
          </a:xfrm>
          <a:custGeom>
            <a:avLst/>
            <a:gdLst>
              <a:gd name="T0" fmla="*/ 271218 w 2358"/>
              <a:gd name="T1" fmla="*/ 0 h 2359"/>
              <a:gd name="T2" fmla="*/ 713163 w 2358"/>
              <a:gd name="T3" fmla="*/ 447158 h 2359"/>
              <a:gd name="T4" fmla="*/ 848953 w 2358"/>
              <a:gd name="T5" fmla="*/ 313227 h 2359"/>
              <a:gd name="T6" fmla="*/ 725410 w 2358"/>
              <a:gd name="T7" fmla="*/ 730503 h 2359"/>
              <a:gd name="T8" fmla="*/ 306516 w 2358"/>
              <a:gd name="T9" fmla="*/ 848953 h 2359"/>
              <a:gd name="T10" fmla="*/ 442305 w 2358"/>
              <a:gd name="T11" fmla="*/ 715021 h 2359"/>
              <a:gd name="T12" fmla="*/ 0 w 2358"/>
              <a:gd name="T13" fmla="*/ 267863 h 2359"/>
              <a:gd name="T14" fmla="*/ 271218 w 2358"/>
              <a:gd name="T15" fmla="*/ 0 h 235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358"/>
              <a:gd name="T25" fmla="*/ 0 h 2359"/>
              <a:gd name="T26" fmla="*/ 2358 w 2358"/>
              <a:gd name="T27" fmla="*/ 2359 h 2359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358" h="2359">
                <a:moveTo>
                  <a:pt x="753" y="0"/>
                </a:moveTo>
                <a:lnTo>
                  <a:pt x="1980" y="1242"/>
                </a:lnTo>
                <a:lnTo>
                  <a:pt x="2357" y="870"/>
                </a:lnTo>
                <a:lnTo>
                  <a:pt x="2014" y="2029"/>
                </a:lnTo>
                <a:lnTo>
                  <a:pt x="851" y="2358"/>
                </a:lnTo>
                <a:lnTo>
                  <a:pt x="1228" y="1986"/>
                </a:lnTo>
                <a:lnTo>
                  <a:pt x="0" y="744"/>
                </a:lnTo>
                <a:lnTo>
                  <a:pt x="753" y="0"/>
                </a:lnTo>
              </a:path>
            </a:pathLst>
          </a:cu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2559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852936"/>
            <a:ext cx="8229600" cy="990600"/>
          </a:xfrm>
        </p:spPr>
        <p:txBody>
          <a:bodyPr/>
          <a:lstStyle/>
          <a:p>
            <a:pPr algn="ctr"/>
            <a:r>
              <a:rPr lang="id-ID" dirty="0" smtClean="0">
                <a:solidFill>
                  <a:schemeClr val="accent6"/>
                </a:solidFill>
              </a:rPr>
              <a:t>TERIMA KASIH</a:t>
            </a:r>
            <a:endParaRPr lang="id-ID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477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Letak</a:t>
            </a:r>
            <a:r>
              <a:rPr lang="en-US" dirty="0" smtClean="0"/>
              <a:t> Model </a:t>
            </a:r>
            <a:r>
              <a:rPr lang="id-ID" dirty="0" smtClean="0"/>
              <a:t>Perancangan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4857752" y="3000372"/>
            <a:ext cx="2786082" cy="278608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Konstruksi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42910" y="1428736"/>
            <a:ext cx="2786082" cy="278608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Model Analisis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1472" y="5869721"/>
            <a:ext cx="83582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Perancangan</a:t>
            </a:r>
            <a:r>
              <a:rPr lang="en-US" sz="2000" dirty="0"/>
              <a:t> PL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tindakan</a:t>
            </a:r>
            <a:r>
              <a:rPr lang="en-US" sz="2000" dirty="0"/>
              <a:t> </a:t>
            </a:r>
            <a:r>
              <a:rPr lang="en-US" sz="2000" dirty="0" err="1"/>
              <a:t>rekayasa</a:t>
            </a:r>
            <a:r>
              <a:rPr lang="en-US" sz="2000" dirty="0"/>
              <a:t> PL yang </a:t>
            </a:r>
            <a:r>
              <a:rPr lang="en-US" sz="2000" dirty="0" err="1"/>
              <a:t>terakhir</a:t>
            </a:r>
            <a:r>
              <a:rPr lang="en-US" sz="2000" dirty="0"/>
              <a:t> di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aktivitas</a:t>
            </a:r>
            <a:r>
              <a:rPr lang="en-US" sz="2000" dirty="0"/>
              <a:t> </a:t>
            </a:r>
            <a:r>
              <a:rPr lang="en-US" sz="2000" dirty="0" err="1"/>
              <a:t>pemodelan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landasan</a:t>
            </a:r>
            <a:r>
              <a:rPr lang="en-US" sz="2000" dirty="0"/>
              <a:t> </a:t>
            </a:r>
            <a:r>
              <a:rPr lang="en-US" sz="2000" dirty="0" err="1"/>
              <a:t>bagi</a:t>
            </a:r>
            <a:r>
              <a:rPr lang="en-US" sz="2000" dirty="0"/>
              <a:t> </a:t>
            </a:r>
            <a:r>
              <a:rPr lang="en-US" sz="2000" dirty="0" err="1"/>
              <a:t>aktivitas</a:t>
            </a:r>
            <a:r>
              <a:rPr lang="en-US" sz="2000" dirty="0"/>
              <a:t> </a:t>
            </a:r>
            <a:r>
              <a:rPr lang="en-US" sz="2000" dirty="0" err="1"/>
              <a:t>konstruksi</a:t>
            </a:r>
            <a:endParaRPr lang="en-US" sz="2000" dirty="0"/>
          </a:p>
        </p:txBody>
      </p:sp>
      <p:sp>
        <p:nvSpPr>
          <p:cNvPr id="5" name="Oval 4"/>
          <p:cNvSpPr/>
          <p:nvPr/>
        </p:nvSpPr>
        <p:spPr>
          <a:xfrm>
            <a:off x="2643174" y="2143116"/>
            <a:ext cx="2786082" cy="2786082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Model </a:t>
            </a:r>
            <a:r>
              <a:rPr lang="id-ID" dirty="0" smtClean="0"/>
              <a:t>Perancangan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93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Model Perancangan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Model </a:t>
            </a:r>
            <a:r>
              <a:rPr lang="en-US" sz="2800" dirty="0" err="1"/>
              <a:t>perancangan</a:t>
            </a:r>
            <a:r>
              <a:rPr lang="en-US" sz="2800" dirty="0"/>
              <a:t> PL </a:t>
            </a:r>
            <a:r>
              <a:rPr lang="en-US" sz="2800" dirty="0" err="1"/>
              <a:t>menyediakan</a:t>
            </a:r>
            <a:r>
              <a:rPr lang="en-US" sz="2800" dirty="0"/>
              <a:t> </a:t>
            </a:r>
            <a:r>
              <a:rPr lang="en-US" sz="2800" dirty="0" err="1"/>
              <a:t>rincian</a:t>
            </a:r>
            <a:r>
              <a:rPr lang="en-US" sz="2800" dirty="0"/>
              <a:t> </a:t>
            </a:r>
            <a:r>
              <a:rPr lang="en-US" sz="2800" dirty="0" err="1"/>
              <a:t>tentang</a:t>
            </a:r>
            <a:r>
              <a:rPr lang="en-US" sz="2800" dirty="0"/>
              <a:t>: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err="1"/>
              <a:t>Arsitektur</a:t>
            </a:r>
            <a:r>
              <a:rPr lang="en-US" sz="2800" dirty="0"/>
              <a:t> PL (</a:t>
            </a:r>
            <a:r>
              <a:rPr lang="en-US" sz="2800" i="1" dirty="0"/>
              <a:t>architectural design</a:t>
            </a:r>
            <a:r>
              <a:rPr lang="en-US" sz="2800" dirty="0"/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err="1"/>
              <a:t>Struktur-struktur</a:t>
            </a:r>
            <a:r>
              <a:rPr lang="en-US" sz="2800" dirty="0"/>
              <a:t> data (</a:t>
            </a:r>
            <a:r>
              <a:rPr lang="en-US" sz="2800" i="1" dirty="0"/>
              <a:t>data/class design</a:t>
            </a:r>
            <a:r>
              <a:rPr lang="en-US" sz="2800" dirty="0"/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err="1"/>
              <a:t>Antarmuka-antarmuka</a:t>
            </a:r>
            <a:r>
              <a:rPr lang="en-US" sz="2800" dirty="0"/>
              <a:t> (</a:t>
            </a:r>
            <a:r>
              <a:rPr lang="en-US" sz="2800" i="1" dirty="0"/>
              <a:t>interface design</a:t>
            </a:r>
            <a:r>
              <a:rPr lang="en-US" sz="2800" dirty="0"/>
              <a:t>), </a:t>
            </a:r>
            <a:r>
              <a:rPr lang="en-US" sz="2800" dirty="0" err="1"/>
              <a:t>dan</a:t>
            </a:r>
            <a:endParaRPr lang="en-US" sz="2800" dirty="0"/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err="1"/>
              <a:t>Komponen-komponen</a:t>
            </a:r>
            <a:r>
              <a:rPr lang="en-US" sz="2800" dirty="0"/>
              <a:t>/</a:t>
            </a:r>
            <a:r>
              <a:rPr lang="en-US" sz="2800" dirty="0" err="1"/>
              <a:t>subsistem-subsistem</a:t>
            </a:r>
            <a:r>
              <a:rPr lang="en-US" sz="2800" dirty="0"/>
              <a:t> (</a:t>
            </a:r>
            <a:r>
              <a:rPr lang="en-US" sz="2800" i="1" dirty="0"/>
              <a:t>component level design</a:t>
            </a:r>
            <a:r>
              <a:rPr lang="en-US" sz="2800" dirty="0"/>
              <a:t>)</a:t>
            </a:r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81176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62000" y="41275"/>
            <a:ext cx="7696201" cy="1254125"/>
            <a:chOff x="480" y="26"/>
            <a:chExt cx="4848" cy="790"/>
          </a:xfrm>
        </p:grpSpPr>
        <p:sp>
          <p:nvSpPr>
            <p:cNvPr id="8208" name="AutoShape 3"/>
            <p:cNvSpPr>
              <a:spLocks noChangeArrowheads="1"/>
            </p:cNvSpPr>
            <p:nvPr/>
          </p:nvSpPr>
          <p:spPr bwMode="auto">
            <a:xfrm>
              <a:off x="480" y="96"/>
              <a:ext cx="4848" cy="720"/>
            </a:xfrm>
            <a:prstGeom prst="roundRect">
              <a:avLst>
                <a:gd name="adj" fmla="val 139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9" name="Text Box 4"/>
            <p:cNvSpPr txBox="1">
              <a:spLocks noChangeArrowheads="1"/>
            </p:cNvSpPr>
            <p:nvPr/>
          </p:nvSpPr>
          <p:spPr bwMode="auto">
            <a:xfrm>
              <a:off x="480" y="26"/>
              <a:ext cx="4848" cy="35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pPr algn="ctr" eaLnBrk="1" hangingPunct="1">
                <a:lnSpc>
                  <a:spcPct val="95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32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1464447" y="1628800"/>
            <a:ext cx="7500041" cy="4800596"/>
            <a:chOff x="526" y="1008"/>
            <a:chExt cx="4706" cy="3169"/>
          </a:xfrm>
        </p:grpSpPr>
        <p:sp>
          <p:nvSpPr>
            <p:cNvPr id="8197" name="AutoShape 6"/>
            <p:cNvSpPr>
              <a:spLocks noChangeArrowheads="1"/>
            </p:cNvSpPr>
            <p:nvPr/>
          </p:nvSpPr>
          <p:spPr bwMode="auto">
            <a:xfrm>
              <a:off x="2203" y="3561"/>
              <a:ext cx="1317" cy="554"/>
            </a:xfrm>
            <a:prstGeom prst="roundRect">
              <a:avLst>
                <a:gd name="adj" fmla="val 171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 eaLnBrk="1" hangingPunct="1">
                <a:lnSpc>
                  <a:spcPct val="95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000000"/>
                  </a:solidFill>
                </a:rPr>
                <a:t>Data/Class Design</a:t>
              </a:r>
            </a:p>
            <a:p>
              <a:pPr algn="ctr" eaLnBrk="1" hangingPunct="1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800" dirty="0">
                <a:solidFill>
                  <a:srgbClr val="000000"/>
                </a:solidFill>
              </a:endParaRPr>
            </a:p>
            <a:p>
              <a:pPr algn="ctr" eaLnBrk="1" hangingPunct="1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>
                  <a:solidFill>
                    <a:srgbClr val="000000"/>
                  </a:solidFill>
                </a:rPr>
                <a:t>(</a:t>
              </a:r>
              <a:r>
                <a:rPr lang="en-GB" sz="1800" dirty="0">
                  <a:solidFill>
                    <a:srgbClr val="FF0000"/>
                  </a:solidFill>
                </a:rPr>
                <a:t>Class-based </a:t>
              </a:r>
              <a:r>
                <a:rPr lang="en-GB" sz="1800" dirty="0" smtClean="0">
                  <a:solidFill>
                    <a:srgbClr val="FF0000"/>
                  </a:solidFill>
                </a:rPr>
                <a:t>model</a:t>
              </a:r>
              <a:r>
                <a:rPr lang="en-GB" sz="1800" dirty="0" smtClean="0">
                  <a:solidFill>
                    <a:srgbClr val="008000"/>
                  </a:solidFill>
                </a:rPr>
                <a:t>)</a:t>
              </a:r>
              <a:endParaRPr lang="en-GB" sz="1800" dirty="0">
                <a:solidFill>
                  <a:srgbClr val="008000"/>
                </a:solidFill>
              </a:endParaRPr>
            </a:p>
          </p:txBody>
        </p:sp>
        <p:sp>
          <p:nvSpPr>
            <p:cNvPr id="8198" name="AutoShape 7"/>
            <p:cNvSpPr>
              <a:spLocks noChangeArrowheads="1"/>
            </p:cNvSpPr>
            <p:nvPr/>
          </p:nvSpPr>
          <p:spPr bwMode="auto">
            <a:xfrm>
              <a:off x="1560" y="2832"/>
              <a:ext cx="2625" cy="554"/>
            </a:xfrm>
            <a:prstGeom prst="roundRect">
              <a:avLst>
                <a:gd name="adj" fmla="val 171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 eaLnBrk="1" hangingPunct="1">
                <a:lnSpc>
                  <a:spcPct val="95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000000"/>
                  </a:solidFill>
                </a:rPr>
                <a:t>Architectural Design</a:t>
              </a:r>
            </a:p>
            <a:p>
              <a:pPr algn="ctr" eaLnBrk="1" hangingPunct="1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800" dirty="0">
                <a:solidFill>
                  <a:srgbClr val="000000"/>
                </a:solidFill>
              </a:endParaRPr>
            </a:p>
            <a:p>
              <a:pPr algn="ctr" eaLnBrk="1" hangingPunct="1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>
                  <a:solidFill>
                    <a:srgbClr val="000000"/>
                  </a:solidFill>
                </a:rPr>
                <a:t>(</a:t>
              </a:r>
              <a:r>
                <a:rPr lang="en-GB" sz="1800" dirty="0">
                  <a:solidFill>
                    <a:srgbClr val="FF0000"/>
                  </a:solidFill>
                </a:rPr>
                <a:t>Class-based model</a:t>
              </a:r>
              <a:r>
                <a:rPr lang="en-GB" sz="1800" dirty="0">
                  <a:solidFill>
                    <a:srgbClr val="000000"/>
                  </a:solidFill>
                </a:rPr>
                <a:t>, </a:t>
              </a:r>
              <a:r>
                <a:rPr lang="en-GB" sz="1800" dirty="0">
                  <a:solidFill>
                    <a:srgbClr val="0070C0"/>
                  </a:solidFill>
                </a:rPr>
                <a:t>Flow-oriented model</a:t>
              </a:r>
              <a:r>
                <a:rPr lang="en-GB" sz="1800" dirty="0">
                  <a:solidFill>
                    <a:srgbClr val="000000"/>
                  </a:solidFill>
                </a:rPr>
                <a:t>)</a:t>
              </a:r>
            </a:p>
          </p:txBody>
        </p:sp>
        <p:sp>
          <p:nvSpPr>
            <p:cNvPr id="8199" name="AutoShape 8"/>
            <p:cNvSpPr>
              <a:spLocks noChangeArrowheads="1"/>
            </p:cNvSpPr>
            <p:nvPr/>
          </p:nvSpPr>
          <p:spPr bwMode="auto">
            <a:xfrm>
              <a:off x="1487" y="1920"/>
              <a:ext cx="2772" cy="722"/>
            </a:xfrm>
            <a:prstGeom prst="roundRect">
              <a:avLst>
                <a:gd name="adj" fmla="val 130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 eaLnBrk="1" hangingPunct="1">
                <a:lnSpc>
                  <a:spcPct val="95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000000"/>
                  </a:solidFill>
                </a:rPr>
                <a:t>Interface Design</a:t>
              </a:r>
            </a:p>
            <a:p>
              <a:pPr algn="ctr" eaLnBrk="1" hangingPunct="1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800" dirty="0">
                <a:solidFill>
                  <a:srgbClr val="000000"/>
                </a:solidFill>
              </a:endParaRPr>
            </a:p>
            <a:p>
              <a:pPr algn="ctr" eaLnBrk="1" hangingPunct="1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>
                  <a:solidFill>
                    <a:srgbClr val="000000"/>
                  </a:solidFill>
                </a:rPr>
                <a:t>(</a:t>
              </a:r>
              <a:r>
                <a:rPr lang="en-GB" sz="1800" dirty="0">
                  <a:solidFill>
                    <a:srgbClr val="7030A0"/>
                  </a:solidFill>
                </a:rPr>
                <a:t>Scenario-based model</a:t>
              </a:r>
              <a:r>
                <a:rPr lang="en-GB" sz="1800" dirty="0">
                  <a:solidFill>
                    <a:srgbClr val="000000"/>
                  </a:solidFill>
                </a:rPr>
                <a:t>, </a:t>
              </a:r>
              <a:r>
                <a:rPr lang="en-GB" sz="1800" dirty="0">
                  <a:solidFill>
                    <a:srgbClr val="0070C0"/>
                  </a:solidFill>
                </a:rPr>
                <a:t>Flow-oriented model</a:t>
              </a:r>
            </a:p>
            <a:p>
              <a:pPr algn="ctr" eaLnBrk="1" hangingPunct="1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 err="1">
                  <a:solidFill>
                    <a:srgbClr val="008000"/>
                  </a:solidFill>
                </a:rPr>
                <a:t>Behavioral</a:t>
              </a:r>
              <a:r>
                <a:rPr lang="en-GB" sz="1800" dirty="0">
                  <a:solidFill>
                    <a:srgbClr val="008000"/>
                  </a:solidFill>
                </a:rPr>
                <a:t> model</a:t>
              </a:r>
              <a:r>
                <a:rPr lang="en-GB" sz="1800" dirty="0">
                  <a:solidFill>
                    <a:srgbClr val="000000"/>
                  </a:solidFill>
                </a:rPr>
                <a:t>)</a:t>
              </a:r>
            </a:p>
          </p:txBody>
        </p:sp>
        <p:sp>
          <p:nvSpPr>
            <p:cNvPr id="8200" name="AutoShape 9"/>
            <p:cNvSpPr>
              <a:spLocks noChangeArrowheads="1"/>
            </p:cNvSpPr>
            <p:nvPr/>
          </p:nvSpPr>
          <p:spPr bwMode="auto">
            <a:xfrm>
              <a:off x="1583" y="1074"/>
              <a:ext cx="2576" cy="722"/>
            </a:xfrm>
            <a:prstGeom prst="roundRect">
              <a:avLst>
                <a:gd name="adj" fmla="val 130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 eaLnBrk="1" hangingPunct="1">
                <a:lnSpc>
                  <a:spcPct val="95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000000"/>
                  </a:solidFill>
                </a:rPr>
                <a:t>Component-level Design</a:t>
              </a:r>
            </a:p>
            <a:p>
              <a:pPr algn="ctr" eaLnBrk="1" hangingPunct="1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800" dirty="0" smtClean="0">
                <a:solidFill>
                  <a:srgbClr val="000000"/>
                </a:solidFill>
              </a:endParaRPr>
            </a:p>
            <a:p>
              <a:pPr algn="ctr" eaLnBrk="1" hangingPunct="1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 smtClean="0">
                  <a:solidFill>
                    <a:srgbClr val="000000"/>
                  </a:solidFill>
                </a:rPr>
                <a:t>(</a:t>
              </a:r>
              <a:r>
                <a:rPr lang="en-GB" sz="1800" dirty="0" smtClean="0">
                  <a:solidFill>
                    <a:srgbClr val="FF0000"/>
                  </a:solidFill>
                </a:rPr>
                <a:t>Class-based model</a:t>
              </a:r>
              <a:r>
                <a:rPr lang="en-GB" sz="1800" dirty="0" smtClean="0">
                  <a:solidFill>
                    <a:srgbClr val="000000"/>
                  </a:solidFill>
                </a:rPr>
                <a:t>, </a:t>
              </a:r>
              <a:r>
                <a:rPr lang="en-GB" sz="1800" dirty="0" smtClean="0">
                  <a:solidFill>
                    <a:srgbClr val="0070C0"/>
                  </a:solidFill>
                </a:rPr>
                <a:t>Flow-oriented model</a:t>
              </a:r>
            </a:p>
            <a:p>
              <a:pPr algn="ctr" eaLnBrk="1" hangingPunct="1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 err="1" smtClean="0">
                  <a:solidFill>
                    <a:srgbClr val="008000"/>
                  </a:solidFill>
                </a:rPr>
                <a:t>Behavioral</a:t>
              </a:r>
              <a:r>
                <a:rPr lang="en-GB" sz="1800" dirty="0" smtClean="0">
                  <a:solidFill>
                    <a:srgbClr val="008000"/>
                  </a:solidFill>
                </a:rPr>
                <a:t> model</a:t>
              </a:r>
              <a:r>
                <a:rPr lang="en-GB" sz="1800" dirty="0" smtClean="0">
                  <a:solidFill>
                    <a:srgbClr val="000000"/>
                  </a:solidFill>
                </a:rPr>
                <a:t>)</a:t>
              </a:r>
              <a:endParaRPr lang="en-GB" sz="1800" dirty="0">
                <a:solidFill>
                  <a:srgbClr val="000000"/>
                </a:solidFill>
              </a:endParaRPr>
            </a:p>
          </p:txBody>
        </p:sp>
        <p:sp>
          <p:nvSpPr>
            <p:cNvPr id="8201" name="Line 10"/>
            <p:cNvSpPr>
              <a:spLocks noChangeShapeType="1"/>
            </p:cNvSpPr>
            <p:nvPr/>
          </p:nvSpPr>
          <p:spPr bwMode="auto">
            <a:xfrm flipH="1">
              <a:off x="526" y="1008"/>
              <a:ext cx="1252" cy="3168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2" name="Line 11"/>
            <p:cNvSpPr>
              <a:spLocks noChangeShapeType="1"/>
            </p:cNvSpPr>
            <p:nvPr/>
          </p:nvSpPr>
          <p:spPr bwMode="auto">
            <a:xfrm>
              <a:off x="3984" y="1008"/>
              <a:ext cx="1248" cy="3168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3" name="Line 12"/>
            <p:cNvSpPr>
              <a:spLocks noChangeShapeType="1"/>
            </p:cNvSpPr>
            <p:nvPr/>
          </p:nvSpPr>
          <p:spPr bwMode="auto">
            <a:xfrm>
              <a:off x="528" y="4176"/>
              <a:ext cx="4704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4" name="Line 13"/>
            <p:cNvSpPr>
              <a:spLocks noChangeShapeType="1"/>
            </p:cNvSpPr>
            <p:nvPr/>
          </p:nvSpPr>
          <p:spPr bwMode="auto">
            <a:xfrm>
              <a:off x="1776" y="1008"/>
              <a:ext cx="2208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5" name="Line 14"/>
            <p:cNvSpPr>
              <a:spLocks noChangeShapeType="1"/>
            </p:cNvSpPr>
            <p:nvPr/>
          </p:nvSpPr>
          <p:spPr bwMode="auto">
            <a:xfrm>
              <a:off x="768" y="3504"/>
              <a:ext cx="4224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6" name="Line 15"/>
            <p:cNvSpPr>
              <a:spLocks noChangeShapeType="1"/>
            </p:cNvSpPr>
            <p:nvPr/>
          </p:nvSpPr>
          <p:spPr bwMode="auto">
            <a:xfrm>
              <a:off x="1056" y="2784"/>
              <a:ext cx="3600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7" name="Line 16"/>
            <p:cNvSpPr>
              <a:spLocks noChangeShapeType="1"/>
            </p:cNvSpPr>
            <p:nvPr/>
          </p:nvSpPr>
          <p:spPr bwMode="auto">
            <a:xfrm>
              <a:off x="1440" y="1872"/>
              <a:ext cx="2880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285720" y="1738551"/>
            <a:ext cx="235745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Transformasi</a:t>
            </a:r>
            <a:endParaRPr lang="en-US" sz="2000" dirty="0" smtClean="0"/>
          </a:p>
          <a:p>
            <a:r>
              <a:rPr lang="en-US" sz="2000" dirty="0" smtClean="0"/>
              <a:t>Model </a:t>
            </a:r>
            <a:r>
              <a:rPr lang="en-US" sz="2000" dirty="0" err="1" smtClean="0"/>
              <a:t>Analisis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Model </a:t>
            </a:r>
            <a:r>
              <a:rPr lang="en-US" sz="2000" dirty="0" err="1" smtClean="0"/>
              <a:t>Perancangan</a:t>
            </a:r>
            <a:r>
              <a:rPr lang="en-US" sz="2000" dirty="0" smtClean="0"/>
              <a:t> </a:t>
            </a:r>
            <a:r>
              <a:rPr lang="en-US" sz="2000" dirty="0" err="1" smtClean="0"/>
              <a:t>berdasarkan</a:t>
            </a:r>
            <a:r>
              <a:rPr lang="en-US" sz="2000" dirty="0" smtClean="0"/>
              <a:t> 4 (</a:t>
            </a:r>
            <a:r>
              <a:rPr lang="en-US" sz="2000" dirty="0" err="1" smtClean="0"/>
              <a:t>empat</a:t>
            </a:r>
            <a:r>
              <a:rPr lang="en-US" sz="2000" dirty="0" smtClean="0"/>
              <a:t>) </a:t>
            </a:r>
            <a:r>
              <a:rPr lang="en-US" sz="2000" dirty="0" err="1" smtClean="0"/>
              <a:t>elemen</a:t>
            </a:r>
            <a:r>
              <a:rPr lang="en-US" sz="2000" dirty="0" smtClean="0"/>
              <a:t> model </a:t>
            </a:r>
            <a:r>
              <a:rPr lang="en-US" sz="2000" dirty="0" err="1" smtClean="0"/>
              <a:t>Analisis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(Roger, </a:t>
            </a:r>
            <a:r>
              <a:rPr lang="en-US" sz="2000" dirty="0" err="1" smtClean="0"/>
              <a:t>S.Pressman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FROM ANALYSIS MODEL TO DESIGN MODEL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194408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1"/>
          <p:cNvSpPr>
            <a:spLocks noChangeArrowheads="1"/>
          </p:cNvSpPr>
          <p:nvPr/>
        </p:nvSpPr>
        <p:spPr bwMode="auto">
          <a:xfrm>
            <a:off x="3571868" y="6143644"/>
            <a:ext cx="3384550" cy="354013"/>
          </a:xfrm>
          <a:prstGeom prst="roundRect">
            <a:avLst>
              <a:gd name="adj" fmla="val 431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1" hangingPunct="1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000000"/>
                </a:solidFill>
              </a:rPr>
              <a:t>Process Dimension (Progression)</a:t>
            </a:r>
          </a:p>
        </p:txBody>
      </p:sp>
      <p:sp>
        <p:nvSpPr>
          <p:cNvPr id="23555" name="AutoShape 2"/>
          <p:cNvSpPr>
            <a:spLocks noChangeArrowheads="1"/>
          </p:cNvSpPr>
          <p:nvPr/>
        </p:nvSpPr>
        <p:spPr bwMode="auto">
          <a:xfrm rot="-5400000">
            <a:off x="-409095" y="3610526"/>
            <a:ext cx="2458022" cy="357663"/>
          </a:xfrm>
          <a:prstGeom prst="roundRect">
            <a:avLst>
              <a:gd name="adj" fmla="val 431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1" hangingPunct="1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000000"/>
                </a:solidFill>
              </a:rPr>
              <a:t>Abstraction Dimension</a:t>
            </a:r>
          </a:p>
        </p:txBody>
      </p:sp>
      <p:sp>
        <p:nvSpPr>
          <p:cNvPr id="23556" name="AutoShape 3"/>
          <p:cNvSpPr>
            <a:spLocks noChangeArrowheads="1"/>
          </p:cNvSpPr>
          <p:nvPr/>
        </p:nvSpPr>
        <p:spPr bwMode="auto">
          <a:xfrm>
            <a:off x="1831975" y="5335588"/>
            <a:ext cx="1060450" cy="568325"/>
          </a:xfrm>
          <a:prstGeom prst="roundRect">
            <a:avLst>
              <a:gd name="adj" fmla="val 273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1" hangingPunct="1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</a:rPr>
              <a:t>Data/Class</a:t>
            </a:r>
          </a:p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</a:rPr>
              <a:t>Elements</a:t>
            </a:r>
          </a:p>
        </p:txBody>
      </p:sp>
      <p:sp>
        <p:nvSpPr>
          <p:cNvPr id="23557" name="AutoShape 4"/>
          <p:cNvSpPr>
            <a:spLocks noChangeArrowheads="1"/>
          </p:cNvSpPr>
          <p:nvPr/>
        </p:nvSpPr>
        <p:spPr bwMode="auto">
          <a:xfrm>
            <a:off x="4471988" y="5335588"/>
            <a:ext cx="931862" cy="568325"/>
          </a:xfrm>
          <a:prstGeom prst="roundRect">
            <a:avLst>
              <a:gd name="adj" fmla="val 273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1" hangingPunct="1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</a:rPr>
              <a:t>Interface</a:t>
            </a:r>
          </a:p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</a:rPr>
              <a:t>Elements</a:t>
            </a:r>
          </a:p>
        </p:txBody>
      </p:sp>
      <p:sp>
        <p:nvSpPr>
          <p:cNvPr id="23558" name="AutoShape 5"/>
          <p:cNvSpPr>
            <a:spLocks noChangeArrowheads="1"/>
          </p:cNvSpPr>
          <p:nvPr/>
        </p:nvSpPr>
        <p:spPr bwMode="auto">
          <a:xfrm>
            <a:off x="3068638" y="5335588"/>
            <a:ext cx="1250950" cy="568325"/>
          </a:xfrm>
          <a:prstGeom prst="roundRect">
            <a:avLst>
              <a:gd name="adj" fmla="val 273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1" hangingPunct="1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</a:rPr>
              <a:t>Architectural</a:t>
            </a:r>
          </a:p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</a:rPr>
              <a:t>Elements</a:t>
            </a:r>
          </a:p>
        </p:txBody>
      </p:sp>
      <p:sp>
        <p:nvSpPr>
          <p:cNvPr id="23559" name="AutoShape 6"/>
          <p:cNvSpPr>
            <a:spLocks noChangeArrowheads="1"/>
          </p:cNvSpPr>
          <p:nvPr/>
        </p:nvSpPr>
        <p:spPr bwMode="auto">
          <a:xfrm>
            <a:off x="5568950" y="5335588"/>
            <a:ext cx="1589088" cy="568325"/>
          </a:xfrm>
          <a:prstGeom prst="roundRect">
            <a:avLst>
              <a:gd name="adj" fmla="val 273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1" hangingPunct="1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</a:rPr>
              <a:t>Component-level</a:t>
            </a:r>
          </a:p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</a:rPr>
              <a:t>Elements</a:t>
            </a:r>
          </a:p>
        </p:txBody>
      </p:sp>
      <p:sp>
        <p:nvSpPr>
          <p:cNvPr id="23560" name="AutoShape 7"/>
          <p:cNvSpPr>
            <a:spLocks noChangeArrowheads="1"/>
          </p:cNvSpPr>
          <p:nvPr/>
        </p:nvSpPr>
        <p:spPr bwMode="auto">
          <a:xfrm>
            <a:off x="7342188" y="5335588"/>
            <a:ext cx="1643062" cy="568325"/>
          </a:xfrm>
          <a:prstGeom prst="roundRect">
            <a:avLst>
              <a:gd name="adj" fmla="val 273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1" hangingPunct="1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</a:rPr>
              <a:t>Deployment-level</a:t>
            </a:r>
          </a:p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</a:rPr>
              <a:t>Elements</a:t>
            </a:r>
          </a:p>
        </p:txBody>
      </p:sp>
      <p:sp>
        <p:nvSpPr>
          <p:cNvPr id="23561" name="Rectangle 8"/>
          <p:cNvSpPr>
            <a:spLocks noGrp="1" noChangeArrowheads="1"/>
          </p:cNvSpPr>
          <p:nvPr>
            <p:ph type="title"/>
          </p:nvPr>
        </p:nvSpPr>
        <p:spPr>
          <a:xfrm>
            <a:off x="571472" y="428604"/>
            <a:ext cx="8104984" cy="642942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 smtClean="0"/>
              <a:t>Dimensions of the Design Model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828800" y="2366963"/>
            <a:ext cx="7085013" cy="374650"/>
            <a:chOff x="1152" y="1491"/>
            <a:chExt cx="4463" cy="236"/>
          </a:xfrm>
        </p:grpSpPr>
        <p:sp>
          <p:nvSpPr>
            <p:cNvPr id="23577" name="AutoShape 10"/>
            <p:cNvSpPr>
              <a:spLocks noChangeArrowheads="1"/>
            </p:cNvSpPr>
            <p:nvPr/>
          </p:nvSpPr>
          <p:spPr bwMode="auto">
            <a:xfrm>
              <a:off x="1152" y="1491"/>
              <a:ext cx="4464" cy="237"/>
            </a:xfrm>
            <a:prstGeom prst="roundRect">
              <a:avLst>
                <a:gd name="adj" fmla="val 421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8" name="Text Box 11"/>
            <p:cNvSpPr txBox="1">
              <a:spLocks noChangeArrowheads="1"/>
            </p:cNvSpPr>
            <p:nvPr/>
          </p:nvSpPr>
          <p:spPr bwMode="auto">
            <a:xfrm>
              <a:off x="1152" y="1491"/>
              <a:ext cx="4464" cy="22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 eaLnBrk="1" hangingPunct="1">
                <a:lnSpc>
                  <a:spcPct val="95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>
                  <a:solidFill>
                    <a:srgbClr val="000000"/>
                  </a:solidFill>
                </a:rPr>
                <a:t> Analysis  model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1828800" y="4191000"/>
            <a:ext cx="7085013" cy="374650"/>
            <a:chOff x="1152" y="2640"/>
            <a:chExt cx="4463" cy="236"/>
          </a:xfrm>
        </p:grpSpPr>
        <p:sp>
          <p:nvSpPr>
            <p:cNvPr id="23575" name="AutoShape 13"/>
            <p:cNvSpPr>
              <a:spLocks noChangeArrowheads="1"/>
            </p:cNvSpPr>
            <p:nvPr/>
          </p:nvSpPr>
          <p:spPr bwMode="auto">
            <a:xfrm>
              <a:off x="1152" y="2640"/>
              <a:ext cx="4464" cy="237"/>
            </a:xfrm>
            <a:prstGeom prst="roundRect">
              <a:avLst>
                <a:gd name="adj" fmla="val 421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6" name="Text Box 14"/>
            <p:cNvSpPr txBox="1">
              <a:spLocks noChangeArrowheads="1"/>
            </p:cNvSpPr>
            <p:nvPr/>
          </p:nvSpPr>
          <p:spPr bwMode="auto">
            <a:xfrm>
              <a:off x="1152" y="2640"/>
              <a:ext cx="4464" cy="22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 eaLnBrk="1" hangingPunct="1">
                <a:lnSpc>
                  <a:spcPct val="95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>
                  <a:solidFill>
                    <a:srgbClr val="000000"/>
                  </a:solidFill>
                </a:rPr>
                <a:t>  Design  model</a:t>
              </a:r>
            </a:p>
          </p:txBody>
        </p:sp>
      </p:grpSp>
      <p:sp>
        <p:nvSpPr>
          <p:cNvPr id="23564" name="Line 15"/>
          <p:cNvSpPr>
            <a:spLocks noChangeShapeType="1"/>
          </p:cNvSpPr>
          <p:nvPr/>
        </p:nvSpPr>
        <p:spPr bwMode="auto">
          <a:xfrm>
            <a:off x="2971800" y="1600200"/>
            <a:ext cx="1588" cy="4495800"/>
          </a:xfrm>
          <a:prstGeom prst="line">
            <a:avLst/>
          </a:prstGeom>
          <a:noFill/>
          <a:ln w="9360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5" name="Line 16"/>
          <p:cNvSpPr>
            <a:spLocks noChangeShapeType="1"/>
          </p:cNvSpPr>
          <p:nvPr/>
        </p:nvSpPr>
        <p:spPr bwMode="auto">
          <a:xfrm>
            <a:off x="4343400" y="1600200"/>
            <a:ext cx="1588" cy="4495800"/>
          </a:xfrm>
          <a:prstGeom prst="line">
            <a:avLst/>
          </a:prstGeom>
          <a:noFill/>
          <a:ln w="9360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6" name="Line 17"/>
          <p:cNvSpPr>
            <a:spLocks noChangeShapeType="1"/>
          </p:cNvSpPr>
          <p:nvPr/>
        </p:nvSpPr>
        <p:spPr bwMode="auto">
          <a:xfrm>
            <a:off x="5486400" y="1600200"/>
            <a:ext cx="1588" cy="4495800"/>
          </a:xfrm>
          <a:prstGeom prst="line">
            <a:avLst/>
          </a:prstGeom>
          <a:noFill/>
          <a:ln w="9360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7" name="Line 18"/>
          <p:cNvSpPr>
            <a:spLocks noChangeShapeType="1"/>
          </p:cNvSpPr>
          <p:nvPr/>
        </p:nvSpPr>
        <p:spPr bwMode="auto">
          <a:xfrm>
            <a:off x="7239000" y="1600200"/>
            <a:ext cx="1588" cy="4495800"/>
          </a:xfrm>
          <a:prstGeom prst="line">
            <a:avLst/>
          </a:prstGeom>
          <a:noFill/>
          <a:ln w="9360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8" name="Line 19"/>
          <p:cNvSpPr>
            <a:spLocks noChangeShapeType="1"/>
          </p:cNvSpPr>
          <p:nvPr/>
        </p:nvSpPr>
        <p:spPr bwMode="auto">
          <a:xfrm>
            <a:off x="1600200" y="1600200"/>
            <a:ext cx="1588" cy="4495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9" name="Line 20"/>
          <p:cNvSpPr>
            <a:spLocks noChangeShapeType="1"/>
          </p:cNvSpPr>
          <p:nvPr/>
        </p:nvSpPr>
        <p:spPr bwMode="auto">
          <a:xfrm>
            <a:off x="1600200" y="6096000"/>
            <a:ext cx="73152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70" name="AutoShape 21"/>
          <p:cNvSpPr>
            <a:spLocks noChangeArrowheads="1"/>
          </p:cNvSpPr>
          <p:nvPr/>
        </p:nvSpPr>
        <p:spPr bwMode="auto">
          <a:xfrm>
            <a:off x="915988" y="5638800"/>
            <a:ext cx="552450" cy="325438"/>
          </a:xfrm>
          <a:prstGeom prst="roundRect">
            <a:avLst>
              <a:gd name="adj" fmla="val 468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</a:rPr>
              <a:t>Low</a:t>
            </a:r>
          </a:p>
        </p:txBody>
      </p:sp>
      <p:sp>
        <p:nvSpPr>
          <p:cNvPr id="23571" name="AutoShape 22"/>
          <p:cNvSpPr>
            <a:spLocks noChangeArrowheads="1"/>
          </p:cNvSpPr>
          <p:nvPr/>
        </p:nvSpPr>
        <p:spPr bwMode="auto">
          <a:xfrm>
            <a:off x="839788" y="1752600"/>
            <a:ext cx="587375" cy="325438"/>
          </a:xfrm>
          <a:prstGeom prst="roundRect">
            <a:avLst>
              <a:gd name="adj" fmla="val 468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</a:rPr>
              <a:t>High</a:t>
            </a:r>
          </a:p>
        </p:txBody>
      </p:sp>
      <p:sp>
        <p:nvSpPr>
          <p:cNvPr id="23572" name="Freeform 23"/>
          <p:cNvSpPr>
            <a:spLocks noChangeArrowheads="1"/>
          </p:cNvSpPr>
          <p:nvPr/>
        </p:nvSpPr>
        <p:spPr bwMode="auto">
          <a:xfrm>
            <a:off x="4572000" y="2971800"/>
            <a:ext cx="763588" cy="838200"/>
          </a:xfrm>
          <a:custGeom>
            <a:avLst/>
            <a:gdLst>
              <a:gd name="T0" fmla="*/ 190627 w 2119"/>
              <a:gd name="T1" fmla="*/ 0 h 2330"/>
              <a:gd name="T2" fmla="*/ 190627 w 2119"/>
              <a:gd name="T3" fmla="*/ 628110 h 2330"/>
              <a:gd name="T4" fmla="*/ 0 w 2119"/>
              <a:gd name="T5" fmla="*/ 628110 h 2330"/>
              <a:gd name="T6" fmla="*/ 381614 w 2119"/>
              <a:gd name="T7" fmla="*/ 837840 h 2330"/>
              <a:gd name="T8" fmla="*/ 763228 w 2119"/>
              <a:gd name="T9" fmla="*/ 628110 h 2330"/>
              <a:gd name="T10" fmla="*/ 572240 w 2119"/>
              <a:gd name="T11" fmla="*/ 628110 h 2330"/>
              <a:gd name="T12" fmla="*/ 572240 w 2119"/>
              <a:gd name="T13" fmla="*/ 0 h 2330"/>
              <a:gd name="T14" fmla="*/ 190627 w 2119"/>
              <a:gd name="T15" fmla="*/ 0 h 233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119"/>
              <a:gd name="T25" fmla="*/ 0 h 2330"/>
              <a:gd name="T26" fmla="*/ 2119 w 2119"/>
              <a:gd name="T27" fmla="*/ 2330 h 233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19" h="2330">
                <a:moveTo>
                  <a:pt x="529" y="0"/>
                </a:moveTo>
                <a:lnTo>
                  <a:pt x="529" y="1746"/>
                </a:lnTo>
                <a:lnTo>
                  <a:pt x="0" y="1746"/>
                </a:lnTo>
                <a:lnTo>
                  <a:pt x="1059" y="2329"/>
                </a:lnTo>
                <a:lnTo>
                  <a:pt x="2118" y="1746"/>
                </a:lnTo>
                <a:lnTo>
                  <a:pt x="1588" y="1746"/>
                </a:lnTo>
                <a:lnTo>
                  <a:pt x="1588" y="0"/>
                </a:lnTo>
                <a:lnTo>
                  <a:pt x="529" y="0"/>
                </a:lnTo>
              </a:path>
            </a:pathLst>
          </a:cu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3" name="Freeform 24"/>
          <p:cNvSpPr>
            <a:spLocks noChangeArrowheads="1"/>
          </p:cNvSpPr>
          <p:nvPr/>
        </p:nvSpPr>
        <p:spPr bwMode="auto">
          <a:xfrm>
            <a:off x="3238500" y="2959100"/>
            <a:ext cx="849313" cy="849313"/>
          </a:xfrm>
          <a:custGeom>
            <a:avLst/>
            <a:gdLst>
              <a:gd name="T0" fmla="*/ 577734 w 2358"/>
              <a:gd name="T1" fmla="*/ 0 h 2359"/>
              <a:gd name="T2" fmla="*/ 135789 w 2358"/>
              <a:gd name="T3" fmla="*/ 447158 h 2359"/>
              <a:gd name="T4" fmla="*/ 0 w 2358"/>
              <a:gd name="T5" fmla="*/ 313227 h 2359"/>
              <a:gd name="T6" fmla="*/ 123543 w 2358"/>
              <a:gd name="T7" fmla="*/ 730503 h 2359"/>
              <a:gd name="T8" fmla="*/ 542436 w 2358"/>
              <a:gd name="T9" fmla="*/ 848953 h 2359"/>
              <a:gd name="T10" fmla="*/ 406647 w 2358"/>
              <a:gd name="T11" fmla="*/ 715021 h 2359"/>
              <a:gd name="T12" fmla="*/ 848953 w 2358"/>
              <a:gd name="T13" fmla="*/ 267863 h 2359"/>
              <a:gd name="T14" fmla="*/ 577734 w 2358"/>
              <a:gd name="T15" fmla="*/ 0 h 235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358"/>
              <a:gd name="T25" fmla="*/ 0 h 2359"/>
              <a:gd name="T26" fmla="*/ 2358 w 2358"/>
              <a:gd name="T27" fmla="*/ 2359 h 2359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358" h="2359">
                <a:moveTo>
                  <a:pt x="1604" y="0"/>
                </a:moveTo>
                <a:lnTo>
                  <a:pt x="377" y="1242"/>
                </a:lnTo>
                <a:lnTo>
                  <a:pt x="0" y="870"/>
                </a:lnTo>
                <a:lnTo>
                  <a:pt x="343" y="2029"/>
                </a:lnTo>
                <a:lnTo>
                  <a:pt x="1506" y="2358"/>
                </a:lnTo>
                <a:lnTo>
                  <a:pt x="1129" y="1986"/>
                </a:lnTo>
                <a:lnTo>
                  <a:pt x="2357" y="744"/>
                </a:lnTo>
                <a:lnTo>
                  <a:pt x="1604" y="0"/>
                </a:lnTo>
              </a:path>
            </a:pathLst>
          </a:cu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4" name="Freeform 25"/>
          <p:cNvSpPr>
            <a:spLocks noChangeArrowheads="1"/>
          </p:cNvSpPr>
          <p:nvPr/>
        </p:nvSpPr>
        <p:spPr bwMode="auto">
          <a:xfrm>
            <a:off x="5981700" y="2959100"/>
            <a:ext cx="849313" cy="849313"/>
          </a:xfrm>
          <a:custGeom>
            <a:avLst/>
            <a:gdLst>
              <a:gd name="T0" fmla="*/ 271218 w 2358"/>
              <a:gd name="T1" fmla="*/ 0 h 2359"/>
              <a:gd name="T2" fmla="*/ 713163 w 2358"/>
              <a:gd name="T3" fmla="*/ 447158 h 2359"/>
              <a:gd name="T4" fmla="*/ 848953 w 2358"/>
              <a:gd name="T5" fmla="*/ 313227 h 2359"/>
              <a:gd name="T6" fmla="*/ 725410 w 2358"/>
              <a:gd name="T7" fmla="*/ 730503 h 2359"/>
              <a:gd name="T8" fmla="*/ 306516 w 2358"/>
              <a:gd name="T9" fmla="*/ 848953 h 2359"/>
              <a:gd name="T10" fmla="*/ 442305 w 2358"/>
              <a:gd name="T11" fmla="*/ 715021 h 2359"/>
              <a:gd name="T12" fmla="*/ 0 w 2358"/>
              <a:gd name="T13" fmla="*/ 267863 h 2359"/>
              <a:gd name="T14" fmla="*/ 271218 w 2358"/>
              <a:gd name="T15" fmla="*/ 0 h 235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358"/>
              <a:gd name="T25" fmla="*/ 0 h 2359"/>
              <a:gd name="T26" fmla="*/ 2358 w 2358"/>
              <a:gd name="T27" fmla="*/ 2359 h 2359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358" h="2359">
                <a:moveTo>
                  <a:pt x="753" y="0"/>
                </a:moveTo>
                <a:lnTo>
                  <a:pt x="1980" y="1242"/>
                </a:lnTo>
                <a:lnTo>
                  <a:pt x="2357" y="870"/>
                </a:lnTo>
                <a:lnTo>
                  <a:pt x="2014" y="2029"/>
                </a:lnTo>
                <a:lnTo>
                  <a:pt x="851" y="2358"/>
                </a:lnTo>
                <a:lnTo>
                  <a:pt x="1228" y="1986"/>
                </a:lnTo>
                <a:lnTo>
                  <a:pt x="0" y="744"/>
                </a:lnTo>
                <a:lnTo>
                  <a:pt x="753" y="0"/>
                </a:lnTo>
              </a:path>
            </a:pathLst>
          </a:cu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4808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Review: Empat Elemen Model Analisis</a:t>
            </a:r>
            <a:endParaRPr lang="id-ID" dirty="0"/>
          </a:p>
        </p:txBody>
      </p:sp>
      <p:pic>
        <p:nvPicPr>
          <p:cNvPr id="3" name="Picture 2" descr="D:\JOB\NGAJAR\UDINUS\2013-FIK-TI Rekayasa Perangkat Lunak (RPL)\software engineering\z lain-lain z\IMG_20130922_00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628800"/>
            <a:ext cx="7072362" cy="513496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71925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Modularity Concept (1)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7378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b="1" dirty="0" smtClean="0"/>
              <a:t>Modularitas </a:t>
            </a:r>
          </a:p>
          <a:p>
            <a:r>
              <a:rPr lang="id-ID" dirty="0" smtClean="0"/>
              <a:t>Menyusun sistem besar dengan mengembangkan sejumlah komponen yang berbeda secara independen dan </a:t>
            </a:r>
          </a:p>
          <a:p>
            <a:r>
              <a:rPr lang="id-ID" dirty="0" smtClean="0"/>
              <a:t>mengintegrasikannya untuk memberikan fungsi yang dibutuhkan.</a:t>
            </a:r>
          </a:p>
          <a:p>
            <a:endParaRPr lang="id-ID" dirty="0" smtClean="0"/>
          </a:p>
          <a:p>
            <a:pPr>
              <a:buNone/>
            </a:pPr>
            <a:r>
              <a:rPr lang="id-ID" b="1" dirty="0" smtClean="0"/>
              <a:t>Pandangan Berorientasi Objek</a:t>
            </a:r>
          </a:p>
          <a:p>
            <a:r>
              <a:rPr lang="id-ID" dirty="0" smtClean="0"/>
              <a:t>Dalam konteks RPL berorientasi objek, suatu komponen memuat di dalamnya </a:t>
            </a:r>
            <a:r>
              <a:rPr lang="id-ID" b="1" dirty="0" smtClean="0"/>
              <a:t>sejumlah kelas* </a:t>
            </a:r>
            <a:r>
              <a:rPr lang="id-ID" dirty="0" smtClean="0"/>
              <a:t> yang saling berinteraksi</a:t>
            </a:r>
          </a:p>
          <a:p>
            <a:r>
              <a:rPr lang="id-ID" sz="1600" i="1" dirty="0" smtClean="0"/>
              <a:t>Dalam </a:t>
            </a:r>
            <a:r>
              <a:rPr lang="id-ID" sz="1600" i="1" dirty="0" smtClean="0"/>
              <a:t>beberapa kasus bisa juga hanya satu kelas tunggal</a:t>
            </a:r>
          </a:p>
        </p:txBody>
      </p:sp>
    </p:spTree>
    <p:extLst>
      <p:ext uri="{BB962C8B-B14F-4D97-AF65-F5344CB8AC3E}">
        <p14:creationId xmlns:p14="http://schemas.microsoft.com/office/powerpoint/2010/main" val="2302861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Modularity Concept </a:t>
            </a:r>
            <a:r>
              <a:rPr lang="id-ID" dirty="0" smtClean="0"/>
              <a:t>(2)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023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b="1" dirty="0" smtClean="0"/>
              <a:t>Keuntungan:</a:t>
            </a:r>
          </a:p>
          <a:p>
            <a:r>
              <a:rPr lang="id-ID" dirty="0" smtClean="0"/>
              <a:t>Modul individu relatif sederhana </a:t>
            </a:r>
          </a:p>
          <a:p>
            <a:r>
              <a:rPr lang="id-ID" dirty="0" smtClean="0"/>
              <a:t>Sistem lebih mudah dipahami dan dikembangkan</a:t>
            </a:r>
          </a:p>
          <a:p>
            <a:endParaRPr lang="id-ID" dirty="0" smtClean="0"/>
          </a:p>
          <a:p>
            <a:r>
              <a:rPr lang="id-ID" dirty="0" smtClean="0"/>
              <a:t>Dengan kata lain, </a:t>
            </a:r>
            <a:r>
              <a:rPr lang="id-ID" b="1" dirty="0" smtClean="0"/>
              <a:t>desain harus modular.</a:t>
            </a:r>
            <a:r>
              <a:rPr lang="id-ID" dirty="0" smtClean="0"/>
              <a:t> </a:t>
            </a:r>
          </a:p>
          <a:p>
            <a:r>
              <a:rPr lang="id-ID" dirty="0" smtClean="0"/>
              <a:t>Fungsionalitas sistem harus disediakan melalui sejumlah perancangan yang baik dan modul yang bekerja sama. </a:t>
            </a:r>
          </a:p>
          <a:p>
            <a:endParaRPr lang="id-ID" b="1" i="1" dirty="0"/>
          </a:p>
        </p:txBody>
      </p:sp>
    </p:spTree>
    <p:extLst>
      <p:ext uri="{BB962C8B-B14F-4D97-AF65-F5344CB8AC3E}">
        <p14:creationId xmlns:p14="http://schemas.microsoft.com/office/powerpoint/2010/main" val="25498522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1374</TotalTime>
  <Words>759</Words>
  <Application>Microsoft Office PowerPoint</Application>
  <PresentationFormat>On-screen Show (4:3)</PresentationFormat>
  <Paragraphs>166</Paragraphs>
  <Slides>25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Clarity</vt:lpstr>
      <vt:lpstr>Object oriented analyst and design</vt:lpstr>
      <vt:lpstr>MOVE TO design</vt:lpstr>
      <vt:lpstr>Letak Model Perancangan</vt:lpstr>
      <vt:lpstr>Model Perancangan</vt:lpstr>
      <vt:lpstr>FROM ANALYSIS MODEL TO DESIGN MODEL</vt:lpstr>
      <vt:lpstr>Dimensions of the Design Model</vt:lpstr>
      <vt:lpstr>Review: Empat Elemen Model Analisis</vt:lpstr>
      <vt:lpstr>Modularity Concept (1)</vt:lpstr>
      <vt:lpstr>Modularity Concept (2)</vt:lpstr>
      <vt:lpstr>Class vs Package</vt:lpstr>
      <vt:lpstr>Package Diagram</vt:lpstr>
      <vt:lpstr>Partitioning</vt:lpstr>
      <vt:lpstr>Partitioning Considerations</vt:lpstr>
      <vt:lpstr>Cohesion &amp; Coupling</vt:lpstr>
      <vt:lpstr>Cohesion &amp; Coupling (2)</vt:lpstr>
      <vt:lpstr>Review: Class-responsibility-collaborator (CRC)</vt:lpstr>
      <vt:lpstr>Review: Class-responsibility-collaborator (CRC)</vt:lpstr>
      <vt:lpstr>Move to design</vt:lpstr>
      <vt:lpstr>Deployment Diagram (1)</vt:lpstr>
      <vt:lpstr>Deployment Diagram (2)</vt:lpstr>
      <vt:lpstr>Deployment Model Modeling Elements</vt:lpstr>
      <vt:lpstr>Example Deployment Diagram</vt:lpstr>
      <vt:lpstr>Component Diagram</vt:lpstr>
      <vt:lpstr>Review: Dimensions of the Design Model</vt:lpstr>
      <vt:lpstr>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 oriented analyst and design</dc:title>
  <dc:creator>USER</dc:creator>
  <cp:lastModifiedBy>USER</cp:lastModifiedBy>
  <cp:revision>116</cp:revision>
  <dcterms:created xsi:type="dcterms:W3CDTF">2016-03-02T03:33:50Z</dcterms:created>
  <dcterms:modified xsi:type="dcterms:W3CDTF">2016-06-15T06:14:56Z</dcterms:modified>
</cp:coreProperties>
</file>