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8" r:id="rId4"/>
    <p:sldId id="269" r:id="rId5"/>
    <p:sldId id="274" r:id="rId6"/>
    <p:sldId id="270" r:id="rId7"/>
    <p:sldId id="273" r:id="rId8"/>
    <p:sldId id="272" r:id="rId9"/>
    <p:sldId id="271" r:id="rId10"/>
    <p:sldId id="275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6" r:id="rId20"/>
    <p:sldId id="26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5676" autoAdjust="0"/>
  </p:normalViewPr>
  <p:slideViewPr>
    <p:cSldViewPr snapToGrid="0">
      <p:cViewPr varScale="1">
        <p:scale>
          <a:sx n="53" d="100"/>
          <a:sy n="53" d="100"/>
        </p:scale>
        <p:origin x="13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FEFF0-CDD9-40B8-AA16-A30A96B7AFDC}" type="datetimeFigureOut">
              <a:rPr lang="id-ID" smtClean="0"/>
              <a:t>13/05/2019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82B44-BE28-4B85-BC3C-05E291D80BD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707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Outcome merupakan alasan</a:t>
            </a:r>
            <a:r>
              <a:rPr lang="id-ID" baseline="0" dirty="0" smtClean="0"/>
              <a:t> yang mendasari mengapa konsumen ingin membeli/ menggunakan layanan tersebut.</a:t>
            </a:r>
          </a:p>
          <a:p>
            <a:endParaRPr lang="id-ID" baseline="0" dirty="0" smtClean="0"/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82B44-BE28-4B85-BC3C-05E291D80BDC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40952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Tata Kelola</a:t>
            </a:r>
            <a:br>
              <a:rPr lang="id-ID" dirty="0" smtClean="0"/>
            </a:br>
            <a:r>
              <a:rPr lang="id-ID" dirty="0" smtClean="0"/>
              <a:t>&amp;</a:t>
            </a:r>
            <a:br>
              <a:rPr lang="id-ID" dirty="0" smtClean="0"/>
            </a:br>
            <a:r>
              <a:rPr lang="id-ID" dirty="0" smtClean="0"/>
              <a:t>Manajemen Layanan TI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972285"/>
          </a:xfrm>
        </p:spPr>
        <p:txBody>
          <a:bodyPr>
            <a:normAutofit/>
          </a:bodyPr>
          <a:lstStyle/>
          <a:p>
            <a:r>
              <a:rPr lang="id-ID" dirty="0" smtClean="0"/>
              <a:t>Titien S. Sukamto</a:t>
            </a:r>
          </a:p>
          <a:p>
            <a:pPr algn="l"/>
            <a:r>
              <a:rPr lang="id-ID" dirty="0" smtClean="0"/>
              <a:t>Referensi:</a:t>
            </a:r>
          </a:p>
          <a:p>
            <a:pPr lvl="0" algn="l"/>
            <a:r>
              <a:rPr lang="id-ID" dirty="0" smtClean="0"/>
              <a:t>1. Ernest Brewster, dkk. IT Service Management 2nd Ed. 2012</a:t>
            </a:r>
          </a:p>
          <a:p>
            <a:pPr lvl="0" algn="l"/>
            <a:r>
              <a:rPr lang="id-ID" dirty="0" smtClean="0"/>
              <a:t>2. ITIL Best Management Practice. 2011.</a:t>
            </a:r>
            <a:endParaRPr lang="id-ID" dirty="0"/>
          </a:p>
          <a:p>
            <a:pPr algn="l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9631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ITIL Framework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Information Technology Infrastructure Library (ITIL) merupakan salah satu Best Practice Framework dalam ITSM. </a:t>
            </a:r>
          </a:p>
          <a:p>
            <a:r>
              <a:rPr lang="id-ID" dirty="0" smtClean="0"/>
              <a:t>Solusi penerapan ITSM berbasis ITIL telah secara sukse diterapkan di berbagai jenis sektor industri selama lebih dari 20 tahun, dan masing terus dikembangkan hingga sekarang. </a:t>
            </a:r>
          </a:p>
          <a:p>
            <a:r>
              <a:rPr lang="id-ID" dirty="0" smtClean="0"/>
              <a:t>Komponen ITIL :</a:t>
            </a:r>
          </a:p>
          <a:p>
            <a:pPr lvl="1"/>
            <a:r>
              <a:rPr lang="id-ID" dirty="0" smtClean="0"/>
              <a:t>ITIL Core : berisi panduan best practice yang dapat diterapkan untuk semua tipe organisasi yang menyediakan layanan TI untuk bisnis.</a:t>
            </a:r>
          </a:p>
          <a:p>
            <a:pPr lvl="1"/>
            <a:r>
              <a:rPr lang="id-ID" dirty="0" smtClean="0"/>
              <a:t>ITIL Complementary Guidance : berisi panduan untuk tipe/ sektor organisasi tertentu.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217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The ITIL Core</a:t>
            </a:r>
            <a:endParaRPr lang="id-ID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825" y="1829594"/>
            <a:ext cx="5086350" cy="43434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d-ID" dirty="0" smtClean="0"/>
              <a:t>Service Lifecycle merupakan pendekatan ITSM yang mengedepankan koordinasi serta pengelolaan antara, fungsi, proses dan sistem, yang penting bagi layanan TI.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15253" y="6172994"/>
            <a:ext cx="4827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The Service Lifecycle</a:t>
            </a:r>
          </a:p>
          <a:p>
            <a:pPr algn="ctr"/>
            <a:r>
              <a:rPr lang="id-ID" dirty="0" smtClean="0"/>
              <a:t>The Cabinet Office ITIL Service Strategy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72246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Service Lifecycle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Service Lifecycle dideskripsikan ke dalam 5 tahapan yang saling berurutan/ bertahap: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dirty="0" smtClean="0"/>
              <a:t>Service Strategy : mencakup definisi dan analisis awal layanan TI dari kebutuhan bisnis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dirty="0" smtClean="0"/>
              <a:t>Service Design : perancangan layanan TI berdasarkan penentuan kebutuhan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dirty="0" smtClean="0"/>
              <a:t>Service Transition : mencakup migrasi/ perpindahan dari design to real-live 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dirty="0" smtClean="0"/>
              <a:t>Service Operation : mencakup tahapan sert aktivitias pelaksanaan layanan TI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dirty="0" smtClean="0"/>
              <a:t>Continual Service Improvement : evaluasi dan peningkatan layanan TI</a:t>
            </a:r>
          </a:p>
        </p:txBody>
      </p:sp>
    </p:spTree>
    <p:extLst>
      <p:ext uri="{BB962C8B-B14F-4D97-AF65-F5344CB8AC3E}">
        <p14:creationId xmlns:p14="http://schemas.microsoft.com/office/powerpoint/2010/main" val="3402198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Key Activities of Service Lifecycle</a:t>
            </a:r>
            <a:endParaRPr lang="id-ID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814" y="1469604"/>
            <a:ext cx="7866947" cy="4918217"/>
          </a:xfrm>
        </p:spPr>
      </p:pic>
      <p:sp>
        <p:nvSpPr>
          <p:cNvPr id="5" name="TextBox 4"/>
          <p:cNvSpPr txBox="1"/>
          <p:nvPr/>
        </p:nvSpPr>
        <p:spPr>
          <a:xfrm>
            <a:off x="3700540" y="6284821"/>
            <a:ext cx="4827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The Service Lifecycle Activites</a:t>
            </a:r>
          </a:p>
          <a:p>
            <a:pPr algn="ctr"/>
            <a:r>
              <a:rPr lang="id-ID" dirty="0" smtClean="0"/>
              <a:t>Brewster, dkk. 2012.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58016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IT Service Lifecycle</a:t>
            </a:r>
            <a:br>
              <a:rPr lang="id-ID" dirty="0" smtClean="0"/>
            </a:br>
            <a:r>
              <a:rPr lang="id-ID" dirty="0" smtClean="0"/>
              <a:t>26 Process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85754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Service Strategy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Tujuan proses pada fase ini adalah </a:t>
            </a:r>
          </a:p>
          <a:p>
            <a:pPr lvl="1"/>
            <a:r>
              <a:rPr lang="id-ID" dirty="0" smtClean="0"/>
              <a:t>Mendefinisikan perspektif, posisi, rencana dan pola yang diperlukan service provider untuk memenuhi outcome bisnis organisasi</a:t>
            </a:r>
          </a:p>
          <a:p>
            <a:r>
              <a:rPr lang="id-ID" dirty="0" smtClean="0"/>
              <a:t>Cakupan Proses Layanan TI dalam Fase ini adalah: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dirty="0" smtClean="0"/>
              <a:t>Strategy Management for IT Services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dirty="0" smtClean="0"/>
              <a:t>Demand Management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dirty="0" smtClean="0"/>
              <a:t>Financial Management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dirty="0" smtClean="0"/>
              <a:t>Service Portfolio Management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dirty="0" smtClean="0"/>
              <a:t>Business Relationship Management</a:t>
            </a:r>
          </a:p>
        </p:txBody>
      </p:sp>
    </p:spTree>
    <p:extLst>
      <p:ext uri="{BB962C8B-B14F-4D97-AF65-F5344CB8AC3E}">
        <p14:creationId xmlns:p14="http://schemas.microsoft.com/office/powerpoint/2010/main" val="4040995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Service Design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Tujuan proses pada fase ini adalah</a:t>
            </a:r>
          </a:p>
          <a:p>
            <a:pPr lvl="1"/>
            <a:r>
              <a:rPr lang="id-ID" dirty="0" smtClean="0"/>
              <a:t>Untuk merancang layanan TI bersamaan dengan bentuk pengelolaan praktik, proses, serta kebijakan TI, untuk merealisasikan strategi</a:t>
            </a:r>
          </a:p>
          <a:p>
            <a:pPr lvl="1"/>
            <a:r>
              <a:rPr lang="id-ID" dirty="0" smtClean="0"/>
              <a:t>Memfasilitasi layanan TI tersebut, untuk menjamin kualitas penyampaian layanan, kepuasan konsumen, serta efisiensi biaya.</a:t>
            </a:r>
          </a:p>
          <a:p>
            <a:r>
              <a:rPr lang="id-ID" dirty="0" smtClean="0"/>
              <a:t>Proses dalam fase ini</a:t>
            </a:r>
          </a:p>
          <a:p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497995"/>
              </p:ext>
            </p:extLst>
          </p:nvPr>
        </p:nvGraphicFramePr>
        <p:xfrm>
          <a:off x="1227328" y="4395554"/>
          <a:ext cx="81280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6. Design Coordination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10. Availability Management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7. Service catalogue Management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11. Capacity Management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8. Service Level Management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12. IT Service Continuity Management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9.</a:t>
                      </a:r>
                      <a:r>
                        <a:rPr lang="id-ID" baseline="0" dirty="0" smtClean="0"/>
                        <a:t> Supplier management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13. Information Security Management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865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Service Transition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Tujuan proses pada fase ini adalah</a:t>
            </a:r>
          </a:p>
          <a:p>
            <a:pPr lvl="1"/>
            <a:r>
              <a:rPr lang="id-ID" dirty="0" smtClean="0"/>
              <a:t>Untuk menjamin bahwa jenis layanan baik itu yang baru, yang dimodifikasi, ataupun yang dihapuskan, dapat memenuhi harapan bisnis, seperti yang didokumentasikan dalam fase Service Strategy dan Service Design</a:t>
            </a:r>
          </a:p>
          <a:p>
            <a:r>
              <a:rPr lang="id-ID" dirty="0" smtClean="0"/>
              <a:t>Proses yang ada dalam fase ini:</a:t>
            </a:r>
          </a:p>
          <a:p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918117"/>
              </p:ext>
            </p:extLst>
          </p:nvPr>
        </p:nvGraphicFramePr>
        <p:xfrm>
          <a:off x="1190752" y="3938354"/>
          <a:ext cx="8128000" cy="1752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14. Transition Planning &amp; Support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18. Service</a:t>
                      </a:r>
                      <a:r>
                        <a:rPr lang="id-ID" baseline="0" dirty="0" smtClean="0"/>
                        <a:t> Validation &amp; Testing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15. Change Management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19. Change Evaluation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16. Service Asset &amp; Configuration Management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20. Knowledge Management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17. Release &amp; Deployment Management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6974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Service Operation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Tujuan proses pada fase ini adalah</a:t>
            </a:r>
          </a:p>
          <a:p>
            <a:pPr lvl="1"/>
            <a:r>
              <a:rPr lang="id-ID" dirty="0" smtClean="0"/>
              <a:t>Untuk mengkoordinasikan serta menjalankan aktivitas dan proses yang dibutuhkan untuk mengantarkan dan mengelola layanan sesuai dengan apa yang dijanjikan kepada user dan konsumen.</a:t>
            </a:r>
          </a:p>
          <a:p>
            <a:pPr lvl="1"/>
            <a:r>
              <a:rPr lang="id-ID" dirty="0" smtClean="0"/>
              <a:t>Fase ini juga bertanggungjawab untuk “ongoing management” bagi teknologi yang sedang digunakan untuk mengantarkan dan mendukung layanan</a:t>
            </a:r>
          </a:p>
          <a:p>
            <a:r>
              <a:rPr lang="id-ID" dirty="0" smtClean="0"/>
              <a:t>Proses yang ada pada fase ini:</a:t>
            </a:r>
          </a:p>
          <a:p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670991"/>
              </p:ext>
            </p:extLst>
          </p:nvPr>
        </p:nvGraphicFramePr>
        <p:xfrm>
          <a:off x="1099312" y="4907618"/>
          <a:ext cx="812800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21. Event Management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24. Request Fulfillment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22. Incident Management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25. Access Management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23. Problem Management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5205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Continual Service Improvement</a:t>
            </a:r>
            <a:endParaRPr lang="id-ID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1176852"/>
            <a:ext cx="6172200" cy="449477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id-ID" sz="2000" dirty="0"/>
              <a:t>Tujuan fase ini adalah untuk menyelaraskan antara Layanan TI dengan perubahan pada kebutuhan bisnis, dengan mengidentifikasi dan menerapkan peningkatan pada layanan TI yang mendukung proses </a:t>
            </a:r>
            <a:r>
              <a:rPr lang="id-ID" sz="2000" dirty="0" smtClean="0"/>
              <a:t>bisnis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441420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Konsep</a:t>
            </a:r>
            <a:r>
              <a:rPr lang="id-ID" i="1" dirty="0" smtClean="0"/>
              <a:t/>
            </a:r>
            <a:br>
              <a:rPr lang="id-ID" i="1" dirty="0" smtClean="0"/>
            </a:br>
            <a:r>
              <a:rPr lang="id-ID" dirty="0" smtClean="0"/>
              <a:t>Manajemen Layanan TI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825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523" y="2826971"/>
            <a:ext cx="10515600" cy="1325563"/>
          </a:xfrm>
        </p:spPr>
        <p:txBody>
          <a:bodyPr/>
          <a:lstStyle/>
          <a:p>
            <a:r>
              <a:rPr lang="id-ID" dirty="0" smtClean="0"/>
              <a:t>Thanks... </a:t>
            </a:r>
            <a:r>
              <a:rPr lang="id-ID" dirty="0" smtClean="0">
                <a:sym typeface="Wingdings" panose="05000000000000000000" pitchFamily="2" charset="2"/>
              </a:rPr>
              <a:t></a:t>
            </a:r>
            <a:br>
              <a:rPr lang="id-ID" dirty="0" smtClean="0">
                <a:sym typeface="Wingdings" panose="05000000000000000000" pitchFamily="2" charset="2"/>
              </a:rPr>
            </a:br>
            <a:r>
              <a:rPr lang="id-ID" dirty="0" smtClean="0">
                <a:sym typeface="Wingdings" panose="05000000000000000000" pitchFamily="2" charset="2"/>
              </a:rPr>
              <a:t>Any Question?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55720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What is Service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Service/ Layanan berarti mengantarkan nilai kepada konsumen dengan memberikan sejumlah fasilitas terhadap outcome yang ingin dicapai oleh konsumen, tanpa membebani biaya dan risiko tertentu ~ ITIL.</a:t>
            </a:r>
          </a:p>
          <a:p>
            <a:r>
              <a:rPr lang="id-ID" dirty="0" smtClean="0"/>
              <a:t>Outcome merupakan alasan yang mendasari mengapa konsumen ingin membeli/ menggunakan “service” tersebut. Biasa juga disebut sebagai “business objectives”.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96570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What is Service Management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Service Management merupakan seperangkat kemampuan organisasional khusus untuk menyediakan nilai bagi konsumen dalam bentuk layanan/ servis ~ ITIL</a:t>
            </a:r>
          </a:p>
          <a:p>
            <a:r>
              <a:rPr lang="id-ID" dirty="0" smtClean="0"/>
              <a:t>Kemampuan organisasional khusus, terdiri dari: </a:t>
            </a:r>
          </a:p>
          <a:p>
            <a:pPr lvl="1"/>
            <a:r>
              <a:rPr lang="id-ID" dirty="0" smtClean="0"/>
              <a:t>Proses, Aktivitas, Fungsi, serta Peran, yang digunakan oleh Service Provider dalam mengantarkan nilai kepada konsumen. </a:t>
            </a:r>
          </a:p>
          <a:p>
            <a:pPr lvl="1"/>
            <a:r>
              <a:rPr lang="id-ID" dirty="0" smtClean="0"/>
              <a:t>Kemampuan untuk menetapkan struktur organisasi, pengelolaan pengetahuan dan pemahaman mengenai bagaimana untuk memfasilitasi outcome demi penciptaan nilai</a:t>
            </a:r>
          </a:p>
          <a:p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74347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Service Management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Kemampuan organisasional khusus dalam Service Management:</a:t>
            </a:r>
          </a:p>
          <a:p>
            <a:pPr lvl="1"/>
            <a:r>
              <a:rPr lang="id-ID" dirty="0" smtClean="0"/>
              <a:t>Proses : seperangkat aktivitas terstruktur yang dirancang untuk mencapai tujuan tertentu. </a:t>
            </a:r>
            <a:endParaRPr lang="id-ID" dirty="0"/>
          </a:p>
          <a:p>
            <a:pPr lvl="1"/>
            <a:r>
              <a:rPr lang="id-ID" dirty="0" smtClean="0"/>
              <a:t>Fungsi : Fungsi merupakan sebuah tim/ kelompok yang berisi orang, sumberdaya, dan alat, yang digunakan untuk menjalankan proses</a:t>
            </a:r>
          </a:p>
          <a:p>
            <a:pPr lvl="1"/>
            <a:r>
              <a:rPr lang="id-ID" dirty="0" smtClean="0"/>
              <a:t>Peran : Seperangkat tanggungjawab, aktivitas dan otoritas yang diberikan kepada tim/ individu dalam sebuah proses.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5276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Service Management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Service Management dapat membantu Service Provider, untuk :</a:t>
            </a:r>
          </a:p>
          <a:p>
            <a:pPr lvl="1"/>
            <a:r>
              <a:rPr lang="id-ID" dirty="0" smtClean="0"/>
              <a:t>Memahami layanan yang mereka sediakan dari perspektif konsumen dan provider</a:t>
            </a:r>
          </a:p>
          <a:p>
            <a:pPr lvl="1"/>
            <a:r>
              <a:rPr lang="id-ID" dirty="0" smtClean="0"/>
              <a:t>Menjamin bahwa layanan benar-benar memfasilitasi outcome yang diinginkan konsumen</a:t>
            </a:r>
          </a:p>
          <a:p>
            <a:pPr lvl="1"/>
            <a:r>
              <a:rPr lang="id-ID" dirty="0" smtClean="0"/>
              <a:t>Memahami nilai dan kepentingan layanan terhadap konsumen</a:t>
            </a:r>
          </a:p>
          <a:p>
            <a:pPr lvl="1"/>
            <a:r>
              <a:rPr lang="id-ID" dirty="0" smtClean="0"/>
              <a:t>Memahami dan mengelola semua biaya dan risiko terkait penyediaan layanan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94117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IT Service Management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IT Service Management (ITSM) merupakan implementasi dan manajemen dari kualitas layanan TI untuk memenuhi kebutuhan bisnis. Dijalankan oleh IT Service Provider, melalui kolaborasi antara orang, proses, dan teknologi informasi.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03671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IT Governance vs IT Service Management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IT Governance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d-ID" dirty="0" smtClean="0"/>
              <a:t>Fokus pada hal-hal yang bersifat strategis/ jangka panjang</a:t>
            </a:r>
          </a:p>
          <a:p>
            <a:r>
              <a:rPr lang="id-ID" dirty="0" smtClean="0"/>
              <a:t>Tugas dan elemen wewenang spesifiki dan tidak dapat diserahkan pada eksternal organisasi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d-ID" dirty="0" smtClean="0"/>
              <a:t>ITSM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Fokus pada “operational excellence” dari fungsi-fungsi layanan TI, efisiensi dan efektivitas dari penyediaan layanan TI internal, serta pada manajemen layanan operasional TI saat ini</a:t>
            </a:r>
          </a:p>
          <a:p>
            <a:r>
              <a:rPr lang="id-ID" dirty="0" smtClean="0"/>
              <a:t>Tugas dan elemen wewenang dapat diserahkan pada eksternal organisasi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98568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ITIL Framework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7993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583</TotalTime>
  <Words>920</Words>
  <Application>Microsoft Office PowerPoint</Application>
  <PresentationFormat>Widescreen</PresentationFormat>
  <Paragraphs>104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Candara</vt:lpstr>
      <vt:lpstr>Wingdings</vt:lpstr>
      <vt:lpstr>Office Theme</vt:lpstr>
      <vt:lpstr>Tata Kelola &amp; Manajemen Layanan TI</vt:lpstr>
      <vt:lpstr>Konsep Manajemen Layanan TI</vt:lpstr>
      <vt:lpstr>What is Service</vt:lpstr>
      <vt:lpstr>What is Service Management</vt:lpstr>
      <vt:lpstr>Service Management</vt:lpstr>
      <vt:lpstr>Service Management</vt:lpstr>
      <vt:lpstr>IT Service Management</vt:lpstr>
      <vt:lpstr>IT Governance vs IT Service Management</vt:lpstr>
      <vt:lpstr>ITIL Framework</vt:lpstr>
      <vt:lpstr>ITIL Framework</vt:lpstr>
      <vt:lpstr>The ITIL Core</vt:lpstr>
      <vt:lpstr>Service Lifecycle</vt:lpstr>
      <vt:lpstr>Key Activities of Service Lifecycle</vt:lpstr>
      <vt:lpstr>IT Service Lifecycle 26 Process</vt:lpstr>
      <vt:lpstr>Service Strategy</vt:lpstr>
      <vt:lpstr>Service Design</vt:lpstr>
      <vt:lpstr>Service Transition</vt:lpstr>
      <vt:lpstr>Service Operation</vt:lpstr>
      <vt:lpstr>Continual Service Improvement</vt:lpstr>
      <vt:lpstr>Thanks...  Any Question?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Tata Kelola &amp; Manajemen Layanan TI</dc:title>
  <dc:creator>Titien16</dc:creator>
  <cp:lastModifiedBy>Titien16</cp:lastModifiedBy>
  <cp:revision>82</cp:revision>
  <dcterms:created xsi:type="dcterms:W3CDTF">2019-02-24T13:05:09Z</dcterms:created>
  <dcterms:modified xsi:type="dcterms:W3CDTF">2019-05-13T04:35:30Z</dcterms:modified>
</cp:coreProperties>
</file>