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56C72A-DDD5-46CD-A3E0-76929EB72F3F}" type="datetimeFigureOut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4FB1B47-0323-4496-B1E5-B7CB439B2EB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466725"/>
            <a:ext cx="8001000" cy="1971675"/>
          </a:xfrm>
        </p:spPr>
        <p:txBody>
          <a:bodyPr/>
          <a:lstStyle/>
          <a:p>
            <a:r>
              <a:rPr lang="en-US" sz="6000" dirty="0" err="1" smtClean="0"/>
              <a:t>Pernyataan</a:t>
            </a:r>
            <a:r>
              <a:rPr lang="en-US" sz="6000" dirty="0" smtClean="0"/>
              <a:t> </a:t>
            </a:r>
            <a:r>
              <a:rPr lang="en-US" sz="6000" dirty="0" err="1" smtClean="0"/>
              <a:t>Penentu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err="1" smtClean="0"/>
              <a:t>Keputusan</a:t>
            </a:r>
            <a:endParaRPr lang="en-US" sz="6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3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0263"/>
          </a:xfrm>
        </p:spPr>
        <p:txBody>
          <a:bodyPr>
            <a:normAutofit lnSpcReduction="10000"/>
          </a:bodyPr>
          <a:lstStyle/>
          <a:p>
            <a:r>
              <a:rPr lang="en-US" sz="4400" dirty="0" err="1" smtClean="0"/>
              <a:t>Kembangkan</a:t>
            </a:r>
            <a:r>
              <a:rPr lang="en-US" sz="4400" dirty="0" smtClean="0"/>
              <a:t> class </a:t>
            </a:r>
            <a:r>
              <a:rPr lang="en-US" sz="4400" dirty="0" err="1" smtClean="0">
                <a:solidFill>
                  <a:srgbClr val="C00000"/>
                </a:solidFill>
              </a:rPr>
              <a:t>PernyataanIFELSEIF</a:t>
            </a:r>
            <a:r>
              <a:rPr lang="en-US" sz="4400" dirty="0" smtClean="0"/>
              <a:t> </a:t>
            </a:r>
            <a:r>
              <a:rPr lang="en-US" sz="4400" dirty="0" err="1" smtClean="0"/>
              <a:t>supaya</a:t>
            </a:r>
            <a:r>
              <a:rPr lang="en-US" sz="4400" dirty="0" smtClean="0"/>
              <a:t> </a:t>
            </a:r>
            <a:r>
              <a:rPr lang="en-US" sz="4400" dirty="0" err="1" smtClean="0"/>
              <a:t>bisa</a:t>
            </a:r>
            <a:r>
              <a:rPr lang="en-US" sz="4400" dirty="0" smtClean="0"/>
              <a:t> </a:t>
            </a:r>
            <a:r>
              <a:rPr lang="en-US" sz="4400" dirty="0" err="1" smtClean="0"/>
              <a:t>menerima</a:t>
            </a:r>
            <a:r>
              <a:rPr lang="en-US" sz="4400" dirty="0" smtClean="0"/>
              <a:t> </a:t>
            </a:r>
            <a:r>
              <a:rPr lang="en-US" sz="4400" dirty="0" err="1" smtClean="0"/>
              <a:t>masukan</a:t>
            </a:r>
            <a:r>
              <a:rPr lang="en-US" sz="4400" dirty="0" smtClean="0"/>
              <a:t> (input) data </a:t>
            </a:r>
            <a:r>
              <a:rPr lang="en-US" sz="4400" dirty="0" err="1" smtClean="0"/>
              <a:t>langsung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user</a:t>
            </a:r>
          </a:p>
          <a:p>
            <a:r>
              <a:rPr lang="en-US" sz="4400" dirty="0" err="1" smtClean="0"/>
              <a:t>Tampilan</a:t>
            </a:r>
            <a:r>
              <a:rPr lang="en-US" sz="4400" dirty="0" smtClean="0"/>
              <a:t> Program:</a:t>
            </a:r>
          </a:p>
          <a:p>
            <a:pPr>
              <a:buNone/>
            </a:pPr>
            <a:r>
              <a:rPr lang="en-US" sz="4400" dirty="0" smtClean="0"/>
              <a:t>	</a:t>
            </a:r>
            <a:r>
              <a:rPr lang="en-US" sz="4000" dirty="0" err="1" smtClean="0"/>
              <a:t>Masukkan</a:t>
            </a:r>
            <a:r>
              <a:rPr lang="en-US" sz="4000" dirty="0" smtClean="0"/>
              <a:t> </a:t>
            </a:r>
            <a:r>
              <a:rPr lang="en-US" sz="4000" dirty="0" err="1" smtClean="0"/>
              <a:t>Skor</a:t>
            </a:r>
            <a:r>
              <a:rPr lang="en-US" sz="4000" dirty="0" smtClean="0"/>
              <a:t> </a:t>
            </a:r>
            <a:r>
              <a:rPr lang="en-US" sz="4000" dirty="0" err="1" smtClean="0"/>
              <a:t>Ujian</a:t>
            </a:r>
            <a:r>
              <a:rPr lang="en-US" sz="4000" dirty="0" smtClean="0"/>
              <a:t> = </a:t>
            </a:r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skor</a:t>
            </a:r>
            <a:r>
              <a:rPr lang="en-US" sz="4000" dirty="0" smtClean="0"/>
              <a:t> </a:t>
            </a:r>
            <a:r>
              <a:rPr lang="en-US" sz="4000" dirty="0" err="1" smtClean="0"/>
              <a:t>ujian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X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Z</a:t>
            </a:r>
          </a:p>
          <a:p>
            <a:pPr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404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if, </a:t>
            </a:r>
            <a:r>
              <a:rPr lang="en-US" sz="5400" dirty="0" smtClean="0">
                <a:solidFill>
                  <a:srgbClr val="C00000"/>
                </a:solidFill>
              </a:rPr>
              <a:t>if-else</a:t>
            </a:r>
            <a:r>
              <a:rPr lang="en-US" sz="5400" dirty="0" smtClean="0"/>
              <a:t>, </a:t>
            </a:r>
            <a:endParaRPr lang="en-US" sz="5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/>
              <a:t>if-else </a:t>
            </a:r>
            <a:r>
              <a:rPr lang="en-US" sz="5400" dirty="0" smtClean="0"/>
              <a:t>if – else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>
                <a:solidFill>
                  <a:srgbClr val="C00000"/>
                </a:solidFill>
              </a:rPr>
              <a:t>switch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4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id-ID" sz="3600" dirty="0" smtClean="0"/>
              <a:t>P</a:t>
            </a:r>
            <a:r>
              <a:rPr lang="en-US" sz="3600" dirty="0" err="1" smtClean="0"/>
              <a:t>ernyataan</a:t>
            </a:r>
            <a:r>
              <a:rPr lang="en-US" sz="3600" dirty="0" smtClean="0"/>
              <a:t> </a:t>
            </a:r>
            <a:r>
              <a:rPr lang="en-US" sz="3600" dirty="0" err="1" smtClean="0"/>
              <a:t>kondisi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pengambilan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keputusan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terhadap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dua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buah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kemungkinan</a:t>
            </a:r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it-IT" sz="3600" dirty="0" smtClean="0">
                <a:solidFill>
                  <a:srgbClr val="C00000"/>
                </a:solidFill>
              </a:rPr>
              <a:t>if</a:t>
            </a:r>
            <a:r>
              <a:rPr lang="it-IT" sz="3600" dirty="0" smtClean="0"/>
              <a:t> bisa berdiri sendiri atau dengan </a:t>
            </a:r>
            <a:r>
              <a:rPr lang="id-ID" sz="3600" dirty="0" smtClean="0"/>
              <a:t>m</a:t>
            </a:r>
            <a:r>
              <a:rPr lang="en-US" sz="3600" dirty="0" err="1" smtClean="0"/>
              <a:t>enggunakan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else</a:t>
            </a:r>
          </a:p>
          <a:p>
            <a:r>
              <a:rPr lang="en-US" sz="3600" dirty="0" err="1" smtClean="0"/>
              <a:t>Bentuk</a:t>
            </a:r>
            <a:r>
              <a:rPr lang="en-US" sz="3600" dirty="0" smtClean="0"/>
              <a:t>: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3200" dirty="0" smtClean="0">
                <a:solidFill>
                  <a:srgbClr val="C00000"/>
                </a:solidFill>
              </a:rPr>
              <a:t>if(</a:t>
            </a:r>
            <a:r>
              <a:rPr lang="en-US" sz="3200" dirty="0" err="1" smtClean="0">
                <a:solidFill>
                  <a:srgbClr val="C00000"/>
                </a:solidFill>
              </a:rPr>
              <a:t>kondisi</a:t>
            </a:r>
            <a:r>
              <a:rPr lang="en-US" sz="3200" dirty="0" smtClean="0">
                <a:solidFill>
                  <a:srgbClr val="C00000"/>
                </a:solidFill>
              </a:rPr>
              <a:t>){ </a:t>
            </a:r>
            <a:endParaRPr lang="id-ID" sz="3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d-ID" sz="2400" dirty="0" smtClean="0">
                <a:solidFill>
                  <a:srgbClr val="C00000"/>
                </a:solidFill>
              </a:rPr>
              <a:t>		</a:t>
            </a:r>
            <a:r>
              <a:rPr lang="en-US" sz="2400" dirty="0" smtClean="0">
                <a:solidFill>
                  <a:srgbClr val="0070C0"/>
                </a:solidFill>
              </a:rPr>
              <a:t>// </a:t>
            </a:r>
            <a:r>
              <a:rPr lang="en-US" sz="2400" dirty="0" err="1" smtClean="0">
                <a:solidFill>
                  <a:srgbClr val="0070C0"/>
                </a:solidFill>
              </a:rPr>
              <a:t>blok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pernyataan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dijalankan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bila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kondisi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benar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	}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27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PernyataanIF.java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public class </a:t>
            </a:r>
            <a:r>
              <a:rPr lang="en-US" sz="2800" dirty="0" err="1" smtClean="0"/>
              <a:t>PernyataanIF</a:t>
            </a: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	public static void main(String[] </a:t>
            </a:r>
            <a:r>
              <a:rPr lang="en-US" sz="2800" dirty="0" err="1" smtClean="0"/>
              <a:t>args</a:t>
            </a:r>
            <a:r>
              <a:rPr lang="en-US" sz="2800" dirty="0" smtClean="0"/>
              <a:t>){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diskon</a:t>
            </a:r>
            <a:r>
              <a:rPr lang="en-US" sz="2800" dirty="0" smtClean="0"/>
              <a:t> =0, </a:t>
            </a:r>
            <a:r>
              <a:rPr lang="en-US" sz="2800" dirty="0" err="1" smtClean="0"/>
              <a:t>totalBelanja</a:t>
            </a:r>
            <a:r>
              <a:rPr lang="en-US" sz="2800" dirty="0" smtClean="0"/>
              <a:t> = 500000;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(</a:t>
            </a:r>
            <a:r>
              <a:rPr lang="en-US" sz="2800" dirty="0" err="1" smtClean="0"/>
              <a:t>totalBelanja</a:t>
            </a:r>
            <a:r>
              <a:rPr lang="en-US" sz="2800" dirty="0" smtClean="0"/>
              <a:t> &gt;= 100000){</a:t>
            </a:r>
          </a:p>
          <a:p>
            <a:pPr>
              <a:buNone/>
            </a:pPr>
            <a:r>
              <a:rPr lang="en-US" sz="2800" dirty="0" smtClean="0"/>
              <a:t>		   </a:t>
            </a:r>
            <a:r>
              <a:rPr lang="en-US" sz="2800" dirty="0" err="1" smtClean="0"/>
              <a:t>diskon</a:t>
            </a:r>
            <a:r>
              <a:rPr lang="en-US" sz="2800" dirty="0" smtClean="0"/>
              <a:t> = </a:t>
            </a:r>
            <a:r>
              <a:rPr lang="en-US" sz="2800" dirty="0" err="1" smtClean="0"/>
              <a:t>totalBelanja</a:t>
            </a:r>
            <a:r>
              <a:rPr lang="en-US" sz="2800" dirty="0" smtClean="0"/>
              <a:t>/10;</a:t>
            </a:r>
          </a:p>
          <a:p>
            <a:pPr>
              <a:buNone/>
            </a:pPr>
            <a:r>
              <a:rPr lang="en-US" sz="2800" dirty="0" smtClean="0"/>
              <a:t>		}</a:t>
            </a:r>
          </a:p>
          <a:p>
            <a:pPr>
              <a:buNone/>
            </a:pPr>
            <a:r>
              <a:rPr lang="en-US" sz="2800" dirty="0" smtClean="0"/>
              <a:t>		 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("</a:t>
            </a:r>
            <a:r>
              <a:rPr lang="en-US" sz="2800" dirty="0" err="1" smtClean="0"/>
              <a:t>Diskon</a:t>
            </a:r>
            <a:r>
              <a:rPr lang="en-US" sz="2800" dirty="0" smtClean="0"/>
              <a:t> = " + </a:t>
            </a:r>
            <a:r>
              <a:rPr lang="en-US" sz="2800" dirty="0" err="1" smtClean="0"/>
              <a:t>diskon</a:t>
            </a:r>
            <a:r>
              <a:rPr lang="en-US" sz="2800" dirty="0" smtClean="0"/>
              <a:t>);</a:t>
            </a:r>
          </a:p>
          <a:p>
            <a:pPr>
              <a:buNone/>
            </a:pPr>
            <a:r>
              <a:rPr lang="en-US" sz="2800" dirty="0" smtClean="0"/>
              <a:t>	}</a:t>
            </a:r>
          </a:p>
          <a:p>
            <a:pPr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652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974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if-else </a:t>
            </a:r>
            <a:r>
              <a:rPr lang="en-US" sz="3600" dirty="0" err="1" smtClean="0"/>
              <a:t>mengatur</a:t>
            </a:r>
            <a:r>
              <a:rPr lang="en-US" sz="3600" dirty="0" smtClean="0"/>
              <a:t> </a:t>
            </a:r>
            <a:r>
              <a:rPr lang="en-US" sz="3600" dirty="0" err="1" smtClean="0"/>
              <a:t>pernyataan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dijalankan</a:t>
            </a:r>
            <a:r>
              <a:rPr lang="en-US" sz="3600" dirty="0" smtClean="0"/>
              <a:t> </a:t>
            </a:r>
            <a:r>
              <a:rPr lang="en-US" sz="3600" dirty="0" err="1" smtClean="0"/>
              <a:t>sewaktu</a:t>
            </a:r>
            <a:r>
              <a:rPr lang="en-US" sz="3600" dirty="0" smtClean="0"/>
              <a:t> </a:t>
            </a:r>
            <a:r>
              <a:rPr lang="en-US" sz="3600" dirty="0" err="1" smtClean="0"/>
              <a:t>kondisi</a:t>
            </a:r>
            <a:r>
              <a:rPr lang="en-US" sz="3600" dirty="0" smtClean="0"/>
              <a:t> </a:t>
            </a:r>
            <a:r>
              <a:rPr lang="en-US" sz="3600" dirty="0" err="1" smtClean="0"/>
              <a:t>bernilai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benar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salah</a:t>
            </a:r>
            <a:endParaRPr lang="id-ID" sz="3600" dirty="0" smtClean="0">
              <a:solidFill>
                <a:srgbClr val="C00000"/>
              </a:solidFill>
            </a:endParaRPr>
          </a:p>
          <a:p>
            <a:r>
              <a:rPr lang="en-US" sz="3600" dirty="0" err="1" smtClean="0"/>
              <a:t>Bentuk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3200" dirty="0" smtClean="0">
                <a:solidFill>
                  <a:srgbClr val="C00000"/>
                </a:solidFill>
              </a:rPr>
              <a:t>if(</a:t>
            </a:r>
            <a:r>
              <a:rPr lang="en-US" sz="3200" dirty="0" err="1" smtClean="0">
                <a:solidFill>
                  <a:srgbClr val="C00000"/>
                </a:solidFill>
              </a:rPr>
              <a:t>kondisi</a:t>
            </a:r>
            <a:r>
              <a:rPr lang="en-US" sz="3200" dirty="0" smtClean="0">
                <a:solidFill>
                  <a:srgbClr val="C00000"/>
                </a:solidFill>
              </a:rPr>
              <a:t>){</a:t>
            </a: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	</a:t>
            </a:r>
            <a:r>
              <a:rPr lang="id-ID" sz="3200" dirty="0" smtClean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// </a:t>
            </a:r>
            <a:r>
              <a:rPr lang="en-US" sz="2400" dirty="0" err="1" smtClean="0">
                <a:solidFill>
                  <a:srgbClr val="0070C0"/>
                </a:solidFill>
              </a:rPr>
              <a:t>blok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pernyataan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dijalankan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bila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kondisi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benar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	} else{</a:t>
            </a:r>
          </a:p>
          <a:p>
            <a:pPr>
              <a:buNone/>
            </a:pPr>
            <a:r>
              <a:rPr lang="fi-FI" sz="3200" dirty="0" smtClean="0">
                <a:solidFill>
                  <a:srgbClr val="C00000"/>
                </a:solidFill>
              </a:rPr>
              <a:t>	</a:t>
            </a:r>
            <a:r>
              <a:rPr lang="id-ID" sz="3200" dirty="0" smtClean="0">
                <a:solidFill>
                  <a:srgbClr val="C00000"/>
                </a:solidFill>
              </a:rPr>
              <a:t>	</a:t>
            </a:r>
            <a:r>
              <a:rPr lang="fi-FI" sz="2400" dirty="0" smtClean="0">
                <a:solidFill>
                  <a:srgbClr val="0070C0"/>
                </a:solidFill>
              </a:rPr>
              <a:t>// blok pernyataan yang dijalankan, bila kondisi salah</a:t>
            </a: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	}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85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PernyataanIFELSE.java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public class </a:t>
            </a:r>
            <a:r>
              <a:rPr lang="en-US" sz="2800" dirty="0" err="1" smtClean="0"/>
              <a:t>PernyataanIFELSE</a:t>
            </a: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	public static void main(String[] </a:t>
            </a:r>
            <a:r>
              <a:rPr lang="en-US" sz="2800" dirty="0" err="1" smtClean="0"/>
              <a:t>args</a:t>
            </a:r>
            <a:r>
              <a:rPr lang="en-US" sz="2800" dirty="0" smtClean="0"/>
              <a:t>){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diskon</a:t>
            </a:r>
            <a:r>
              <a:rPr lang="en-US" sz="2800" dirty="0" smtClean="0"/>
              <a:t> =0, </a:t>
            </a:r>
            <a:r>
              <a:rPr lang="en-US" sz="2800" dirty="0" err="1" smtClean="0"/>
              <a:t>totalBelanja</a:t>
            </a:r>
            <a:r>
              <a:rPr lang="en-US" sz="2800" dirty="0" smtClean="0"/>
              <a:t> = 500000;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smtClean="0">
                <a:solidFill>
                  <a:srgbClr val="FF0000"/>
                </a:solidFill>
              </a:rPr>
              <a:t>if</a:t>
            </a:r>
            <a:r>
              <a:rPr lang="en-US" sz="2800" dirty="0" smtClean="0"/>
              <a:t>(</a:t>
            </a:r>
            <a:r>
              <a:rPr lang="en-US" sz="2800" dirty="0" err="1" smtClean="0"/>
              <a:t>totalBelanja</a:t>
            </a:r>
            <a:r>
              <a:rPr lang="en-US" sz="2800" dirty="0" smtClean="0"/>
              <a:t> &gt;= 100000){</a:t>
            </a:r>
          </a:p>
          <a:p>
            <a:pPr>
              <a:buNone/>
            </a:pPr>
            <a:r>
              <a:rPr lang="en-US" sz="2800" dirty="0" smtClean="0"/>
              <a:t>		     </a:t>
            </a:r>
            <a:r>
              <a:rPr lang="en-US" sz="2800" dirty="0" err="1" smtClean="0"/>
              <a:t>diskon</a:t>
            </a:r>
            <a:r>
              <a:rPr lang="en-US" sz="2800" dirty="0" smtClean="0"/>
              <a:t> = </a:t>
            </a:r>
            <a:r>
              <a:rPr lang="en-US" sz="2800" dirty="0" err="1" smtClean="0"/>
              <a:t>totalBelanja</a:t>
            </a:r>
            <a:r>
              <a:rPr lang="en-US" sz="2800" dirty="0" smtClean="0"/>
              <a:t>/10;</a:t>
            </a:r>
          </a:p>
          <a:p>
            <a:pPr>
              <a:buNone/>
            </a:pPr>
            <a:r>
              <a:rPr lang="en-US" sz="2800" dirty="0" smtClean="0"/>
              <a:t>		} </a:t>
            </a:r>
            <a:r>
              <a:rPr lang="en-US" sz="2800" dirty="0" smtClean="0">
                <a:solidFill>
                  <a:srgbClr val="FF0000"/>
                </a:solidFill>
              </a:rPr>
              <a:t>else</a:t>
            </a: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		     </a:t>
            </a:r>
            <a:r>
              <a:rPr lang="en-US" sz="2800" dirty="0" err="1" smtClean="0"/>
              <a:t>diskon</a:t>
            </a:r>
            <a:r>
              <a:rPr lang="en-US" sz="2800" dirty="0" smtClean="0"/>
              <a:t> = 0;</a:t>
            </a:r>
          </a:p>
          <a:p>
            <a:pPr>
              <a:buNone/>
            </a:pPr>
            <a:r>
              <a:rPr lang="en-US" sz="2800" dirty="0" smtClean="0"/>
              <a:t>		}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	</a:t>
            </a:r>
            <a:r>
              <a:rPr lang="en-US" sz="2800" dirty="0" err="1" smtClean="0"/>
              <a:t>System.out.println</a:t>
            </a:r>
            <a:r>
              <a:rPr lang="en-US" sz="2800" dirty="0" smtClean="0"/>
              <a:t>("</a:t>
            </a:r>
            <a:r>
              <a:rPr lang="en-US" sz="2800" dirty="0" err="1" smtClean="0"/>
              <a:t>Diskon</a:t>
            </a:r>
            <a:r>
              <a:rPr lang="en-US" sz="2800" dirty="0" smtClean="0"/>
              <a:t> = " + </a:t>
            </a:r>
            <a:r>
              <a:rPr lang="en-US" sz="2800" dirty="0" err="1" smtClean="0"/>
              <a:t>diskon</a:t>
            </a:r>
            <a:r>
              <a:rPr lang="en-US" sz="2800" dirty="0" smtClean="0"/>
              <a:t>);</a:t>
            </a:r>
          </a:p>
          <a:p>
            <a:pPr>
              <a:buNone/>
            </a:pPr>
            <a:r>
              <a:rPr lang="en-US" sz="2800" dirty="0" smtClean="0"/>
              <a:t>	}</a:t>
            </a:r>
          </a:p>
          <a:p>
            <a:pPr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580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4400" dirty="0" smtClean="0"/>
              <a:t>	</a:t>
            </a:r>
            <a:r>
              <a:rPr lang="en-US" sz="4400" dirty="0" err="1" smtClean="0"/>
              <a:t>Kembangkan</a:t>
            </a:r>
            <a:r>
              <a:rPr lang="en-US" sz="4400" dirty="0" smtClean="0"/>
              <a:t> class </a:t>
            </a:r>
            <a:r>
              <a:rPr lang="en-US" sz="4400" dirty="0" err="1" smtClean="0">
                <a:solidFill>
                  <a:srgbClr val="C00000"/>
                </a:solidFill>
              </a:rPr>
              <a:t>PernyataanIF</a:t>
            </a:r>
            <a:r>
              <a:rPr lang="id-ID" sz="4400" dirty="0" smtClean="0">
                <a:solidFill>
                  <a:srgbClr val="C00000"/>
                </a:solidFill>
              </a:rPr>
              <a:t>ELSE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/>
              <a:t>supay</a:t>
            </a:r>
            <a:r>
              <a:rPr lang="id-ID" sz="4400" dirty="0" smtClean="0"/>
              <a:t>a nilai </a:t>
            </a:r>
            <a:r>
              <a:rPr lang="en-US" sz="4400" dirty="0" smtClean="0"/>
              <a:t> </a:t>
            </a:r>
            <a:r>
              <a:rPr lang="id-ID" sz="4400" dirty="0" smtClean="0">
                <a:solidFill>
                  <a:srgbClr val="C00000"/>
                </a:solidFill>
              </a:rPr>
              <a:t>Total Belanja</a:t>
            </a:r>
            <a:r>
              <a:rPr lang="id-ID" sz="4400" dirty="0" smtClean="0"/>
              <a:t> </a:t>
            </a:r>
            <a:r>
              <a:rPr lang="en-US" sz="4400" dirty="0" err="1" smtClean="0"/>
              <a:t>bisa</a:t>
            </a:r>
            <a:r>
              <a:rPr lang="en-US" sz="4400" dirty="0" smtClean="0"/>
              <a:t> </a:t>
            </a:r>
            <a:r>
              <a:rPr lang="id-ID" sz="4400" dirty="0" smtClean="0"/>
              <a:t>di</a:t>
            </a:r>
            <a:r>
              <a:rPr lang="en-US" sz="4400" dirty="0" err="1" smtClean="0"/>
              <a:t>masukan</a:t>
            </a:r>
            <a:r>
              <a:rPr lang="id-ID" sz="4400" dirty="0" smtClean="0"/>
              <a:t> melalui input dari keyboard (</a:t>
            </a:r>
            <a:r>
              <a:rPr lang="en-US" sz="4400" dirty="0" err="1" smtClean="0"/>
              <a:t>gunakan</a:t>
            </a:r>
            <a:r>
              <a:rPr lang="en-US" sz="4400" dirty="0" smtClean="0"/>
              <a:t> </a:t>
            </a:r>
            <a:r>
              <a:rPr lang="en-US" sz="4400" dirty="0" smtClean="0"/>
              <a:t>GUI</a:t>
            </a:r>
            <a:r>
              <a:rPr lang="id-ID" sz="4400" dirty="0" smtClean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4485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if-else </a:t>
            </a:r>
            <a:r>
              <a:rPr lang="en-US" dirty="0" err="1" smtClean="0"/>
              <a:t>if-else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  <a:noFill/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Mengatur</a:t>
            </a:r>
            <a:r>
              <a:rPr lang="en-US" sz="3200" dirty="0" smtClean="0"/>
              <a:t> </a:t>
            </a:r>
            <a:r>
              <a:rPr lang="en-US" sz="3200" dirty="0" err="1" smtClean="0"/>
              <a:t>pernyataan</a:t>
            </a:r>
            <a:r>
              <a:rPr lang="en-US" sz="3200" dirty="0" smtClean="0"/>
              <a:t> yang </a:t>
            </a:r>
            <a:r>
              <a:rPr lang="fi-FI" sz="3200" dirty="0" smtClean="0"/>
              <a:t>dijalankan sewaktu </a:t>
            </a:r>
            <a:r>
              <a:rPr lang="fi-FI" sz="3200" dirty="0" smtClean="0">
                <a:solidFill>
                  <a:srgbClr val="C00000"/>
                </a:solidFill>
              </a:rPr>
              <a:t>kondisi berupa pilihan</a:t>
            </a:r>
          </a:p>
          <a:p>
            <a:r>
              <a:rPr lang="en-US" sz="3200" dirty="0" err="1" smtClean="0"/>
              <a:t>Bentuk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400" dirty="0" smtClean="0">
                <a:solidFill>
                  <a:srgbClr val="C00000"/>
                </a:solidFill>
              </a:rPr>
              <a:t>if(</a:t>
            </a:r>
            <a:r>
              <a:rPr lang="en-US" sz="2400" dirty="0" err="1" smtClean="0">
                <a:solidFill>
                  <a:srgbClr val="C00000"/>
                </a:solidFill>
              </a:rPr>
              <a:t>kondisiA</a:t>
            </a:r>
            <a:r>
              <a:rPr lang="en-US" sz="2400" dirty="0" smtClean="0">
                <a:solidFill>
                  <a:srgbClr val="C00000"/>
                </a:solidFill>
              </a:rPr>
              <a:t>){</a:t>
            </a:r>
          </a:p>
          <a:p>
            <a:pPr>
              <a:buNone/>
            </a:pPr>
            <a:r>
              <a:rPr lang="sv-SE" sz="2400" dirty="0" smtClean="0">
                <a:solidFill>
                  <a:srgbClr val="C00000"/>
                </a:solidFill>
              </a:rPr>
              <a:t>	</a:t>
            </a:r>
            <a:r>
              <a:rPr lang="id-ID" sz="2400" dirty="0" smtClean="0">
                <a:solidFill>
                  <a:srgbClr val="C00000"/>
                </a:solidFill>
              </a:rPr>
              <a:t>	</a:t>
            </a:r>
            <a:r>
              <a:rPr lang="sv-SE" sz="2400" dirty="0" smtClean="0">
                <a:solidFill>
                  <a:srgbClr val="0070C0"/>
                </a:solidFill>
              </a:rPr>
              <a:t>// pernyataan yang dijalankan, bila kondisiA benar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}else if(</a:t>
            </a:r>
            <a:r>
              <a:rPr lang="en-US" sz="2400" dirty="0" err="1" smtClean="0">
                <a:solidFill>
                  <a:srgbClr val="C00000"/>
                </a:solidFill>
              </a:rPr>
              <a:t>kondisiB</a:t>
            </a:r>
            <a:r>
              <a:rPr lang="en-US" sz="2400" dirty="0" smtClean="0">
                <a:solidFill>
                  <a:srgbClr val="C00000"/>
                </a:solidFill>
              </a:rPr>
              <a:t>){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id-ID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// </a:t>
            </a:r>
            <a:r>
              <a:rPr lang="en-US" sz="2400" dirty="0" err="1" smtClean="0">
                <a:solidFill>
                  <a:srgbClr val="0070C0"/>
                </a:solidFill>
              </a:rPr>
              <a:t>pernyataan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dijalankan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bila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kondisiB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benar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}else if(</a:t>
            </a:r>
            <a:r>
              <a:rPr lang="en-US" sz="2400" dirty="0" err="1" smtClean="0">
                <a:solidFill>
                  <a:srgbClr val="C00000"/>
                </a:solidFill>
              </a:rPr>
              <a:t>kondisiC</a:t>
            </a:r>
            <a:r>
              <a:rPr lang="en-US" sz="2400" dirty="0" smtClean="0">
                <a:solidFill>
                  <a:srgbClr val="C00000"/>
                </a:solidFill>
              </a:rPr>
              <a:t>){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id-ID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// </a:t>
            </a:r>
            <a:r>
              <a:rPr lang="en-US" sz="2400" dirty="0" err="1" smtClean="0">
                <a:solidFill>
                  <a:srgbClr val="0070C0"/>
                </a:solidFill>
              </a:rPr>
              <a:t>pernyataan</a:t>
            </a:r>
            <a:r>
              <a:rPr lang="en-US" sz="2400" dirty="0" smtClean="0">
                <a:solidFill>
                  <a:srgbClr val="0070C0"/>
                </a:solidFill>
              </a:rPr>
              <a:t> yang </a:t>
            </a:r>
            <a:r>
              <a:rPr lang="en-US" sz="2400" dirty="0" err="1" smtClean="0">
                <a:solidFill>
                  <a:srgbClr val="0070C0"/>
                </a:solidFill>
              </a:rPr>
              <a:t>dijalankan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bila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kondisiC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benar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}else{</a:t>
            </a:r>
          </a:p>
          <a:p>
            <a:pPr>
              <a:buNone/>
            </a:pPr>
            <a:r>
              <a:rPr lang="fi-FI" sz="2400" dirty="0" smtClean="0">
                <a:solidFill>
                  <a:srgbClr val="C00000"/>
                </a:solidFill>
              </a:rPr>
              <a:t>	</a:t>
            </a:r>
            <a:r>
              <a:rPr lang="id-ID" sz="2400" dirty="0" smtClean="0">
                <a:solidFill>
                  <a:srgbClr val="C00000"/>
                </a:solidFill>
              </a:rPr>
              <a:t>	</a:t>
            </a:r>
            <a:r>
              <a:rPr lang="fi-FI" sz="2400" dirty="0" smtClean="0">
                <a:solidFill>
                  <a:srgbClr val="0070C0"/>
                </a:solidFill>
              </a:rPr>
              <a:t>// pernyataan yang dijalankan untuk kondisi selain itu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}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85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PernyataanIFELSEIF.java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86740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 smtClean="0"/>
              <a:t>public class </a:t>
            </a:r>
            <a:r>
              <a:rPr lang="en-US" sz="2200" dirty="0" err="1" smtClean="0"/>
              <a:t>PernyataanIFELSEIF</a:t>
            </a:r>
            <a:r>
              <a:rPr lang="en-US" sz="2200" dirty="0" smtClean="0"/>
              <a:t>{</a:t>
            </a:r>
          </a:p>
          <a:p>
            <a:pPr>
              <a:buNone/>
            </a:pPr>
            <a:r>
              <a:rPr lang="en-US" sz="2200" dirty="0" smtClean="0"/>
              <a:t>	public static void main(String[] </a:t>
            </a:r>
            <a:r>
              <a:rPr lang="en-US" sz="2200" dirty="0" err="1" smtClean="0"/>
              <a:t>args</a:t>
            </a:r>
            <a:r>
              <a:rPr lang="en-US" sz="2200" dirty="0" smtClean="0"/>
              <a:t>) {</a:t>
            </a:r>
          </a:p>
          <a:p>
            <a:pPr>
              <a:buNone/>
            </a:pPr>
            <a:r>
              <a:rPr lang="sv-SE" sz="2200" dirty="0" smtClean="0"/>
              <a:t>		int skorUjian= 86; char nilai;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dirty="0" smtClean="0">
                <a:solidFill>
                  <a:srgbClr val="FF0000"/>
                </a:solidFill>
              </a:rPr>
              <a:t>if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skorUjian</a:t>
            </a:r>
            <a:r>
              <a:rPr lang="en-US" sz="2200" dirty="0" smtClean="0"/>
              <a:t> &gt;= 90) {</a:t>
            </a:r>
          </a:p>
          <a:p>
            <a:pPr>
              <a:buNone/>
            </a:pPr>
            <a:r>
              <a:rPr lang="en-US" sz="2200" dirty="0" smtClean="0"/>
              <a:t>		     </a:t>
            </a:r>
            <a:r>
              <a:rPr lang="en-US" sz="2200" dirty="0" err="1" smtClean="0"/>
              <a:t>nilai</a:t>
            </a:r>
            <a:r>
              <a:rPr lang="en-US" sz="2200" dirty="0" smtClean="0"/>
              <a:t> = 'A';</a:t>
            </a:r>
          </a:p>
          <a:p>
            <a:pPr>
              <a:buNone/>
            </a:pPr>
            <a:r>
              <a:rPr lang="en-US" sz="2200" dirty="0" smtClean="0"/>
              <a:t>		} </a:t>
            </a:r>
            <a:r>
              <a:rPr lang="en-US" sz="2200" dirty="0" smtClean="0">
                <a:solidFill>
                  <a:srgbClr val="FF0000"/>
                </a:solidFill>
              </a:rPr>
              <a:t>else if </a:t>
            </a:r>
            <a:r>
              <a:rPr lang="en-US" sz="2200" dirty="0" smtClean="0"/>
              <a:t>(</a:t>
            </a:r>
            <a:r>
              <a:rPr lang="en-US" sz="2200" dirty="0" err="1" smtClean="0"/>
              <a:t>skorUjian</a:t>
            </a:r>
            <a:r>
              <a:rPr lang="en-US" sz="2200" dirty="0" smtClean="0"/>
              <a:t> &gt;= 80) {</a:t>
            </a:r>
          </a:p>
          <a:p>
            <a:pPr>
              <a:buNone/>
            </a:pPr>
            <a:r>
              <a:rPr lang="en-US" sz="2200" dirty="0" smtClean="0"/>
              <a:t>		      </a:t>
            </a:r>
            <a:r>
              <a:rPr lang="en-US" sz="2200" dirty="0" err="1" smtClean="0"/>
              <a:t>nilai</a:t>
            </a:r>
            <a:r>
              <a:rPr lang="en-US" sz="2200" dirty="0" smtClean="0"/>
              <a:t> = 'B';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dirty="0" smtClean="0">
                <a:solidFill>
                  <a:srgbClr val="FF0000"/>
                </a:solidFill>
              </a:rPr>
              <a:t>} else if </a:t>
            </a:r>
            <a:r>
              <a:rPr lang="en-US" sz="2200" dirty="0" smtClean="0"/>
              <a:t>(</a:t>
            </a:r>
            <a:r>
              <a:rPr lang="en-US" sz="2200" dirty="0" err="1" smtClean="0"/>
              <a:t>skorUjian</a:t>
            </a:r>
            <a:r>
              <a:rPr lang="en-US" sz="2200" dirty="0" smtClean="0"/>
              <a:t> &gt;= 70) {</a:t>
            </a:r>
          </a:p>
          <a:p>
            <a:pPr>
              <a:buNone/>
            </a:pPr>
            <a:r>
              <a:rPr lang="en-US" sz="2200" dirty="0" smtClean="0"/>
              <a:t>		     </a:t>
            </a:r>
            <a:r>
              <a:rPr lang="en-US" sz="2200" dirty="0" err="1" smtClean="0"/>
              <a:t>nilai</a:t>
            </a:r>
            <a:r>
              <a:rPr lang="en-US" sz="2200" dirty="0" smtClean="0"/>
              <a:t> = 'C';</a:t>
            </a:r>
          </a:p>
          <a:p>
            <a:pPr>
              <a:buNone/>
            </a:pPr>
            <a:r>
              <a:rPr lang="en-US" sz="2200" dirty="0" smtClean="0"/>
              <a:t>		} </a:t>
            </a:r>
            <a:r>
              <a:rPr lang="en-US" sz="2200" dirty="0" smtClean="0">
                <a:solidFill>
                  <a:srgbClr val="FF0000"/>
                </a:solidFill>
              </a:rPr>
              <a:t>else</a:t>
            </a:r>
            <a:r>
              <a:rPr lang="en-US" sz="2200" dirty="0" smtClean="0"/>
              <a:t> {</a:t>
            </a:r>
          </a:p>
          <a:p>
            <a:pPr>
              <a:buNone/>
            </a:pPr>
            <a:r>
              <a:rPr lang="en-US" sz="2200" dirty="0" smtClean="0"/>
              <a:t>		     </a:t>
            </a:r>
            <a:r>
              <a:rPr lang="en-US" sz="2200" dirty="0" err="1" smtClean="0"/>
              <a:t>nilai</a:t>
            </a:r>
            <a:r>
              <a:rPr lang="en-US" sz="2200" dirty="0" smtClean="0"/>
              <a:t> = 'D';</a:t>
            </a:r>
          </a:p>
          <a:p>
            <a:pPr>
              <a:buNone/>
            </a:pPr>
            <a:r>
              <a:rPr lang="en-US" sz="2200" dirty="0" smtClean="0"/>
              <a:t>		}</a:t>
            </a:r>
          </a:p>
          <a:p>
            <a:pPr>
              <a:buNone/>
            </a:pPr>
            <a:r>
              <a:rPr lang="en-US" sz="2200" dirty="0" smtClean="0"/>
              <a:t>		</a:t>
            </a:r>
            <a:r>
              <a:rPr lang="en-US" sz="2200" dirty="0" err="1" smtClean="0"/>
              <a:t>System.out.println</a:t>
            </a:r>
            <a:r>
              <a:rPr lang="en-US" sz="2200" dirty="0" smtClean="0"/>
              <a:t>("</a:t>
            </a:r>
            <a:r>
              <a:rPr lang="en-US" sz="2200" dirty="0" err="1" smtClean="0"/>
              <a:t>Nilai</a:t>
            </a:r>
            <a:r>
              <a:rPr lang="en-US" sz="2200" dirty="0" smtClean="0"/>
              <a:t> = " + </a:t>
            </a:r>
            <a:r>
              <a:rPr lang="en-US" sz="2200" dirty="0" err="1" smtClean="0"/>
              <a:t>nilai</a:t>
            </a:r>
            <a:r>
              <a:rPr lang="en-US" sz="2200" dirty="0" smtClean="0"/>
              <a:t>);</a:t>
            </a:r>
          </a:p>
          <a:p>
            <a:pPr>
              <a:buNone/>
            </a:pPr>
            <a:r>
              <a:rPr lang="en-US" sz="2200" dirty="0" smtClean="0"/>
              <a:t>	}</a:t>
            </a:r>
          </a:p>
          <a:p>
            <a:pPr>
              <a:buNone/>
            </a:pPr>
            <a:r>
              <a:rPr lang="en-US" sz="2200" dirty="0" smtClean="0"/>
              <a:t>}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500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98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Pernyataan Penentu Keputusan</vt:lpstr>
      <vt:lpstr>Pernyataan Penentu Keputusan</vt:lpstr>
      <vt:lpstr>if</vt:lpstr>
      <vt:lpstr>PernyataanIF.java</vt:lpstr>
      <vt:lpstr>if-else</vt:lpstr>
      <vt:lpstr>PernyataanIFELSE.java</vt:lpstr>
      <vt:lpstr>Latihan</vt:lpstr>
      <vt:lpstr>if-else if-else</vt:lpstr>
      <vt:lpstr>PernyataanIFELSEIF.java</vt:lpstr>
      <vt:lpstr>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Pernyataan Penentu Keputusan</dc:title>
  <dc:creator>Eko Hari</dc:creator>
  <cp:lastModifiedBy>Eko Hari</cp:lastModifiedBy>
  <cp:revision>2</cp:revision>
  <dcterms:created xsi:type="dcterms:W3CDTF">2014-06-10T09:01:08Z</dcterms:created>
  <dcterms:modified xsi:type="dcterms:W3CDTF">2014-06-10T09:11:06Z</dcterms:modified>
</cp:coreProperties>
</file>