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48488" y="623728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algn="l">
              <a:defRPr/>
            </a:pPr>
            <a:endParaRPr kumimoji="0" lang="en-US" sz="1800">
              <a:solidFill>
                <a:srgbClr val="000000"/>
              </a:solidFill>
              <a:effectLst/>
              <a:latin typeface="Arial" charset="0"/>
              <a:ea typeface="Arial Unicode M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08725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 algn="l">
              <a:defRPr/>
            </a:pPr>
            <a:endParaRPr kumimoji="0" lang="en-US" sz="1800">
              <a:solidFill>
                <a:srgbClr val="000000"/>
              </a:solidFill>
              <a:effectLst/>
              <a:latin typeface="Arial" charset="0"/>
              <a:ea typeface="Arial Unicode MS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>
              <a:defRPr/>
            </a:pPr>
            <a:fld id="{B69B7BB2-87DD-499E-A7A0-72C7A8C5EED6}" type="slidenum">
              <a:rPr kumimoji="0" lang="en-US" sz="1800">
                <a:solidFill>
                  <a:srgbClr val="000000"/>
                </a:solidFill>
                <a:effectLst/>
                <a:latin typeface="Arial" charset="0"/>
                <a:ea typeface="Arial Unicode MS"/>
                <a:cs typeface="Arial" charset="0"/>
              </a:rPr>
              <a:pPr algn="l">
                <a:defRPr/>
              </a:pPr>
              <a:t>‹#›</a:t>
            </a:fld>
            <a:endParaRPr kumimoji="0" lang="en-US" sz="1800">
              <a:solidFill>
                <a:srgbClr val="000000"/>
              </a:solidFill>
              <a:effectLst/>
              <a:latin typeface="Arial" charset="0"/>
              <a:ea typeface="Arial Unicode MS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80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F54F8DB-4FE7-4AB0-9DD3-97D3D6E7D30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274618-16FC-43A4-BAF5-534EC8EB37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2133600"/>
          </a:xfrm>
        </p:spPr>
        <p:txBody>
          <a:bodyPr/>
          <a:lstStyle/>
          <a:p>
            <a:pPr>
              <a:defRPr/>
            </a:pPr>
            <a:r>
              <a:rPr lang="id-ID" sz="4400" dirty="0" smtClean="0"/>
              <a:t>Konsep </a:t>
            </a:r>
            <a:r>
              <a:rPr lang="id-ID" sz="4400" dirty="0" smtClean="0"/>
              <a:t>Dasar Pemrograman Berorientasi Objek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648200"/>
            <a:ext cx="8001000" cy="763588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Class , Object, Method, Attribute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706094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6096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id-ID" altLang="ja-JP" dirty="0" smtClean="0">
                <a:ea typeface="ＭＳ Ｐゴシック" pitchFamily="50" charset="-128"/>
              </a:rPr>
              <a:t>Method</a:t>
            </a:r>
            <a:endParaRPr lang="en-US" altLang="ja-JP" sz="2400" dirty="0">
              <a:ea typeface="ＭＳ Ｐゴシック" pitchFamily="50" charset="-128"/>
            </a:endParaRPr>
          </a:p>
        </p:txBody>
      </p:sp>
      <p:sp>
        <p:nvSpPr>
          <p:cNvPr id="2823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514600"/>
            <a:ext cx="8077200" cy="36576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0"/>
              </a:spcBef>
            </a:pPr>
            <a:r>
              <a:rPr lang="id-ID" altLang="ja-JP" sz="3200" dirty="0" smtClean="0">
                <a:ea typeface="ＭＳ Ｐゴシック" pitchFamily="50" charset="-128"/>
              </a:rPr>
              <a:t>M</a:t>
            </a:r>
            <a:r>
              <a:rPr lang="en-US" altLang="ja-JP" sz="3200" dirty="0" err="1" smtClean="0">
                <a:ea typeface="ＭＳ Ｐゴシック" pitchFamily="50" charset="-128"/>
              </a:rPr>
              <a:t>ethod</a:t>
            </a:r>
            <a:r>
              <a:rPr lang="en-US" altLang="ja-JP" sz="3200" dirty="0" smtClean="0">
                <a:ea typeface="ＭＳ Ｐゴシック" pitchFamily="50" charset="-128"/>
              </a:rPr>
              <a:t> </a:t>
            </a:r>
            <a:r>
              <a:rPr lang="id-ID" altLang="ja-JP" sz="3200" dirty="0" smtClean="0">
                <a:ea typeface="ＭＳ Ｐゴシック" pitchFamily="50" charset="-128"/>
              </a:rPr>
              <a:t>adalah </a:t>
            </a:r>
            <a:r>
              <a:rPr lang="id-ID" altLang="ja-JP" sz="3200" dirty="0" smtClean="0">
                <a:solidFill>
                  <a:srgbClr val="C00000"/>
                </a:solidFill>
                <a:ea typeface="ＭＳ Ｐゴシック" pitchFamily="50" charset="-128"/>
              </a:rPr>
              <a:t>urutan instruksi </a:t>
            </a:r>
            <a:r>
              <a:rPr lang="id-ID" altLang="ja-JP" sz="3200" dirty="0" smtClean="0">
                <a:ea typeface="ＭＳ Ｐゴシック" pitchFamily="50" charset="-128"/>
              </a:rPr>
              <a:t>yang mengakses data dari </a:t>
            </a:r>
            <a:r>
              <a:rPr lang="id-ID" altLang="ja-JP" sz="3200" dirty="0" err="1" smtClean="0">
                <a:ea typeface="ＭＳ Ｐゴシック" pitchFamily="50" charset="-128"/>
              </a:rPr>
              <a:t>object</a:t>
            </a:r>
            <a:endParaRPr lang="id-ID" altLang="ja-JP" sz="3200" dirty="0" smtClean="0">
              <a:ea typeface="ＭＳ Ｐゴシック" pitchFamily="50" charset="-128"/>
            </a:endParaRPr>
          </a:p>
          <a:p>
            <a:pPr>
              <a:spcBef>
                <a:spcPct val="0"/>
              </a:spcBef>
            </a:pPr>
            <a:r>
              <a:rPr lang="id-ID" altLang="ja-JP" sz="3200" dirty="0" err="1" smtClean="0">
                <a:ea typeface="ＭＳ Ｐゴシック" pitchFamily="50" charset="-128"/>
              </a:rPr>
              <a:t>Method</a:t>
            </a:r>
            <a:r>
              <a:rPr lang="id-ID" altLang="ja-JP" sz="3200" dirty="0" smtClean="0">
                <a:ea typeface="ＭＳ Ｐゴシック" pitchFamily="50" charset="-128"/>
              </a:rPr>
              <a:t> melakukan:</a:t>
            </a:r>
          </a:p>
          <a:p>
            <a:pPr marL="863600" lvl="1" indent="-514350">
              <a:spcBef>
                <a:spcPct val="0"/>
              </a:spcBef>
              <a:buFont typeface="+mj-lt"/>
              <a:buAutoNum type="arabicPeriod"/>
            </a:pPr>
            <a:r>
              <a:rPr lang="id-ID" altLang="ja-JP" sz="2400" dirty="0" smtClean="0">
                <a:solidFill>
                  <a:srgbClr val="C00000"/>
                </a:solidFill>
                <a:ea typeface="ＭＳ Ｐゴシック" pitchFamily="50" charset="-128"/>
              </a:rPr>
              <a:t>Manipulasi data</a:t>
            </a:r>
          </a:p>
          <a:p>
            <a:pPr marL="863600" lvl="1" indent="-514350">
              <a:spcBef>
                <a:spcPct val="0"/>
              </a:spcBef>
              <a:buFont typeface="+mj-lt"/>
              <a:buAutoNum type="arabicPeriod"/>
            </a:pPr>
            <a:r>
              <a:rPr lang="id-ID" altLang="ja-JP" sz="2400" dirty="0" smtClean="0">
                <a:solidFill>
                  <a:srgbClr val="C00000"/>
                </a:solidFill>
                <a:ea typeface="ＭＳ Ｐゴシック" pitchFamily="50" charset="-128"/>
              </a:rPr>
              <a:t>Perhitungan</a:t>
            </a:r>
            <a:r>
              <a:rPr lang="id-ID" altLang="ja-JP" sz="2400" dirty="0" smtClean="0">
                <a:ea typeface="ＭＳ Ｐゴシック" pitchFamily="50" charset="-128"/>
              </a:rPr>
              <a:t> matematika</a:t>
            </a:r>
          </a:p>
          <a:p>
            <a:pPr marL="863600" lvl="1" indent="-514350">
              <a:spcBef>
                <a:spcPct val="0"/>
              </a:spcBef>
              <a:buFont typeface="+mj-lt"/>
              <a:buAutoNum type="arabicPeriod"/>
            </a:pPr>
            <a:r>
              <a:rPr lang="id-ID" altLang="ja-JP" sz="2400" dirty="0" smtClean="0">
                <a:solidFill>
                  <a:srgbClr val="C00000"/>
                </a:solidFill>
                <a:ea typeface="ＭＳ Ｐゴシック" pitchFamily="50" charset="-128"/>
              </a:rPr>
              <a:t>Memonitor kejadian </a:t>
            </a:r>
            <a:r>
              <a:rPr lang="id-ID" altLang="ja-JP" sz="2400" dirty="0" smtClean="0">
                <a:ea typeface="ＭＳ Ｐゴシック" pitchFamily="50" charset="-128"/>
              </a:rPr>
              <a:t>dari suatu event</a:t>
            </a:r>
            <a:endParaRPr lang="en-US" altLang="ja-JP" sz="2400" dirty="0"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62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991600" cy="533400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Membuat dan Memanggil Method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32004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1800" dirty="0" smtClean="0"/>
              <a:t>public </a:t>
            </a:r>
            <a:r>
              <a:rPr lang="id-ID" sz="1800" dirty="0" smtClean="0"/>
              <a:t>class Mobil2{</a:t>
            </a:r>
          </a:p>
          <a:p>
            <a:pPr>
              <a:buNone/>
            </a:pPr>
            <a:r>
              <a:rPr lang="id-ID" sz="1800" dirty="0" smtClean="0"/>
              <a:t>	String warna;</a:t>
            </a:r>
          </a:p>
          <a:p>
            <a:pPr>
              <a:buNone/>
            </a:pPr>
            <a:r>
              <a:rPr lang="id-ID" sz="1800" dirty="0" smtClean="0"/>
              <a:t>	int </a:t>
            </a:r>
            <a:r>
              <a:rPr lang="id-ID" sz="1800" dirty="0" err="1" smtClean="0"/>
              <a:t>tahunProduksi</a:t>
            </a:r>
            <a:r>
              <a:rPr lang="id-ID" sz="1800" dirty="0" smtClean="0"/>
              <a:t>;</a:t>
            </a:r>
          </a:p>
          <a:p>
            <a:pPr>
              <a:buNone/>
            </a:pPr>
            <a:endParaRPr lang="id-ID" sz="1800" dirty="0" smtClean="0"/>
          </a:p>
          <a:p>
            <a:pPr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	void 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id-ID" sz="1800" dirty="0" smtClean="0">
                <a:solidFill>
                  <a:srgbClr val="0070C0"/>
                </a:solidFill>
              </a:rPr>
              <a:t>printMobil(){</a:t>
            </a:r>
          </a:p>
          <a:p>
            <a:pPr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		System.out.println("Warna: " + warna);</a:t>
            </a:r>
          </a:p>
          <a:p>
            <a:pPr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	  	System.out.println("Tahun: " + tahunProduksi);</a:t>
            </a:r>
          </a:p>
          <a:p>
            <a:pPr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  	}</a:t>
            </a:r>
          </a:p>
          <a:p>
            <a:pPr>
              <a:buNone/>
            </a:pPr>
            <a:r>
              <a:rPr lang="id-ID" sz="1800" dirty="0" smtClean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3810000"/>
            <a:ext cx="8229600" cy="304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public class Mobil2Beraksi{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public static void main(String[] args){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	Mobil2 mobilku = new Mobil2();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	 mobilku.warna = "Hitam";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	mobilku.tahunProduksi = 2006;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 	</a:t>
            </a: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mobilku.printMobil();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}</a:t>
            </a:r>
            <a:endParaRPr kumimoji="0" lang="id-ID" sz="1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2199" y="838200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Mobil2.java</a:t>
            </a:r>
            <a:endParaRPr lang="id-ID" sz="2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1021" y="3896380"/>
            <a:ext cx="2934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Mobil2Beraksi.java</a:t>
            </a:r>
            <a:endParaRPr lang="id-ID" sz="2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03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Jenis </a:t>
            </a:r>
            <a:r>
              <a:rPr lang="id-ID" dirty="0" err="1" smtClean="0"/>
              <a:t>Method</a:t>
            </a:r>
            <a:r>
              <a:rPr lang="id-ID" dirty="0" smtClean="0"/>
              <a:t>: </a:t>
            </a:r>
            <a:r>
              <a:rPr lang="id-ID" dirty="0" err="1" smtClean="0"/>
              <a:t>Mutator</a:t>
            </a:r>
            <a:r>
              <a:rPr lang="id-ID" dirty="0" smtClean="0"/>
              <a:t> dan </a:t>
            </a:r>
            <a:r>
              <a:rPr lang="id-ID" dirty="0" err="1" smtClean="0"/>
              <a:t>Accessor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6" descr="syntax_metho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8" y="1981200"/>
            <a:ext cx="8923338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18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Berorientasi Objek?</a:t>
            </a:r>
            <a:endParaRPr lang="id-ID" dirty="0"/>
          </a:p>
        </p:txBody>
      </p:sp>
      <p:pic>
        <p:nvPicPr>
          <p:cNvPr id="1331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464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77130" y="1223189"/>
            <a:ext cx="370967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Attribute:</a:t>
            </a:r>
          </a:p>
          <a:p>
            <a:pPr algn="l">
              <a:defRPr/>
            </a:pP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 Topi, Baju, </a:t>
            </a:r>
            <a:r>
              <a:rPr lang="id-ID" sz="2800" dirty="0" smtClean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Jaket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, 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Tas Punggung,  </a:t>
            </a:r>
            <a:b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 Tangan, Kaki, Mata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Behavior:</a:t>
            </a: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Jalan ke Depan</a:t>
            </a:r>
          </a:p>
          <a:p>
            <a:pPr algn="l">
              <a:defRPr/>
            </a:pP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 smtClean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Jalan Mundur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Belok ke Kiri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 smtClean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Memanjat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00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05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Berorientasi Objek?</a:t>
            </a:r>
            <a:endParaRPr lang="id-ID" dirty="0"/>
          </a:p>
        </p:txBody>
      </p:sp>
      <p:pic>
        <p:nvPicPr>
          <p:cNvPr id="14340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36671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48456" y="1555659"/>
            <a:ext cx="4678332" cy="458587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Attribute (State):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Ban, Stir, Pedal 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Rem, Pedal Gas</a:t>
            </a:r>
            <a:r>
              <a:rPr lang="id-ID" sz="2400" dirty="0" smtClean="0">
                <a:effectLst/>
                <a:latin typeface="Calibri" pitchFamily="34" charset="0"/>
                <a:cs typeface="Calibri" pitchFamily="34" charset="0"/>
              </a:rPr>
              <a:t>,</a:t>
            </a: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id-ID" sz="2400" dirty="0">
                <a:effectLst/>
                <a:latin typeface="Calibri" pitchFamily="34" charset="0"/>
                <a:cs typeface="Calibri" pitchFamily="34" charset="0"/>
              </a:rPr>
            </a:b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Warna, Tahun </a:t>
            </a:r>
            <a:r>
              <a:rPr lang="id-ID" sz="2400" dirty="0" smtClean="0">
                <a:effectLst/>
                <a:latin typeface="Calibri" pitchFamily="34" charset="0"/>
                <a:cs typeface="Calibri" pitchFamily="34" charset="0"/>
              </a:rPr>
              <a:t>Produksi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Behavior:</a:t>
            </a: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Cara Menghidupkan Mesin</a:t>
            </a: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Cara Manjalankan Mobil</a:t>
            </a: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Cara Memundurkan Mobil</a:t>
            </a:r>
          </a:p>
          <a:p>
            <a:pPr algn="l">
              <a:defRPr/>
            </a:pP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Attribute 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Variable(Member)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Behavior 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Method(Fungsi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2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953000"/>
          </a:xfrm>
        </p:spPr>
        <p:txBody>
          <a:bodyPr/>
          <a:lstStyle/>
          <a:p>
            <a:pPr>
              <a:defRPr/>
            </a:pPr>
            <a:r>
              <a:rPr lang="id-ID" sz="3200" dirty="0" err="1" smtClean="0"/>
              <a:t>Class</a:t>
            </a:r>
            <a:r>
              <a:rPr lang="id-ID" sz="3200" dirty="0" smtClean="0"/>
              <a:t>: </a:t>
            </a:r>
            <a:r>
              <a:rPr lang="en-US" sz="3200" dirty="0" err="1" smtClean="0">
                <a:solidFill>
                  <a:srgbClr val="C00000"/>
                </a:solidFill>
              </a:rPr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C00000"/>
                </a:solidFill>
              </a:rPr>
              <a:t>deskripsi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sesuatu</a:t>
            </a:r>
            <a:endParaRPr lang="id-ID" sz="3200" dirty="0"/>
          </a:p>
          <a:p>
            <a:pPr lvl="1">
              <a:defRPr/>
            </a:pPr>
            <a:r>
              <a:rPr lang="id-ID" sz="2400" dirty="0" err="1" smtClean="0"/>
              <a:t>Class</a:t>
            </a:r>
            <a:r>
              <a:rPr lang="id-ID" sz="2400" dirty="0" smtClean="0"/>
              <a:t> mendeklarasikan </a:t>
            </a:r>
            <a:r>
              <a:rPr lang="id-ID" sz="2400" dirty="0" err="1" smtClean="0">
                <a:solidFill>
                  <a:srgbClr val="0070C0"/>
                </a:solidFill>
              </a:rPr>
              <a:t>method</a:t>
            </a:r>
            <a:r>
              <a:rPr lang="id-ID" sz="2400" dirty="0" smtClean="0">
                <a:solidFill>
                  <a:srgbClr val="0070C0"/>
                </a:solidFill>
              </a:rPr>
              <a:t> </a:t>
            </a:r>
            <a:r>
              <a:rPr lang="id-ID" sz="2400" dirty="0" smtClean="0"/>
              <a:t>yang dapat digunakan (dipanggil) oleh </a:t>
            </a:r>
            <a:r>
              <a:rPr lang="id-ID" sz="2400" dirty="0" err="1" smtClean="0"/>
              <a:t>object</a:t>
            </a:r>
            <a:endParaRPr lang="id-ID" sz="2400" dirty="0" smtClean="0"/>
          </a:p>
          <a:p>
            <a:pPr>
              <a:defRPr/>
            </a:pPr>
            <a:r>
              <a:rPr lang="id-ID" sz="3200" dirty="0" err="1" smtClean="0"/>
              <a:t>Object</a:t>
            </a:r>
            <a:r>
              <a:rPr lang="id-ID" sz="3200" dirty="0" smtClean="0"/>
              <a:t>: </a:t>
            </a:r>
            <a:r>
              <a:rPr lang="id-ID" sz="3200" dirty="0" err="1" smtClean="0">
                <a:solidFill>
                  <a:srgbClr val="C00000"/>
                </a:solidFill>
              </a:rPr>
              <a:t>instance</a:t>
            </a:r>
            <a:r>
              <a:rPr lang="id-ID" sz="3200" dirty="0" smtClean="0">
                <a:solidFill>
                  <a:srgbClr val="C00000"/>
                </a:solidFill>
              </a:rPr>
              <a:t> dari </a:t>
            </a:r>
            <a:r>
              <a:rPr lang="id-ID" sz="3200" dirty="0" err="1" smtClean="0">
                <a:solidFill>
                  <a:srgbClr val="C00000"/>
                </a:solidFill>
              </a:rPr>
              <a:t>class</a:t>
            </a:r>
            <a:r>
              <a:rPr lang="id-ID" sz="3200" dirty="0" smtClean="0"/>
              <a:t>, bentuk (contoh) nyata dari </a:t>
            </a:r>
            <a:r>
              <a:rPr lang="id-ID" sz="3200" dirty="0" err="1" smtClean="0"/>
              <a:t>class</a:t>
            </a:r>
            <a:endParaRPr lang="id-ID" sz="3200" dirty="0" smtClean="0"/>
          </a:p>
          <a:p>
            <a:pPr lvl="1">
              <a:defRPr/>
            </a:pPr>
            <a:r>
              <a:rPr lang="id-ID" sz="2400" dirty="0" err="1" smtClean="0"/>
              <a:t>Object</a:t>
            </a:r>
            <a:r>
              <a:rPr lang="id-ID" sz="2400" dirty="0" smtClean="0"/>
              <a:t> memiliki sifat </a:t>
            </a:r>
            <a:r>
              <a:rPr lang="id-ID" sz="2400" dirty="0" smtClean="0">
                <a:solidFill>
                  <a:srgbClr val="0070C0"/>
                </a:solidFill>
              </a:rPr>
              <a:t>independen</a:t>
            </a:r>
            <a:r>
              <a:rPr lang="id-ID" sz="2400" dirty="0" smtClean="0"/>
              <a:t> dan dapat digunakan untuk memanggil </a:t>
            </a:r>
            <a:r>
              <a:rPr lang="id-ID" sz="2400" dirty="0" err="1" smtClean="0"/>
              <a:t>method</a:t>
            </a:r>
            <a:endParaRPr lang="en-US" sz="2400" dirty="0"/>
          </a:p>
          <a:p>
            <a:pPr>
              <a:defRPr/>
            </a:pPr>
            <a:r>
              <a:rPr lang="id-ID" sz="3200" dirty="0" smtClean="0"/>
              <a:t>Contoh </a:t>
            </a:r>
            <a:r>
              <a:rPr lang="id-ID" sz="3200" dirty="0" err="1" smtClean="0"/>
              <a:t>Class</a:t>
            </a:r>
            <a:r>
              <a:rPr lang="id-ID" sz="3200" dirty="0" smtClean="0"/>
              <a:t> dan </a:t>
            </a:r>
            <a:r>
              <a:rPr lang="id-ID" sz="3200" dirty="0" err="1" smtClean="0"/>
              <a:t>Object</a:t>
            </a:r>
            <a:r>
              <a:rPr lang="id-ID" sz="3200" dirty="0"/>
              <a:t>:</a:t>
            </a:r>
            <a:endParaRPr lang="en-US" sz="3200" dirty="0" smtClean="0"/>
          </a:p>
          <a:p>
            <a:pPr lvl="1">
              <a:defRPr/>
            </a:pPr>
            <a:r>
              <a:rPr lang="id-ID" sz="2400" dirty="0" smtClean="0"/>
              <a:t>Class: </a:t>
            </a:r>
            <a:r>
              <a:rPr lang="id-ID" sz="2400" dirty="0" smtClean="0">
                <a:solidFill>
                  <a:srgbClr val="C00000"/>
                </a:solidFill>
              </a:rPr>
              <a:t>mobil</a:t>
            </a:r>
          </a:p>
          <a:p>
            <a:pPr lvl="1">
              <a:defRPr/>
            </a:pPr>
            <a:r>
              <a:rPr lang="id-ID" sz="2400" dirty="0" smtClean="0"/>
              <a:t>Object: </a:t>
            </a:r>
            <a:r>
              <a:rPr lang="id-ID" sz="2400" dirty="0" smtClean="0">
                <a:solidFill>
                  <a:srgbClr val="C00000"/>
                </a:solidFill>
              </a:rPr>
              <a:t>mobilnya pak Joko, mobilku, mobil berwarna merah</a:t>
            </a:r>
            <a:endParaRPr lang="id-ID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</a:t>
            </a:r>
            <a:r>
              <a:rPr lang="en-US" dirty="0" err="1" smtClean="0"/>
              <a:t>ngertian</a:t>
            </a:r>
            <a:r>
              <a:rPr lang="id-ID" dirty="0" smtClean="0"/>
              <a:t> </a:t>
            </a:r>
            <a:r>
              <a:rPr lang="id-ID" dirty="0" smtClean="0"/>
              <a:t>Class dan Object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1149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410200"/>
          </a:xfrm>
        </p:spPr>
        <p:txBody>
          <a:bodyPr/>
          <a:lstStyle/>
          <a:p>
            <a:pPr>
              <a:defRPr/>
            </a:pPr>
            <a:r>
              <a:rPr lang="id-ID" sz="3200" dirty="0" err="1" smtClean="0"/>
              <a:t>Class</a:t>
            </a:r>
            <a:r>
              <a:rPr lang="id-ID" sz="3200" dirty="0" smtClean="0"/>
              <a:t> seperti </a:t>
            </a:r>
            <a:r>
              <a:rPr lang="id-ID" sz="3200" dirty="0" smtClean="0">
                <a:solidFill>
                  <a:srgbClr val="C00000"/>
                </a:solidFill>
              </a:rPr>
              <a:t>cetakan kue</a:t>
            </a:r>
            <a:r>
              <a:rPr lang="id-ID" sz="3200" dirty="0" smtClean="0"/>
              <a:t>, dimana kue yg dihasilkan dari cetakan kue itu adalah </a:t>
            </a:r>
            <a:r>
              <a:rPr lang="id-ID" sz="3200" dirty="0" err="1" smtClean="0">
                <a:solidFill>
                  <a:srgbClr val="C00000"/>
                </a:solidFill>
              </a:rPr>
              <a:t>object</a:t>
            </a:r>
            <a:endParaRPr lang="id-ID" sz="320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id-ID" sz="3200" dirty="0" smtClean="0"/>
              <a:t>Warna kue bisa bermacam-macam meskipun berasal dari cetakan yang sama (</a:t>
            </a:r>
            <a:r>
              <a:rPr lang="id-ID" sz="3200" dirty="0" smtClean="0">
                <a:solidFill>
                  <a:srgbClr val="C00000"/>
                </a:solidFill>
              </a:rPr>
              <a:t>object memiliki sifat independen</a:t>
            </a:r>
            <a:r>
              <a:rPr lang="id-ID" sz="3200" dirty="0" smtClean="0"/>
              <a:t>)</a:t>
            </a:r>
          </a:p>
          <a:p>
            <a:pPr>
              <a:defRPr/>
            </a:pPr>
            <a:endParaRPr lang="id-ID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Perbedaan Class dan Object</a:t>
            </a:r>
            <a:endParaRPr lang="id-ID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2" cstate="print"/>
          <a:srcRect l="5469" t="21667" r="2344" b="16667"/>
          <a:stretch>
            <a:fillRect/>
          </a:stretch>
        </p:blipFill>
        <p:spPr bwMode="auto">
          <a:xfrm>
            <a:off x="76200" y="4267200"/>
            <a:ext cx="899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0350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49238"/>
            <a:ext cx="8305800" cy="588962"/>
          </a:xfrm>
        </p:spPr>
        <p:txBody>
          <a:bodyPr>
            <a:normAutofit fontScale="90000"/>
          </a:bodyPr>
          <a:lstStyle/>
          <a:p>
            <a:r>
              <a:rPr lang="id-ID" altLang="ja-JP" dirty="0" smtClean="0"/>
              <a:t>Class = Method + Variable</a:t>
            </a:r>
            <a:endParaRPr lang="en-US" altLang="ja-JP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7010400" y="2209800"/>
            <a:ext cx="1981200" cy="533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ja-JP" sz="4000" b="1" dirty="0" smtClean="0">
                <a:solidFill>
                  <a:srgbClr val="FF9900"/>
                </a:solidFill>
              </a:rPr>
              <a:t>variable</a:t>
            </a:r>
            <a:endParaRPr lang="en-US" altLang="ja-JP" sz="4000" b="1" dirty="0">
              <a:solidFill>
                <a:srgbClr val="FF99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33400" y="1066800"/>
            <a:ext cx="6324600" cy="5486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4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371600" y="2133600"/>
            <a:ext cx="2362200" cy="9144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kecepatan</a:t>
            </a:r>
            <a:endParaRPr kumimoji="1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895600" y="1295400"/>
            <a:ext cx="1752600" cy="6858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gir</a:t>
            </a:r>
            <a:endParaRPr kumimoji="1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3276600"/>
            <a:ext cx="3581400" cy="9906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3200" dirty="0">
                <a:effectLst/>
                <a:latin typeface="Calibri" pitchFamily="34" charset="0"/>
                <a:cs typeface="Calibri" pitchFamily="34" charset="0"/>
              </a:rPr>
              <a:t>t</a:t>
            </a:r>
            <a:r>
              <a:rPr lang="id-ID" sz="3200" dirty="0" smtClean="0">
                <a:effectLst/>
                <a:latin typeface="Calibri" pitchFamily="34" charset="0"/>
                <a:cs typeface="Calibri" pitchFamily="34" charset="0"/>
              </a:rPr>
              <a:t>ampilkan kecepatan</a:t>
            </a:r>
            <a:endParaRPr kumimoji="1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4648200"/>
            <a:ext cx="2819400" cy="9906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3200" dirty="0">
                <a:effectLst/>
                <a:latin typeface="Calibri" pitchFamily="34" charset="0"/>
                <a:cs typeface="Calibri" pitchFamily="34" charset="0"/>
              </a:rPr>
              <a:t>u</a:t>
            </a:r>
            <a:r>
              <a:rPr lang="id-ID" sz="3200" dirty="0" smtClean="0">
                <a:effectLst/>
                <a:latin typeface="Calibri" pitchFamily="34" charset="0"/>
                <a:cs typeface="Calibri" pitchFamily="34" charset="0"/>
              </a:rPr>
              <a:t>bah gir</a:t>
            </a:r>
            <a:endParaRPr kumimoji="1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Arrow Connector 14"/>
          <p:cNvCxnSpPr>
            <a:stCxn id="11" idx="5"/>
            <a:endCxn id="14" idx="1"/>
          </p:cNvCxnSpPr>
          <p:nvPr/>
        </p:nvCxnSpPr>
        <p:spPr bwMode="auto">
          <a:xfrm>
            <a:off x="4391538" y="1880767"/>
            <a:ext cx="2618862" cy="5957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>
            <a:stCxn id="10" idx="6"/>
          </p:cNvCxnSpPr>
          <p:nvPr/>
        </p:nvCxnSpPr>
        <p:spPr bwMode="auto">
          <a:xfrm>
            <a:off x="3733800" y="2590800"/>
            <a:ext cx="3124200" cy="76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0" name="Rectangle 10"/>
          <p:cNvSpPr txBox="1">
            <a:spLocks noChangeArrowheads="1"/>
          </p:cNvSpPr>
          <p:nvPr/>
        </p:nvSpPr>
        <p:spPr bwMode="auto">
          <a:xfrm>
            <a:off x="7239000" y="48006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method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21" name="Straight Arrow Connector 20"/>
          <p:cNvCxnSpPr>
            <a:stCxn id="12" idx="3"/>
            <a:endCxn id="20" idx="1"/>
          </p:cNvCxnSpPr>
          <p:nvPr/>
        </p:nvCxnSpPr>
        <p:spPr bwMode="auto">
          <a:xfrm>
            <a:off x="6096000" y="3771900"/>
            <a:ext cx="1143000" cy="1295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886200" y="5029200"/>
            <a:ext cx="33528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76200" y="1143000"/>
            <a:ext cx="2857500" cy="646331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0" lang="en-US" altLang="ja-JP" sz="36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Class </a:t>
            </a:r>
            <a:r>
              <a:rPr kumimoji="0" lang="en-US" altLang="ja-JP" sz="3600" b="1" dirty="0" err="1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Sepeda</a:t>
            </a:r>
            <a:endParaRPr kumimoji="0" lang="en-US" altLang="ja-JP" sz="3600" b="1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67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49238"/>
            <a:ext cx="8610600" cy="588962"/>
          </a:xfrm>
        </p:spPr>
        <p:txBody>
          <a:bodyPr>
            <a:normAutofit fontScale="90000"/>
          </a:bodyPr>
          <a:lstStyle/>
          <a:p>
            <a:r>
              <a:rPr lang="en-US" altLang="ja-JP" sz="3500" dirty="0" smtClean="0"/>
              <a:t>Object </a:t>
            </a:r>
            <a:r>
              <a:rPr lang="id-ID" altLang="ja-JP" sz="3500" dirty="0" smtClean="0"/>
              <a:t>= Method + </a:t>
            </a:r>
            <a:r>
              <a:rPr lang="id-ID" altLang="ja-JP" sz="3500" dirty="0" err="1" smtClean="0"/>
              <a:t>Variable</a:t>
            </a:r>
            <a:r>
              <a:rPr lang="en-US" altLang="ja-JP" sz="3500" dirty="0" smtClean="0"/>
              <a:t> </a:t>
            </a:r>
            <a:r>
              <a:rPr lang="id-ID" altLang="ja-JP" sz="3500" dirty="0" err="1" smtClean="0"/>
              <a:t>yg</a:t>
            </a:r>
            <a:r>
              <a:rPr lang="id-ID" altLang="ja-JP" sz="3500" dirty="0" smtClean="0"/>
              <a:t> Memiliki Nilai</a:t>
            </a:r>
            <a:endParaRPr lang="en-US" altLang="ja-JP" sz="3500" dirty="0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7010400" y="1981200"/>
            <a:ext cx="2438400" cy="533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sz="3200" b="1" dirty="0" smtClean="0">
                <a:solidFill>
                  <a:srgbClr val="FF9900"/>
                </a:solidFill>
              </a:rPr>
              <a:t>	instance variable</a:t>
            </a:r>
            <a:endParaRPr lang="en-US" altLang="ja-JP" sz="3200" b="1" dirty="0">
              <a:solidFill>
                <a:srgbClr val="FF9900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09600" y="1066800"/>
            <a:ext cx="6324600" cy="55626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ＭＳ Ｐゴシック" pitchFamily="50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47800" y="2133600"/>
            <a:ext cx="3657600" cy="7620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kecepatan</a:t>
            </a:r>
            <a:r>
              <a:rPr kumimoji="1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= 10km/jam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276600" y="1295400"/>
            <a:ext cx="1676400" cy="685800"/>
          </a:xfrm>
          <a:prstGeom prst="ellipse">
            <a:avLst/>
          </a:prstGeom>
          <a:solidFill>
            <a:srgbClr val="FF99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gir</a:t>
            </a:r>
            <a:r>
              <a:rPr kumimoji="1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= 3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057400" y="3352800"/>
            <a:ext cx="4038600" cy="9906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800" b="1" dirty="0" smtClean="0">
                <a:effectLst/>
                <a:latin typeface="Calibri" pitchFamily="34" charset="0"/>
                <a:cs typeface="Calibri" pitchFamily="34" charset="0"/>
              </a:rPr>
              <a:t>tampilkan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k</a:t>
            </a:r>
            <a:r>
              <a:rPr kumimoji="1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ecepatan</a:t>
            </a:r>
            <a:r>
              <a:rPr kumimoji="1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()</a:t>
            </a:r>
            <a:endParaRPr kumimoji="1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8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k</a:t>
            </a:r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ecepatan = 10 km/jam</a:t>
            </a:r>
            <a:endParaRPr kumimoji="1" lang="en-US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752600" y="4876800"/>
            <a:ext cx="2514600" cy="91440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effectLst/>
                <a:latin typeface="Calibri" pitchFamily="34" charset="0"/>
                <a:cs typeface="Calibri" pitchFamily="34" charset="0"/>
              </a:rPr>
              <a:t>u</a:t>
            </a:r>
            <a:r>
              <a:rPr kumimoji="1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bah</a:t>
            </a:r>
            <a:r>
              <a:rPr kumimoji="1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 smtClean="0">
                <a:effectLst/>
                <a:latin typeface="Calibri" pitchFamily="34" charset="0"/>
                <a:cs typeface="Calibri" pitchFamily="34" charset="0"/>
              </a:rPr>
              <a:t>g</a:t>
            </a:r>
            <a:r>
              <a:rPr kumimoji="1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ir</a:t>
            </a:r>
            <a:r>
              <a:rPr kumimoji="1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(2)</a:t>
            </a:r>
            <a:endParaRPr kumimoji="1" lang="id-ID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gir = 5</a:t>
            </a:r>
            <a:endParaRPr kumimoji="1" lang="en-US" sz="2800" b="1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0"/>
          <p:cNvSpPr txBox="1">
            <a:spLocks noChangeArrowheads="1"/>
          </p:cNvSpPr>
          <p:nvPr/>
        </p:nvSpPr>
        <p:spPr bwMode="auto">
          <a:xfrm>
            <a:off x="6858000" y="4038600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altLang="ja-JP" sz="3200" b="1" kern="0" dirty="0" smtClean="0">
                <a:solidFill>
                  <a:srgbClr val="CC0000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	</a:t>
            </a:r>
            <a:r>
              <a:rPr kumimoji="0" lang="en-US" altLang="ja-JP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instance method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cxnSp>
        <p:nvCxnSpPr>
          <p:cNvPr id="17" name="Straight Arrow Connector 16"/>
          <p:cNvCxnSpPr>
            <a:stCxn id="11" idx="6"/>
          </p:cNvCxnSpPr>
          <p:nvPr/>
        </p:nvCxnSpPr>
        <p:spPr bwMode="auto">
          <a:xfrm>
            <a:off x="4953000" y="1638300"/>
            <a:ext cx="2133600" cy="6477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>
            <a:stCxn id="10" idx="6"/>
          </p:cNvCxnSpPr>
          <p:nvPr/>
        </p:nvCxnSpPr>
        <p:spPr bwMode="auto">
          <a:xfrm>
            <a:off x="5105400" y="2514600"/>
            <a:ext cx="21336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>
            <a:stCxn id="12" idx="3"/>
          </p:cNvCxnSpPr>
          <p:nvPr/>
        </p:nvCxnSpPr>
        <p:spPr bwMode="auto">
          <a:xfrm>
            <a:off x="6096000" y="3848100"/>
            <a:ext cx="1066800" cy="419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6" name="Straight Arrow Connector 25"/>
          <p:cNvCxnSpPr>
            <a:stCxn id="13" idx="3"/>
          </p:cNvCxnSpPr>
          <p:nvPr/>
        </p:nvCxnSpPr>
        <p:spPr bwMode="auto">
          <a:xfrm flipV="1">
            <a:off x="4267200" y="4876800"/>
            <a:ext cx="281940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52400" y="1143000"/>
            <a:ext cx="3352800" cy="5847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kumimoji="0" lang="en-US" altLang="ja-JP" sz="32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Object </a:t>
            </a:r>
            <a:r>
              <a:rPr kumimoji="0" lang="en-US" altLang="ja-JP" sz="3200" b="1" dirty="0" err="1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Sepedaku</a:t>
            </a:r>
            <a:endParaRPr kumimoji="0" lang="en-US" altLang="ja-JP" sz="3200" b="1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0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2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181600"/>
          </a:xfrm>
          <a:noFill/>
          <a:ln/>
        </p:spPr>
        <p:txBody>
          <a:bodyPr lIns="92075" tIns="46038" rIns="92075" bIns="46038"/>
          <a:lstStyle/>
          <a:p>
            <a:r>
              <a:rPr lang="en-US" altLang="ja-JP" sz="2800" dirty="0" err="1" smtClean="0">
                <a:solidFill>
                  <a:srgbClr val="C00000"/>
                </a:solidFill>
                <a:ea typeface="ＭＳ Ｐゴシック" pitchFamily="50" charset="-128"/>
              </a:rPr>
              <a:t>Va</a:t>
            </a:r>
            <a:r>
              <a:rPr lang="id-ID" altLang="ja-JP" sz="2800" dirty="0" smtClean="0">
                <a:solidFill>
                  <a:srgbClr val="C00000"/>
                </a:solidFill>
                <a:ea typeface="ＭＳ Ｐゴシック" pitchFamily="50" charset="-128"/>
              </a:rPr>
              <a:t>riable </a:t>
            </a:r>
            <a:r>
              <a:rPr lang="id-ID" altLang="ja-JP" sz="2800" dirty="0" smtClean="0">
                <a:ea typeface="ＭＳ Ｐゴシック" pitchFamily="50" charset="-128"/>
              </a:rPr>
              <a:t>yang mengitari class, dengan </a:t>
            </a:r>
            <a:r>
              <a:rPr lang="id-ID" altLang="ja-JP" sz="2800" dirty="0" smtClean="0">
                <a:solidFill>
                  <a:srgbClr val="C00000"/>
                </a:solidFill>
                <a:ea typeface="ＭＳ Ｐゴシック" pitchFamily="50" charset="-128"/>
              </a:rPr>
              <a:t>nilai datanya bisa ditentukan di object</a:t>
            </a:r>
            <a:endParaRPr lang="en-US" altLang="ja-JP" sz="2800" dirty="0" smtClean="0">
              <a:solidFill>
                <a:srgbClr val="C00000"/>
              </a:solidFill>
              <a:ea typeface="ＭＳ Ｐゴシック" pitchFamily="50" charset="-128"/>
            </a:endParaRPr>
          </a:p>
          <a:p>
            <a:r>
              <a:rPr lang="id-ID" altLang="ja-JP" sz="2800" dirty="0" err="1" smtClean="0">
                <a:ea typeface="ＭＳ Ｐゴシック" pitchFamily="50" charset="-128"/>
              </a:rPr>
              <a:t>Variable</a:t>
            </a:r>
            <a:r>
              <a:rPr lang="id-ID" altLang="ja-JP" sz="2800" dirty="0" smtClean="0">
                <a:ea typeface="ＭＳ Ｐゴシック" pitchFamily="50" charset="-128"/>
              </a:rPr>
              <a:t> digunakan untuk </a:t>
            </a:r>
            <a:r>
              <a:rPr lang="id-ID" altLang="ja-JP" sz="2800" dirty="0" smtClean="0">
                <a:solidFill>
                  <a:srgbClr val="C00000"/>
                </a:solidFill>
                <a:ea typeface="ＭＳ Ｐゴシック" pitchFamily="50" charset="-128"/>
              </a:rPr>
              <a:t>menyimpan nilai </a:t>
            </a:r>
            <a:r>
              <a:rPr lang="id-ID" altLang="ja-JP" sz="2800" dirty="0" smtClean="0">
                <a:ea typeface="ＭＳ Ｐゴシック" pitchFamily="50" charset="-128"/>
              </a:rPr>
              <a:t>yang nantinya akan digunakan pada program</a:t>
            </a:r>
          </a:p>
          <a:p>
            <a:r>
              <a:rPr lang="id-ID" altLang="ja-JP" sz="2800" dirty="0" err="1" smtClean="0">
                <a:ea typeface="ＭＳ Ｐゴシック" pitchFamily="50" charset="-128"/>
              </a:rPr>
              <a:t>Variable</a:t>
            </a:r>
            <a:r>
              <a:rPr lang="id-ID" altLang="ja-JP" sz="2800" dirty="0" smtClean="0">
                <a:ea typeface="ＭＳ Ｐゴシック" pitchFamily="50" charset="-128"/>
              </a:rPr>
              <a:t> memiliki </a:t>
            </a:r>
            <a:r>
              <a:rPr lang="id-ID" altLang="ja-JP" sz="2800" dirty="0" smtClean="0">
                <a:solidFill>
                  <a:srgbClr val="C00000"/>
                </a:solidFill>
                <a:ea typeface="ＭＳ Ｐゴシック" pitchFamily="50" charset="-128"/>
              </a:rPr>
              <a:t>jenis (tipe)</a:t>
            </a:r>
            <a:r>
              <a:rPr lang="id-ID" altLang="ja-JP" sz="2800" dirty="0" smtClean="0">
                <a:ea typeface="ＭＳ Ｐゴシック" pitchFamily="50" charset="-128"/>
              </a:rPr>
              <a:t>, </a:t>
            </a:r>
            <a:r>
              <a:rPr lang="id-ID" altLang="ja-JP" sz="2800" dirty="0" smtClean="0">
                <a:solidFill>
                  <a:srgbClr val="C00000"/>
                </a:solidFill>
                <a:ea typeface="ＭＳ Ｐゴシック" pitchFamily="50" charset="-128"/>
              </a:rPr>
              <a:t>nama</a:t>
            </a:r>
            <a:r>
              <a:rPr lang="id-ID" altLang="ja-JP" sz="2800" dirty="0" smtClean="0">
                <a:ea typeface="ＭＳ Ｐゴシック" pitchFamily="50" charset="-128"/>
              </a:rPr>
              <a:t> dan </a:t>
            </a:r>
            <a:r>
              <a:rPr lang="id-ID" altLang="ja-JP" sz="2800" dirty="0" smtClean="0">
                <a:solidFill>
                  <a:srgbClr val="C00000"/>
                </a:solidFill>
                <a:ea typeface="ＭＳ Ｐゴシック" pitchFamily="50" charset="-128"/>
              </a:rPr>
              <a:t>nilai</a:t>
            </a:r>
            <a:endParaRPr lang="en-US" altLang="ja-JP" sz="2800" dirty="0">
              <a:solidFill>
                <a:srgbClr val="C00000"/>
              </a:solidFill>
              <a:ea typeface="ＭＳ Ｐゴシック" pitchFamily="50" charset="-128"/>
            </a:endParaRPr>
          </a:p>
          <a:p>
            <a:r>
              <a:rPr lang="en-US" altLang="ja-JP" sz="2800" dirty="0" smtClean="0">
                <a:ea typeface="ＭＳ Ｐゴシック" pitchFamily="50" charset="-128"/>
              </a:rPr>
              <a:t>Name, age, </a:t>
            </a:r>
            <a:r>
              <a:rPr lang="id-ID" altLang="ja-JP" sz="2800" dirty="0" smtClean="0">
                <a:ea typeface="ＭＳ Ｐゴシック" pitchFamily="50" charset="-128"/>
              </a:rPr>
              <a:t>dan </a:t>
            </a:r>
            <a:r>
              <a:rPr lang="en-US" altLang="ja-JP" sz="2800" dirty="0" smtClean="0">
                <a:ea typeface="ＭＳ Ｐゴシック" pitchFamily="50" charset="-128"/>
              </a:rPr>
              <a:t>weight </a:t>
            </a:r>
            <a:r>
              <a:rPr lang="id-ID" altLang="ja-JP" sz="2800" dirty="0" smtClean="0">
                <a:ea typeface="ＭＳ Ｐゴシック" pitchFamily="50" charset="-128"/>
              </a:rPr>
              <a:t>adalah </a:t>
            </a:r>
            <a:r>
              <a:rPr lang="id-ID" altLang="ja-JP" sz="2800" dirty="0" err="1" smtClean="0">
                <a:ea typeface="ＭＳ Ｐゴシック" pitchFamily="50" charset="-128"/>
              </a:rPr>
              <a:t>atribute</a:t>
            </a:r>
            <a:r>
              <a:rPr lang="id-ID" altLang="ja-JP" sz="2800" dirty="0" smtClean="0">
                <a:ea typeface="ＭＳ Ｐゴシック" pitchFamily="50" charset="-128"/>
              </a:rPr>
              <a:t>  (variabel) dari </a:t>
            </a:r>
            <a:r>
              <a:rPr lang="id-ID" altLang="ja-JP" sz="2800" dirty="0" err="1" smtClean="0">
                <a:ea typeface="ＭＳ Ｐゴシック" pitchFamily="50" charset="-128"/>
              </a:rPr>
              <a:t>class</a:t>
            </a:r>
            <a:r>
              <a:rPr lang="id-ID" altLang="ja-JP" sz="2800" dirty="0" smtClean="0">
                <a:ea typeface="ＭＳ Ｐゴシック" pitchFamily="50" charset="-128"/>
              </a:rPr>
              <a:t> Person</a:t>
            </a:r>
            <a:endParaRPr lang="en-US" altLang="ja-JP" sz="2800" dirty="0">
              <a:ea typeface="ＭＳ Ｐゴシック" pitchFamily="50" charset="-128"/>
            </a:endParaRPr>
          </a:p>
        </p:txBody>
      </p:sp>
      <p:sp>
        <p:nvSpPr>
          <p:cNvPr id="282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609600"/>
          </a:xfrm>
          <a:noFill/>
          <a:ln/>
        </p:spPr>
        <p:txBody>
          <a:bodyPr lIns="92075" tIns="46038" rIns="92075" bIns="46038">
            <a:normAutofit fontScale="90000"/>
          </a:bodyPr>
          <a:lstStyle/>
          <a:p>
            <a:r>
              <a:rPr lang="id-ID" altLang="ja-JP" dirty="0" smtClean="0">
                <a:ea typeface="ＭＳ Ｐゴシック" pitchFamily="50" charset="-128"/>
              </a:rPr>
              <a:t>Attribute</a:t>
            </a:r>
            <a:endParaRPr lang="en-US" altLang="ja-JP" sz="2400" dirty="0">
              <a:ea typeface="ＭＳ Ｐゴシック" pitchFamily="50" charset="-128"/>
            </a:endParaRPr>
          </a:p>
        </p:txBody>
      </p:sp>
      <p:pic>
        <p:nvPicPr>
          <p:cNvPr id="2822148" name="Picture 4"/>
          <p:cNvPicPr>
            <a:picLocks noChangeArrowheads="1"/>
          </p:cNvPicPr>
          <p:nvPr/>
        </p:nvPicPr>
        <p:blipFill>
          <a:blip r:embed="rId2" cstate="print"/>
          <a:srcRect l="5469" t="21667" r="2344" b="16667"/>
          <a:stretch>
            <a:fillRect/>
          </a:stretch>
        </p:blipFill>
        <p:spPr bwMode="auto">
          <a:xfrm>
            <a:off x="76200" y="4267200"/>
            <a:ext cx="899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4883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22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22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524000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2000" dirty="0" smtClean="0"/>
              <a:t>public  </a:t>
            </a:r>
            <a:r>
              <a:rPr lang="id-ID" sz="2000" dirty="0" smtClean="0"/>
              <a:t>class  Mobil {</a:t>
            </a:r>
          </a:p>
          <a:p>
            <a:pPr>
              <a:buNone/>
            </a:pPr>
            <a:r>
              <a:rPr lang="id-ID" sz="2000" dirty="0" smtClean="0"/>
              <a:t>	String  warna;</a:t>
            </a:r>
          </a:p>
          <a:p>
            <a:pPr>
              <a:buNone/>
            </a:pPr>
            <a:r>
              <a:rPr lang="id-ID" sz="2000" dirty="0" smtClean="0"/>
              <a:t>	int  tahunProduksi;</a:t>
            </a:r>
          </a:p>
          <a:p>
            <a:pPr>
              <a:buNone/>
            </a:pPr>
            <a:r>
              <a:rPr lang="id-ID" sz="2000" dirty="0" smtClean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991600" cy="457200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Membuat Class, Object dan Memanggil Atribut</a:t>
            </a:r>
            <a:endParaRPr lang="id-ID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2514600"/>
            <a:ext cx="8229600" cy="4343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public  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class  Mobil</a:t>
            </a:r>
            <a:r>
              <a:rPr kumimoji="0" lang="en-US" sz="2000" kern="0" dirty="0" err="1" smtClean="0">
                <a:effectLst/>
                <a:latin typeface="Calibri" pitchFamily="34" charset="0"/>
                <a:ea typeface="+mn-ea"/>
                <a:cs typeface="Calibri" pitchFamily="34" charset="0"/>
              </a:rPr>
              <a:t>Beraksi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public  static  void  main(String[] args){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		</a:t>
            </a:r>
            <a:r>
              <a:rPr kumimoji="0" lang="id-ID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// Membuat object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	  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Mobil  mobilku = new Mobil();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		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		</a:t>
            </a:r>
            <a:r>
              <a:rPr kumimoji="0" lang="id-ID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/* memanggil atribut  dan memberi nilai */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	  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mobilku.warna = "Hitam";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	  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mobilku.tahunProduksi = 2006;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	  System.out.println("Warna: " + 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mobilku.warna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);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	  System.out.println("Tahun: " + 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mobilku.tahunProduksi)</a:t>
            </a: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    }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id-ID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}</a:t>
            </a:r>
            <a:endParaRPr kumimoji="0" lang="id-ID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4496" y="762000"/>
            <a:ext cx="1705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Mobil.java</a:t>
            </a:r>
            <a:endParaRPr lang="id-ID" sz="2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2448580"/>
            <a:ext cx="2751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Mobil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Beraksi</a:t>
            </a:r>
            <a:r>
              <a:rPr lang="id-ID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.java</a:t>
            </a:r>
            <a:endParaRPr lang="id-ID" sz="2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9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</TotalTime>
  <Words>303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Konsep Dasar Pemrograman Berorientasi Objek</vt:lpstr>
      <vt:lpstr>Berorientasi Objek?</vt:lpstr>
      <vt:lpstr>Berorientasi Objek?</vt:lpstr>
      <vt:lpstr>Pengertian Class dan Object</vt:lpstr>
      <vt:lpstr>Perbedaan Class dan Object</vt:lpstr>
      <vt:lpstr>Class = Method + Variable</vt:lpstr>
      <vt:lpstr>Object = Method + Variable yg Memiliki Nilai</vt:lpstr>
      <vt:lpstr>Attribute</vt:lpstr>
      <vt:lpstr>Membuat Class, Object dan Memanggil Atribut</vt:lpstr>
      <vt:lpstr>Method</vt:lpstr>
      <vt:lpstr>Membuat dan Memanggil Method</vt:lpstr>
      <vt:lpstr>Jenis Method: Mutator dan Accessor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1.3 Konsep Dasar Pemrograman Berorientasi Objek</dc:title>
  <dc:creator>Eko Hari</dc:creator>
  <cp:lastModifiedBy>Eko Hari</cp:lastModifiedBy>
  <cp:revision>5</cp:revision>
  <dcterms:created xsi:type="dcterms:W3CDTF">2014-03-11T07:47:36Z</dcterms:created>
  <dcterms:modified xsi:type="dcterms:W3CDTF">2014-03-11T09:23:03Z</dcterms:modified>
</cp:coreProperties>
</file>