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494" r:id="rId2"/>
    <p:sldId id="530" r:id="rId3"/>
    <p:sldId id="597" r:id="rId4"/>
    <p:sldId id="598" r:id="rId5"/>
    <p:sldId id="599" r:id="rId6"/>
    <p:sldId id="600" r:id="rId7"/>
    <p:sldId id="601" r:id="rId8"/>
    <p:sldId id="602" r:id="rId9"/>
    <p:sldId id="645" r:id="rId10"/>
    <p:sldId id="603" r:id="rId11"/>
    <p:sldId id="646" r:id="rId12"/>
    <p:sldId id="604" r:id="rId13"/>
    <p:sldId id="605" r:id="rId14"/>
    <p:sldId id="606" r:id="rId15"/>
    <p:sldId id="607" r:id="rId16"/>
    <p:sldId id="608" r:id="rId17"/>
    <p:sldId id="610" r:id="rId18"/>
    <p:sldId id="611" r:id="rId19"/>
    <p:sldId id="612" r:id="rId20"/>
    <p:sldId id="647" r:id="rId21"/>
    <p:sldId id="648" r:id="rId22"/>
    <p:sldId id="613" r:id="rId23"/>
    <p:sldId id="614" r:id="rId24"/>
    <p:sldId id="615" r:id="rId25"/>
    <p:sldId id="616" r:id="rId26"/>
    <p:sldId id="617" r:id="rId27"/>
    <p:sldId id="650" r:id="rId28"/>
    <p:sldId id="649" r:id="rId29"/>
    <p:sldId id="652" r:id="rId30"/>
    <p:sldId id="65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8BA9A-6186-4424-9B11-2F7412A30BA2}" type="datetimeFigureOut">
              <a:rPr lang="en-ID" smtClean="0"/>
              <a:t>14/02/2022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7CD50-06F5-4AD0-8D94-A7672517B5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384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02DF1B4-F96A-490C-93D1-99541C5CB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47E290-CA31-40A3-B2C4-AC8EC07108E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F39B786-AFAC-4CE7-AF51-5431B81E9B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1AA6666-512F-446C-9CB8-B8600CF72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C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584276B1-DCC4-455F-A8E3-CA5F09ABB3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80749A9E-C78C-40F0-BA71-86E5D0828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2760A874-FD2D-4BE0-BE5B-CAA943356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16B1A6-2875-49DD-A804-CB93C04EECE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52AAAE44-E0FB-41C2-BACD-B17762132E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FD96A23F-9850-416F-82F1-D9939E627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F26ABE25-FD3A-4DFE-8138-4E07C36694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CF3520-BB09-42D7-9BD7-3905FC11D43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3B66A7FB-4C0E-42EE-9CD8-965E2E80AE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760E6587-94F9-4F07-AC8E-613F8BE6D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23C900B9-8E76-4592-95F3-5EAD464A2E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DFC90A-13DC-4CFC-88FC-3F12E32374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C7B589B1-C291-4B51-B3EC-940963B729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DEF4E1AF-8F26-491C-98B0-71357A689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A2196D57-27EA-4D65-A6E9-4290EC751A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1EB53D-DC03-4346-A0DE-50F56A6641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3C16DC91-0CF7-4A00-A2E2-4313F3BD55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44E009CC-C521-44E9-B304-163578BD9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B0E1BC0C-3477-49E0-B421-705DD775A6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93FCC7-8C74-49C2-BB4B-CEF2F4901A6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E937C722-B46D-46C3-A128-510348B48A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E261AAAF-15D1-4F42-AB89-01CE01C1A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A78EB3A9-6572-47B4-8531-03BF44256A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A6A82D-0A5C-4D45-8CBF-6B0B724A24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7D45E90F-470A-4A9D-A5FF-E3BBACCE4E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487CFB05-B4BD-4060-8495-A9D584F7D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F12140BD-9A25-48B3-A0E0-112B8D3192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6AB820-0F69-44F1-8C4F-F6D292713B9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8763FB4C-4BD8-45D2-A22B-AA2506165F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5D96BCC9-EC39-4BD6-9A12-F39A329EA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09359FDE-BA3E-4370-B815-DFEBD77B81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62D942-00DC-412C-94B9-BF87DF11FAD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3366225D-838B-4671-9DD6-BB7AC2D680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B06DC4EF-8211-42DF-995F-5CA335492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8C493EB7-EC56-478A-94FE-0773AAEF3D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2689F-1379-4B46-B90B-16ADCCBC95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5C223306-A9CF-476C-A501-99E541F3CB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0C452BD5-3FAA-44D0-8594-AA3960288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6569F186-4837-4F58-A87B-F45BBCE29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72EDF0-02A3-460C-ADBF-49EEAB6BA2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9E3C2FE4-1E42-4B02-A7C7-534E5E377F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1095FC03-F87A-417A-BF85-F12975A1D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31FF7BF2-0943-4BFA-B6E7-425C04F8A3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68550E-7DE1-43FE-B92C-869974A23FC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CC07A8E9-6CA1-440B-9675-D6EDCE429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B9CEEDF3-432C-4009-952A-F86903854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5F0DA709-FA1B-4FA4-BED1-27F4D4561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FFD26A-5098-480E-AA27-A2D10BE619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313C36A2-4A63-4D82-A8EF-265A6C16B7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E9A4BFD9-919E-453B-BF8E-5C9AC4C1E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A2EDC1A7-DCCF-4FF4-A0FA-44C2935D0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A8CCF0-1A62-457C-811E-FC3880B813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B0AB317F-31E7-4453-8EB3-F8B71237AC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2C8303BE-1FD7-4657-80C4-147395B4B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0C06D965-E7D7-46AF-8528-F5E3AE6878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C1B025-2190-435B-ADB1-4B3FA37660C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759CAFB0-803D-4063-9BB0-D7A995CFCB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A2D71A1B-FB7F-4302-A10D-31C6325EC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2D298EC1-AD0A-48FD-8719-4145074CA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9840DA-5761-4868-A2FB-FE5C50B2A94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006F647F-CF87-4A62-A6E7-F949A2131A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20924961-2D31-4221-97F9-05A6B9E5E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B2E57C0A-EBAB-4F95-8174-2C398D51A6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DDDAEC-7DE0-4455-B869-922906CC819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3EA41EE8-56E7-4F91-98C8-8BBD206A37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2A6B187B-1D01-4A72-80EA-F8C2DAF65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FB7979BB-C256-4057-B484-3EDD7C77FF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94CEDF-FB34-49B9-9579-E20ACD961B6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>
            <a:extLst>
              <a:ext uri="{FF2B5EF4-FFF2-40B4-BE49-F238E27FC236}">
                <a16:creationId xmlns:a16="http://schemas.microsoft.com/office/drawing/2014/main" id="{78324089-0ADB-411E-A855-CC3B6D7775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>
            <a:extLst>
              <a:ext uri="{FF2B5EF4-FFF2-40B4-BE49-F238E27FC236}">
                <a16:creationId xmlns:a16="http://schemas.microsoft.com/office/drawing/2014/main" id="{9DA0F648-E161-45E1-A413-8A1AA9C31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C44920DF-BB26-4237-AFCE-35EFAC6617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364268-0C20-4B1E-BBC4-FEED0D43D6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8190172A-F57B-4849-ABED-A672B1C498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29DBEB85-BC08-41B4-91D5-B03C0BC4E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BF195B43-65C0-4352-B94B-FF0E02BD34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F2873-213C-47F9-92CC-6AA483F6DFE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8FCA93CE-3E87-4590-BDA8-8DD1872E65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B36C3E51-4A9F-4DC1-8C3F-E66736E55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96BB462A-D3A7-4046-B120-D8952C2C72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B4C7EF-F4EF-4997-97B8-1B7DC09440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0252D838-5CCF-4867-82CC-29DD95D75E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D9E8017B-B75E-4556-B4AB-21FA34BF8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341400FB-BB62-4642-A67B-589EC1F1F2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092596-6667-4FB6-AFC7-F0F80A35C3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57855074-A0B4-4A3A-8FE5-D627CE46E8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5D62C0A1-26D6-41D6-9F04-F86E1EF41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4EC9A629-6DCA-4EBC-973D-E35A40E33B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FACF06-27B1-498A-B619-157AFFA681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9593503C-AF3F-4BBA-86BC-4C052752A3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DF8C2CB4-02EB-4B50-85AF-F11BA3CB0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A5D59A38-05B9-4C98-B777-D08060FF8A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D350FB-7316-4C57-BE4D-244C5C2CDF0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3AE26E40-DA3D-44EC-9FAE-1CBD55FF3C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A404AB63-6C05-4AC8-9492-CF57548DB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BDC7438B-BF71-4CE0-9A1D-78C142E71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21503-DCD5-4E0A-B3F1-30283E87689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5C28A541-68AD-401B-BB45-3F33965034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2B118BAD-D3B3-49C6-8956-94ED6FAF7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B192234E-A315-4C07-B6A3-0AE4F1F656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7DC8A9-515E-4C4A-9D6E-DEA308254D2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C21D0D45-82A5-46FE-B5F8-E81A94ADF3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F3B1F1DE-01E1-4D7D-AFC8-97E5A1FF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BFCD2963-891D-4726-96AB-ACFA816EA9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AAADF4-B652-4985-AA9F-5649500724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E3B3CE96-294B-4811-BE59-CA4DD932F8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D04A8E2E-6373-40E0-8731-8F99F8FE0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5B0E3E81-C599-439A-8E16-2952C89442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140D62-541C-44DE-B473-04AFADFC35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E1B253-A954-4076-884A-E938E27FE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fld id="{8DEE3D3A-BE43-4E02-BA13-34559DB06575}" type="datetime1">
              <a:rPr lang="en-US"/>
              <a:pPr>
                <a:defRPr/>
              </a:pPr>
              <a:t>2/14/2022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856A61-E524-4B11-88E3-BAB8CF1CF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2B25A4-F2B0-4D1B-94E1-56C030D80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1CE3CDD-DFCF-4BFE-9C00-710EEE37A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626380"/>
      </p:ext>
    </p:extLst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CAB273-A7AD-42EA-A861-1C8B29BFA5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8E132E-0E28-4E93-93B9-AE59D98D6B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BD5DB-758A-46DF-85D5-D7D67A627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81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E28AE0-7194-48B1-9873-B141989DBB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67AA0E-D048-482D-8E2B-146B719B33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759F6-1813-4F15-8348-7E66BBCC7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773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381000"/>
            <a:ext cx="2692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81000"/>
            <a:ext cx="78740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D712C0-8DFF-4F33-A4C8-BCAD8BA6DF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A79B58-3B17-4A28-88D1-D5F50CC4E0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44A62-EA15-42BD-8BC0-49C2E1EB3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26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381000"/>
            <a:ext cx="10769600" cy="5867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2FE105-BF36-4F4F-9941-2E1E94CFF3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1578A3-2E5A-4A1B-ACC4-D6F792B46F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373BB-5D71-4361-8111-5FDBE0562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99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103632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91000"/>
            <a:ext cx="8331200" cy="990600"/>
          </a:xfrm>
        </p:spPr>
        <p:txBody>
          <a:bodyPr/>
          <a:lstStyle>
            <a:lvl1pPr marL="0" indent="0" algn="ctr">
              <a:buFontTx/>
              <a:buNone/>
              <a:defRPr sz="43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B4C621-9A02-42AC-9A52-B705F2B2F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fld id="{139E1B5B-5313-42F6-83C9-A79E80FBE941}" type="datetime1">
              <a:rPr lang="en-US"/>
              <a:pPr>
                <a:defRPr/>
              </a:pPr>
              <a:t>2/14/2022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67D2D2-F9CD-4399-B90F-465DB303E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BDF879-E55F-422A-B1BE-7A63104EC5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F749D03-81EF-4E6E-9EB8-A5CDF5AC3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22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B057E8-D0B0-417F-8DFA-816D43C674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48036A-812F-43C4-819E-AD34F8D3B5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61C51-DDD1-49FF-9B4B-7087C92E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6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DDC0FF-062A-422B-9903-A677E1256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0224F4-2FF1-470A-AC83-CDB2B1F674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85A40-8E5D-4D9A-8602-2E1033451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58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76400"/>
            <a:ext cx="528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28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DBD42A-2122-40B0-B8EF-AFA16117B1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C2D64-6D50-412A-9903-F264ADE516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8ECCC-B386-492B-9FBE-034A020AA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40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CFE6DED-4D77-455F-8C91-C59F3394B5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AE10840-4618-468A-90FC-0113C6FBB3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71B81-302B-4BAB-B90E-E76E8E678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03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234C87-FEA2-4DAB-A4DD-07C1116298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9621DE-6D64-41AC-BA7D-EF74DCFB02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B50E5-2031-42BC-A5EB-FC76025C7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5744F16-ACD0-4EC0-84F0-E4D74BE5E1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7592892-9CB5-478F-A5BC-5F970A8956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86CC8-5ED7-4B5F-9CDA-CCEA9D2B0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55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9696B4-0EDC-4AAB-83B0-C76DB48FDB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A62AE4-5A1E-404B-836B-BFDCFE1870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559C2-EB53-44E2-B467-F8958BFD3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2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B2EFFE-1DBB-47AC-A1C6-33EF78989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381000"/>
            <a:ext cx="1076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B10394-C3DE-4DB1-813A-5BDD04C6A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76400"/>
            <a:ext cx="1076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E4F79F-D2C9-49E7-B222-CA63D28AB4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324600"/>
            <a:ext cx="782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Concepts in Enterprise Resource Planning, Fourth Edition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503586-C533-48C8-9322-1FABD2FEAD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Arial" panose="020B0604020202020204" pitchFamily="34" charset="0"/>
              </a:defRPr>
            </a:lvl1pPr>
          </a:lstStyle>
          <a:p>
            <a:fld id="{1FCC1F86-24FE-4903-81F1-7A077BD1A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50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7">
            <a:extLst>
              <a:ext uri="{FF2B5EF4-FFF2-40B4-BE49-F238E27FC236}">
                <a16:creationId xmlns:a16="http://schemas.microsoft.com/office/drawing/2014/main" id="{F7D95BC8-392B-497B-A401-154C2C733A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79073" y="1981200"/>
            <a:ext cx="8077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MINGGU KE 9</a:t>
            </a:r>
          </a:p>
          <a:p>
            <a:pPr eaLnBrk="1" hangingPunct="1">
              <a:lnSpc>
                <a:spcPct val="90000"/>
              </a:lnSpc>
            </a:pPr>
            <a:r>
              <a:rPr lang="id-ID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 dalam Sistem ERP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4000" b="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(part 1)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0717B43-DAD3-4F67-8A00-CFE170CB9EEA}"/>
              </a:ext>
            </a:extLst>
          </p:cNvPr>
          <p:cNvSpPr txBox="1">
            <a:spLocks/>
          </p:cNvSpPr>
          <p:nvPr/>
        </p:nvSpPr>
        <p:spPr>
          <a:xfrm>
            <a:off x="7037948" y="388780"/>
            <a:ext cx="3630052" cy="678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ts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 Black" panose="020B0A04020102020204" pitchFamily="34" charset="0"/>
              </a:rPr>
              <a:t>MATA KULIAH</a:t>
            </a:r>
          </a:p>
          <a:p>
            <a:pPr algn="r" fontAlgn="base">
              <a:spcBef>
                <a:spcPts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Perencanaan</a:t>
            </a:r>
            <a:r>
              <a:rPr lang="en-US" sz="12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Arial Black" panose="020B0A04020102020204" pitchFamily="34" charset="0"/>
              </a:rPr>
              <a:t> Perusahaan</a:t>
            </a:r>
            <a:endParaRPr lang="en-ID" sz="12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82353B28-351C-4824-B54D-91EA4103EA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0E07314-8AEB-4EFD-9532-9B265290134A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Text Box 7">
            <a:extLst>
              <a:ext uri="{FF2B5EF4-FFF2-40B4-BE49-F238E27FC236}">
                <a16:creationId xmlns:a16="http://schemas.microsoft.com/office/drawing/2014/main" id="{15A4D041-5A2C-4F7D-B81C-B91E6EB10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864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Figure 5-3  Balance sheet and income statement for Fitter Snacker in SAP ERP system</a:t>
            </a:r>
          </a:p>
        </p:txBody>
      </p:sp>
      <p:pic>
        <p:nvPicPr>
          <p:cNvPr id="14341" name="Picture 6" descr="\\WIMPY\Personal Documents\Chimborazo\ERP Project\Art\C8084_05\C8084_ch05_f03.bmp">
            <a:extLst>
              <a:ext uri="{FF2B5EF4-FFF2-40B4-BE49-F238E27FC236}">
                <a16:creationId xmlns:a16="http://schemas.microsoft.com/office/drawing/2014/main" id="{B09D0A24-0FD4-4432-BEFC-89069645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1"/>
            <a:ext cx="70104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913799F-E85E-46B0-813F-0BAAA821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A19CFEC-8370-4BD6-A767-89630B2D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rinci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Keputusan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baerdasarkan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budged</a:t>
            </a: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profitabilitas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mengontrol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maengembangkan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262AE-9417-44CA-9856-558BCF8D8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B594F63-912E-4189-BC97-58E23F9AF2E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E2CC904-68A6-4E87-9A4C-72E39F96E7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9208366-C455-4CB8-AACB-CB96796C6C88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2B6444A-A1C1-4CAB-803A-59A927017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6B5CFF4E-842C-4B15-A211-1742B0FFC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nyata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seringkali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kadaluwarsa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terpusatnya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menghindari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tsb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tradisional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disimpan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catatn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F9BB5E03-CF75-4672-AC49-F08F75F24F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00E6D8A-1ABC-4A7E-9797-A185908A09A2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8AEF5220-6683-44BE-BF46-2B6E6B136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79BDBF4-3562-44C1-9129-9033B2E89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SAP ERP, input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bersamaan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Banyak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dimasukan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Distribution (SD)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Management (MM)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Accounting (FI)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(CO)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(HR)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 Management (AM)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501D546-3113-40CE-AF21-C6A9D6DC95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FCEA26B-65CA-47B2-B4B7-14BEEBC38DB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54486562-998D-46D8-AAE3-9DC8A15DA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Keputusan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Operasional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D1A94B7-1955-403F-A51B-6E047820B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kadaluarsa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Ketika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operasional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ERP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51C5E75-F137-4536-91BD-C1609C2205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F69714-AF60-4803-835B-61049823492B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3EBB9AF5-C3E4-4211-B9F7-94FBBE26E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1200" y="353290"/>
            <a:ext cx="10769600" cy="1143000"/>
          </a:xfrm>
        </p:spPr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D600CC18-E279-4E25-8341-FCD2B4F81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membutuhkan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mendukung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Memastikan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merugi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Batasan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uang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dihutang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Memantau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tsb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89AA07E-F972-4E21-B364-24E2661B82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86B082D-AC78-4D05-8AC5-482F69FF416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0FABC043-A314-4964-BC44-6FC42EF4E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DF84EDE7-114F-4356-B98E-3588CBB99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Perwakilan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meninjau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saldo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pihutang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terbaru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Kurang Kerjasama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pembaharuan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seharusnya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Pihutang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diperbarui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C02BE98-E8A9-4B86-8BC2-103671F518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D15ECFD-2246-42F3-892E-C50ABE744A36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33FB11D-E600-4072-9551-020F0ED84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SAP ERP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D54A13BA-BC89-481A-98CE-3AF376811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mengkonfigurasi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ERP</a:t>
            </a: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mengelola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otomatis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tersedia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time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F45822A-A137-40CF-9517-24B3C93D9C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FBBA354-0ABE-4D00-B2E6-B0CE70D2C63A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7">
            <a:extLst>
              <a:ext uri="{FF2B5EF4-FFF2-40B4-BE49-F238E27FC236}">
                <a16:creationId xmlns:a16="http://schemas.microsoft.com/office/drawing/2014/main" id="{4E173393-3408-45AF-A8BA-7EA71D685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881688"/>
            <a:ext cx="647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Figure 5-5  Credit management configuration</a:t>
            </a:r>
          </a:p>
        </p:txBody>
      </p:sp>
      <p:pic>
        <p:nvPicPr>
          <p:cNvPr id="23557" name="Picture 6" descr="\\WIMPY\Personal Documents\Chimborazo\ERP Project\Art\C8084_05\C8084_ch05_f05.bmp">
            <a:extLst>
              <a:ext uri="{FF2B5EF4-FFF2-40B4-BE49-F238E27FC236}">
                <a16:creationId xmlns:a16="http://schemas.microsoft.com/office/drawing/2014/main" id="{B4D0E3F4-C88E-4B30-B72D-0135577F7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1"/>
            <a:ext cx="8047038" cy="494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AF741088-EF41-474C-BF39-DB8B6994F3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C97B79-1D96-4BE8-BADB-43B872C8481D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FD8154C-442A-45FA-81AC-8AD3DD728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Profitabilitas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05D3DA71-22F2-4900-9FD7-4AFFF443B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produknya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Jika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analisisnya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Pencatatan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konsisten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mengkonsolidasikan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123DB-9833-444A-852C-6B3452B37D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6723994-6B15-4C54-9966-B6B941C15E0C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D1FE6-07BA-41DA-A8AB-A66B639B84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8077200" y="6324600"/>
            <a:ext cx="2057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53A94DB-8F27-4761-BA01-403D99D685E2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A295D939-44BE-4717-A19D-AD13F40D4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FF0000"/>
                </a:solidFill>
              </a:rPr>
              <a:t>Tujuan</a:t>
            </a:r>
            <a:r>
              <a:rPr lang="en-US" altLang="en-US" dirty="0">
                <a:solidFill>
                  <a:srgbClr val="FF0000"/>
                </a:solidFill>
              </a:rPr>
              <a:t> Mata </a:t>
            </a:r>
            <a:r>
              <a:rPr lang="en-US" altLang="en-US" dirty="0" err="1">
                <a:solidFill>
                  <a:srgbClr val="FF0000"/>
                </a:solidFill>
              </a:rPr>
              <a:t>Kuliah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1860E906-E728-4A14-BF04-7F8FDE682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altLang="en-US" dirty="0">
                <a:solidFill>
                  <a:schemeClr val="accent2"/>
                </a:solidFill>
              </a:rPr>
              <a:t>Setelah menyelesaikan bab ini, </a:t>
            </a:r>
            <a:r>
              <a:rPr lang="en-US" altLang="en-US" dirty="0" err="1">
                <a:solidFill>
                  <a:schemeClr val="accent2"/>
                </a:solidFill>
              </a:rPr>
              <a:t>Mahasiswa</a:t>
            </a:r>
            <a:r>
              <a:rPr lang="id-ID" altLang="en-US" dirty="0">
                <a:solidFill>
                  <a:schemeClr val="accent2"/>
                </a:solidFill>
              </a:rPr>
              <a:t> akan dapat: 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dirty="0" err="1"/>
              <a:t>menj</a:t>
            </a:r>
            <a:r>
              <a:rPr lang="id-ID" altLang="en-US" dirty="0"/>
              <a:t>elaskan perbedaan antara akuntansi keuangan dan manajerial </a:t>
            </a:r>
            <a:endParaRPr lang="en-US" altLang="en-US" dirty="0"/>
          </a:p>
          <a:p>
            <a:r>
              <a:rPr lang="en-US" altLang="en-US" dirty="0" err="1"/>
              <a:t>mengi</a:t>
            </a:r>
            <a:r>
              <a:rPr lang="id-ID" altLang="en-US" dirty="0"/>
              <a:t>dentifikasi dan </a:t>
            </a:r>
            <a:r>
              <a:rPr lang="en-US" altLang="en-US" dirty="0" err="1"/>
              <a:t>mengg</a:t>
            </a:r>
            <a:r>
              <a:rPr lang="id-ID" altLang="en-US" dirty="0"/>
              <a:t>ambarkan masalah yang terkait dengan akuntansi dan pelaporan keuangan dalam sistem informasi yang tidak terintegrasi </a:t>
            </a:r>
            <a:endParaRPr lang="en-US" altLang="en-US" dirty="0"/>
          </a:p>
          <a:p>
            <a:r>
              <a:rPr lang="en-US" altLang="en-US" dirty="0" err="1"/>
              <a:t>Menjelaskan</a:t>
            </a:r>
            <a:r>
              <a:rPr lang="en-US" altLang="en-US" dirty="0"/>
              <a:t> </a:t>
            </a:r>
            <a:r>
              <a:rPr lang="en-US" altLang="en-US" dirty="0" err="1"/>
              <a:t>peran</a:t>
            </a:r>
            <a:r>
              <a:rPr lang="en-US" altLang="en-US" dirty="0"/>
              <a:t> ERP </a:t>
            </a:r>
            <a:r>
              <a:rPr lang="en-US" altLang="en-US" dirty="0" err="1"/>
              <a:t>dalam</a:t>
            </a:r>
            <a:r>
              <a:rPr lang="en-US" altLang="en-US" dirty="0"/>
              <a:t> system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akuntansi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28A93A-DC16-41E9-AF89-1F692F7A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723697D-6D74-48E7-B863-61C99A0FCB33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25604" name="Picture 2" descr="Z:\Chimborazo\ERP Project\Art\C8084_05\C8084_ch05_f06.bmp">
            <a:extLst>
              <a:ext uri="{FF2B5EF4-FFF2-40B4-BE49-F238E27FC236}">
                <a16:creationId xmlns:a16="http://schemas.microsoft.com/office/drawing/2014/main" id="{91E1E6A1-9759-4592-8C0B-E67179CCC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990600"/>
            <a:ext cx="7535862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47E520-48EA-494C-A3B8-A106C00290EC}"/>
              </a:ext>
            </a:extLst>
          </p:cNvPr>
          <p:cNvSpPr txBox="1"/>
          <p:nvPr/>
        </p:nvSpPr>
        <p:spPr>
          <a:xfrm>
            <a:off x="3048000" y="5410200"/>
            <a:ext cx="5353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Figure 5-6  Credit management for Health Express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A5859B-DFC0-4319-8D0F-462A060BBB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B7BFD9-E514-4AE5-B513-A09975278AE2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26628" name="Picture 2" descr="Z:\Chimborazo\ERP Project\Art\C8084_05\C8084_ch05_f07.bmp">
            <a:extLst>
              <a:ext uri="{FF2B5EF4-FFF2-40B4-BE49-F238E27FC236}">
                <a16:creationId xmlns:a16="http://schemas.microsoft.com/office/drawing/2014/main" id="{E6B2EE24-A070-41E2-95CC-4211712B7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8154988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F1CC12-3749-4BB6-AF30-BC4748F26AAA}"/>
              </a:ext>
            </a:extLst>
          </p:cNvPr>
          <p:cNvSpPr txBox="1"/>
          <p:nvPr/>
        </p:nvSpPr>
        <p:spPr>
          <a:xfrm>
            <a:off x="3810000" y="4648200"/>
            <a:ext cx="33909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Figure 5-7  Blocked sales order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FA75C591-5F3E-403F-9B04-5921E148D3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8FF5214-22B3-48A5-B5A5-E1AD54A16975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C4DB6A48-7D7A-459E-9E18-2D868FAAB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Pencatatan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Konsisten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3006E5B9-7FB3-427F-A334-9E33D3397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divisi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menyimpan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catatanya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melacak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diragukan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keterbatasan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bermanfaat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menghilangkan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meminimalkan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tsb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2F3D3819-276C-4439-863E-A0A879833B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A7FD972-C992-43B6-8614-C92A73FC92AD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1413A03F-9B88-4541-9138-2309CF3F9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33B43435-AABF-4BBB-B160-4F18BC703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lainya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694335C-0494-42FA-8059-B4499E9C1F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1927756-F9FF-4B56-96CD-D8967F6CCDED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4D655A75-75F0-42FC-A4A9-BDFA0ADF5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170E2FB0-41AF-4D87-B27F-CEE3D292C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cost accounting background (cont’d.)</a:t>
            </a:r>
          </a:p>
          <a:p>
            <a:pPr lvl="1"/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overhead</a:t>
            </a: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Sejarah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Mempertimbangkan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manufktur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actual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94E130D-A369-4B96-8531-E5205B6B67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D599D8C-075B-4495-BA63-85E9359BBBF8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F80A4BFC-6183-469B-AD4B-BA4B2850D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4281D7A7-3EB6-42E4-8600-590BCDD33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Banyak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menganaliasis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Seringkali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Jika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dicatat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base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Konfigurasi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ERP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melacak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8449A8B-6D34-4D8B-B39D-D6708C3CDA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4446159-C1DC-4A43-8D97-C0C7E1BEF186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E2A8FCE5-3AD6-4FA3-A16F-0CED6CBBD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239191C0-164C-4097-BEA3-2CFBA020B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penetapan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mengupdate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ERP</a:t>
            </a:r>
          </a:p>
          <a:p>
            <a:pPr lvl="1"/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CE4B4-4399-4E30-8D21-7D1110F1E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EC5776D-4BF6-4EA0-9170-7BC274C21CF1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32772" name="Picture 2" descr="Z:\Chimborazo\ERP Project\Art\C8084_05\C8084_ch05_f08.bmp">
            <a:extLst>
              <a:ext uri="{FF2B5EF4-FFF2-40B4-BE49-F238E27FC236}">
                <a16:creationId xmlns:a16="http://schemas.microsoft.com/office/drawing/2014/main" id="{15A894FD-258A-4DD1-8E4F-E7C8896AC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1" y="204788"/>
            <a:ext cx="51847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BC922F-1113-4E31-BF99-E8DFA2DE2130}"/>
              </a:ext>
            </a:extLst>
          </p:cNvPr>
          <p:cNvSpPr txBox="1"/>
          <p:nvPr/>
        </p:nvSpPr>
        <p:spPr>
          <a:xfrm>
            <a:off x="3740151" y="5899150"/>
            <a:ext cx="5070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Figure 5-8  Product cost analysis for NRG-A bar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06A17-518D-46D3-A4A0-ECFE8FFDB5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BEE329B-33E4-483F-8B58-01A5EC864C5F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33796" name="Picture 2" descr="Z:\Chimborazo\ERP Project\Art\C8084_05\C8084_ch05_f09.bmp">
            <a:extLst>
              <a:ext uri="{FF2B5EF4-FFF2-40B4-BE49-F238E27FC236}">
                <a16:creationId xmlns:a16="http://schemas.microsoft.com/office/drawing/2014/main" id="{080E8664-4FEC-4122-9C6F-47347725D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1"/>
            <a:ext cx="8135938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CB59FB-887E-4E9C-BE6E-F5E3AB80CE5A}"/>
              </a:ext>
            </a:extLst>
          </p:cNvPr>
          <p:cNvSpPr txBox="1"/>
          <p:nvPr/>
        </p:nvSpPr>
        <p:spPr>
          <a:xfrm>
            <a:off x="3438526" y="5645150"/>
            <a:ext cx="54768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Figure 5-9  Product cost analysis result in SAP ERP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B9C476-CF58-4C93-A013-EF6DF73236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86CC8-5ED7-4B5F-9CDA-CCEA9D2B0C42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D42370-B60A-41D9-94C0-29A8C91A33A4}"/>
              </a:ext>
            </a:extLst>
          </p:cNvPr>
          <p:cNvSpPr txBox="1"/>
          <p:nvPr/>
        </p:nvSpPr>
        <p:spPr>
          <a:xfrm>
            <a:off x="1454727" y="1775936"/>
            <a:ext cx="100260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solidFill>
                  <a:schemeClr val="accent2"/>
                </a:solidFill>
              </a:rPr>
              <a:t>https://www.youtube.com/watch?v=BINdEZ__Kac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710357-E497-44C4-9D08-32E2EBCC0728}"/>
              </a:ext>
            </a:extLst>
          </p:cNvPr>
          <p:cNvSpPr/>
          <p:nvPr/>
        </p:nvSpPr>
        <p:spPr bwMode="auto">
          <a:xfrm>
            <a:off x="2812473" y="1066800"/>
            <a:ext cx="5306291" cy="5126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LINK DAN LATOIHAN SOAL</a:t>
            </a:r>
            <a:endParaRPr kumimoji="0" lang="en-ID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20B22A-CF38-4010-8353-BC95198CE5D2}"/>
              </a:ext>
            </a:extLst>
          </p:cNvPr>
          <p:cNvSpPr txBox="1"/>
          <p:nvPr/>
        </p:nvSpPr>
        <p:spPr>
          <a:xfrm>
            <a:off x="1454727" y="2145268"/>
            <a:ext cx="838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solidFill>
                  <a:schemeClr val="accent2"/>
                </a:solidFill>
              </a:rPr>
              <a:t>https://www.youtube.com/watch?v=W3cIUzmYtAI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3BF05-4284-4A4F-B8D5-EF37A3983521}"/>
              </a:ext>
            </a:extLst>
          </p:cNvPr>
          <p:cNvSpPr/>
          <p:nvPr/>
        </p:nvSpPr>
        <p:spPr bwMode="auto">
          <a:xfrm>
            <a:off x="1205345" y="2812473"/>
            <a:ext cx="8631382" cy="23968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err="1">
                <a:latin typeface="Times New Roman" pitchFamily="18" charset="0"/>
              </a:rPr>
              <a:t>Jelaskan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apa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perbedaan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akuntansi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keuangan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akuntansi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manajemen</a:t>
            </a:r>
            <a:endParaRPr lang="en-US" sz="2800" dirty="0">
              <a:latin typeface="Times New Roman" pitchFamily="18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itchFamily="18" charset="0"/>
              </a:rPr>
              <a:t>Jelaskan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hubungan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antara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err="1">
                <a:latin typeface="Times New Roman" pitchFamily="18" charset="0"/>
              </a:rPr>
              <a:t>Jelaskan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asalah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operasional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solusinya</a:t>
            </a:r>
            <a:endParaRPr lang="en-US" sz="2800" dirty="0">
              <a:latin typeface="Times New Roman" pitchFamily="18" charset="0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ID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5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8C0CE3D-FF52-4A2D-94E8-C8B5B51FF7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5AAEAA9-B272-4073-9EE1-0B49117510A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49F9B10-6310-4533-8944-ED5A65348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FF0000"/>
                </a:solidFill>
              </a:rPr>
              <a:t>Pendahuluan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63256128-229D-4995-A3D0-32A73D114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Aktivitas</a:t>
            </a:r>
            <a:r>
              <a:rPr lang="en-US" altLang="en-US" dirty="0"/>
              <a:t> di area </a:t>
            </a:r>
            <a:r>
              <a:rPr lang="en-US" altLang="en-US" dirty="0" err="1"/>
              <a:t>fungsional</a:t>
            </a:r>
            <a:r>
              <a:rPr lang="en-US" altLang="en-US" dirty="0"/>
              <a:t> </a:t>
            </a:r>
            <a:r>
              <a:rPr lang="en-US" altLang="en-US" dirty="0" err="1"/>
              <a:t>akuntansi</a:t>
            </a:r>
            <a:endParaRPr lang="en-US" altLang="en-US" dirty="0"/>
          </a:p>
          <a:p>
            <a:r>
              <a:rPr lang="en-US" altLang="en-US" dirty="0" err="1"/>
              <a:t>Akuntansi</a:t>
            </a:r>
            <a:r>
              <a:rPr lang="en-US" altLang="en-US" dirty="0"/>
              <a:t> </a:t>
            </a:r>
            <a:r>
              <a:rPr lang="en-US" altLang="en-US" dirty="0" err="1"/>
              <a:t>terintegrasi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area </a:t>
            </a:r>
            <a:r>
              <a:rPr lang="en-US" altLang="en-US" dirty="0" err="1"/>
              <a:t>fungsional</a:t>
            </a:r>
            <a:r>
              <a:rPr lang="en-US" altLang="en-US" dirty="0"/>
              <a:t> </a:t>
            </a:r>
            <a:r>
              <a:rPr lang="en-US" altLang="en-US" dirty="0" err="1"/>
              <a:t>lainya</a:t>
            </a:r>
            <a:endParaRPr lang="en-US" altLang="en-US" dirty="0"/>
          </a:p>
          <a:p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akuntansi</a:t>
            </a:r>
            <a:r>
              <a:rPr lang="en-US" altLang="en-US" dirty="0"/>
              <a:t> </a:t>
            </a:r>
            <a:r>
              <a:rPr lang="en-US" altLang="en-US" dirty="0" err="1"/>
              <a:t>diperlukan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pengambilan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E7A712-85BB-42B6-A113-288FFEFF8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6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62B8685C-F07A-42CE-BEBB-341CEB4A0F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794CA1-C644-4474-84D5-6B17CCF0C8A0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2BEF6993-B232-4484-874E-CE9219CFF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D5205F9D-8D16-4ABF-9B17-C6CE9CA12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Mendokumentasikan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berdampak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terdokumentasi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45A020CF-A203-41A1-97AA-4AB7CE4A94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FD5119E-9406-4C5C-AA1D-A874334A1C4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2EB28A2-FFB0-4055-AD1E-3FD55D635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51D8621-1B86-4CDC-BA86-6A12A86CF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neraca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Neraca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saldo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Piutang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Hutang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4BCEC8B-66F9-40FF-B1DE-0D444DD731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BFFF4BE-E604-4118-B7CB-03F46E017DB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ext Box 7">
            <a:extLst>
              <a:ext uri="{FF2B5EF4-FFF2-40B4-BE49-F238E27FC236}">
                <a16:creationId xmlns:a16="http://schemas.microsoft.com/office/drawing/2014/main" id="{6356E708-408A-468A-9EEE-1E655F2FC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881688"/>
            <a:ext cx="685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Figure 5-1  Fitter Snacker sample balance sheet</a:t>
            </a:r>
          </a:p>
        </p:txBody>
      </p:sp>
      <p:pic>
        <p:nvPicPr>
          <p:cNvPr id="10245" name="Picture 6" descr="\\WIMPY\Personal Documents\Chimborazo\ERP Project\Art\C8084_05\C8084_ch05_f01.bmp">
            <a:extLst>
              <a:ext uri="{FF2B5EF4-FFF2-40B4-BE49-F238E27FC236}">
                <a16:creationId xmlns:a16="http://schemas.microsoft.com/office/drawing/2014/main" id="{AB8F4627-0306-47F8-90EE-2EBEA1A50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1"/>
            <a:ext cx="560705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45693828-B791-4722-BD89-1D859B0A73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F0F9D1A-5E3C-4F88-AEF2-F0CF19004344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9194F16-4CBE-408D-923F-9A1473F55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B4E918AD-A91B-4692-8113-4BB8A6021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menyederhanakan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penutupan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pembukuan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manajerial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EB1B869-B5E6-4EF3-A4DF-E6A20A0E10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487A9D4-EA62-44B0-9194-4B3912DC103D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7">
            <a:extLst>
              <a:ext uri="{FF2B5EF4-FFF2-40B4-BE49-F238E27FC236}">
                <a16:creationId xmlns:a16="http://schemas.microsoft.com/office/drawing/2014/main" id="{7AB8314C-0DBD-41AB-B274-F2275A0D3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881688"/>
            <a:ext cx="594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Figure 5-2  Fitter Snacker sample income statement</a:t>
            </a:r>
          </a:p>
        </p:txBody>
      </p:sp>
      <p:pic>
        <p:nvPicPr>
          <p:cNvPr id="12293" name="Picture 6" descr="\\WIMPY\Personal Documents\Chimborazo\ERP Project\Art\C8084_05\C8084_ch05_f01.bmp">
            <a:extLst>
              <a:ext uri="{FF2B5EF4-FFF2-40B4-BE49-F238E27FC236}">
                <a16:creationId xmlns:a16="http://schemas.microsoft.com/office/drawing/2014/main" id="{2EFC4717-37DE-47CA-9009-3C78657D5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1"/>
            <a:ext cx="57912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231091E-4641-4B95-A912-ACE790546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64667AF-77DB-41F5-B489-04977099F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Triwulan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nominal</a:t>
            </a: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nominal,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saldo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memulai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Pastikan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akurat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terbaru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Menyederhanakan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penutupan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02250-D3C0-4C74-AA2E-EADE8C2C4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012ADC-107F-4104-BFA7-695E425F1327}" type="slidenum">
              <a:rPr lang="en-US" altLang="en-US" sz="1400">
                <a:solidFill>
                  <a:srgbClr val="222222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4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1020</Words>
  <Application>Microsoft Office PowerPoint</Application>
  <PresentationFormat>Widescreen</PresentationFormat>
  <Paragraphs>206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Calibri</vt:lpstr>
      <vt:lpstr>Times New Roman</vt:lpstr>
      <vt:lpstr>Default Design</vt:lpstr>
      <vt:lpstr>PowerPoint Presentation</vt:lpstr>
      <vt:lpstr>Tujuan Mata Kuliah</vt:lpstr>
      <vt:lpstr>Pendahuluan</vt:lpstr>
      <vt:lpstr>Aktivitas Akuntansi</vt:lpstr>
      <vt:lpstr>Aktivitas Akuntansi</vt:lpstr>
      <vt:lpstr>PowerPoint Presentation</vt:lpstr>
      <vt:lpstr>Aktivitas Akuntansi</vt:lpstr>
      <vt:lpstr>PowerPoint Presentation</vt:lpstr>
      <vt:lpstr>Aktivitas Akuntansi</vt:lpstr>
      <vt:lpstr>PowerPoint Presentation</vt:lpstr>
      <vt:lpstr>Aktivitas Akuntansi</vt:lpstr>
      <vt:lpstr>Menggunakan ERP Untuk Informasi Akuntansi</vt:lpstr>
      <vt:lpstr>Menggunakan ERP Untuk Informasi Akuntansi</vt:lpstr>
      <vt:lpstr>Masalah Pengambilan Keputusan Operasional – Manajemen Kredit</vt:lpstr>
      <vt:lpstr>Manajemen Kredit Industri  </vt:lpstr>
      <vt:lpstr>Manajemen Kredit Industri </vt:lpstr>
      <vt:lpstr>Manajemen Kredit di SAP ERP</vt:lpstr>
      <vt:lpstr>PowerPoint Presentation</vt:lpstr>
      <vt:lpstr>Analisis Profitabilitas Produk</vt:lpstr>
      <vt:lpstr>PowerPoint Presentation</vt:lpstr>
      <vt:lpstr>PowerPoint Presentation</vt:lpstr>
      <vt:lpstr>Pencatatan Yang Tidak Konsisten</vt:lpstr>
      <vt:lpstr>Sistem Biaya Persediaan Tidak Akurat</vt:lpstr>
      <vt:lpstr>Sistem Biaya Persediaan Tidak Akurat</vt:lpstr>
      <vt:lpstr>Sistem Biaya Persediaan Tidak Akurat</vt:lpstr>
      <vt:lpstr>Sistem Biaya Persediaan Tidak Akurat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3g power</dc:creator>
  <cp:lastModifiedBy>3g power</cp:lastModifiedBy>
  <cp:revision>9</cp:revision>
  <dcterms:created xsi:type="dcterms:W3CDTF">2021-04-30T00:20:11Z</dcterms:created>
  <dcterms:modified xsi:type="dcterms:W3CDTF">2022-02-14T00:55:00Z</dcterms:modified>
</cp:coreProperties>
</file>