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79"/>
  </p:handoutMasterIdLst>
  <p:sldIdLst>
    <p:sldId id="337" r:id="rId2"/>
    <p:sldId id="256" r:id="rId3"/>
    <p:sldId id="260" r:id="rId4"/>
    <p:sldId id="259" r:id="rId5"/>
    <p:sldId id="257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8" r:id="rId22"/>
    <p:sldId id="279" r:id="rId23"/>
    <p:sldId id="334" r:id="rId24"/>
    <p:sldId id="281" r:id="rId25"/>
    <p:sldId id="282" r:id="rId26"/>
    <p:sldId id="285" r:id="rId27"/>
    <p:sldId id="283" r:id="rId28"/>
    <p:sldId id="284" r:id="rId29"/>
    <p:sldId id="286" r:id="rId30"/>
    <p:sldId id="288" r:id="rId31"/>
    <p:sldId id="287" r:id="rId32"/>
    <p:sldId id="335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36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22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813A9-F82A-4E38-A2F6-41FA9331DC0D}" type="doc">
      <dgm:prSet loTypeId="urn:microsoft.com/office/officeart/2005/8/layout/venn1" loCatId="relationship" qsTypeId="urn:microsoft.com/office/officeart/2005/8/quickstyle/3d3" qsCatId="3D" csTypeId="urn:microsoft.com/office/officeart/2005/8/colors/colorful2" csCatId="colorful" phldr="0"/>
      <dgm:spPr/>
    </dgm:pt>
    <dgm:pt modelId="{D5C39841-168C-4D3F-8DF7-E47B55030518}" type="pres">
      <dgm:prSet presAssocID="{570813A9-F82A-4E38-A2F6-41FA9331DC0D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14CCB828-B095-4E19-8FBB-FA01A0AEB52E}" type="presOf" srcId="{570813A9-F82A-4E38-A2F6-41FA9331DC0D}" destId="{D5C39841-168C-4D3F-8DF7-E47B55030518}" srcOrd="0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B9BA-6FC1-4758-BC75-3DD7D41CD7D6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714BD-7C3E-4F79-817C-AE5B9A66F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7B6570-FA67-4514-A18B-6EAC73836D42}" type="datetimeFigureOut">
              <a:rPr lang="en-US" smtClean="0"/>
              <a:pPr/>
              <a:t>1/14/2016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1C0925-362E-4EBB-853F-ACAD0B690C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Seekor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menatap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mencaritahu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</a:p>
          <a:p>
            <a:pPr algn="r">
              <a:buNone/>
            </a:pPr>
            <a:r>
              <a:rPr lang="en-US" dirty="0" smtClean="0"/>
              <a:t>-H. Powers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05800" cy="57451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aksi-reaksi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pria</a:t>
            </a:r>
            <a:r>
              <a:rPr lang="en-US" sz="2800" dirty="0" smtClean="0"/>
              <a:t> </a:t>
            </a:r>
            <a:r>
              <a:rPr lang="en-US" sz="2800" dirty="0" err="1" smtClean="0"/>
              <a:t>berkedip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wanita</a:t>
            </a:r>
            <a:r>
              <a:rPr lang="en-US" sz="2800" dirty="0" smtClean="0"/>
              <a:t> </a:t>
            </a:r>
            <a:r>
              <a:rPr lang="en-US" sz="2800" dirty="0" err="1" smtClean="0"/>
              <a:t>tersipu</a:t>
            </a:r>
            <a:r>
              <a:rPr lang="en-US" sz="2800" dirty="0" smtClean="0"/>
              <a:t> </a:t>
            </a:r>
            <a:r>
              <a:rPr lang="en-US" sz="2800" dirty="0" err="1" smtClean="0"/>
              <a:t>malu</a:t>
            </a:r>
            <a:r>
              <a:rPr lang="en-US" sz="2800" dirty="0" smtClean="0"/>
              <a:t> (</a:t>
            </a:r>
            <a:r>
              <a:rPr lang="en-US" sz="2800" dirty="0" err="1" smtClean="0"/>
              <a:t>tersenyum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Kata-kata</a:t>
            </a:r>
            <a:r>
              <a:rPr lang="en-US" sz="2800" dirty="0" smtClean="0"/>
              <a:t> verbal (</a:t>
            </a:r>
            <a:r>
              <a:rPr lang="en-US" sz="2800" dirty="0" err="1" smtClean="0"/>
              <a:t>lisan-tulisan</a:t>
            </a:r>
            <a:r>
              <a:rPr lang="en-US" sz="2800" dirty="0" smtClean="0"/>
              <a:t>), </a:t>
            </a:r>
            <a:r>
              <a:rPr lang="en-US" sz="2800" dirty="0" err="1" smtClean="0"/>
              <a:t>isyarat</a:t>
            </a:r>
            <a:r>
              <a:rPr lang="en-US" sz="2800" dirty="0" smtClean="0"/>
              <a:t> nonverbal, </a:t>
            </a:r>
            <a:r>
              <a:rPr lang="en-US" sz="2800" dirty="0" err="1" smtClean="0"/>
              <a:t>gambar-gambar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tindakan-tindakan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merangsang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pertukaran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pemindahan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timbal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 (</a:t>
            </a:r>
            <a:r>
              <a:rPr lang="en-US" sz="2800" i="1" dirty="0" smtClean="0"/>
              <a:t>communication act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81000" y="3733800"/>
            <a:ext cx="7848600" cy="2209800"/>
          </a:xfrm>
        </p:spPr>
        <p:txBody>
          <a:bodyPr>
            <a:noAutofit/>
          </a:bodyPr>
          <a:lstStyle/>
          <a:p>
            <a:r>
              <a:rPr lang="en-US" sz="2500" dirty="0" smtClean="0">
                <a:solidFill>
                  <a:srgbClr val="C00000"/>
                </a:solidFill>
              </a:rPr>
              <a:t>X	: “Mau </a:t>
            </a:r>
            <a:r>
              <a:rPr lang="en-US" sz="2500" dirty="0" err="1" smtClean="0">
                <a:solidFill>
                  <a:srgbClr val="C00000"/>
                </a:solidFill>
              </a:rPr>
              <a:t>ke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mana</a:t>
            </a:r>
            <a:r>
              <a:rPr lang="en-US" sz="2500" dirty="0" smtClean="0">
                <a:solidFill>
                  <a:srgbClr val="C00000"/>
                </a:solidFill>
              </a:rPr>
              <a:t>?”</a:t>
            </a:r>
          </a:p>
          <a:p>
            <a:r>
              <a:rPr lang="en-US" sz="2500" dirty="0" smtClean="0">
                <a:solidFill>
                  <a:srgbClr val="C00000"/>
                </a:solidFill>
              </a:rPr>
              <a:t>Y	: “Mau </a:t>
            </a:r>
            <a:r>
              <a:rPr lang="en-US" sz="2500" dirty="0" err="1" smtClean="0">
                <a:solidFill>
                  <a:srgbClr val="C00000"/>
                </a:solidFill>
              </a:rPr>
              <a:t>kuliah</a:t>
            </a:r>
            <a:r>
              <a:rPr lang="en-US" sz="2500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en-US" sz="2500" dirty="0" smtClean="0">
                <a:solidFill>
                  <a:srgbClr val="C00000"/>
                </a:solidFill>
              </a:rPr>
              <a:t>X </a:t>
            </a:r>
            <a:r>
              <a:rPr lang="en-US" sz="2500" dirty="0" err="1" smtClean="0">
                <a:solidFill>
                  <a:srgbClr val="C00000"/>
                </a:solidFill>
              </a:rPr>
              <a:t>dan</a:t>
            </a:r>
            <a:r>
              <a:rPr lang="en-US" sz="2500" dirty="0" smtClean="0">
                <a:solidFill>
                  <a:srgbClr val="C00000"/>
                </a:solidFill>
              </a:rPr>
              <a:t> Y : (</a:t>
            </a:r>
            <a:r>
              <a:rPr lang="en-US" sz="2500" dirty="0" err="1" smtClean="0">
                <a:solidFill>
                  <a:srgbClr val="C00000"/>
                </a:solidFill>
              </a:rPr>
              <a:t>tersenyum-senyum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setelah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bertemu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dan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bertegur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sapa</a:t>
            </a:r>
            <a:r>
              <a:rPr lang="en-US" sz="2500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US" sz="2500" dirty="0" smtClean="0">
                <a:solidFill>
                  <a:srgbClr val="C00000"/>
                </a:solidFill>
              </a:rPr>
              <a:t>Z            : “</a:t>
            </a:r>
            <a:r>
              <a:rPr lang="en-US" sz="2500" dirty="0" err="1" smtClean="0">
                <a:solidFill>
                  <a:srgbClr val="C00000"/>
                </a:solidFill>
              </a:rPr>
              <a:t>Kok</a:t>
            </a:r>
            <a:r>
              <a:rPr lang="en-US" sz="2500" dirty="0" smtClean="0">
                <a:solidFill>
                  <a:srgbClr val="C00000"/>
                </a:solidFill>
              </a:rPr>
              <a:t>, </a:t>
            </a:r>
            <a:r>
              <a:rPr lang="en-US" sz="2500" dirty="0" err="1" smtClean="0">
                <a:solidFill>
                  <a:srgbClr val="C00000"/>
                </a:solidFill>
              </a:rPr>
              <a:t>kamu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tampak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bahagia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sekali</a:t>
            </a:r>
            <a:r>
              <a:rPr lang="en-US" sz="2500" dirty="0" smtClean="0">
                <a:solidFill>
                  <a:srgbClr val="C00000"/>
                </a:solidFill>
              </a:rPr>
              <a:t> </a:t>
            </a:r>
            <a:r>
              <a:rPr lang="en-US" sz="2500" dirty="0" err="1" smtClean="0">
                <a:solidFill>
                  <a:srgbClr val="C00000"/>
                </a:solidFill>
              </a:rPr>
              <a:t>sih</a:t>
            </a:r>
            <a:r>
              <a:rPr lang="en-US" sz="2500" dirty="0" smtClean="0">
                <a:solidFill>
                  <a:srgbClr val="C00000"/>
                </a:solidFill>
              </a:rPr>
              <a:t>”</a:t>
            </a:r>
            <a:endParaRPr lang="en-US" sz="25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type="pic" idx="1"/>
          </p:nvPr>
        </p:nvGraphicFramePr>
        <p:xfrm>
          <a:off x="1295400" y="685800"/>
          <a:ext cx="644048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208712" cy="1557338"/>
          </a:xfrm>
        </p:spPr>
        <p:txBody>
          <a:bodyPr>
            <a:normAutofit/>
          </a:bodyPr>
          <a:lstStyle/>
          <a:p>
            <a:r>
              <a:rPr lang="en-US" sz="3500" dirty="0" smtClean="0"/>
              <a:t>Model S-R </a:t>
            </a:r>
            <a:r>
              <a:rPr lang="en-US" sz="3500" dirty="0" err="1" smtClean="0"/>
              <a:t>Positif</a:t>
            </a:r>
            <a:r>
              <a:rPr lang="en-US" sz="3500" dirty="0" smtClean="0"/>
              <a:t> </a:t>
            </a:r>
            <a:endParaRPr lang="en-US" sz="3500" dirty="0"/>
          </a:p>
        </p:txBody>
      </p:sp>
      <p:pic>
        <p:nvPicPr>
          <p:cNvPr id="6" name="Picture 5" descr="S-R positif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0600" y="1447800"/>
            <a:ext cx="6858000" cy="224738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dianggap</a:t>
            </a:r>
            <a:r>
              <a:rPr lang="en-US" sz="3000" dirty="0" smtClean="0"/>
              <a:t> </a:t>
            </a:r>
            <a:r>
              <a:rPr lang="en-US" sz="3000" dirty="0" err="1" smtClean="0"/>
              <a:t>statis</a:t>
            </a:r>
            <a:r>
              <a:rPr lang="en-US" sz="3000" dirty="0" smtClean="0"/>
              <a:t>;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dianggap</a:t>
            </a:r>
            <a:r>
              <a:rPr lang="en-US" sz="3000" dirty="0" smtClean="0"/>
              <a:t> </a:t>
            </a:r>
            <a:r>
              <a:rPr lang="en-US" sz="3000" dirty="0" err="1" smtClean="0"/>
              <a:t>berperilaku</a:t>
            </a:r>
            <a:r>
              <a:rPr lang="en-US" sz="3000" dirty="0" smtClean="0"/>
              <a:t> </a:t>
            </a:r>
            <a:r>
              <a:rPr lang="en-US" sz="3000" dirty="0" err="1" smtClean="0"/>
              <a:t>karena</a:t>
            </a:r>
            <a:r>
              <a:rPr lang="en-US" sz="3000" dirty="0" smtClean="0"/>
              <a:t> </a:t>
            </a:r>
            <a:r>
              <a:rPr lang="en-US" sz="3000" dirty="0" err="1" smtClean="0"/>
              <a:t>kekuatan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luar</a:t>
            </a:r>
            <a:r>
              <a:rPr lang="en-US" sz="3000" b="1" dirty="0" smtClean="0">
                <a:solidFill>
                  <a:srgbClr val="FF0000"/>
                </a:solidFill>
              </a:rPr>
              <a:t> (stimulus), </a:t>
            </a:r>
            <a:r>
              <a:rPr lang="en-US" sz="3000" dirty="0" err="1" smtClean="0"/>
              <a:t>bukan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kehendak</a:t>
            </a:r>
            <a:r>
              <a:rPr lang="en-US" sz="3000" dirty="0" smtClean="0"/>
              <a:t>, </a:t>
            </a:r>
            <a:r>
              <a:rPr lang="en-US" sz="3000" dirty="0" err="1" smtClean="0"/>
              <a:t>keinginan</a:t>
            </a:r>
            <a:r>
              <a:rPr lang="en-US" sz="3000" dirty="0" smtClean="0"/>
              <a:t>,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kemauan</a:t>
            </a:r>
            <a:r>
              <a:rPr lang="en-US" sz="3000" dirty="0" smtClean="0"/>
              <a:t> </a:t>
            </a:r>
            <a:r>
              <a:rPr lang="en-US" sz="3000" dirty="0" err="1" smtClean="0"/>
              <a:t>bebasnya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model S-R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Model </a:t>
            </a:r>
            <a:r>
              <a:rPr lang="en-US" sz="3000" dirty="0" err="1" smtClean="0"/>
              <a:t>retoris</a:t>
            </a:r>
            <a:r>
              <a:rPr lang="en-US" sz="3000" dirty="0" smtClean="0"/>
              <a:t> (</a:t>
            </a:r>
            <a:r>
              <a:rPr lang="en-US" sz="3000" i="1" dirty="0" err="1" smtClean="0"/>
              <a:t>rethorical</a:t>
            </a:r>
            <a:r>
              <a:rPr lang="en-US" sz="3000" i="1" dirty="0" smtClean="0"/>
              <a:t> model</a:t>
            </a:r>
            <a:r>
              <a:rPr lang="en-US" sz="3000" dirty="0" smtClean="0"/>
              <a:t>),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publik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Filosof</a:t>
            </a:r>
            <a:r>
              <a:rPr lang="en-US" sz="3000" dirty="0" smtClean="0"/>
              <a:t> </a:t>
            </a:r>
            <a:r>
              <a:rPr lang="en-US" sz="3000" dirty="0" err="1" smtClean="0"/>
              <a:t>Yunani</a:t>
            </a:r>
            <a:r>
              <a:rPr lang="en-US" sz="3000" dirty="0" smtClean="0"/>
              <a:t> </a:t>
            </a:r>
            <a:r>
              <a:rPr lang="en-US" sz="3000" dirty="0" err="1" smtClean="0"/>
              <a:t>Aristoteles</a:t>
            </a:r>
            <a:r>
              <a:rPr lang="en-US" sz="3000" dirty="0" smtClean="0"/>
              <a:t> </a:t>
            </a:r>
            <a:r>
              <a:rPr lang="en-US" sz="3000" dirty="0" err="1" smtClean="0"/>
              <a:t>tokoh</a:t>
            </a:r>
            <a:r>
              <a:rPr lang="en-US" sz="3000" dirty="0" smtClean="0"/>
              <a:t> paling </a:t>
            </a:r>
            <a:r>
              <a:rPr lang="en-US" sz="3000" dirty="0" err="1" smtClean="0"/>
              <a:t>dini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mengkaji</a:t>
            </a:r>
            <a:r>
              <a:rPr lang="en-US" sz="3000" dirty="0" smtClean="0"/>
              <a:t> </a:t>
            </a:r>
            <a:r>
              <a:rPr lang="en-US" sz="3000" dirty="0" err="1" smtClean="0"/>
              <a:t>persuasi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Ia</a:t>
            </a:r>
            <a:r>
              <a:rPr lang="en-US" sz="3000" dirty="0" smtClean="0"/>
              <a:t> yang </a:t>
            </a:r>
            <a:r>
              <a:rPr lang="en-US" sz="3000" dirty="0" err="1" smtClean="0"/>
              <a:t>pertama</a:t>
            </a:r>
            <a:r>
              <a:rPr lang="en-US" sz="3000" dirty="0" smtClean="0"/>
              <a:t> </a:t>
            </a:r>
            <a:r>
              <a:rPr lang="en-US" sz="3000" dirty="0" err="1" smtClean="0"/>
              <a:t>merumuskan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verbal.</a:t>
            </a:r>
          </a:p>
          <a:p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</a:t>
            </a:r>
            <a:r>
              <a:rPr lang="en-US" sz="3000" dirty="0" err="1" smtClean="0"/>
              <a:t>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pembicara</a:t>
            </a:r>
            <a:r>
              <a:rPr lang="en-US" sz="3000" dirty="0" smtClean="0"/>
              <a:t> </a:t>
            </a:r>
            <a:r>
              <a:rPr lang="en-US" sz="3000" dirty="0" err="1" smtClean="0"/>
              <a:t>menyampaikan</a:t>
            </a:r>
            <a:r>
              <a:rPr lang="en-US" sz="3000" dirty="0" smtClean="0"/>
              <a:t> </a:t>
            </a:r>
            <a:r>
              <a:rPr lang="en-US" sz="3000" dirty="0" err="1" smtClean="0"/>
              <a:t>pembicaraannya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khalayak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upaya</a:t>
            </a:r>
            <a:r>
              <a:rPr lang="en-US" sz="3000" dirty="0" smtClean="0"/>
              <a:t> </a:t>
            </a:r>
            <a:r>
              <a:rPr lang="en-US" sz="3000" dirty="0" err="1" smtClean="0"/>
              <a:t>mengubah</a:t>
            </a:r>
            <a:r>
              <a:rPr lang="en-US" sz="3000" dirty="0" smtClean="0"/>
              <a:t> </a:t>
            </a:r>
            <a:r>
              <a:rPr lang="en-US" sz="3000" dirty="0" err="1" smtClean="0"/>
              <a:t>sikap</a:t>
            </a:r>
            <a:r>
              <a:rPr lang="en-US" sz="3000" dirty="0" smtClean="0"/>
              <a:t> </a:t>
            </a:r>
            <a:r>
              <a:rPr lang="en-US" sz="3000" dirty="0" err="1" smtClean="0"/>
              <a:t>mereka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Model </a:t>
            </a:r>
            <a:r>
              <a:rPr lang="en-US" dirty="0" err="1" smtClean="0"/>
              <a:t>Aristoteles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		    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Setting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							      </a:t>
            </a:r>
            <a:r>
              <a:rPr lang="en-US" sz="2800" b="1" dirty="0" smtClean="0">
                <a:solidFill>
                  <a:srgbClr val="002060"/>
                </a:solidFill>
              </a:rPr>
              <a:t>Setting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Aristoteles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2971800"/>
            <a:ext cx="1752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Pembicara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3276600" y="2971800"/>
            <a:ext cx="1752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Pesan</a:t>
            </a:r>
            <a:r>
              <a:rPr lang="en-US" sz="2200" dirty="0" smtClean="0"/>
              <a:t> </a:t>
            </a:r>
            <a:endParaRPr lang="en-US" sz="22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38400" y="35052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3429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553200" y="2971800"/>
            <a:ext cx="17526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 smtClean="0"/>
              <a:t>Pendengar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Persuasi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dicapai</a:t>
            </a:r>
            <a:r>
              <a:rPr lang="en-US" sz="3000" dirty="0" smtClean="0"/>
              <a:t>:</a:t>
            </a:r>
          </a:p>
          <a:p>
            <a:pPr>
              <a:buNone/>
            </a:pPr>
            <a:r>
              <a:rPr lang="en-US" sz="3000" dirty="0" smtClean="0"/>
              <a:t>a. </a:t>
            </a:r>
            <a:r>
              <a:rPr lang="en-US" sz="3000" i="1" dirty="0" err="1" smtClean="0"/>
              <a:t>Etos</a:t>
            </a:r>
            <a:r>
              <a:rPr lang="en-US" sz="3000" i="1" dirty="0" smtClean="0"/>
              <a:t> </a:t>
            </a:r>
            <a:r>
              <a:rPr lang="en-US" sz="3000" dirty="0" smtClean="0"/>
              <a:t>(</a:t>
            </a:r>
            <a:r>
              <a:rPr lang="en-US" sz="3000" dirty="0" err="1" smtClean="0"/>
              <a:t>kepercayaan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)</a:t>
            </a:r>
          </a:p>
          <a:p>
            <a:pPr>
              <a:buNone/>
            </a:pPr>
            <a:r>
              <a:rPr lang="en-US" sz="3000" dirty="0" smtClean="0"/>
              <a:t>b. </a:t>
            </a:r>
            <a:r>
              <a:rPr lang="en-US" sz="3000" dirty="0" err="1" smtClean="0"/>
              <a:t>Argumen</a:t>
            </a:r>
            <a:r>
              <a:rPr lang="en-US" sz="3000" dirty="0" smtClean="0"/>
              <a:t> </a:t>
            </a:r>
            <a:r>
              <a:rPr lang="en-US" sz="3000" dirty="0" err="1" smtClean="0"/>
              <a:t>Anda</a:t>
            </a:r>
            <a:r>
              <a:rPr lang="en-US" sz="3000" dirty="0" smtClean="0"/>
              <a:t> (</a:t>
            </a:r>
            <a:r>
              <a:rPr lang="en-US" sz="3000" i="1" dirty="0" smtClean="0"/>
              <a:t>logos</a:t>
            </a:r>
            <a:r>
              <a:rPr lang="en-US" sz="3000" dirty="0" smtClean="0"/>
              <a:t>-</a:t>
            </a:r>
            <a:r>
              <a:rPr lang="en-US" sz="3000" dirty="0" err="1" smtClean="0"/>
              <a:t>logika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pendapat</a:t>
            </a:r>
            <a:r>
              <a:rPr lang="en-US" sz="3000" dirty="0" smtClean="0"/>
              <a:t>  </a:t>
            </a:r>
            <a:r>
              <a:rPr lang="en-US" sz="3000" dirty="0" err="1" smtClean="0"/>
              <a:t>Anda</a:t>
            </a:r>
            <a:r>
              <a:rPr lang="en-US" sz="3000" dirty="0" smtClean="0"/>
              <a:t>).</a:t>
            </a:r>
          </a:p>
          <a:p>
            <a:pPr>
              <a:buNone/>
            </a:pPr>
            <a:r>
              <a:rPr lang="en-US" sz="3000" dirty="0" smtClean="0"/>
              <a:t>c. </a:t>
            </a:r>
            <a:r>
              <a:rPr lang="en-US" sz="3000" dirty="0" err="1" smtClean="0"/>
              <a:t>Emosi</a:t>
            </a:r>
            <a:r>
              <a:rPr lang="en-US" sz="3000" dirty="0" smtClean="0"/>
              <a:t> </a:t>
            </a:r>
            <a:r>
              <a:rPr lang="en-US" sz="3000" dirty="0" err="1" smtClean="0"/>
              <a:t>khalayak</a:t>
            </a:r>
            <a:r>
              <a:rPr lang="en-US" sz="3000" dirty="0" smtClean="0"/>
              <a:t> (</a:t>
            </a:r>
            <a:r>
              <a:rPr lang="en-US" sz="3000" i="1" dirty="0" smtClean="0"/>
              <a:t>pathos)</a:t>
            </a:r>
          </a:p>
          <a:p>
            <a:r>
              <a:rPr lang="en-US" sz="3000" dirty="0" err="1" smtClean="0"/>
              <a:t>Efek</a:t>
            </a:r>
            <a:r>
              <a:rPr lang="en-US" sz="3000" dirty="0" smtClean="0"/>
              <a:t> </a:t>
            </a:r>
            <a:r>
              <a:rPr lang="en-US" sz="3000" dirty="0" err="1" smtClean="0"/>
              <a:t>persuasif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pidato</a:t>
            </a:r>
            <a:r>
              <a:rPr lang="en-US" sz="3000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sz="3000" dirty="0" err="1" smtClean="0"/>
              <a:t>Isi</a:t>
            </a:r>
            <a:r>
              <a:rPr lang="en-US" sz="3000" dirty="0" smtClean="0"/>
              <a:t> </a:t>
            </a:r>
            <a:r>
              <a:rPr lang="en-US" sz="3000" dirty="0" err="1" smtClean="0"/>
              <a:t>pidato</a:t>
            </a:r>
            <a:endParaRPr lang="en-US" sz="3000" dirty="0" smtClean="0"/>
          </a:p>
          <a:p>
            <a:pPr marL="514350" indent="-514350">
              <a:buAutoNum type="alphaLcPeriod"/>
            </a:pPr>
            <a:r>
              <a:rPr lang="en-US" sz="3000" dirty="0" err="1" smtClean="0"/>
              <a:t>Susunannya</a:t>
            </a:r>
            <a:endParaRPr lang="en-US" sz="3000" dirty="0" smtClean="0"/>
          </a:p>
          <a:p>
            <a:pPr marL="514350" indent="-514350">
              <a:buAutoNum type="alphaLcPeriod"/>
            </a:pPr>
            <a:r>
              <a:rPr lang="en-US" sz="3000" dirty="0" smtClean="0"/>
              <a:t>Cara </a:t>
            </a:r>
            <a:r>
              <a:rPr lang="en-US" sz="3000" dirty="0" err="1" smtClean="0"/>
              <a:t>penyampaiannya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3000" dirty="0" err="1" smtClean="0"/>
              <a:t>Lanjutan</a:t>
            </a:r>
            <a:r>
              <a:rPr lang="en-US" sz="3000" dirty="0" smtClean="0"/>
              <a:t>…</a:t>
            </a:r>
            <a:endParaRPr lang="en-US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sederhana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memuat</a:t>
            </a:r>
            <a:r>
              <a:rPr lang="en-US" sz="2800" dirty="0" smtClean="0"/>
              <a:t> </a:t>
            </a:r>
            <a:r>
              <a:rPr lang="en-US" sz="2800" dirty="0" err="1" smtClean="0"/>
              <a:t>unsur-unsur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,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,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kendala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Kelemahan</a:t>
            </a:r>
            <a:r>
              <a:rPr lang="en-US" sz="2800" dirty="0" smtClean="0"/>
              <a:t>: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statis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A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 (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)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membujuk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dibahas</a:t>
            </a:r>
            <a:r>
              <a:rPr lang="en-US" sz="2800" dirty="0" smtClean="0"/>
              <a:t> </a:t>
            </a:r>
            <a:r>
              <a:rPr lang="en-US" sz="2800" dirty="0" err="1" smtClean="0"/>
              <a:t>aspek-aspek</a:t>
            </a:r>
            <a:r>
              <a:rPr lang="en-US" sz="2800" dirty="0" smtClean="0"/>
              <a:t> nonverbal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model </a:t>
            </a:r>
            <a:r>
              <a:rPr lang="en-US" dirty="0" err="1" smtClean="0"/>
              <a:t>Aristoteles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idat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90800"/>
            <a:ext cx="4381216" cy="2453481"/>
          </a:xfrm>
        </p:spPr>
      </p:pic>
      <p:pic>
        <p:nvPicPr>
          <p:cNvPr id="8" name="Content Placeholder 7" descr="Ibu negara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257800" y="2514600"/>
            <a:ext cx="3679769" cy="244871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Pulang</a:t>
            </a:r>
            <a:r>
              <a:rPr lang="en-US" dirty="0" smtClean="0"/>
              <a:t> </a:t>
            </a:r>
            <a:r>
              <a:rPr lang="en-US" dirty="0" err="1" smtClean="0"/>
              <a:t>kampung</a:t>
            </a:r>
            <a:r>
              <a:rPr lang="en-US" dirty="0" smtClean="0"/>
              <a:t> </a:t>
            </a:r>
            <a:r>
              <a:rPr lang="en-US" dirty="0" err="1" smtClean="0"/>
              <a:t>nih</a:t>
            </a:r>
            <a:r>
              <a:rPr lang="en-US" dirty="0" smtClean="0"/>
              <a:t>..”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900" dirty="0" smtClean="0"/>
              <a:t>Harold </a:t>
            </a:r>
            <a:r>
              <a:rPr lang="en-US" sz="2900" dirty="0" err="1" smtClean="0"/>
              <a:t>Laswell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tahun</a:t>
            </a:r>
            <a:r>
              <a:rPr lang="en-US" sz="2900" dirty="0" smtClean="0"/>
              <a:t> 1948 </a:t>
            </a:r>
            <a:r>
              <a:rPr lang="en-US" sz="2900" dirty="0" err="1" smtClean="0"/>
              <a:t>menggambarkan</a:t>
            </a:r>
            <a:r>
              <a:rPr lang="en-US" sz="2900" dirty="0" smtClean="0"/>
              <a:t> </a:t>
            </a:r>
          </a:p>
          <a:p>
            <a:pPr algn="just">
              <a:buNone/>
            </a:pPr>
            <a:r>
              <a:rPr lang="en-US" sz="2900" dirty="0" err="1" smtClean="0"/>
              <a:t>proses</a:t>
            </a:r>
            <a:r>
              <a:rPr lang="en-US" sz="2900" dirty="0" smtClean="0"/>
              <a:t> </a:t>
            </a:r>
            <a:r>
              <a:rPr lang="en-US" sz="2900" dirty="0" err="1" smtClean="0"/>
              <a:t>komunikasi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fungsi-fungsi</a:t>
            </a:r>
            <a:r>
              <a:rPr lang="en-US" sz="2900" dirty="0" smtClean="0"/>
              <a:t> yang </a:t>
            </a:r>
            <a:r>
              <a:rPr lang="en-US" sz="2900" dirty="0" err="1" smtClean="0"/>
              <a:t>diembannya</a:t>
            </a:r>
            <a:r>
              <a:rPr lang="en-US" sz="2900" dirty="0" smtClean="0"/>
              <a:t> </a:t>
            </a:r>
          </a:p>
          <a:p>
            <a:pPr algn="just">
              <a:buNone/>
            </a:pPr>
            <a:r>
              <a:rPr lang="en-US" sz="2900" dirty="0" err="1" smtClean="0"/>
              <a:t>dalam</a:t>
            </a:r>
            <a:r>
              <a:rPr lang="en-US" sz="2900" dirty="0" smtClean="0"/>
              <a:t> </a:t>
            </a:r>
            <a:r>
              <a:rPr lang="en-US" sz="2900" dirty="0" err="1" smtClean="0"/>
              <a:t>masyarakat</a:t>
            </a:r>
            <a:r>
              <a:rPr lang="en-US" sz="2900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algn="ctr"/>
            <a:r>
              <a:rPr lang="en-US" i="1" dirty="0" smtClean="0"/>
              <a:t>Who</a:t>
            </a:r>
          </a:p>
          <a:p>
            <a:pPr algn="ctr"/>
            <a:r>
              <a:rPr lang="en-US" i="1" dirty="0" smtClean="0"/>
              <a:t>Says What</a:t>
            </a:r>
          </a:p>
          <a:p>
            <a:pPr algn="ctr"/>
            <a:r>
              <a:rPr lang="en-US" i="1" dirty="0" smtClean="0"/>
              <a:t>In which channel</a:t>
            </a:r>
          </a:p>
          <a:p>
            <a:pPr algn="ctr"/>
            <a:r>
              <a:rPr lang="en-US" i="1" dirty="0" smtClean="0"/>
              <a:t>To whom</a:t>
            </a:r>
          </a:p>
          <a:p>
            <a:pPr algn="ctr"/>
            <a:r>
              <a:rPr lang="en-US" i="1" dirty="0" smtClean="0"/>
              <a:t>With what effect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Model </a:t>
            </a:r>
            <a:r>
              <a:rPr lang="en-US" dirty="0" err="1" smtClean="0"/>
              <a:t>Lasswell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smtClean="0">
                <a:solidFill>
                  <a:srgbClr val="C00000"/>
                </a:solidFill>
                <a:latin typeface="LoveMeForever" pitchFamily="2" charset="0"/>
                <a:ea typeface="LoveMeForever" pitchFamily="2" charset="0"/>
              </a:rPr>
              <a:t>Model-model </a:t>
            </a:r>
            <a:r>
              <a:rPr lang="en-US" sz="7000" b="1" dirty="0" err="1" smtClean="0">
                <a:solidFill>
                  <a:srgbClr val="C00000"/>
                </a:solidFill>
                <a:latin typeface="LoveMeForever" pitchFamily="2" charset="0"/>
                <a:ea typeface="LoveMeForever" pitchFamily="2" charset="0"/>
              </a:rPr>
              <a:t>Komunikasi</a:t>
            </a:r>
            <a:endParaRPr lang="en-US" sz="7000" b="1" dirty="0">
              <a:solidFill>
                <a:srgbClr val="C00000"/>
              </a:solidFill>
              <a:latin typeface="LoveMeForever" pitchFamily="2" charset="0"/>
              <a:ea typeface="LoveMeForever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rgbClr val="F02298"/>
              </a:solidFill>
              <a:latin typeface="Fineliner Script" pitchFamily="50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sz="2800" dirty="0" err="1" smtClean="0"/>
              <a:t>Pengawasan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diplomat</a:t>
            </a:r>
          </a:p>
          <a:p>
            <a:pPr marL="514350" indent="-51435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Korelasi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merespons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pendidik</a:t>
            </a:r>
            <a:r>
              <a:rPr lang="en-US" sz="2800" dirty="0" smtClean="0"/>
              <a:t>, </a:t>
            </a:r>
            <a:r>
              <a:rPr lang="en-US" sz="2800" dirty="0" err="1" smtClean="0"/>
              <a:t>jurnalis</a:t>
            </a:r>
            <a:r>
              <a:rPr lang="en-US" sz="2800" dirty="0" smtClean="0"/>
              <a:t>, </a:t>
            </a:r>
            <a:r>
              <a:rPr lang="en-US" sz="2800" dirty="0" err="1" smtClean="0"/>
              <a:t>penceramah</a:t>
            </a:r>
            <a:r>
              <a:rPr lang="en-US" sz="2800" dirty="0" smtClean="0"/>
              <a:t> </a:t>
            </a:r>
            <a:r>
              <a:rPr lang="en-US" sz="2800" dirty="0" err="1" smtClean="0"/>
              <a:t>membantu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err="1" smtClean="0"/>
              <a:t>mengkorelasikan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mengumpulkan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</a:t>
            </a:r>
            <a:r>
              <a:rPr lang="en-US" sz="2800" dirty="0" err="1" smtClean="0"/>
              <a:t>warisan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generasi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berikutnya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</a:t>
            </a:r>
            <a:r>
              <a:rPr lang="en-US" sz="2800" dirty="0" smtClean="0"/>
              <a:t> </a:t>
            </a:r>
            <a:r>
              <a:rPr lang="en-US" sz="2800" dirty="0" err="1" smtClean="0"/>
              <a:t>sekolah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lancar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editor, </a:t>
            </a:r>
            <a:r>
              <a:rPr lang="en-US" sz="2800" dirty="0" err="1" smtClean="0"/>
              <a:t>penyensor</a:t>
            </a:r>
            <a:r>
              <a:rPr lang="en-US" sz="2800" dirty="0" smtClean="0"/>
              <a:t>, </a:t>
            </a:r>
            <a:r>
              <a:rPr lang="en-US" sz="2800" dirty="0" err="1" smtClean="0"/>
              <a:t>propagandis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penyimpangan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menemukan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mengganggu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efisen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aspek-aspek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a. </a:t>
            </a:r>
            <a:r>
              <a:rPr lang="en-US" sz="2800" i="1" dirty="0" smtClean="0"/>
              <a:t>Who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pengendalian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pesan</a:t>
            </a:r>
            <a:r>
              <a:rPr lang="en-US" sz="2800" dirty="0" smtClean="0">
                <a:sym typeface="Wingdings" pitchFamily="2" charset="2"/>
              </a:rPr>
              <a:t>  co: </a:t>
            </a:r>
            <a:r>
              <a:rPr lang="en-US" sz="2800" dirty="0" err="1" smtClean="0">
                <a:sym typeface="Wingdings" pitchFamily="2" charset="2"/>
              </a:rPr>
              <a:t>penjaga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sym typeface="Wingdings" pitchFamily="2" charset="2"/>
              </a:rPr>
              <a:t>gerbang</a:t>
            </a: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b. </a:t>
            </a:r>
            <a:r>
              <a:rPr lang="en-US" sz="2800" i="1" dirty="0" smtClean="0">
                <a:sym typeface="Wingdings" pitchFamily="2" charset="2"/>
              </a:rPr>
              <a:t>Says what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bahan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untuk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analisis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isi</a:t>
            </a:r>
            <a:r>
              <a:rPr lang="en-US" sz="2800" dirty="0" smtClean="0">
                <a:sym typeface="Wingdings" pitchFamily="2" charset="2"/>
              </a:rPr>
              <a:t> </a:t>
            </a:r>
          </a:p>
          <a:p>
            <a:pPr lvl="0">
              <a:buNone/>
            </a:pPr>
            <a:r>
              <a:rPr lang="en-US" sz="2800" dirty="0" smtClean="0">
                <a:sym typeface="Wingdings" pitchFamily="2" charset="2"/>
              </a:rPr>
              <a:t>c. </a:t>
            </a:r>
            <a:r>
              <a:rPr lang="en-US" sz="2800" i="1" dirty="0" smtClean="0">
                <a:sym typeface="Wingdings" pitchFamily="2" charset="2"/>
              </a:rPr>
              <a:t>In which channel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d</a:t>
            </a:r>
            <a:r>
              <a:rPr lang="en-US" sz="2800" dirty="0" err="1" smtClean="0"/>
              <a:t>alam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media</a:t>
            </a:r>
          </a:p>
          <a:p>
            <a:pPr>
              <a:buNone/>
            </a:pPr>
            <a:r>
              <a:rPr lang="en-US" sz="2800" dirty="0" smtClean="0"/>
              <a:t>d. </a:t>
            </a:r>
            <a:r>
              <a:rPr lang="en-US" sz="2800" i="1" dirty="0" smtClean="0"/>
              <a:t>To whom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Analisis</a:t>
            </a:r>
            <a:r>
              <a:rPr lang="en-US" sz="2800" dirty="0" smtClean="0"/>
              <a:t> </a:t>
            </a:r>
            <a:r>
              <a:rPr lang="en-US" sz="2800" dirty="0" err="1" smtClean="0"/>
              <a:t>audiens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pemilih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PEMILU</a:t>
            </a:r>
          </a:p>
          <a:p>
            <a:pPr lvl="0">
              <a:buNone/>
            </a:pPr>
            <a:r>
              <a:rPr lang="en-US" sz="2800" dirty="0" smtClean="0"/>
              <a:t>e. </a:t>
            </a:r>
            <a:r>
              <a:rPr lang="en-US" sz="2800" i="1" dirty="0" smtClean="0"/>
              <a:t>With what effect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Akibat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</a:t>
            </a:r>
            <a:r>
              <a:rPr lang="en-US" sz="2800" dirty="0" err="1" smtClean="0"/>
              <a:t>embaca</a:t>
            </a:r>
            <a:r>
              <a:rPr lang="en-US" sz="2800" dirty="0" smtClean="0"/>
              <a:t>, </a:t>
            </a:r>
            <a:r>
              <a:rPr lang="en-US" sz="2800" dirty="0" err="1" smtClean="0"/>
              <a:t>pendengar</a:t>
            </a:r>
            <a:r>
              <a:rPr lang="en-US" sz="2800" dirty="0" smtClean="0"/>
              <a:t>, </a:t>
            </a:r>
            <a:r>
              <a:rPr lang="en-US" sz="2800" dirty="0" err="1" smtClean="0"/>
              <a:t>pemirsa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Laswell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Claude Shannon </a:t>
            </a:r>
            <a:r>
              <a:rPr lang="en-US" sz="2800" dirty="0" err="1" smtClean="0"/>
              <a:t>dan</a:t>
            </a:r>
            <a:r>
              <a:rPr lang="en-US" sz="2800" dirty="0" smtClean="0"/>
              <a:t> Warren Weaver </a:t>
            </a:r>
            <a:r>
              <a:rPr lang="en-US" sz="2800" dirty="0" err="1" smtClean="0"/>
              <a:t>dikemukakan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th</a:t>
            </a:r>
            <a:r>
              <a:rPr lang="en-US" sz="2800" dirty="0" smtClean="0"/>
              <a:t>. 1949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buku</a:t>
            </a:r>
            <a:r>
              <a:rPr lang="en-US" sz="2800" dirty="0" smtClean="0"/>
              <a:t> </a:t>
            </a:r>
            <a:r>
              <a:rPr lang="en-US" sz="2800" i="1" dirty="0" smtClean="0"/>
              <a:t>The Mathematical Theory of Communication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Disebut</a:t>
            </a:r>
            <a:r>
              <a:rPr lang="en-US" sz="2800" dirty="0" smtClean="0"/>
              <a:t> model </a:t>
            </a:r>
            <a:r>
              <a:rPr lang="en-US" sz="2800" dirty="0" err="1" smtClean="0"/>
              <a:t>matematis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model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.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“</a:t>
            </a:r>
            <a:r>
              <a:rPr lang="en-US" sz="2800" dirty="0" err="1" smtClean="0">
                <a:solidFill>
                  <a:srgbClr val="C00000"/>
                </a:solidFill>
              </a:rPr>
              <a:t>Apa</a:t>
            </a:r>
            <a:r>
              <a:rPr lang="en-US" sz="2800" dirty="0" smtClean="0">
                <a:solidFill>
                  <a:srgbClr val="C00000"/>
                </a:solidFill>
              </a:rPr>
              <a:t> yang </a:t>
            </a:r>
            <a:r>
              <a:rPr lang="en-US" sz="2800" dirty="0" err="1" smtClean="0">
                <a:solidFill>
                  <a:srgbClr val="C00000"/>
                </a:solidFill>
              </a:rPr>
              <a:t>terjadi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informasi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sejak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saat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dikirimkan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hingga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diterima</a:t>
            </a:r>
            <a:r>
              <a:rPr lang="en-US" sz="2800" dirty="0" smtClean="0">
                <a:solidFill>
                  <a:srgbClr val="C00000"/>
                </a:solidFill>
              </a:rPr>
              <a:t>”.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Shannon </a:t>
            </a:r>
            <a:r>
              <a:rPr lang="en-US" dirty="0" err="1" smtClean="0"/>
              <a:t>dan</a:t>
            </a:r>
            <a:r>
              <a:rPr lang="en-US" dirty="0" smtClean="0"/>
              <a:t> Weaver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hannon weav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5539" y="2057400"/>
            <a:ext cx="8359253" cy="3733800"/>
          </a:xfrm>
        </p:spPr>
      </p:pic>
      <p:sp>
        <p:nvSpPr>
          <p:cNvPr id="3" name="Rectangle 2"/>
          <p:cNvSpPr/>
          <p:nvPr/>
        </p:nvSpPr>
        <p:spPr>
          <a:xfrm>
            <a:off x="4495800" y="228600"/>
            <a:ext cx="4648200" cy="6309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Shannon &amp; Weaver</a:t>
            </a:r>
            <a:endParaRPr lang="en-US" sz="3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otak</a:t>
            </a:r>
            <a:endParaRPr lang="en-US" sz="2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i="1" dirty="0" smtClean="0">
                <a:sym typeface="Wingdings" pitchFamily="2" charset="2"/>
              </a:rPr>
              <a:t>Transmitter</a:t>
            </a:r>
            <a:r>
              <a:rPr lang="en-US" sz="2800" dirty="0" smtClean="0">
                <a:sym typeface="Wingdings" pitchFamily="2" charset="2"/>
              </a:rPr>
              <a:t>  </a:t>
            </a:r>
            <a:r>
              <a:rPr lang="en-US" sz="2800" dirty="0" err="1" smtClean="0">
                <a:sym typeface="Wingdings" pitchFamily="2" charset="2"/>
              </a:rPr>
              <a:t>mekanisme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suara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dihasilkan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sinyal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kata-kata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terucapkan</a:t>
            </a:r>
            <a:r>
              <a:rPr lang="en-US" sz="2800" dirty="0" smtClean="0">
                <a:sym typeface="Wingdings" pitchFamily="2" charset="2"/>
              </a:rPr>
              <a:t>), </a:t>
            </a:r>
            <a:r>
              <a:rPr lang="en-US" sz="2800" dirty="0" err="1" smtClean="0">
                <a:sym typeface="Wingdings" pitchFamily="2" charset="2"/>
              </a:rPr>
              <a:t>melalui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udara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sebagai</a:t>
            </a:r>
            <a:r>
              <a:rPr lang="en-US" sz="2800" dirty="0" smtClean="0">
                <a:sym typeface="Wingdings" pitchFamily="2" charset="2"/>
              </a:rPr>
              <a:t>) </a:t>
            </a:r>
            <a:r>
              <a:rPr lang="en-US" sz="2800" dirty="0" err="1" smtClean="0">
                <a:sym typeface="Wingdings" pitchFamily="2" charset="2"/>
              </a:rPr>
              <a:t>saluran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Penerima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i="1" dirty="0" smtClean="0">
                <a:sym typeface="Wingdings" pitchFamily="2" charset="2"/>
              </a:rPr>
              <a:t>receiver</a:t>
            </a:r>
            <a:r>
              <a:rPr lang="en-US" sz="2800" dirty="0" smtClean="0">
                <a:sym typeface="Wingdings" pitchFamily="2" charset="2"/>
              </a:rPr>
              <a:t>)  </a:t>
            </a:r>
            <a:r>
              <a:rPr lang="en-US" sz="2800" dirty="0" err="1" smtClean="0">
                <a:sym typeface="Wingdings" pitchFamily="2" charset="2"/>
              </a:rPr>
              <a:t>mekanisme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pendengaran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dengan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rekonstruksi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sinyal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>
                <a:sym typeface="Wingdings" pitchFamily="2" charset="2"/>
              </a:rPr>
              <a:t>Sasaran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i="1" dirty="0" smtClean="0">
                <a:sym typeface="Wingdings" pitchFamily="2" charset="2"/>
              </a:rPr>
              <a:t>destination</a:t>
            </a:r>
            <a:r>
              <a:rPr lang="en-US" sz="2800" dirty="0" smtClean="0">
                <a:sym typeface="Wingdings" pitchFamily="2" charset="2"/>
              </a:rPr>
              <a:t>)  </a:t>
            </a:r>
            <a:r>
              <a:rPr lang="en-US" sz="2800" dirty="0" err="1" smtClean="0">
                <a:sym typeface="Wingdings" pitchFamily="2" charset="2"/>
              </a:rPr>
              <a:t>otak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orang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menjadi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tujuan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itu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Penyampaian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kecermatannya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dikomunikasikan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dimungkinkan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Gangguan</a:t>
            </a:r>
            <a:r>
              <a:rPr lang="en-US" sz="2800" dirty="0" smtClean="0"/>
              <a:t> (</a:t>
            </a:r>
            <a:r>
              <a:rPr lang="en-US" sz="2800" i="1" dirty="0" smtClean="0"/>
              <a:t>noise</a:t>
            </a:r>
            <a:r>
              <a:rPr lang="en-US" sz="2800" dirty="0" smtClean="0"/>
              <a:t>),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dikehendaki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mengganggu</a:t>
            </a:r>
            <a:r>
              <a:rPr lang="en-US" sz="2800" dirty="0" smtClean="0"/>
              <a:t> </a:t>
            </a:r>
            <a:r>
              <a:rPr lang="en-US" sz="2800" dirty="0" err="1" smtClean="0"/>
              <a:t>kecermatan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panggilan</a:t>
            </a:r>
            <a:r>
              <a:rPr lang="en-US" sz="2800" dirty="0" smtClean="0"/>
              <a:t> </a:t>
            </a:r>
            <a:r>
              <a:rPr lang="en-US" sz="2800" dirty="0" err="1" smtClean="0"/>
              <a:t>telepon</a:t>
            </a:r>
            <a:r>
              <a:rPr lang="en-US" sz="2800" dirty="0" smtClean="0"/>
              <a:t>, </a:t>
            </a:r>
            <a:r>
              <a:rPr lang="en-US" sz="2800" dirty="0" err="1" smtClean="0"/>
              <a:t>musik</a:t>
            </a:r>
            <a:r>
              <a:rPr lang="en-US" sz="2800" dirty="0" smtClean="0"/>
              <a:t> </a:t>
            </a:r>
            <a:r>
              <a:rPr lang="en-US" sz="2800" dirty="0" err="1" smtClean="0"/>
              <a:t>hingar</a:t>
            </a:r>
            <a:r>
              <a:rPr lang="en-US" sz="2800" dirty="0" smtClean="0"/>
              <a:t> </a:t>
            </a:r>
            <a:r>
              <a:rPr lang="en-US" sz="2800" dirty="0" err="1" smtClean="0"/>
              <a:t>bingar</a:t>
            </a:r>
            <a:r>
              <a:rPr lang="en-US" sz="2800" dirty="0" smtClean="0"/>
              <a:t>, </a:t>
            </a:r>
            <a:r>
              <a:rPr lang="en-US" sz="2800" dirty="0" err="1" smtClean="0"/>
              <a:t>sirene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rumah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merasuki</a:t>
            </a:r>
            <a:r>
              <a:rPr lang="en-US" sz="2800" dirty="0" smtClean="0"/>
              <a:t> </a:t>
            </a:r>
            <a:r>
              <a:rPr lang="en-US" sz="2800" dirty="0" err="1" smtClean="0"/>
              <a:t>pikiran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mengganggu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akurat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melamun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entropi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entrophy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smtClean="0"/>
              <a:t>redudansi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redudancy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keseimbangan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antara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keduanya</a:t>
            </a:r>
            <a:r>
              <a:rPr lang="en-US" sz="2800" dirty="0" smtClean="0">
                <a:sym typeface="Wingdings" pitchFamily="2" charset="2"/>
              </a:rPr>
              <a:t> agar </a:t>
            </a:r>
            <a:r>
              <a:rPr lang="en-US" sz="2800" dirty="0" err="1" smtClean="0">
                <a:sym typeface="Wingdings" pitchFamily="2" charset="2"/>
              </a:rPr>
              <a:t>komunikasi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efisien</a:t>
            </a:r>
            <a:r>
              <a:rPr lang="en-US" sz="2800" dirty="0" smtClean="0">
                <a:sym typeface="Wingdings" pitchFamily="2" charset="2"/>
              </a:rPr>
              <a:t>.</a:t>
            </a:r>
          </a:p>
          <a:p>
            <a:r>
              <a:rPr lang="en-US" sz="2800" dirty="0" smtClean="0">
                <a:sym typeface="Wingdings" pitchFamily="2" charset="2"/>
              </a:rPr>
              <a:t>“</a:t>
            </a:r>
            <a:r>
              <a:rPr lang="en-US" sz="2800" dirty="0" err="1" smtClean="0">
                <a:sym typeface="Wingdings" pitchFamily="2" charset="2"/>
              </a:rPr>
              <a:t>Semakin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banyak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gangguan</a:t>
            </a:r>
            <a:r>
              <a:rPr lang="en-US" sz="2800" dirty="0" smtClean="0">
                <a:sym typeface="Wingdings" pitchFamily="2" charset="2"/>
              </a:rPr>
              <a:t>, </a:t>
            </a:r>
            <a:r>
              <a:rPr lang="en-US" sz="2800" dirty="0" err="1" smtClean="0">
                <a:sym typeface="Wingdings" pitchFamily="2" charset="2"/>
              </a:rPr>
              <a:t>semakin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besar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kebutuhan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redudansi</a:t>
            </a:r>
            <a:r>
              <a:rPr lang="en-US" sz="2800" dirty="0" smtClean="0">
                <a:sym typeface="Wingdings" pitchFamily="2" charset="2"/>
              </a:rPr>
              <a:t> yang </a:t>
            </a:r>
            <a:r>
              <a:rPr lang="en-US" sz="2800" dirty="0" err="1" smtClean="0">
                <a:sym typeface="Wingdings" pitchFamily="2" charset="2"/>
              </a:rPr>
              <a:t>mengurangi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entropi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relatif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pesan</a:t>
            </a:r>
            <a:r>
              <a:rPr lang="en-US" sz="2800" dirty="0" smtClean="0">
                <a:sym typeface="Wingdings" pitchFamily="2" charset="2"/>
              </a:rPr>
              <a:t>”.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Werner J. </a:t>
            </a:r>
            <a:r>
              <a:rPr lang="en-US" dirty="0" err="1" smtClean="0"/>
              <a:t>Severin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James W. Tankard, Jr., 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mengimplikasikan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relevansi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mengimplikasikan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diteorikan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Ketidakpastian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enthrophy</a:t>
            </a:r>
            <a:r>
              <a:rPr lang="en-US" sz="2800" dirty="0" smtClean="0"/>
              <a:t>)</a:t>
            </a:r>
          </a:p>
          <a:p>
            <a:r>
              <a:rPr lang="en-US" sz="2800" i="1" dirty="0" err="1" smtClean="0"/>
              <a:t>Redudancy</a:t>
            </a:r>
            <a:r>
              <a:rPr lang="en-US" sz="2800" dirty="0" smtClean="0"/>
              <a:t> </a:t>
            </a:r>
            <a:r>
              <a:rPr lang="en-US" sz="2800" dirty="0" err="1" smtClean="0"/>
              <a:t>lawan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enthropy</a:t>
            </a:r>
            <a:r>
              <a:rPr lang="en-US" sz="2800" dirty="0" smtClean="0"/>
              <a:t>.</a:t>
            </a:r>
          </a:p>
          <a:p>
            <a:r>
              <a:rPr lang="en-US" sz="2800" i="1" dirty="0" err="1" smtClean="0"/>
              <a:t>Redudancy</a:t>
            </a:r>
            <a:r>
              <a:rPr lang="en-US" sz="2800" dirty="0" smtClean="0"/>
              <a:t>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pengulangan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r>
              <a:rPr lang="en-US" sz="2800" dirty="0" smtClean="0"/>
              <a:t> </a:t>
            </a:r>
            <a:r>
              <a:rPr lang="en-US" sz="2800" dirty="0" err="1" smtClean="0"/>
              <a:t>maksudnya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Enthrophy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Redudancy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Diterapkan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antarpribadi</a:t>
            </a:r>
            <a:r>
              <a:rPr lang="en-US" sz="2800" dirty="0" smtClean="0"/>
              <a:t>,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Kelemahan</a:t>
            </a:r>
            <a:r>
              <a:rPr lang="en-US" sz="2800" dirty="0" smtClean="0"/>
              <a:t> model Shannon &amp; Weaver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k</a:t>
            </a:r>
            <a:r>
              <a:rPr lang="en-US" sz="2800" dirty="0" err="1" smtClean="0"/>
              <a:t>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 </a:t>
            </a:r>
            <a:r>
              <a:rPr lang="en-US" sz="2800" dirty="0" err="1" smtClean="0"/>
              <a:t>secangkir</a:t>
            </a:r>
            <a:r>
              <a:rPr lang="en-US" sz="2800" dirty="0" smtClean="0"/>
              <a:t> </a:t>
            </a:r>
            <a:r>
              <a:rPr lang="en-US" sz="2800" dirty="0" err="1" smtClean="0"/>
              <a:t>teh</a:t>
            </a:r>
            <a:r>
              <a:rPr lang="en-US" sz="2800" dirty="0" smtClean="0"/>
              <a:t> </a:t>
            </a:r>
            <a:r>
              <a:rPr lang="en-US" sz="2800" dirty="0" err="1" smtClean="0"/>
              <a:t>panas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hiruk-pikuknya</a:t>
            </a:r>
            <a:r>
              <a:rPr lang="en-US" sz="2800" dirty="0" smtClean="0"/>
              <a:t> </a:t>
            </a:r>
            <a:r>
              <a:rPr lang="en-US" sz="2800" dirty="0" err="1" smtClean="0"/>
              <a:t>pesta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Pengulangan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“</a:t>
            </a:r>
            <a:r>
              <a:rPr lang="en-US" sz="2800" dirty="0" err="1" smtClean="0"/>
              <a:t>hangat</a:t>
            </a:r>
            <a:r>
              <a:rPr lang="en-US" sz="2800" dirty="0" smtClean="0"/>
              <a:t>”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menggantinya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“</a:t>
            </a:r>
            <a:r>
              <a:rPr lang="en-US" sz="2800" dirty="0" err="1" smtClean="0"/>
              <a:t>panas</a:t>
            </a:r>
            <a:r>
              <a:rPr lang="en-US" sz="2800" dirty="0" smtClean="0"/>
              <a:t>”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err="1" smtClean="0"/>
              <a:t>Redudancy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Ketidakpastian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diatasi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menambah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penyampaian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(</a:t>
            </a:r>
            <a:r>
              <a:rPr lang="en-US" sz="2800" dirty="0" err="1" smtClean="0"/>
              <a:t>berteriak</a:t>
            </a:r>
            <a:r>
              <a:rPr lang="en-US" sz="2800" dirty="0" smtClean="0"/>
              <a:t>, </a:t>
            </a:r>
            <a:r>
              <a:rPr lang="en-US" sz="2800" dirty="0" err="1" smtClean="0"/>
              <a:t>pergerakan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mengeja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 (</a:t>
            </a:r>
            <a:r>
              <a:rPr lang="en-US" i="1" dirty="0" err="1" smtClean="0"/>
              <a:t>Enthrophy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i="1" dirty="0" err="1" smtClean="0"/>
              <a:t>Redudancy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Tiga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Mirip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Shannon </a:t>
            </a:r>
            <a:r>
              <a:rPr lang="en-US" sz="2800" dirty="0" err="1" smtClean="0"/>
              <a:t>dan</a:t>
            </a:r>
            <a:r>
              <a:rPr lang="en-US" sz="2800" dirty="0" smtClean="0"/>
              <a:t> Weaver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sebenarnya</a:t>
            </a:r>
            <a:r>
              <a:rPr lang="en-US" sz="2800" dirty="0" smtClean="0"/>
              <a:t> </a:t>
            </a:r>
            <a:r>
              <a:rPr lang="en-US" sz="2800" dirty="0" err="1" smtClean="0"/>
              <a:t>dikomunikasikan</a:t>
            </a:r>
            <a:r>
              <a:rPr lang="en-US" sz="2800" dirty="0" smtClean="0"/>
              <a:t>,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itulah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dianut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interaksi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dengan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kedua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, </a:t>
            </a:r>
            <a:r>
              <a:rPr lang="en-US" sz="2800" dirty="0" err="1" smtClean="0"/>
              <a:t>menafsirkan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, </a:t>
            </a:r>
            <a:r>
              <a:rPr lang="en-US" sz="2800" dirty="0" err="1" smtClean="0"/>
              <a:t>mentransmisikan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Wilbur Schramm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, </a:t>
            </a:r>
            <a:r>
              <a:rPr lang="en-US" sz="2800" dirty="0" err="1" smtClean="0"/>
              <a:t>pesan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DEL SCHRAM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1" y="2950274"/>
            <a:ext cx="5410200" cy="309734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hramm's Model 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6434" y="1481138"/>
            <a:ext cx="7471131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</a:t>
            </a:r>
            <a:r>
              <a:rPr lang="en-US" sz="3000" dirty="0" err="1" smtClean="0"/>
              <a:t>manusia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enkoder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satu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dekoder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sasaran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lain,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sinyalnya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bahasa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mentutaskan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tindakan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,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disandi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menyandi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sasaran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menyandi</a:t>
            </a:r>
            <a:r>
              <a:rPr lang="en-US" sz="3000" dirty="0" smtClean="0"/>
              <a:t> </a:t>
            </a:r>
            <a:r>
              <a:rPr lang="en-US" sz="3000" dirty="0" err="1" smtClean="0"/>
              <a:t>balik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,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pengalaman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mereka</a:t>
            </a:r>
            <a:r>
              <a:rPr lang="en-US" sz="3000" dirty="0" smtClean="0"/>
              <a:t> </a:t>
            </a:r>
            <a:r>
              <a:rPr lang="en-US" sz="3000" dirty="0" err="1" smtClean="0"/>
              <a:t>miliki</a:t>
            </a:r>
            <a:r>
              <a:rPr lang="en-US" sz="3000" dirty="0" smtClean="0"/>
              <a:t> </a:t>
            </a:r>
            <a:r>
              <a:rPr lang="en-US" sz="3000" dirty="0" err="1" smtClean="0"/>
              <a:t>masing-masing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lingkaran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lingkaran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bertemu</a:t>
            </a:r>
            <a:r>
              <a:rPr lang="en-US" sz="2800" dirty="0" smtClean="0"/>
              <a:t>,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Co: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pernah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Rusia</a:t>
            </a:r>
            <a:r>
              <a:rPr lang="en-US" sz="2800" dirty="0" smtClean="0"/>
              <a:t>, </a:t>
            </a:r>
          </a:p>
          <a:p>
            <a:pPr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menyandi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teriakan</a:t>
            </a:r>
            <a:r>
              <a:rPr lang="en-US" sz="2800" dirty="0" smtClean="0"/>
              <a:t> “</a:t>
            </a:r>
            <a:r>
              <a:rPr lang="en-US" sz="2800" dirty="0" err="1" smtClean="0"/>
              <a:t>Api</a:t>
            </a:r>
            <a:r>
              <a:rPr lang="en-US" sz="2800" dirty="0" smtClean="0"/>
              <a:t>”,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mungkin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berteriak</a:t>
            </a:r>
            <a:r>
              <a:rPr lang="en-US" sz="2800" dirty="0" smtClean="0"/>
              <a:t> “</a:t>
            </a:r>
            <a:r>
              <a:rPr lang="en-US" sz="2800" dirty="0" err="1" smtClean="0"/>
              <a:t>Tolong</a:t>
            </a:r>
            <a:r>
              <a:rPr lang="en-US" sz="2800" dirty="0" smtClean="0"/>
              <a:t>!”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enkoder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dekoder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menyandi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=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Sebagai</a:t>
            </a:r>
            <a:r>
              <a:rPr lang="en-US" dirty="0" smtClean="0"/>
              <a:t> basis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,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menyarankan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, </a:t>
            </a:r>
            <a:r>
              <a:rPr lang="en-US" dirty="0" err="1" smtClean="0"/>
              <a:t>angka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melukiskan</a:t>
            </a:r>
            <a:r>
              <a:rPr lang="en-US" dirty="0" smtClean="0"/>
              <a:t> model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Theodore Newcomb (1953)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psikologi-sosial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Model ABX </a:t>
            </a:r>
            <a:r>
              <a:rPr lang="en-US" sz="2800" dirty="0" err="1" smtClean="0"/>
              <a:t>atau</a:t>
            </a:r>
            <a:r>
              <a:rPr lang="en-US" sz="2800" dirty="0" smtClean="0"/>
              <a:t> model </a:t>
            </a:r>
            <a:r>
              <a:rPr lang="en-US" sz="2800" dirty="0" err="1" smtClean="0"/>
              <a:t>simetri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seseorang</a:t>
            </a:r>
            <a:r>
              <a:rPr lang="en-US" sz="2800" dirty="0" smtClean="0">
                <a:sym typeface="Wingdings" pitchFamily="2" charset="2"/>
              </a:rPr>
              <a:t> A, </a:t>
            </a:r>
            <a:r>
              <a:rPr lang="en-US" sz="2800" dirty="0" err="1" smtClean="0">
                <a:sym typeface="Wingdings" pitchFamily="2" charset="2"/>
              </a:rPr>
              <a:t>menyampaikan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informasi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kepada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seorang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lainnya</a:t>
            </a:r>
            <a:r>
              <a:rPr lang="en-US" sz="2800" dirty="0" smtClean="0">
                <a:sym typeface="Wingdings" pitchFamily="2" charset="2"/>
              </a:rPr>
              <a:t>, B, </a:t>
            </a:r>
            <a:r>
              <a:rPr lang="en-US" sz="2800" dirty="0" err="1" smtClean="0">
                <a:sym typeface="Wingdings" pitchFamily="2" charset="2"/>
              </a:rPr>
              <a:t>mengenai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sesuatu</a:t>
            </a:r>
            <a:r>
              <a:rPr lang="en-US" sz="2800" dirty="0" smtClean="0">
                <a:sym typeface="Wingdings" pitchFamily="2" charset="2"/>
              </a:rPr>
              <a:t> X.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 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Newcomb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      X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Newcomb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71800" y="4419600"/>
            <a:ext cx="3124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V="1">
            <a:off x="4572000" y="2667000"/>
            <a:ext cx="1828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2933700" y="2552700"/>
            <a:ext cx="18288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3048000" y="45720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2514600" y="4267200"/>
            <a:ext cx="38100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324600" y="4114800"/>
            <a:ext cx="284525" cy="5187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Orientasi</a:t>
            </a:r>
            <a:r>
              <a:rPr lang="en-US" sz="2800" dirty="0" smtClean="0"/>
              <a:t>  A (</a:t>
            </a:r>
            <a:r>
              <a:rPr lang="en-US" sz="2800" dirty="0" err="1" smtClean="0"/>
              <a:t>sikap</a:t>
            </a:r>
            <a:r>
              <a:rPr lang="en-US" sz="2800" dirty="0" smtClean="0"/>
              <a:t>)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B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X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ketiganya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empat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orientasi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Orientasi</a:t>
            </a:r>
            <a:r>
              <a:rPr lang="en-US" sz="2800" dirty="0" smtClean="0"/>
              <a:t> A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X,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X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didekati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kognitif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Orientasi</a:t>
            </a:r>
            <a:r>
              <a:rPr lang="en-US" sz="2800" dirty="0" smtClean="0"/>
              <a:t> A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B,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pengertian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Orientasi</a:t>
            </a:r>
            <a:r>
              <a:rPr lang="en-US" sz="2800" dirty="0" smtClean="0"/>
              <a:t> B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X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Orientasi</a:t>
            </a:r>
            <a:r>
              <a:rPr lang="en-US" sz="2800" dirty="0" smtClean="0"/>
              <a:t> B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Orang-orang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mengorientasikan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Komunikatif</a:t>
            </a:r>
            <a:r>
              <a:rPr lang="en-US" sz="2800" dirty="0" smtClean="0"/>
              <a:t> </a:t>
            </a:r>
            <a:r>
              <a:rPr lang="en-US" sz="2800" dirty="0" err="1" smtClean="0"/>
              <a:t>dua-orang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 (</a:t>
            </a:r>
            <a:r>
              <a:rPr lang="en-US" sz="2800" dirty="0" err="1" smtClean="0"/>
              <a:t>intensional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psikologis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lakukan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Kita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hargai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r>
              <a:rPr lang="en-US" sz="2800" dirty="0" smtClean="0"/>
              <a:t>,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 (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X)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kesepakatan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orientasi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Th. 1957, Bruce </a:t>
            </a:r>
            <a:r>
              <a:rPr lang="en-US" sz="2800" dirty="0" err="1" smtClean="0"/>
              <a:t>Westley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Malcom</a:t>
            </a:r>
            <a:r>
              <a:rPr lang="en-US" sz="2800" dirty="0" smtClean="0"/>
              <a:t> MacLean</a:t>
            </a:r>
          </a:p>
          <a:p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model Newcomb, </a:t>
            </a:r>
            <a:r>
              <a:rPr lang="en-US" sz="2800" dirty="0" err="1" smtClean="0"/>
              <a:t>Laswell</a:t>
            </a:r>
            <a:r>
              <a:rPr lang="en-US" sz="2800" dirty="0" smtClean="0"/>
              <a:t>, Shannon &amp; Weaver.</a:t>
            </a:r>
          </a:p>
          <a:p>
            <a:r>
              <a:rPr lang="en-US" sz="2800" dirty="0" err="1" smtClean="0"/>
              <a:t>Penambahan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, </a:t>
            </a:r>
            <a:r>
              <a:rPr lang="en-US" sz="2800" dirty="0" err="1" smtClean="0"/>
              <a:t>gagasan</a:t>
            </a:r>
            <a:r>
              <a:rPr lang="en-US" sz="2800" dirty="0" smtClean="0"/>
              <a:t>, </a:t>
            </a:r>
            <a:r>
              <a:rPr lang="en-US" sz="2800" dirty="0" err="1" smtClean="0"/>
              <a:t>objek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segera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tertunda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</a:t>
            </a:r>
            <a:r>
              <a:rPr lang="en-US" dirty="0" err="1" smtClean="0"/>
              <a:t>Westley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Mac Lean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stley dan Macle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615406"/>
            <a:ext cx="4572000" cy="249555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Westley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Mac Lean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7600" y="3505200"/>
            <a:ext cx="609600" cy="13080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  <a:p>
            <a:pPr algn="ctr"/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3505200"/>
            <a:ext cx="415498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5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2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1676400" y="1905000"/>
            <a:ext cx="1981200" cy="9144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Lingkungan</a:t>
            </a:r>
            <a:r>
              <a:rPr lang="en-US" dirty="0" smtClean="0"/>
              <a:t> (X)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Terdapat</a:t>
            </a:r>
            <a:r>
              <a:rPr lang="en-US" sz="2500" dirty="0" smtClean="0"/>
              <a:t> 5 </a:t>
            </a:r>
            <a:r>
              <a:rPr lang="en-US" sz="2500" dirty="0" err="1" smtClean="0"/>
              <a:t>unsur</a:t>
            </a:r>
            <a:r>
              <a:rPr lang="en-US" sz="2500" dirty="0" smtClean="0"/>
              <a:t>: </a:t>
            </a:r>
            <a:r>
              <a:rPr lang="en-US" sz="2500" dirty="0" err="1" smtClean="0"/>
              <a:t>objek</a:t>
            </a:r>
            <a:r>
              <a:rPr lang="en-US" sz="2500" dirty="0" smtClean="0"/>
              <a:t> </a:t>
            </a:r>
            <a:r>
              <a:rPr lang="en-US" sz="2500" dirty="0" err="1" smtClean="0"/>
              <a:t>orientasi</a:t>
            </a:r>
            <a:r>
              <a:rPr lang="en-US" sz="2500" dirty="0" smtClean="0"/>
              <a:t>, </a:t>
            </a:r>
            <a:r>
              <a:rPr lang="en-US" sz="2500" dirty="0" err="1" smtClean="0"/>
              <a:t>pesan</a:t>
            </a:r>
            <a:r>
              <a:rPr lang="en-US" sz="2500" dirty="0" smtClean="0"/>
              <a:t>, </a:t>
            </a:r>
            <a:r>
              <a:rPr lang="en-US" sz="2500" dirty="0" err="1" smtClean="0"/>
              <a:t>sumber</a:t>
            </a:r>
            <a:r>
              <a:rPr lang="en-US" sz="2500" dirty="0" smtClean="0"/>
              <a:t>, </a:t>
            </a:r>
            <a:r>
              <a:rPr lang="en-US" sz="2500" dirty="0" err="1" smtClean="0"/>
              <a:t>penerima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 </a:t>
            </a:r>
            <a:r>
              <a:rPr lang="en-US" sz="2500" dirty="0" err="1" smtClean="0"/>
              <a:t>umpan</a:t>
            </a:r>
            <a:r>
              <a:rPr lang="en-US" sz="2500" dirty="0" smtClean="0"/>
              <a:t> </a:t>
            </a:r>
            <a:r>
              <a:rPr lang="en-US" sz="2500" dirty="0" err="1" smtClean="0"/>
              <a:t>balik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Sumber</a:t>
            </a:r>
            <a:r>
              <a:rPr lang="en-US" sz="2500" dirty="0" smtClean="0"/>
              <a:t> A </a:t>
            </a:r>
            <a:r>
              <a:rPr lang="en-US" sz="2500" dirty="0" err="1" smtClean="0"/>
              <a:t>menyoroti</a:t>
            </a:r>
            <a:r>
              <a:rPr lang="en-US" sz="2500" dirty="0" smtClean="0"/>
              <a:t> </a:t>
            </a:r>
            <a:r>
              <a:rPr lang="en-US" sz="2500" dirty="0" err="1" smtClean="0"/>
              <a:t>suatu</a:t>
            </a:r>
            <a:r>
              <a:rPr lang="en-US" sz="2500" dirty="0" smtClean="0"/>
              <a:t> </a:t>
            </a:r>
            <a:r>
              <a:rPr lang="en-US" sz="2500" dirty="0" err="1" smtClean="0"/>
              <a:t>objek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lingkungannya</a:t>
            </a:r>
            <a:r>
              <a:rPr lang="en-US" sz="2500" dirty="0" smtClean="0"/>
              <a:t> (X)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menciptakan</a:t>
            </a:r>
            <a:r>
              <a:rPr lang="en-US" sz="2500" dirty="0" smtClean="0"/>
              <a:t> </a:t>
            </a:r>
            <a:r>
              <a:rPr lang="en-US" sz="2500" dirty="0" err="1" smtClean="0"/>
              <a:t>pesan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 smtClean="0"/>
              <a:t>hal</a:t>
            </a:r>
            <a:r>
              <a:rPr lang="en-US" sz="2500" dirty="0" smtClean="0"/>
              <a:t> </a:t>
            </a:r>
            <a:r>
              <a:rPr lang="en-US" sz="2500" dirty="0" err="1" smtClean="0"/>
              <a:t>itu</a:t>
            </a:r>
            <a:r>
              <a:rPr lang="en-US" sz="2500" dirty="0" smtClean="0"/>
              <a:t> (X’) yang </a:t>
            </a:r>
            <a:r>
              <a:rPr lang="en-US" sz="2500" dirty="0" err="1" smtClean="0"/>
              <a:t>ia</a:t>
            </a:r>
            <a:r>
              <a:rPr lang="en-US" sz="2500" dirty="0" smtClean="0"/>
              <a:t> </a:t>
            </a:r>
            <a:r>
              <a:rPr lang="en-US" sz="2500" dirty="0" err="1" smtClean="0"/>
              <a:t>kirimkan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</a:t>
            </a:r>
            <a:r>
              <a:rPr lang="en-US" sz="2500" dirty="0" err="1" smtClean="0"/>
              <a:t>penerima</a:t>
            </a:r>
            <a:r>
              <a:rPr lang="en-US" sz="2500" dirty="0" smtClean="0"/>
              <a:t> (B).</a:t>
            </a:r>
          </a:p>
          <a:p>
            <a:r>
              <a:rPr lang="en-US" sz="2500" dirty="0" err="1" smtClean="0"/>
              <a:t>Penerima</a:t>
            </a:r>
            <a:r>
              <a:rPr lang="en-US" sz="2500" dirty="0" smtClean="0"/>
              <a:t> </a:t>
            </a:r>
            <a:r>
              <a:rPr lang="en-US" sz="2500" dirty="0" err="1" smtClean="0"/>
              <a:t>mengirimkan</a:t>
            </a:r>
            <a:r>
              <a:rPr lang="en-US" sz="2500" dirty="0" smtClean="0"/>
              <a:t> </a:t>
            </a:r>
            <a:r>
              <a:rPr lang="en-US" sz="2500" dirty="0" err="1" smtClean="0"/>
              <a:t>umpan</a:t>
            </a:r>
            <a:r>
              <a:rPr lang="en-US" sz="2500" dirty="0" smtClean="0"/>
              <a:t> </a:t>
            </a:r>
            <a:r>
              <a:rPr lang="en-US" sz="2500" dirty="0" err="1" smtClean="0"/>
              <a:t>balik</a:t>
            </a:r>
            <a:r>
              <a:rPr lang="en-US" sz="2500" dirty="0" smtClean="0"/>
              <a:t> (</a:t>
            </a:r>
            <a:r>
              <a:rPr lang="en-US" sz="2500" dirty="0" err="1" smtClean="0"/>
              <a:t>Fba</a:t>
            </a:r>
            <a:r>
              <a:rPr lang="en-US" sz="2500" dirty="0" smtClean="0"/>
              <a:t>)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 smtClean="0"/>
              <a:t>pesan</a:t>
            </a:r>
            <a:r>
              <a:rPr lang="en-US" sz="2500" dirty="0" smtClean="0"/>
              <a:t> </a:t>
            </a:r>
            <a:r>
              <a:rPr lang="en-US" sz="2500" dirty="0" err="1" smtClean="0"/>
              <a:t>kepada</a:t>
            </a:r>
            <a:r>
              <a:rPr lang="en-US" sz="2500" dirty="0" smtClean="0"/>
              <a:t> </a:t>
            </a:r>
            <a:r>
              <a:rPr lang="en-US" sz="2500" dirty="0" err="1" smtClean="0"/>
              <a:t>sumber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stley dan Maclean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286000"/>
            <a:ext cx="4523596" cy="243919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penjaga</a:t>
            </a:r>
            <a:r>
              <a:rPr lang="en-US" dirty="0" smtClean="0"/>
              <a:t> </a:t>
            </a:r>
            <a:r>
              <a:rPr lang="en-US" dirty="0" err="1" smtClean="0"/>
              <a:t>gawang</a:t>
            </a:r>
            <a:r>
              <a:rPr lang="en-US" dirty="0" smtClean="0"/>
              <a:t> (</a:t>
            </a:r>
            <a:r>
              <a:rPr lang="en-US" i="1" dirty="0" smtClean="0"/>
              <a:t>gatekeeper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opinion leader </a:t>
            </a:r>
            <a:r>
              <a:rPr lang="en-US" dirty="0" smtClean="0"/>
              <a:t>yang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X’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 A.</a:t>
            </a:r>
          </a:p>
          <a:p>
            <a:r>
              <a:rPr lang="en-US" dirty="0" smtClean="0"/>
              <a:t>Co: </a:t>
            </a:r>
            <a:r>
              <a:rPr lang="en-US" dirty="0" err="1" smtClean="0"/>
              <a:t>minat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untuk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mengirim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menerima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: </a:t>
            </a:r>
            <a:r>
              <a:rPr lang="en-US" sz="2800" dirty="0" err="1" smtClean="0">
                <a:solidFill>
                  <a:srgbClr val="FF0000"/>
                </a:solidFill>
              </a:rPr>
              <a:t>umpan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balik</a:t>
            </a:r>
            <a:r>
              <a:rPr lang="en-US" sz="2800" dirty="0" smtClean="0"/>
              <a:t>,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kemiripan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pemimpin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unsur</a:t>
            </a:r>
            <a:r>
              <a:rPr lang="en-US" sz="2800" dirty="0" smtClean="0"/>
              <a:t> </a:t>
            </a:r>
            <a:r>
              <a:rPr lang="en-US" sz="2800" dirty="0" err="1" smtClean="0"/>
              <a:t>tambahan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Membedakan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purposif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nonpurposif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citra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menyampaikan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temannya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buruk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i="1" dirty="0" smtClean="0"/>
              <a:t>killer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purposif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purposif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Model </a:t>
            </a:r>
            <a:r>
              <a:rPr lang="en-US" sz="3000" dirty="0" err="1" smtClean="0"/>
              <a:t>memberi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struktur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menguji</a:t>
            </a:r>
            <a:r>
              <a:rPr lang="en-US" sz="3000" dirty="0" smtClean="0"/>
              <a:t> </a:t>
            </a:r>
            <a:r>
              <a:rPr lang="en-US" sz="3000" dirty="0" err="1" smtClean="0"/>
              <a:t>temuan</a:t>
            </a:r>
            <a:r>
              <a:rPr lang="en-US" sz="3000" dirty="0" smtClean="0"/>
              <a:t> </a:t>
            </a:r>
            <a:r>
              <a:rPr lang="en-US" sz="3000" dirty="0" err="1" smtClean="0"/>
              <a:t>mereka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“</a:t>
            </a:r>
            <a:r>
              <a:rPr lang="en-US" sz="3000" dirty="0" err="1" smtClean="0"/>
              <a:t>dunia</a:t>
            </a:r>
            <a:r>
              <a:rPr lang="en-US" sz="3000" dirty="0" smtClean="0"/>
              <a:t> </a:t>
            </a:r>
            <a:r>
              <a:rPr lang="en-US" sz="3000" dirty="0" err="1" smtClean="0"/>
              <a:t>nyata</a:t>
            </a:r>
            <a:r>
              <a:rPr lang="en-US" sz="3000" dirty="0" smtClean="0"/>
              <a:t>”.</a:t>
            </a:r>
          </a:p>
          <a:p>
            <a:r>
              <a:rPr lang="en-US" sz="3000" dirty="0" err="1" smtClean="0"/>
              <a:t>Fungsi</a:t>
            </a:r>
            <a:r>
              <a:rPr lang="en-US" sz="3000" dirty="0" smtClean="0"/>
              <a:t> model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:</a:t>
            </a:r>
          </a:p>
          <a:p>
            <a:pPr marL="514350" indent="-514350">
              <a:buAutoNum type="arabicParenR"/>
            </a:pPr>
            <a:r>
              <a:rPr lang="en-US" sz="3000" dirty="0" err="1" smtClean="0"/>
              <a:t>Melukiskan</a:t>
            </a:r>
            <a:r>
              <a:rPr lang="en-US" sz="3000" dirty="0" smtClean="0"/>
              <a:t> </a:t>
            </a:r>
            <a:r>
              <a:rPr lang="en-US" sz="3000" dirty="0" err="1" smtClean="0"/>
              <a:t>proses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endParaRPr lang="en-US" sz="3000" dirty="0" smtClean="0"/>
          </a:p>
          <a:p>
            <a:pPr marL="514350" indent="-514350">
              <a:buAutoNum type="arabicParenR"/>
            </a:pPr>
            <a:r>
              <a:rPr lang="en-US" sz="3000" dirty="0" err="1" smtClean="0"/>
              <a:t>Menunjukkan</a:t>
            </a:r>
            <a:r>
              <a:rPr lang="en-US" sz="3000" dirty="0" smtClean="0"/>
              <a:t> </a:t>
            </a:r>
            <a:r>
              <a:rPr lang="en-US" sz="3000" dirty="0" err="1" smtClean="0"/>
              <a:t>hubungan</a:t>
            </a:r>
            <a:r>
              <a:rPr lang="en-US" sz="3000" dirty="0" smtClean="0"/>
              <a:t> visual</a:t>
            </a:r>
          </a:p>
          <a:p>
            <a:pPr marL="514350" indent="-514350">
              <a:buAutoNum type="arabicParenR"/>
            </a:pPr>
            <a:r>
              <a:rPr lang="en-US" sz="3000" dirty="0" err="1" smtClean="0"/>
              <a:t>Membantu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menemukan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memperbaiki</a:t>
            </a:r>
            <a:r>
              <a:rPr lang="en-US" sz="3000" dirty="0" smtClean="0"/>
              <a:t> </a:t>
            </a:r>
            <a:r>
              <a:rPr lang="en-US" sz="3000" dirty="0" err="1" smtClean="0"/>
              <a:t>kemacetan</a:t>
            </a:r>
            <a:r>
              <a:rPr lang="en-US" sz="3000" dirty="0" smtClean="0"/>
              <a:t>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manfaat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model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nonpurposif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dikirimkan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penjaga</a:t>
            </a:r>
            <a:r>
              <a:rPr lang="en-US" sz="2800" dirty="0" smtClean="0"/>
              <a:t> </a:t>
            </a:r>
            <a:r>
              <a:rPr lang="en-US" sz="2800" dirty="0" err="1" smtClean="0"/>
              <a:t>gerbang</a:t>
            </a:r>
            <a:r>
              <a:rPr lang="en-US" sz="2800" dirty="0" smtClean="0"/>
              <a:t>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dimaksudkan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smtClean="0"/>
              <a:t>Co: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mendengar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berkomentar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,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nonpurposif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nonpurposif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Gerbner</a:t>
            </a:r>
            <a:r>
              <a:rPr lang="en-US" sz="2800" dirty="0" smtClean="0"/>
              <a:t> (1956)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perluasan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 </a:t>
            </a:r>
            <a:r>
              <a:rPr lang="en-US" sz="2800" dirty="0" err="1" smtClean="0"/>
              <a:t>Laswell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Model verbal </a:t>
            </a:r>
            <a:r>
              <a:rPr lang="en-US" sz="2800" dirty="0" err="1" smtClean="0"/>
              <a:t>dan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diagramatik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Model verbal </a:t>
            </a:r>
            <a:r>
              <a:rPr lang="en-US" sz="2800" dirty="0" err="1" smtClean="0"/>
              <a:t>Gerbner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Sumber</a:t>
            </a:r>
            <a:r>
              <a:rPr lang="en-US" sz="2800" dirty="0" smtClean="0"/>
              <a:t>, </a:t>
            </a:r>
            <a:r>
              <a:rPr lang="en-US" sz="2800" dirty="0" err="1" smtClean="0"/>
              <a:t>komunikator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Mempersepsi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Dan </a:t>
            </a:r>
            <a:r>
              <a:rPr lang="en-US" sz="2800" dirty="0" err="1" smtClean="0"/>
              <a:t>bereaksi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situasi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(</a:t>
            </a:r>
            <a:r>
              <a:rPr lang="en-US" sz="2800" dirty="0" err="1" smtClean="0"/>
              <a:t>saluran</a:t>
            </a:r>
            <a:r>
              <a:rPr lang="en-US" sz="2800" dirty="0" smtClean="0"/>
              <a:t>; media; </a:t>
            </a:r>
            <a:r>
              <a:rPr lang="en-US" sz="2800" dirty="0" err="1" smtClean="0"/>
              <a:t>rekayasa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;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</a:t>
            </a:r>
            <a:r>
              <a:rPr lang="en-US" sz="2800" dirty="0" err="1" smtClean="0"/>
              <a:t>administratif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kelembagaan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dirty="0" err="1" smtClean="0"/>
              <a:t>Gerbner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6.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7.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8. Dan </a:t>
            </a:r>
            <a:r>
              <a:rPr lang="en-US" sz="2800" dirty="0" err="1" smtClean="0"/>
              <a:t>konteks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9. Yang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10.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konsekuensi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ktorial Gerbner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0800" y="457200"/>
            <a:ext cx="4094096" cy="616102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34181"/>
            <a:ext cx="8229600" cy="868362"/>
          </a:xfrm>
        </p:spPr>
        <p:txBody>
          <a:bodyPr>
            <a:normAutofit/>
          </a:bodyPr>
          <a:lstStyle/>
          <a:p>
            <a:r>
              <a:rPr lang="en-US" sz="3500" dirty="0" smtClean="0"/>
              <a:t>Model </a:t>
            </a:r>
            <a:r>
              <a:rPr lang="en-US" sz="3500" dirty="0" err="1" smtClean="0"/>
              <a:t>piktorial</a:t>
            </a:r>
            <a:r>
              <a:rPr lang="en-US" sz="3500" dirty="0" smtClean="0"/>
              <a:t> </a:t>
            </a:r>
            <a:r>
              <a:rPr lang="en-US" sz="3500" dirty="0" err="1" smtClean="0"/>
              <a:t>Gerbner</a:t>
            </a:r>
            <a:r>
              <a:rPr lang="en-US" sz="3500" dirty="0" smtClean="0"/>
              <a:t> </a:t>
            </a:r>
            <a:endParaRPr lang="en-US" sz="35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iagramtik Gerbn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74" y="1600200"/>
            <a:ext cx="5460199" cy="37250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diagramatik</a:t>
            </a:r>
            <a:r>
              <a:rPr lang="en-US" dirty="0" smtClean="0"/>
              <a:t> </a:t>
            </a:r>
            <a:r>
              <a:rPr lang="en-US" dirty="0" err="1" smtClean="0"/>
              <a:t>Gerbner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M (</a:t>
            </a:r>
            <a:r>
              <a:rPr lang="en-US" sz="2800" dirty="0" err="1" smtClean="0"/>
              <a:t>manusia</a:t>
            </a:r>
            <a:r>
              <a:rPr lang="en-US" sz="2800" dirty="0" smtClean="0"/>
              <a:t>)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komunikasinya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</a:t>
            </a:r>
            <a:r>
              <a:rPr lang="en-US" sz="2800" dirty="0" smtClean="0"/>
              <a:t>. M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pesan-perannya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dimaknai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E’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 (</a:t>
            </a:r>
            <a:r>
              <a:rPr lang="en-US" sz="2800" i="1" dirty="0" smtClean="0"/>
              <a:t>event</a:t>
            </a:r>
            <a:r>
              <a:rPr lang="en-US" sz="2800" dirty="0" smtClean="0"/>
              <a:t>)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dipersepsi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S/ 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SSE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sinyal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kejadian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SSSE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dikomunikasikan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 smtClean="0"/>
              <a:t>Seseorang</a:t>
            </a:r>
            <a:r>
              <a:rPr lang="en-US" sz="3000" dirty="0" smtClean="0"/>
              <a:t> </a:t>
            </a:r>
            <a:r>
              <a:rPr lang="en-US" sz="3000" dirty="0" err="1" smtClean="0"/>
              <a:t>mempersepsi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kejadian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mengirimkan</a:t>
            </a:r>
            <a:r>
              <a:rPr lang="en-US" sz="3000" dirty="0" smtClean="0"/>
              <a:t> </a:t>
            </a:r>
            <a:r>
              <a:rPr lang="en-US" sz="3000" dirty="0" err="1" smtClean="0"/>
              <a:t>pesan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transmitter yang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gilirannya</a:t>
            </a:r>
            <a:r>
              <a:rPr lang="en-US" sz="3000" dirty="0" smtClean="0"/>
              <a:t> </a:t>
            </a:r>
            <a:r>
              <a:rPr lang="en-US" sz="3000" dirty="0" err="1" smtClean="0"/>
              <a:t>mengirimkan</a:t>
            </a:r>
            <a:r>
              <a:rPr lang="en-US" sz="3000" dirty="0" smtClean="0"/>
              <a:t> </a:t>
            </a:r>
            <a:r>
              <a:rPr lang="en-US" sz="3000" dirty="0" err="1" smtClean="0"/>
              <a:t>sinyal</a:t>
            </a:r>
            <a:r>
              <a:rPr lang="en-US" sz="3000" dirty="0" smtClean="0"/>
              <a:t>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;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transmisi</a:t>
            </a:r>
            <a:r>
              <a:rPr lang="en-US" sz="3000" dirty="0" smtClean="0"/>
              <a:t> </a:t>
            </a:r>
            <a:r>
              <a:rPr lang="en-US" sz="3000" dirty="0" err="1" smtClean="0"/>
              <a:t>itu</a:t>
            </a:r>
            <a:r>
              <a:rPr lang="en-US" sz="3000" dirty="0" smtClean="0"/>
              <a:t> </a:t>
            </a:r>
            <a:r>
              <a:rPr lang="en-US" sz="3000" dirty="0" err="1" smtClean="0"/>
              <a:t>sinyal</a:t>
            </a:r>
            <a:r>
              <a:rPr lang="en-US" sz="3000" dirty="0" smtClean="0"/>
              <a:t>  </a:t>
            </a:r>
            <a:r>
              <a:rPr lang="en-US" sz="3000" dirty="0" err="1" smtClean="0"/>
              <a:t>menghadapi</a:t>
            </a:r>
            <a:r>
              <a:rPr lang="en-US" sz="3000" dirty="0" smtClean="0"/>
              <a:t> </a:t>
            </a:r>
            <a:r>
              <a:rPr lang="en-US" sz="3000" dirty="0" err="1" smtClean="0"/>
              <a:t>gangguan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muncul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SSSE (</a:t>
            </a:r>
            <a:r>
              <a:rPr lang="en-US" sz="2800" dirty="0" err="1" smtClean="0"/>
              <a:t>hasil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dikomunikasikan</a:t>
            </a:r>
            <a:r>
              <a:rPr lang="en-US" sz="2800" dirty="0" smtClean="0"/>
              <a:t>) </a:t>
            </a:r>
            <a:r>
              <a:rPr lang="en-US" sz="3000" dirty="0" err="1" smtClean="0"/>
              <a:t>bagi</a:t>
            </a:r>
            <a:r>
              <a:rPr lang="en-US" sz="3000" dirty="0" smtClean="0"/>
              <a:t> </a:t>
            </a:r>
            <a:r>
              <a:rPr lang="en-US" sz="3000" dirty="0" err="1" smtClean="0"/>
              <a:t>sasaran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dirty="0" smtClean="0"/>
              <a:t>Model David K. </a:t>
            </a:r>
            <a:r>
              <a:rPr lang="en-US" sz="2800" dirty="0" err="1" smtClean="0"/>
              <a:t>Berlo</a:t>
            </a:r>
            <a:r>
              <a:rPr lang="en-US" sz="2800" dirty="0" smtClean="0"/>
              <a:t> (1960).</a:t>
            </a:r>
          </a:p>
          <a:p>
            <a:pPr algn="just"/>
            <a:r>
              <a:rPr lang="en-US" sz="2800" dirty="0" err="1" smtClean="0"/>
              <a:t>Dikenal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dengna</a:t>
            </a:r>
            <a:r>
              <a:rPr lang="en-US" sz="2800" dirty="0" smtClean="0"/>
              <a:t> model SMCR.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</a:rPr>
              <a:t>Source Message Channel Receiver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: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, </a:t>
            </a:r>
            <a:r>
              <a:rPr lang="en-US" sz="2800" dirty="0" err="1" smtClean="0"/>
              <a:t>sikap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,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, </a:t>
            </a:r>
            <a:r>
              <a:rPr lang="en-US" sz="2800" dirty="0" err="1" smtClean="0"/>
              <a:t>isi</a:t>
            </a:r>
            <a:r>
              <a:rPr lang="en-US" sz="2800" dirty="0" smtClean="0"/>
              <a:t>, </a:t>
            </a:r>
            <a:r>
              <a:rPr lang="en-US" sz="2800" dirty="0" err="1" smtClean="0"/>
              <a:t>perlakuan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Saluran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pancaindra</a:t>
            </a:r>
            <a:r>
              <a:rPr lang="en-US" sz="2800" dirty="0" smtClean="0"/>
              <a:t> (</a:t>
            </a:r>
            <a:r>
              <a:rPr lang="en-US" sz="2800" dirty="0" err="1" smtClean="0"/>
              <a:t>melihat</a:t>
            </a:r>
            <a:r>
              <a:rPr lang="en-US" sz="2800" dirty="0" smtClean="0"/>
              <a:t>, </a:t>
            </a:r>
            <a:r>
              <a:rPr lang="en-US" sz="2800" dirty="0" err="1" smtClean="0"/>
              <a:t>mendengar</a:t>
            </a:r>
            <a:r>
              <a:rPr lang="en-US" sz="2800" dirty="0" smtClean="0"/>
              <a:t>, </a:t>
            </a:r>
            <a:r>
              <a:rPr lang="en-US" sz="2800" dirty="0" err="1" smtClean="0"/>
              <a:t>menyentuh</a:t>
            </a:r>
            <a:r>
              <a:rPr lang="en-US" sz="2800" dirty="0" smtClean="0"/>
              <a:t>, </a:t>
            </a:r>
            <a:r>
              <a:rPr lang="en-US" sz="2800" dirty="0" err="1" smtClean="0"/>
              <a:t>membaui</a:t>
            </a:r>
            <a:r>
              <a:rPr lang="en-US" sz="2800" dirty="0" smtClean="0"/>
              <a:t>, </a:t>
            </a:r>
            <a:r>
              <a:rPr lang="en-US" sz="2800" dirty="0" err="1" smtClean="0"/>
              <a:t>mencicipi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9. </a:t>
            </a:r>
            <a:r>
              <a:rPr lang="en-US" sz="4000" dirty="0" err="1" smtClean="0"/>
              <a:t>Berlo</a:t>
            </a:r>
            <a:endParaRPr lang="en-US" sz="4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MCR Ber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828800"/>
            <a:ext cx="6858000" cy="346155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SMCR </a:t>
            </a:r>
            <a:r>
              <a:rPr lang="en-US" dirty="0" err="1" smtClean="0"/>
              <a:t>Berlo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Model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terbatas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antarpribadi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tertulis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meneliti</a:t>
            </a:r>
            <a:r>
              <a:rPr lang="en-US" sz="2800" dirty="0" smtClean="0"/>
              <a:t> </a:t>
            </a:r>
            <a:r>
              <a:rPr lang="en-US" sz="2800" dirty="0" err="1" smtClean="0"/>
              <a:t>efek</a:t>
            </a:r>
            <a:r>
              <a:rPr lang="en-US" sz="2800" dirty="0" smtClean="0"/>
              <a:t>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kirimkan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pembicara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menyadarai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Lingkaran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err="1" smtClean="0"/>
              <a:t>Panah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Garis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smtClean="0"/>
              <a:t>Spiral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komponen-komponen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kekuatan</a:t>
            </a:r>
            <a:r>
              <a:rPr lang="en-US" dirty="0" smtClean="0"/>
              <a:t> yang </a:t>
            </a:r>
          </a:p>
          <a:p>
            <a:pPr>
              <a:buNone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>
          <a:xfrm>
            <a:off x="3657600" y="1905000"/>
            <a:ext cx="914400" cy="3276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statis</a:t>
            </a:r>
            <a:endParaRPr lang="en-US" sz="2800" dirty="0" smtClean="0"/>
          </a:p>
          <a:p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dimasukkan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model </a:t>
            </a:r>
            <a:r>
              <a:rPr lang="en-US" sz="2800" dirty="0" err="1" smtClean="0"/>
              <a:t>grafiknya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Komunikasi</a:t>
            </a:r>
            <a:r>
              <a:rPr lang="en-US" sz="2800" dirty="0" smtClean="0"/>
              <a:t> nonverbal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Berlo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Melvin </a:t>
            </a:r>
            <a:r>
              <a:rPr lang="en-US" sz="2800" dirty="0" err="1" smtClean="0"/>
              <a:t>DeFleur</a:t>
            </a:r>
            <a:r>
              <a:rPr lang="en-US" sz="2800" dirty="0" smtClean="0"/>
              <a:t>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model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ketimbang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antarpribadi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media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umpan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, </a:t>
            </a:r>
            <a:r>
              <a:rPr lang="en-US" sz="2800" dirty="0" err="1" smtClean="0"/>
              <a:t>pemancar</a:t>
            </a:r>
            <a:r>
              <a:rPr lang="en-US" sz="2800" dirty="0" smtClean="0"/>
              <a:t>,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,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fase-fase</a:t>
            </a:r>
            <a:r>
              <a:rPr lang="en-US" sz="2800" dirty="0" smtClean="0"/>
              <a:t> </a:t>
            </a:r>
            <a:r>
              <a:rPr lang="en-US" sz="2800" dirty="0" err="1" smtClean="0"/>
              <a:t>terpisah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massa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i="1" dirty="0" smtClean="0"/>
              <a:t>receiver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menyandi-baliknya-mengubah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9445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10. </a:t>
            </a:r>
            <a:r>
              <a:rPr lang="en-US" sz="4000" dirty="0" err="1" smtClean="0"/>
              <a:t>DeFleur</a:t>
            </a:r>
            <a:endParaRPr lang="en-US" sz="4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e-fleur-mode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613" y="1481138"/>
            <a:ext cx="7928774" cy="45259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r>
              <a:rPr lang="en-US" sz="2800" dirty="0" smtClean="0"/>
              <a:t>, transmitter, </a:t>
            </a:r>
            <a:r>
              <a:rPr lang="en-US" sz="2800" dirty="0" err="1" smtClean="0"/>
              <a:t>saluran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Menurut</a:t>
            </a:r>
            <a:r>
              <a:rPr lang="en-US" sz="2800" dirty="0" smtClean="0"/>
              <a:t> De Fleur,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inilah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dinamis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Stewart L. Tubbs</a:t>
            </a:r>
          </a:p>
          <a:p>
            <a:r>
              <a:rPr lang="en-US" sz="2800" dirty="0" err="1" smtClean="0"/>
              <a:t>Penggambaran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mendasar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diadik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transaksi</a:t>
            </a:r>
            <a:r>
              <a:rPr lang="en-US" sz="2800" dirty="0" smtClean="0"/>
              <a:t>, </a:t>
            </a:r>
            <a:r>
              <a:rPr lang="en-US" sz="2800" dirty="0" err="1" smtClean="0"/>
              <a:t>mengasumsikan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sekaligus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Co: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mengamati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mitra</a:t>
            </a:r>
            <a:r>
              <a:rPr lang="en-US" sz="2800" dirty="0" smtClean="0"/>
              <a:t> </a:t>
            </a:r>
            <a:r>
              <a:rPr lang="en-US" sz="2800" dirty="0" err="1" smtClean="0"/>
              <a:t>bicara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,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bereaksi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perilakunya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Tubbs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Komunikator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“</a:t>
            </a:r>
            <a:r>
              <a:rPr lang="en-US" sz="2800" dirty="0" err="1" smtClean="0"/>
              <a:t>dimulai</a:t>
            </a:r>
            <a:r>
              <a:rPr lang="en-US" sz="2800" dirty="0" smtClean="0"/>
              <a:t>”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1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komunikator</a:t>
            </a:r>
            <a:r>
              <a:rPr lang="en-US" sz="2800" dirty="0" smtClean="0"/>
              <a:t> 2.</a:t>
            </a:r>
          </a:p>
          <a:p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sinambung</a:t>
            </a:r>
            <a:r>
              <a:rPr lang="en-US" sz="2800" dirty="0" smtClean="0"/>
              <a:t>,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Pandangan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transaksional</a:t>
            </a:r>
            <a:r>
              <a:rPr lang="en-US" sz="2800" dirty="0" smtClean="0"/>
              <a:t> </a:t>
            </a:r>
            <a:r>
              <a:rPr lang="en-US" sz="2800" dirty="0" err="1" smtClean="0"/>
              <a:t>menyarankan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bersifat</a:t>
            </a:r>
            <a:r>
              <a:rPr lang="en-US" sz="2500" dirty="0" smtClean="0"/>
              <a:t> </a:t>
            </a:r>
            <a:r>
              <a:rPr lang="en-US" sz="2500" i="1" dirty="0" smtClean="0"/>
              <a:t>irreversible </a:t>
            </a:r>
            <a:r>
              <a:rPr lang="en-US" sz="2500" dirty="0" err="1" smtClean="0"/>
              <a:t>artinya</a:t>
            </a:r>
            <a:r>
              <a:rPr lang="en-US" sz="2500" dirty="0" smtClean="0"/>
              <a:t> </a:t>
            </a:r>
            <a:r>
              <a:rPr lang="en-US" sz="2500" dirty="0" err="1" smtClean="0"/>
              <a:t>kita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lagi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posisi</a:t>
            </a:r>
            <a:r>
              <a:rPr lang="en-US" sz="2500" dirty="0" smtClean="0"/>
              <a:t> </a:t>
            </a:r>
            <a:r>
              <a:rPr lang="en-US" sz="2500" dirty="0" err="1" smtClean="0"/>
              <a:t>semula</a:t>
            </a:r>
            <a:r>
              <a:rPr lang="en-US" sz="2500" dirty="0" smtClean="0"/>
              <a:t> (</a:t>
            </a:r>
            <a:r>
              <a:rPr lang="en-US" sz="2500" dirty="0" err="1" smtClean="0"/>
              <a:t>baik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pengetahuan</a:t>
            </a:r>
            <a:r>
              <a:rPr lang="en-US" sz="2500" dirty="0" smtClean="0"/>
              <a:t>, </a:t>
            </a:r>
            <a:r>
              <a:rPr lang="en-US" sz="2500" dirty="0" err="1" smtClean="0"/>
              <a:t>pengalaman</a:t>
            </a:r>
            <a:r>
              <a:rPr lang="en-US" sz="2500" dirty="0" smtClean="0"/>
              <a:t>, </a:t>
            </a:r>
            <a:r>
              <a:rPr lang="en-US" sz="2500" dirty="0" err="1" smtClean="0"/>
              <a:t>sikap</a:t>
            </a:r>
            <a:r>
              <a:rPr lang="en-US" sz="2500" dirty="0" smtClean="0"/>
              <a:t>) </a:t>
            </a:r>
            <a:r>
              <a:rPr lang="en-US" sz="2500" dirty="0" err="1" smtClean="0"/>
              <a:t>sebelum</a:t>
            </a:r>
            <a:r>
              <a:rPr lang="en-US" sz="2500" dirty="0" smtClean="0"/>
              <a:t> </a:t>
            </a:r>
            <a:r>
              <a:rPr lang="en-US" sz="2500" dirty="0" err="1" smtClean="0"/>
              <a:t>pesan</a:t>
            </a:r>
            <a:r>
              <a:rPr lang="en-US" sz="2500" dirty="0" smtClean="0"/>
              <a:t> </a:t>
            </a:r>
            <a:r>
              <a:rPr lang="en-US" sz="2500" dirty="0" err="1" smtClean="0"/>
              <a:t>menerpa</a:t>
            </a:r>
            <a:r>
              <a:rPr lang="en-US" sz="2500" dirty="0" smtClean="0"/>
              <a:t> </a:t>
            </a:r>
            <a:r>
              <a:rPr lang="en-US" sz="2500" dirty="0" err="1" smtClean="0"/>
              <a:t>kita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Lingkaran</a:t>
            </a:r>
            <a:r>
              <a:rPr lang="en-US" sz="2500" dirty="0" smtClean="0"/>
              <a:t> </a:t>
            </a:r>
            <a:r>
              <a:rPr lang="en-US" sz="2500" dirty="0" err="1" smtClean="0"/>
              <a:t>mirip</a:t>
            </a:r>
            <a:r>
              <a:rPr lang="en-US" sz="2500" dirty="0" smtClean="0"/>
              <a:t> spiral </a:t>
            </a:r>
            <a:r>
              <a:rPr lang="en-US" sz="2500" dirty="0" err="1" smtClean="0"/>
              <a:t>menunjukkan</a:t>
            </a:r>
            <a:r>
              <a:rPr lang="en-US" sz="2500" dirty="0" smtClean="0"/>
              <a:t> </a:t>
            </a:r>
            <a:r>
              <a:rPr lang="en-US" sz="2500" dirty="0" err="1" smtClean="0"/>
              <a:t>unsur</a:t>
            </a:r>
            <a:r>
              <a:rPr lang="en-US" sz="2500" dirty="0" smtClean="0"/>
              <a:t> </a:t>
            </a:r>
            <a:r>
              <a:rPr lang="en-US" sz="2500" dirty="0" err="1" smtClean="0"/>
              <a:t>waktu</a:t>
            </a:r>
            <a:r>
              <a:rPr lang="en-US" sz="2500" dirty="0" smtClean="0"/>
              <a:t> yang </a:t>
            </a:r>
            <a:r>
              <a:rPr lang="en-US" sz="2500" dirty="0" err="1" smtClean="0"/>
              <a:t>terus</a:t>
            </a:r>
            <a:r>
              <a:rPr lang="en-US" sz="2500" dirty="0" smtClean="0"/>
              <a:t> </a:t>
            </a:r>
            <a:r>
              <a:rPr lang="en-US" sz="2500" dirty="0" err="1" smtClean="0"/>
              <a:t>berjalan</a:t>
            </a:r>
            <a:r>
              <a:rPr lang="en-US" sz="2500" dirty="0" smtClean="0"/>
              <a:t> </a:t>
            </a:r>
            <a:r>
              <a:rPr lang="en-US" sz="2500" dirty="0" err="1" smtClean="0"/>
              <a:t>menandakan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proses</a:t>
            </a:r>
            <a:r>
              <a:rPr lang="en-US" sz="2500" dirty="0" smtClean="0"/>
              <a:t> </a:t>
            </a:r>
            <a:r>
              <a:rPr lang="en-US" sz="2500" dirty="0" err="1" smtClean="0"/>
              <a:t>dinamis</a:t>
            </a:r>
            <a:r>
              <a:rPr lang="en-US" sz="2500" dirty="0" smtClean="0"/>
              <a:t> yang </a:t>
            </a:r>
            <a:r>
              <a:rPr lang="en-US" sz="2500" dirty="0" err="1" smtClean="0"/>
              <a:t>menimbulkan</a:t>
            </a:r>
            <a:r>
              <a:rPr lang="en-US" sz="2500" dirty="0" smtClean="0"/>
              <a:t> </a:t>
            </a:r>
            <a:r>
              <a:rPr lang="en-US" sz="2500" dirty="0" err="1" smtClean="0"/>
              <a:t>perubahan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peserta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Komunikator</a:t>
            </a:r>
            <a:r>
              <a:rPr lang="en-US" sz="2500" dirty="0" smtClean="0"/>
              <a:t> 1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komunikator</a:t>
            </a:r>
            <a:r>
              <a:rPr lang="en-US" sz="2500" dirty="0" smtClean="0"/>
              <a:t> 2 </a:t>
            </a:r>
            <a:r>
              <a:rPr lang="en-US" sz="2500" dirty="0" err="1" smtClean="0"/>
              <a:t>terus</a:t>
            </a:r>
            <a:r>
              <a:rPr lang="en-US" sz="2500" dirty="0" smtClean="0"/>
              <a:t> </a:t>
            </a:r>
            <a:r>
              <a:rPr lang="en-US" sz="2500" dirty="0" err="1" smtClean="0"/>
              <a:t>menerus</a:t>
            </a:r>
            <a:r>
              <a:rPr lang="en-US" sz="2500" dirty="0" smtClean="0"/>
              <a:t> </a:t>
            </a:r>
            <a:r>
              <a:rPr lang="en-US" sz="2500" dirty="0" err="1" smtClean="0"/>
              <a:t>memperoleh</a:t>
            </a:r>
            <a:r>
              <a:rPr lang="en-US" sz="2500" dirty="0" smtClean="0"/>
              <a:t> </a:t>
            </a:r>
            <a:r>
              <a:rPr lang="en-US" sz="2500" dirty="0" err="1" smtClean="0"/>
              <a:t>masukan</a:t>
            </a:r>
            <a:r>
              <a:rPr lang="en-US" sz="2500" dirty="0" smtClean="0"/>
              <a:t> 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luar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verbal, nonverbal,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Salurannya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indra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endParaRPr lang="en-US" sz="2800" dirty="0" smtClean="0"/>
          </a:p>
          <a:p>
            <a:pPr marL="514350" indent="-514350">
              <a:buAutoNum type="arabicParenR"/>
            </a:pP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tekhnis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err="1" smtClean="0"/>
              <a:t>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merasakan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rangsangan</a:t>
            </a:r>
            <a:r>
              <a:rPr lang="en-US" sz="2800" dirty="0" smtClean="0"/>
              <a:t> yang </a:t>
            </a:r>
          </a:p>
          <a:p>
            <a:pPr marL="514350" indent="-514350">
              <a:buNone/>
            </a:pPr>
            <a:r>
              <a:rPr lang="en-US" sz="2800" dirty="0" err="1" smtClean="0"/>
              <a:t>tiba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kegaduhan</a:t>
            </a:r>
            <a:r>
              <a:rPr lang="en-US" sz="2800" dirty="0" smtClean="0"/>
              <a:t>,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berbicara</a:t>
            </a:r>
            <a:r>
              <a:rPr lang="en-US" sz="2800" dirty="0" smtClean="0"/>
              <a:t> </a:t>
            </a:r>
            <a:r>
              <a:rPr lang="en-US" sz="2800" dirty="0" err="1" smtClean="0"/>
              <a:t>pelan</a:t>
            </a:r>
            <a:r>
              <a:rPr lang="en-US" sz="2800" dirty="0" smtClean="0"/>
              <a:t>, </a:t>
            </a:r>
            <a:r>
              <a:rPr lang="en-US" sz="2800" dirty="0" err="1" smtClean="0"/>
              <a:t>kesulitan</a:t>
            </a:r>
            <a:r>
              <a:rPr lang="en-US" sz="2800" dirty="0" smtClean="0"/>
              <a:t> </a:t>
            </a:r>
            <a:r>
              <a:rPr lang="en-US" sz="2800" dirty="0" err="1" smtClean="0"/>
              <a:t>bicara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semantik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lambang</a:t>
            </a:r>
            <a:r>
              <a:rPr lang="en-US" sz="2800" dirty="0" smtClean="0"/>
              <a:t> yang </a:t>
            </a:r>
          </a:p>
          <a:p>
            <a:pPr marL="514350" indent="-514350">
              <a:buNone/>
            </a:pP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, </a:t>
            </a:r>
            <a:r>
              <a:rPr lang="en-US" sz="2800" dirty="0" err="1" smtClean="0"/>
              <a:t>latar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Gangguan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ubb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6828" y="1481138"/>
            <a:ext cx="4690343" cy="4525962"/>
          </a:xfrm>
        </p:spPr>
      </p:pic>
      <p:sp>
        <p:nvSpPr>
          <p:cNvPr id="5" name="Rectangle 4"/>
          <p:cNvSpPr/>
          <p:nvPr/>
        </p:nvSpPr>
        <p:spPr>
          <a:xfrm>
            <a:off x="838200" y="914400"/>
            <a:ext cx="2601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TUBBS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Model S-R</a:t>
            </a:r>
          </a:p>
          <a:p>
            <a:pPr marL="514350" indent="-514350">
              <a:buAutoNum type="arabicParenR"/>
            </a:pPr>
            <a:r>
              <a:rPr lang="en-US" dirty="0" err="1" smtClean="0"/>
              <a:t>Aristoteles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err="1" smtClean="0"/>
              <a:t>Lasswell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Shannon </a:t>
            </a:r>
            <a:r>
              <a:rPr lang="en-US" dirty="0" err="1" smtClean="0"/>
              <a:t>dan</a:t>
            </a:r>
            <a:r>
              <a:rPr lang="en-US" dirty="0" smtClean="0"/>
              <a:t> Weaver</a:t>
            </a:r>
          </a:p>
          <a:p>
            <a:pPr marL="514350" indent="-514350">
              <a:buAutoNum type="arabicParenR"/>
            </a:pPr>
            <a:r>
              <a:rPr lang="en-US" dirty="0" smtClean="0"/>
              <a:t>Schramm</a:t>
            </a:r>
          </a:p>
          <a:p>
            <a:pPr marL="514350" indent="-514350">
              <a:buAutoNum type="arabicParenR"/>
            </a:pPr>
            <a:r>
              <a:rPr lang="en-US" dirty="0" smtClean="0"/>
              <a:t>Newcomb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Model William B. </a:t>
            </a:r>
            <a:r>
              <a:rPr lang="en-US" sz="2500" dirty="0" err="1" smtClean="0"/>
              <a:t>Gudykunst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Young </a:t>
            </a:r>
            <a:r>
              <a:rPr lang="en-US" sz="2500" dirty="0" err="1" smtClean="0"/>
              <a:t>Yun</a:t>
            </a:r>
            <a:r>
              <a:rPr lang="en-US" sz="2500" dirty="0" smtClean="0"/>
              <a:t> Kim </a:t>
            </a:r>
            <a:r>
              <a:rPr lang="en-US" sz="2500" dirty="0" err="1" smtClean="0"/>
              <a:t>merupakan</a:t>
            </a:r>
            <a:r>
              <a:rPr lang="en-US" sz="2500" dirty="0" smtClean="0"/>
              <a:t> model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antarbudaya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tatap-muka</a:t>
            </a:r>
            <a:r>
              <a:rPr lang="en-US" sz="2500" dirty="0" smtClean="0"/>
              <a:t>, </a:t>
            </a:r>
            <a:r>
              <a:rPr lang="en-US" sz="2500" dirty="0" err="1" smtClean="0"/>
              <a:t>khususnya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dua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Merepresentasikan</a:t>
            </a:r>
            <a:r>
              <a:rPr lang="en-US" sz="2500" dirty="0" smtClean="0"/>
              <a:t> </a:t>
            </a:r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antara</a:t>
            </a:r>
            <a:r>
              <a:rPr lang="en-US" sz="2500" dirty="0" smtClean="0"/>
              <a:t> </a:t>
            </a:r>
            <a:r>
              <a:rPr lang="en-US" sz="2500" dirty="0" err="1" smtClean="0"/>
              <a:t>siapa</a:t>
            </a:r>
            <a:r>
              <a:rPr lang="en-US" sz="2500" dirty="0" smtClean="0"/>
              <a:t> </a:t>
            </a:r>
            <a:r>
              <a:rPr lang="en-US" sz="2500" dirty="0" err="1" smtClean="0"/>
              <a:t>saja</a:t>
            </a:r>
            <a:r>
              <a:rPr lang="en-US" sz="2500" dirty="0" smtClean="0"/>
              <a:t>,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dasarnya</a:t>
            </a:r>
            <a:r>
              <a:rPr lang="en-US" sz="2500" dirty="0" smtClean="0"/>
              <a:t> </a:t>
            </a:r>
            <a:r>
              <a:rPr lang="en-US" sz="2500" dirty="0" err="1" smtClean="0"/>
              <a:t>tiap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 </a:t>
            </a:r>
            <a:r>
              <a:rPr lang="en-US" sz="2500" dirty="0" err="1" smtClean="0"/>
              <a:t>berbeda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Dua</a:t>
            </a:r>
            <a:r>
              <a:rPr lang="en-US" sz="2500" dirty="0" smtClean="0"/>
              <a:t> </a:t>
            </a:r>
            <a:r>
              <a:rPr lang="en-US" sz="2500" dirty="0" err="1" smtClean="0"/>
              <a:t>orang</a:t>
            </a:r>
            <a:r>
              <a:rPr lang="en-US" sz="2500" dirty="0" smtClean="0"/>
              <a:t> yang </a:t>
            </a:r>
            <a:r>
              <a:rPr lang="en-US" sz="2500" dirty="0" err="1" smtClean="0"/>
              <a:t>setara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berkomunikasi</a:t>
            </a:r>
            <a:r>
              <a:rPr lang="en-US" sz="2500" dirty="0" smtClean="0"/>
              <a:t>, </a:t>
            </a:r>
            <a:r>
              <a:rPr lang="en-US" sz="2500" dirty="0" err="1" smtClean="0"/>
              <a:t>masing-masing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pengirim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sekaligus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penerima</a:t>
            </a:r>
            <a:r>
              <a:rPr lang="en-US" sz="2500" dirty="0" smtClean="0"/>
              <a:t>.</a:t>
            </a:r>
          </a:p>
          <a:p>
            <a:r>
              <a:rPr lang="en-US" sz="2500" dirty="0" err="1" smtClean="0"/>
              <a:t>Komunikasi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statis</a:t>
            </a:r>
            <a:r>
              <a:rPr lang="en-US" sz="2500" dirty="0" smtClean="0"/>
              <a:t>.</a:t>
            </a:r>
          </a:p>
          <a:p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12. </a:t>
            </a:r>
            <a:r>
              <a:rPr lang="en-US" dirty="0" err="1" smtClean="0"/>
              <a:t>Gudykunst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Kim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/>
              <a:t>Penyandian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penyandian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</a:t>
            </a:r>
            <a:r>
              <a:rPr lang="en-US" sz="2800" dirty="0" err="1" smtClean="0"/>
              <a:t>pesan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faktor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budaya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sosiobudaya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psikobudaya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faktor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lingkungan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err="1" smtClean="0"/>
              <a:t>Faktor-faktor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menjelaskan</a:t>
            </a:r>
            <a:r>
              <a:rPr lang="en-US" sz="2800" dirty="0" smtClean="0"/>
              <a:t> </a:t>
            </a:r>
            <a:r>
              <a:rPr lang="en-US" sz="2800" dirty="0" err="1" smtClean="0"/>
              <a:t>kemiripan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. </a:t>
            </a:r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memilih</a:t>
            </a:r>
            <a:r>
              <a:rPr lang="en-US" sz="2800" dirty="0" smtClean="0"/>
              <a:t> </a:t>
            </a:r>
            <a:r>
              <a:rPr lang="en-US" sz="2800" dirty="0" err="1" smtClean="0"/>
              <a:t>peduli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2) </a:t>
            </a:r>
            <a:r>
              <a:rPr lang="en-US" sz="2800" dirty="0" err="1" smtClean="0"/>
              <a:t>Sosiobudaya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err="1" smtClean="0"/>
              <a:t>Pengaruh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penataan</a:t>
            </a:r>
            <a:r>
              <a:rPr lang="en-US" sz="2800" dirty="0" smtClean="0"/>
              <a:t> </a:t>
            </a:r>
          </a:p>
          <a:p>
            <a:pPr marL="514350" indent="-514350">
              <a:buNone/>
            </a:pPr>
            <a:r>
              <a:rPr lang="en-US" sz="2800" dirty="0" err="1" smtClean="0"/>
              <a:t>sosial</a:t>
            </a:r>
            <a:r>
              <a:rPr lang="en-US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keanggotaan</a:t>
            </a:r>
            <a:r>
              <a:rPr lang="en-US" sz="2800" dirty="0" smtClean="0"/>
              <a:t>,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,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, </a:t>
            </a:r>
            <a:r>
              <a:rPr lang="en-US" sz="2800" dirty="0" err="1" smtClean="0"/>
              <a:t>ekspektasi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Psikobudaya</a:t>
            </a:r>
            <a:endParaRPr lang="en-US" sz="2800" dirty="0" smtClean="0"/>
          </a:p>
          <a:p>
            <a:pPr>
              <a:buNone/>
            </a:pP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penataan</a:t>
            </a:r>
            <a:r>
              <a:rPr lang="en-US" sz="2800" dirty="0" smtClean="0"/>
              <a:t> </a:t>
            </a:r>
            <a:r>
              <a:rPr lang="en-US" sz="2800" dirty="0" err="1" smtClean="0"/>
              <a:t>pribadi</a:t>
            </a:r>
            <a:r>
              <a:rPr lang="en-US" sz="2800" dirty="0" smtClean="0"/>
              <a:t> (</a:t>
            </a:r>
            <a:r>
              <a:rPr lang="en-US" sz="2800" dirty="0" err="1" smtClean="0"/>
              <a:t>stereotip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).</a:t>
            </a:r>
          </a:p>
          <a:p>
            <a:pPr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Etnosentrisme</a:t>
            </a:r>
            <a:r>
              <a:rPr lang="en-US" sz="2800" dirty="0" smtClean="0"/>
              <a:t> (</a:t>
            </a:r>
            <a:r>
              <a:rPr lang="en-US" sz="2800" dirty="0" err="1" smtClean="0"/>
              <a:t>menafsirkan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lain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pemikiran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lain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). </a:t>
            </a:r>
          </a:p>
          <a:p>
            <a:pPr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Lingkungan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Co: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keluarga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formal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Kolombia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nonformal</a:t>
            </a:r>
            <a:r>
              <a:rPr lang="en-US" sz="2800" dirty="0" smtClean="0"/>
              <a:t> (</a:t>
            </a:r>
            <a:r>
              <a:rPr lang="en-US" sz="2800" dirty="0" err="1" smtClean="0"/>
              <a:t>bercanda</a:t>
            </a:r>
            <a:r>
              <a:rPr lang="en-US" sz="2800" dirty="0" smtClean="0"/>
              <a:t>, </a:t>
            </a:r>
            <a:r>
              <a:rPr lang="en-US" sz="2800" dirty="0" err="1" smtClean="0"/>
              <a:t>berkumpul</a:t>
            </a:r>
            <a:r>
              <a:rPr lang="en-US" sz="2800" dirty="0" smtClean="0"/>
              <a:t>)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udykunst_Ki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799" y="1524000"/>
            <a:ext cx="7869007" cy="5105400"/>
          </a:xfrm>
        </p:spPr>
      </p:pic>
      <p:sp>
        <p:nvSpPr>
          <p:cNvPr id="5" name="Rectangle 4"/>
          <p:cNvSpPr/>
          <p:nvPr/>
        </p:nvSpPr>
        <p:spPr>
          <a:xfrm>
            <a:off x="5257800" y="609600"/>
            <a:ext cx="3886200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Gudykunst</a:t>
            </a:r>
            <a:r>
              <a:rPr lang="en-US" sz="2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&amp; KIM</a:t>
            </a:r>
            <a:endParaRPr lang="en-US" sz="2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Berlawanan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model S-R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Simbolik</a:t>
            </a:r>
            <a:r>
              <a:rPr lang="en-US" sz="2800" dirty="0" smtClean="0"/>
              <a:t>” </a:t>
            </a:r>
            <a:r>
              <a:rPr lang="en-US" sz="2800" dirty="0" err="1" smtClean="0"/>
              <a:t>terkandung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“</a:t>
            </a:r>
            <a:r>
              <a:rPr lang="en-US" sz="2800" dirty="0" err="1" smtClean="0"/>
              <a:t>interaksional</a:t>
            </a:r>
            <a:r>
              <a:rPr lang="en-US" sz="2800" dirty="0" smtClean="0"/>
              <a:t>”.</a:t>
            </a:r>
          </a:p>
          <a:p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simbolik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Konsep-konsep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arenBoth"/>
            </a:pPr>
            <a:r>
              <a:rPr lang="en-US" sz="2800" dirty="0" err="1" smtClean="0"/>
              <a:t>diri</a:t>
            </a:r>
            <a:r>
              <a:rPr lang="en-US" sz="2800" dirty="0" smtClean="0"/>
              <a:t>; (2) </a:t>
            </a:r>
            <a:r>
              <a:rPr lang="en-US" sz="2800" dirty="0" err="1" smtClean="0"/>
              <a:t>diri</a:t>
            </a:r>
            <a:r>
              <a:rPr lang="en-US" sz="2800" dirty="0" smtClean="0"/>
              <a:t> yang lain; (3) </a:t>
            </a:r>
            <a:r>
              <a:rPr lang="en-US" sz="2800" dirty="0" err="1" smtClean="0"/>
              <a:t>simbol</a:t>
            </a:r>
            <a:r>
              <a:rPr lang="en-US" sz="2800" dirty="0" smtClean="0"/>
              <a:t>; (4) </a:t>
            </a:r>
            <a:r>
              <a:rPr lang="en-US" sz="2800" dirty="0" err="1" smtClean="0"/>
              <a:t>makna</a:t>
            </a:r>
            <a:r>
              <a:rPr lang="en-US" sz="2800" dirty="0" smtClean="0"/>
              <a:t>; </a:t>
            </a:r>
          </a:p>
          <a:p>
            <a:pPr marL="514350" indent="-514350">
              <a:buNone/>
            </a:pPr>
            <a:r>
              <a:rPr lang="en-US" sz="2800" dirty="0" smtClean="0"/>
              <a:t>(5) </a:t>
            </a:r>
            <a:r>
              <a:rPr lang="en-US" sz="2800" dirty="0" err="1" smtClean="0"/>
              <a:t>penafsiran</a:t>
            </a:r>
            <a:r>
              <a:rPr lang="en-US" sz="2800" dirty="0" smtClean="0"/>
              <a:t>; (6)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12. </a:t>
            </a:r>
            <a:r>
              <a:rPr lang="en-US" dirty="0" err="1" smtClean="0"/>
              <a:t>Interaksional</a:t>
            </a: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Peserta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aktif</a:t>
            </a:r>
            <a:r>
              <a:rPr lang="en-US" sz="2800" dirty="0" smtClean="0"/>
              <a:t>, </a:t>
            </a:r>
            <a:r>
              <a:rPr lang="en-US" sz="2800" dirty="0" err="1" smtClean="0"/>
              <a:t>kreatif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reflektif</a:t>
            </a:r>
            <a:r>
              <a:rPr lang="en-US" sz="2800" dirty="0" smtClean="0"/>
              <a:t>, </a:t>
            </a:r>
            <a:r>
              <a:rPr lang="en-US" sz="2800" dirty="0" err="1" smtClean="0"/>
              <a:t>menafsirkan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kompleks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sulit</a:t>
            </a:r>
            <a:r>
              <a:rPr lang="en-US" sz="2800" dirty="0" smtClean="0"/>
              <a:t> </a:t>
            </a:r>
            <a:r>
              <a:rPr lang="en-US" sz="2800" dirty="0" err="1" smtClean="0"/>
              <a:t>diprediksi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Blumer</a:t>
            </a:r>
            <a:r>
              <a:rPr lang="en-US" sz="2800" dirty="0" smtClean="0"/>
              <a:t>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3 </a:t>
            </a:r>
            <a:r>
              <a:rPr lang="en-US" sz="2800" dirty="0" err="1" smtClean="0"/>
              <a:t>premis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 (Verbal, </a:t>
            </a:r>
            <a:r>
              <a:rPr lang="en-US" sz="2800" dirty="0" err="1" smtClean="0"/>
              <a:t>nonberbal</a:t>
            </a:r>
            <a:r>
              <a:rPr lang="en-US" sz="2800" dirty="0" smtClean="0"/>
              <a:t>,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).</a:t>
            </a:r>
          </a:p>
          <a:p>
            <a:pPr marL="514350" indent="-514350">
              <a:buAutoNum type="arabicParenR"/>
            </a:pP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.</a:t>
            </a:r>
          </a:p>
          <a:p>
            <a:pPr marL="514350" indent="-514350">
              <a:buAutoNum type="arabicParenR"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diciptakan</a:t>
            </a:r>
            <a:r>
              <a:rPr lang="en-US" sz="2800" dirty="0" smtClean="0"/>
              <a:t>, </a:t>
            </a:r>
            <a:r>
              <a:rPr lang="en-US" sz="2800" dirty="0" err="1" smtClean="0"/>
              <a:t>dipertahankan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diubah</a:t>
            </a:r>
            <a:r>
              <a:rPr lang="en-US" sz="2800" dirty="0" smtClean="0"/>
              <a:t> </a:t>
            </a:r>
            <a:r>
              <a:rPr lang="en-US" sz="2800" dirty="0" err="1" smtClean="0"/>
              <a:t>lewat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penafsiran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sosialnya</a:t>
            </a:r>
            <a:r>
              <a:rPr lang="en-US" sz="2800" dirty="0" smtClean="0"/>
              <a:t>.</a:t>
            </a:r>
          </a:p>
          <a:p>
            <a:pPr algn="just"/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pun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interaksi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Peserta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(</a:t>
            </a:r>
            <a:r>
              <a:rPr lang="en-US" sz="2800" dirty="0" err="1" smtClean="0"/>
              <a:t>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).</a:t>
            </a:r>
          </a:p>
          <a:p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melihat</a:t>
            </a:r>
            <a:r>
              <a:rPr lang="en-US" sz="2800" dirty="0" smtClean="0"/>
              <a:t> </a:t>
            </a:r>
            <a:r>
              <a:rPr lang="en-US" sz="2800" dirty="0" err="1" smtClean="0"/>
              <a:t>dirinya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perspektif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</a:t>
            </a:r>
            <a:r>
              <a:rPr lang="en-US" sz="2800" dirty="0" err="1" smtClean="0"/>
              <a:t>memandang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7) </a:t>
            </a:r>
            <a:r>
              <a:rPr lang="en-US" dirty="0" err="1" smtClean="0"/>
              <a:t>Westley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Mac Lean</a:t>
            </a:r>
          </a:p>
          <a:p>
            <a:pPr marL="514350" indent="-514350">
              <a:buNone/>
            </a:pPr>
            <a:r>
              <a:rPr lang="en-US" dirty="0" smtClean="0"/>
              <a:t>8) </a:t>
            </a:r>
            <a:r>
              <a:rPr lang="en-US" dirty="0" err="1" smtClean="0"/>
              <a:t>Gerbner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9) </a:t>
            </a:r>
            <a:r>
              <a:rPr lang="en-US" dirty="0" err="1" smtClean="0"/>
              <a:t>Berlo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10) </a:t>
            </a:r>
            <a:r>
              <a:rPr lang="en-US" dirty="0" err="1" smtClean="0"/>
              <a:t>DeFleur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11) Tubbs</a:t>
            </a:r>
          </a:p>
          <a:p>
            <a:pPr marL="514350" indent="-514350">
              <a:buNone/>
            </a:pPr>
            <a:r>
              <a:rPr lang="en-US" dirty="0" smtClean="0"/>
              <a:t>12) </a:t>
            </a:r>
            <a:r>
              <a:rPr lang="en-US" dirty="0" err="1" smtClean="0"/>
              <a:t>Gudykunst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Kim</a:t>
            </a:r>
          </a:p>
          <a:p>
            <a:pPr marL="514350" indent="-514350">
              <a:buNone/>
            </a:pPr>
            <a:r>
              <a:rPr lang="en-US" dirty="0" smtClean="0"/>
              <a:t>13) </a:t>
            </a:r>
            <a:r>
              <a:rPr lang="en-US" dirty="0" err="1" smtClean="0"/>
              <a:t>Interaksional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Model-model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Model </a:t>
            </a:r>
            <a:r>
              <a:rPr lang="en-US" sz="3000" dirty="0" err="1" smtClean="0"/>
              <a:t>komunikasi</a:t>
            </a:r>
            <a:r>
              <a:rPr lang="en-US" sz="3000" dirty="0" smtClean="0"/>
              <a:t> paling </a:t>
            </a:r>
            <a:r>
              <a:rPr lang="en-US" sz="3000" dirty="0" err="1" smtClean="0"/>
              <a:t>dasar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Dipengaruhi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psikologi</a:t>
            </a:r>
            <a:r>
              <a:rPr lang="en-US" sz="3000" dirty="0" smtClean="0"/>
              <a:t>, yang </a:t>
            </a:r>
            <a:r>
              <a:rPr lang="en-US" sz="3000" dirty="0" err="1" smtClean="0"/>
              <a:t>beraliran</a:t>
            </a:r>
            <a:r>
              <a:rPr lang="en-US" sz="3000" dirty="0" smtClean="0"/>
              <a:t> </a:t>
            </a:r>
            <a:r>
              <a:rPr lang="en-US" sz="3000" dirty="0" err="1" smtClean="0"/>
              <a:t>behavioristik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Hubungan</a:t>
            </a:r>
            <a:r>
              <a:rPr lang="en-US" sz="3000" dirty="0" smtClean="0"/>
              <a:t> stimulus – </a:t>
            </a:r>
            <a:r>
              <a:rPr lang="en-US" sz="3000" dirty="0" err="1" smtClean="0"/>
              <a:t>respons</a:t>
            </a: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STIMULUS                    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RESPONS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Model S-R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133600" y="4191000"/>
            <a:ext cx="4953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706</TotalTime>
  <Words>2719</Words>
  <Application>Microsoft Office PowerPoint</Application>
  <PresentationFormat>On-screen Show (4:3)</PresentationFormat>
  <Paragraphs>338</Paragraphs>
  <Slides>77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Concourse</vt:lpstr>
      <vt:lpstr>Slide 1</vt:lpstr>
      <vt:lpstr>Model-model Komunikasi</vt:lpstr>
      <vt:lpstr>MODEL</vt:lpstr>
      <vt:lpstr>MODEL</vt:lpstr>
      <vt:lpstr>Fungsi dan manfaat model</vt:lpstr>
      <vt:lpstr>Model-model komunikasi</vt:lpstr>
      <vt:lpstr>Model-model komunikasi</vt:lpstr>
      <vt:lpstr>Model-model komunikasi</vt:lpstr>
      <vt:lpstr>1. Model S-R</vt:lpstr>
      <vt:lpstr>Slide 10</vt:lpstr>
      <vt:lpstr>Slide 11</vt:lpstr>
      <vt:lpstr>Model S-R Positif </vt:lpstr>
      <vt:lpstr>Kelemahan model S-R</vt:lpstr>
      <vt:lpstr>2. Model Aristoteles</vt:lpstr>
      <vt:lpstr>Model Aristoteles</vt:lpstr>
      <vt:lpstr>Lanjutan…</vt:lpstr>
      <vt:lpstr>Kelemahan model Aristoteles</vt:lpstr>
      <vt:lpstr>“Pulang kampung nih..”</vt:lpstr>
      <vt:lpstr>3. Model Lasswell </vt:lpstr>
      <vt:lpstr>Tiga fungsi komunikasi</vt:lpstr>
      <vt:lpstr>Slide 21</vt:lpstr>
      <vt:lpstr>Slide 22</vt:lpstr>
      <vt:lpstr>Model Laswell</vt:lpstr>
      <vt:lpstr>4. Shannon dan Weaver</vt:lpstr>
      <vt:lpstr>Slide 25</vt:lpstr>
      <vt:lpstr>Slide 26</vt:lpstr>
      <vt:lpstr>Slide 27</vt:lpstr>
      <vt:lpstr>Slide 28</vt:lpstr>
      <vt:lpstr>Slide 29</vt:lpstr>
      <vt:lpstr>Enthrophy dan Redudancy</vt:lpstr>
      <vt:lpstr>Slide 31</vt:lpstr>
      <vt:lpstr>Mengatasi ketidakpastian (Enthrophy) dengan “Redudancy”</vt:lpstr>
      <vt:lpstr>5. Wilbur Schramm</vt:lpstr>
      <vt:lpstr>Slide 34</vt:lpstr>
      <vt:lpstr>Slide 35</vt:lpstr>
      <vt:lpstr>Slide 36</vt:lpstr>
      <vt:lpstr>Slide 37</vt:lpstr>
      <vt:lpstr>Slide 38</vt:lpstr>
      <vt:lpstr>Slide 39</vt:lpstr>
      <vt:lpstr>6. Newcomb</vt:lpstr>
      <vt:lpstr>Newcomb</vt:lpstr>
      <vt:lpstr>Slide 42</vt:lpstr>
      <vt:lpstr>Slide 43</vt:lpstr>
      <vt:lpstr>7. Westley dan Mac Lean</vt:lpstr>
      <vt:lpstr>Westley dan Mac Lean</vt:lpstr>
      <vt:lpstr>Slide 46</vt:lpstr>
      <vt:lpstr>Slide 47</vt:lpstr>
      <vt:lpstr>Slide 48</vt:lpstr>
      <vt:lpstr>Pesan purposif</vt:lpstr>
      <vt:lpstr>Pesan nonpurposif</vt:lpstr>
      <vt:lpstr>8. Gerbner</vt:lpstr>
      <vt:lpstr>Slide 52</vt:lpstr>
      <vt:lpstr>Model piktorial Gerbner </vt:lpstr>
      <vt:lpstr>Model diagramatik Gerbner</vt:lpstr>
      <vt:lpstr>Slide 55</vt:lpstr>
      <vt:lpstr>Slide 56</vt:lpstr>
      <vt:lpstr>9. Berlo</vt:lpstr>
      <vt:lpstr>SMCR Berlo</vt:lpstr>
      <vt:lpstr>Slide 59</vt:lpstr>
      <vt:lpstr>Keterbatasan Berlo</vt:lpstr>
      <vt:lpstr>10. DeFleur</vt:lpstr>
      <vt:lpstr>Slide 62</vt:lpstr>
      <vt:lpstr>Slide 63</vt:lpstr>
      <vt:lpstr>11. Tubbs</vt:lpstr>
      <vt:lpstr>Slide 65</vt:lpstr>
      <vt:lpstr>Slide 66</vt:lpstr>
      <vt:lpstr>Slide 67</vt:lpstr>
      <vt:lpstr>Gangguan</vt:lpstr>
      <vt:lpstr>Slide 69</vt:lpstr>
      <vt:lpstr>12. Gudykunst dan Kim </vt:lpstr>
      <vt:lpstr>Slide 71</vt:lpstr>
      <vt:lpstr>Slide 72</vt:lpstr>
      <vt:lpstr>Slide 73</vt:lpstr>
      <vt:lpstr>12. Interaksional</vt:lpstr>
      <vt:lpstr>Slide 75</vt:lpstr>
      <vt:lpstr>Slide 76</vt:lpstr>
      <vt:lpstr>Slide 77</vt:lpstr>
    </vt:vector>
  </TitlesOfParts>
  <Company>mugas bangkit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Model-model Komunikasi</dc:title>
  <dc:creator>mugas bangkit</dc:creator>
  <cp:lastModifiedBy>dayat</cp:lastModifiedBy>
  <cp:revision>645</cp:revision>
  <dcterms:created xsi:type="dcterms:W3CDTF">2014-03-18T13:59:00Z</dcterms:created>
  <dcterms:modified xsi:type="dcterms:W3CDTF">2016-01-14T03:13:27Z</dcterms:modified>
</cp:coreProperties>
</file>