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04" y="1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C32A3-DE14-46B9-A1E7-EA8658CC25D0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EBCE5-5B22-424D-89AF-60EB8F6D58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9516E-EA50-4815-A663-5A294E9A1AE5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9516E-EA50-4815-A663-5A294E9A1AE5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9516E-EA50-4815-A663-5A294E9A1AE5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280A-B62E-4FAD-9A4B-8E7A22395ACF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B5C3-A190-404F-9FCE-A590443FC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280A-B62E-4FAD-9A4B-8E7A22395ACF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B5C3-A190-404F-9FCE-A590443FC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280A-B62E-4FAD-9A4B-8E7A22395ACF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B5C3-A190-404F-9FCE-A590443FC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280A-B62E-4FAD-9A4B-8E7A22395ACF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B5C3-A190-404F-9FCE-A590443FC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280A-B62E-4FAD-9A4B-8E7A22395ACF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B5C3-A190-404F-9FCE-A590443FC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280A-B62E-4FAD-9A4B-8E7A22395ACF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B5C3-A190-404F-9FCE-A590443FC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280A-B62E-4FAD-9A4B-8E7A22395ACF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B5C3-A190-404F-9FCE-A590443FC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280A-B62E-4FAD-9A4B-8E7A22395ACF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B5C3-A190-404F-9FCE-A590443FC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280A-B62E-4FAD-9A4B-8E7A22395ACF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B5C3-A190-404F-9FCE-A590443FC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280A-B62E-4FAD-9A4B-8E7A22395ACF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B5C3-A190-404F-9FCE-A590443FC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7280A-B62E-4FAD-9A4B-8E7A22395ACF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B5C3-A190-404F-9FCE-A590443FC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7280A-B62E-4FAD-9A4B-8E7A22395ACF}" type="datetimeFigureOut">
              <a:rPr lang="en-US" smtClean="0"/>
              <a:pPr/>
              <a:t>8/18/2017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6B5C3-A190-404F-9FCE-A590443FCF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kamuskesehatan.com/arti/tumor/" TargetMode="External"/><Relationship Id="rId7" Type="http://schemas.openxmlformats.org/officeDocument/2006/relationships/hyperlink" Target="http://kamuskesehatan.com/arti/ganas/" TargetMode="External"/><Relationship Id="rId2" Type="http://schemas.openxmlformats.org/officeDocument/2006/relationships/hyperlink" Target="http://kamuskesehatan.com/arti/kanker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amuskesehatan.com/arti/jinak/" TargetMode="External"/><Relationship Id="rId5" Type="http://schemas.openxmlformats.org/officeDocument/2006/relationships/hyperlink" Target="http://kamuskesehatan.com/arti/abnormal/" TargetMode="External"/><Relationship Id="rId4" Type="http://schemas.openxmlformats.org/officeDocument/2006/relationships/hyperlink" Target="http://kamuskesehatan.com/arti/keganasan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ajalahkesehatan.com/jenis-kanker-payudara/" TargetMode="External"/><Relationship Id="rId2" Type="http://schemas.openxmlformats.org/officeDocument/2006/relationships/hyperlink" Target="http://majalahkesehatan.com/mengenal-kanker-servik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ajalahkesehatan.com/mengenal-jenis-jenis-pengobatan-kanker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NEOPLASMA</a:t>
            </a:r>
            <a:br>
              <a:rPr lang="en-US" dirty="0" smtClean="0"/>
            </a:br>
            <a:r>
              <a:rPr lang="en-US" dirty="0" smtClean="0"/>
              <a:t>KKPMT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D3 RMIK UDINUS</a:t>
            </a:r>
          </a:p>
          <a:p>
            <a:r>
              <a:rPr lang="en-US" dirty="0" smtClean="0"/>
              <a:t>TH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43891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Perangai</a:t>
            </a:r>
            <a:r>
              <a:rPr lang="en-US" sz="2400" dirty="0" smtClean="0"/>
              <a:t> tumor </a:t>
            </a:r>
            <a:r>
              <a:rPr lang="en-US" sz="2400" dirty="0" err="1" smtClean="0"/>
              <a:t>dibedakan</a:t>
            </a:r>
            <a:r>
              <a:rPr lang="en-US" sz="2400" dirty="0" smtClean="0"/>
              <a:t> :</a:t>
            </a:r>
          </a:p>
          <a:p>
            <a:pPr>
              <a:buNone/>
            </a:pPr>
            <a:r>
              <a:rPr lang="en-US" sz="2400" dirty="0" smtClean="0"/>
              <a:t>	/0 = 	</a:t>
            </a:r>
            <a:r>
              <a:rPr lang="en-US" sz="2400" dirty="0" err="1" smtClean="0"/>
              <a:t>Neoplasma</a:t>
            </a:r>
            <a:r>
              <a:rPr lang="en-US" sz="2400" dirty="0" smtClean="0"/>
              <a:t> </a:t>
            </a:r>
            <a:r>
              <a:rPr lang="en-US" sz="2400" dirty="0" err="1" smtClean="0"/>
              <a:t>jinak</a:t>
            </a:r>
            <a:r>
              <a:rPr lang="en-US" sz="2400" dirty="0" smtClean="0"/>
              <a:t>/ benign</a:t>
            </a:r>
          </a:p>
          <a:p>
            <a:pPr>
              <a:buNone/>
            </a:pPr>
            <a:r>
              <a:rPr lang="en-US" sz="2400" dirty="0" smtClean="0"/>
              <a:t>	/1  = 	</a:t>
            </a:r>
            <a:r>
              <a:rPr lang="en-US" sz="2400" dirty="0" err="1" smtClean="0"/>
              <a:t>Neoplasma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sifat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jelas</a:t>
            </a:r>
            <a:r>
              <a:rPr lang="en-US" sz="2400" dirty="0" smtClean="0"/>
              <a:t>/ uncertain/</a:t>
            </a:r>
            <a:r>
              <a:rPr lang="id-ID" sz="2400" dirty="0" smtClean="0"/>
              <a:t> </a:t>
            </a:r>
            <a:r>
              <a:rPr lang="en-US" sz="2400" dirty="0" smtClean="0"/>
              <a:t>unknown behavior, borderline malignancy, low malignant 	potential</a:t>
            </a:r>
          </a:p>
          <a:p>
            <a:pPr>
              <a:buNone/>
            </a:pPr>
            <a:r>
              <a:rPr lang="en-US" sz="2400" dirty="0" smtClean="0"/>
              <a:t>	/2 =	</a:t>
            </a:r>
            <a:r>
              <a:rPr lang="en-US" sz="2400" dirty="0" err="1" smtClean="0"/>
              <a:t>Neoplasma</a:t>
            </a:r>
            <a:r>
              <a:rPr lang="en-US" sz="2400" dirty="0" smtClean="0"/>
              <a:t> </a:t>
            </a:r>
            <a:r>
              <a:rPr lang="en-US" sz="2400" dirty="0" err="1" smtClean="0"/>
              <a:t>insitu</a:t>
            </a:r>
            <a:r>
              <a:rPr lang="en-US" sz="2400" dirty="0" smtClean="0"/>
              <a:t>, intraepithelial, </a:t>
            </a:r>
            <a:r>
              <a:rPr lang="en-US" sz="2400" dirty="0" err="1" smtClean="0"/>
              <a:t>noninfiltrating</a:t>
            </a:r>
            <a:r>
              <a:rPr lang="en-US" sz="2400" dirty="0" smtClean="0"/>
              <a:t>, 	noninvasive</a:t>
            </a:r>
          </a:p>
          <a:p>
            <a:pPr>
              <a:buNone/>
            </a:pPr>
            <a:r>
              <a:rPr lang="en-US" sz="2400" dirty="0" smtClean="0"/>
              <a:t>	/3 = 	</a:t>
            </a:r>
            <a:r>
              <a:rPr lang="en-US" sz="2400" dirty="0" err="1" smtClean="0"/>
              <a:t>Neoplasma</a:t>
            </a:r>
            <a:r>
              <a:rPr lang="en-US" sz="2400" dirty="0" smtClean="0"/>
              <a:t> </a:t>
            </a:r>
            <a:r>
              <a:rPr lang="en-US" sz="2400" dirty="0" err="1" smtClean="0"/>
              <a:t>ganas</a:t>
            </a:r>
            <a:r>
              <a:rPr lang="en-US" sz="2400" dirty="0" smtClean="0"/>
              <a:t> primer / malignant, primary site</a:t>
            </a:r>
          </a:p>
          <a:p>
            <a:pPr>
              <a:buNone/>
            </a:pPr>
            <a:r>
              <a:rPr lang="en-US" sz="2400" dirty="0" smtClean="0"/>
              <a:t>	/6 = 	</a:t>
            </a:r>
            <a:r>
              <a:rPr lang="en-US" sz="2400" dirty="0" err="1" smtClean="0"/>
              <a:t>Neoplasma</a:t>
            </a:r>
            <a:r>
              <a:rPr lang="en-US" sz="2400" dirty="0" smtClean="0"/>
              <a:t> </a:t>
            </a:r>
            <a:r>
              <a:rPr lang="en-US" sz="2400" dirty="0" err="1" smtClean="0"/>
              <a:t>ganas</a:t>
            </a:r>
            <a:r>
              <a:rPr lang="en-US" sz="2400" dirty="0" smtClean="0"/>
              <a:t> </a:t>
            </a:r>
            <a:r>
              <a:rPr lang="en-US" sz="2400" dirty="0" err="1" smtClean="0"/>
              <a:t>sekunder</a:t>
            </a:r>
            <a:r>
              <a:rPr lang="en-US" sz="2400" dirty="0" smtClean="0"/>
              <a:t>/ malignant, metastatic 	site, secondary site</a:t>
            </a:r>
          </a:p>
          <a:p>
            <a:pPr>
              <a:buNone/>
            </a:pPr>
            <a:r>
              <a:rPr lang="en-US" sz="2400" dirty="0" smtClean="0"/>
              <a:t>	/9 =	Malignant,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jelas</a:t>
            </a:r>
            <a:r>
              <a:rPr lang="en-US" sz="2400" dirty="0" smtClean="0"/>
              <a:t> 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primer </a:t>
            </a:r>
            <a:r>
              <a:rPr lang="en-US" sz="2400" dirty="0" err="1" smtClean="0"/>
              <a:t>atau</a:t>
            </a:r>
            <a:r>
              <a:rPr lang="en-US" sz="2400" dirty="0" smtClean="0"/>
              <a:t> metastatic</a:t>
            </a:r>
          </a:p>
          <a:p>
            <a:pPr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i="1" dirty="0" smtClean="0"/>
              <a:t>(</a:t>
            </a:r>
            <a:r>
              <a:rPr lang="en-US" sz="2400" i="1" dirty="0" err="1" smtClean="0"/>
              <a:t>perangai</a:t>
            </a:r>
            <a:r>
              <a:rPr lang="en-US" sz="2400" i="1" dirty="0" smtClean="0"/>
              <a:t> tumor </a:t>
            </a:r>
            <a:r>
              <a:rPr lang="en-US" sz="2400" i="1" dirty="0" err="1" smtClean="0"/>
              <a:t>dapat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dibaca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vol</a:t>
            </a:r>
            <a:r>
              <a:rPr lang="en-US" sz="2400" i="1" dirty="0" smtClean="0"/>
              <a:t> 1 </a:t>
            </a:r>
            <a:r>
              <a:rPr lang="en-US" sz="2400" i="1" dirty="0" err="1" smtClean="0"/>
              <a:t>hal</a:t>
            </a:r>
            <a:r>
              <a:rPr lang="en-US" sz="2400" i="1" dirty="0" smtClean="0"/>
              <a:t> 1027)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Bagimana</a:t>
            </a:r>
            <a:r>
              <a:rPr lang="en-US" dirty="0" smtClean="0"/>
              <a:t> </a:t>
            </a:r>
            <a:r>
              <a:rPr lang="en-US" dirty="0" err="1" smtClean="0"/>
              <a:t>mengkode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kanker</a:t>
            </a:r>
            <a:r>
              <a:rPr lang="en-US" dirty="0" smtClean="0"/>
              <a:t>/ </a:t>
            </a:r>
            <a:r>
              <a:rPr lang="en-US" dirty="0" err="1" smtClean="0"/>
              <a:t>neoplasma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 err="1" smtClean="0"/>
              <a:t>Contoh</a:t>
            </a:r>
            <a:r>
              <a:rPr lang="en-US" sz="2400" dirty="0" smtClean="0"/>
              <a:t> :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Karsinoma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sel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squamosa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serviks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uterus 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2/3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bagian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atas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vagina</a:t>
            </a:r>
          </a:p>
          <a:p>
            <a:pPr lvl="0"/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Jawab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: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Lead term : carcinoma</a:t>
            </a:r>
          </a:p>
          <a:p>
            <a:pPr lvl="1"/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Vol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3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hal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96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 Carcinoma</a:t>
            </a:r>
          </a:p>
          <a:p>
            <a:pPr lvl="2">
              <a:buNone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			- 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squamous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sym typeface="Wingdings" pitchFamily="2" charset="2"/>
              </a:rPr>
              <a:t> (cell) (M 8070/3) 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5357818" y="3929066"/>
            <a:ext cx="357190" cy="500066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4232668" y="3625456"/>
            <a:ext cx="500068" cy="19645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57158" y="4572008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b="1" dirty="0" err="1" smtClean="0"/>
              <a:t>kode</a:t>
            </a:r>
            <a:r>
              <a:rPr lang="en-US" b="1" dirty="0" smtClean="0"/>
              <a:t> </a:t>
            </a:r>
            <a:r>
              <a:rPr lang="en-US" b="1" dirty="0" err="1" smtClean="0"/>
              <a:t>morfologi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struktur</a:t>
            </a:r>
            <a:r>
              <a:rPr lang="en-US" dirty="0" smtClean="0"/>
              <a:t> &amp;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215074" y="3857628"/>
            <a:ext cx="357190" cy="500066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715008" y="4786322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Angka</a:t>
            </a:r>
            <a:r>
              <a:rPr lang="en-US" dirty="0" smtClean="0"/>
              <a:t> / 3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b="1" dirty="0" err="1" smtClean="0"/>
              <a:t>perangai</a:t>
            </a:r>
            <a:r>
              <a:rPr lang="en-US" dirty="0" smtClean="0"/>
              <a:t> tumor 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10" idx="4"/>
          </p:cNvCxnSpPr>
          <p:nvPr/>
        </p:nvCxnSpPr>
        <p:spPr>
          <a:xfrm rot="16200000" flipH="1">
            <a:off x="6125776" y="4625586"/>
            <a:ext cx="571504" cy="357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85786" y="5572140"/>
            <a:ext cx="75009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/>
              <a:t>Jadi</a:t>
            </a:r>
            <a:r>
              <a:rPr lang="en-US" sz="2000" dirty="0" smtClean="0"/>
              <a:t> </a:t>
            </a:r>
            <a:r>
              <a:rPr lang="en-US" sz="2000" b="1" dirty="0" err="1" smtClean="0"/>
              <a:t>kode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morfologinya</a:t>
            </a:r>
            <a:r>
              <a:rPr lang="en-US" sz="2000" b="1" dirty="0" smtClean="0"/>
              <a:t> M8070/3</a:t>
            </a:r>
            <a:r>
              <a:rPr lang="en-US" sz="2000" dirty="0" smtClean="0"/>
              <a:t>, </a:t>
            </a:r>
            <a:r>
              <a:rPr lang="en-US" sz="2000" dirty="0" err="1" smtClean="0"/>
              <a:t>dimana</a:t>
            </a:r>
            <a:r>
              <a:rPr lang="en-US" sz="2000" dirty="0" smtClean="0"/>
              <a:t> </a:t>
            </a:r>
            <a:r>
              <a:rPr lang="en-US" sz="2000" dirty="0" err="1" smtClean="0"/>
              <a:t>karsinoma</a:t>
            </a:r>
            <a:r>
              <a:rPr lang="en-US" sz="2000" dirty="0" smtClean="0"/>
              <a:t> </a:t>
            </a:r>
            <a:r>
              <a:rPr lang="en-US" sz="2000" dirty="0" err="1" smtClean="0"/>
              <a:t>sel</a:t>
            </a:r>
            <a:r>
              <a:rPr lang="en-US" sz="2000" dirty="0" smtClean="0"/>
              <a:t> </a:t>
            </a:r>
            <a:r>
              <a:rPr lang="en-US" sz="2000" dirty="0" err="1" smtClean="0"/>
              <a:t>squamosa</a:t>
            </a:r>
            <a:r>
              <a:rPr lang="en-US" sz="2000" dirty="0" smtClean="0"/>
              <a:t> </a:t>
            </a:r>
            <a:r>
              <a:rPr lang="en-US" sz="2000" dirty="0" err="1" smtClean="0"/>
              <a:t>termasuk</a:t>
            </a:r>
            <a:r>
              <a:rPr lang="en-US" sz="2000" dirty="0" smtClean="0"/>
              <a:t> malignant primer/ </a:t>
            </a:r>
            <a:r>
              <a:rPr lang="en-US" sz="2000" dirty="0" err="1" smtClean="0"/>
              <a:t>ganas</a:t>
            </a:r>
            <a:r>
              <a:rPr lang="en-US" sz="2000" dirty="0" smtClean="0"/>
              <a:t> primer </a:t>
            </a:r>
          </a:p>
          <a:p>
            <a:pPr algn="just"/>
            <a:r>
              <a:rPr lang="en-US" sz="2000" dirty="0" smtClean="0"/>
              <a:t>(</a:t>
            </a:r>
            <a:r>
              <a:rPr lang="en-US" sz="2000" i="1" dirty="0" err="1" smtClean="0"/>
              <a:t>kode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morfologi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dapat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di</a:t>
            </a:r>
            <a:r>
              <a:rPr lang="en-US" sz="2000" i="1" dirty="0" smtClean="0"/>
              <a:t> crosscheck </a:t>
            </a:r>
            <a:r>
              <a:rPr lang="en-US" sz="2000" i="1" dirty="0" err="1" smtClean="0"/>
              <a:t>di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Vol</a:t>
            </a:r>
            <a:r>
              <a:rPr lang="en-US" sz="2000" i="1" dirty="0" smtClean="0"/>
              <a:t> 1 </a:t>
            </a:r>
            <a:r>
              <a:rPr lang="en-US" sz="2000" i="1" dirty="0" err="1" smtClean="0"/>
              <a:t>hal</a:t>
            </a:r>
            <a:r>
              <a:rPr lang="en-US" sz="2000" i="1" dirty="0" smtClean="0"/>
              <a:t> 1029)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kanker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servix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vaginal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dibutuhkan</a:t>
            </a:r>
            <a:r>
              <a:rPr lang="en-US" sz="2400" dirty="0" smtClean="0"/>
              <a:t> </a:t>
            </a:r>
            <a:r>
              <a:rPr lang="en-US" sz="2400" b="1" dirty="0" err="1" smtClean="0"/>
              <a:t>kode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letak</a:t>
            </a:r>
            <a:r>
              <a:rPr lang="en-US" sz="2400" b="1" dirty="0" smtClean="0"/>
              <a:t>/ </a:t>
            </a:r>
            <a:r>
              <a:rPr lang="en-US" sz="2400" b="1" dirty="0" err="1" smtClean="0"/>
              <a:t>lokasi</a:t>
            </a:r>
            <a:r>
              <a:rPr lang="en-US" sz="2400" b="1" dirty="0" smtClean="0"/>
              <a:t> tumor. </a:t>
            </a:r>
            <a:r>
              <a:rPr lang="en-US" sz="2400" dirty="0" err="1" smtClean="0"/>
              <a:t>Caranya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melihat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neoplasma</a:t>
            </a:r>
            <a:endParaRPr lang="en-US" sz="2400" dirty="0" smtClean="0"/>
          </a:p>
          <a:p>
            <a:pPr lvl="1"/>
            <a:r>
              <a:rPr lang="en-US" sz="2000" dirty="0" smtClean="0"/>
              <a:t>Lead term : </a:t>
            </a:r>
            <a:r>
              <a:rPr lang="en-US" sz="2000" dirty="0" err="1" smtClean="0"/>
              <a:t>Neoplasma</a:t>
            </a:r>
            <a:endParaRPr lang="en-US" sz="2000" dirty="0" smtClean="0"/>
          </a:p>
          <a:p>
            <a:pPr lvl="1"/>
            <a:r>
              <a:rPr lang="en-US" sz="2000" dirty="0" err="1" smtClean="0"/>
              <a:t>Vol</a:t>
            </a:r>
            <a:r>
              <a:rPr lang="en-US" sz="2000" dirty="0" smtClean="0"/>
              <a:t> 3 </a:t>
            </a:r>
            <a:r>
              <a:rPr lang="en-US" sz="2000" dirty="0" err="1" smtClean="0"/>
              <a:t>hal</a:t>
            </a:r>
            <a:r>
              <a:rPr lang="en-US" sz="2000" dirty="0" smtClean="0"/>
              <a:t> 443 &amp; 470 </a:t>
            </a:r>
            <a:r>
              <a:rPr lang="en-US" sz="2000" dirty="0" smtClean="0">
                <a:sym typeface="Wingdings" pitchFamily="2" charset="2"/>
              </a:rPr>
              <a:t>  Neoplasm</a:t>
            </a:r>
          </a:p>
          <a:p>
            <a:pPr lvl="3">
              <a:buNone/>
            </a:pPr>
            <a:r>
              <a:rPr lang="en-US" sz="1800" dirty="0" smtClean="0">
                <a:sym typeface="Wingdings" pitchFamily="2" charset="2"/>
              </a:rPr>
              <a:t>			       -  cervix (uteri) C53.9</a:t>
            </a:r>
          </a:p>
          <a:p>
            <a:pPr lvl="3">
              <a:buNone/>
            </a:pPr>
            <a:r>
              <a:rPr lang="en-US" sz="1800" dirty="0" smtClean="0">
                <a:sym typeface="Wingdings" pitchFamily="2" charset="2"/>
              </a:rPr>
              <a:t>			       -  vagina	   C5</a:t>
            </a:r>
          </a:p>
          <a:p>
            <a:pPr lvl="1"/>
            <a:endParaRPr lang="en-US" sz="2000" dirty="0" smtClean="0">
              <a:sym typeface="Wingdings" pitchFamily="2" charset="2"/>
            </a:endParaRPr>
          </a:p>
          <a:p>
            <a:pPr lvl="1"/>
            <a:endParaRPr lang="en-US" sz="2000" dirty="0" smtClean="0">
              <a:sym typeface="Wingdings" pitchFamily="2" charset="2"/>
            </a:endParaRPr>
          </a:p>
          <a:p>
            <a:pPr lvl="1"/>
            <a:r>
              <a:rPr lang="en-US" sz="2000" dirty="0" err="1" smtClean="0">
                <a:sym typeface="Wingdings" pitchFamily="2" charset="2"/>
              </a:rPr>
              <a:t>Menurut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keterangan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pada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vol</a:t>
            </a:r>
            <a:r>
              <a:rPr lang="en-US" sz="2000" dirty="0" smtClean="0">
                <a:sym typeface="Wingdings" pitchFamily="2" charset="2"/>
              </a:rPr>
              <a:t> 1, </a:t>
            </a:r>
            <a:r>
              <a:rPr lang="en-US" sz="2000" dirty="0" err="1" smtClean="0">
                <a:sym typeface="Wingdings" pitchFamily="2" charset="2"/>
              </a:rPr>
              <a:t>bila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terjadi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pada</a:t>
            </a:r>
            <a:r>
              <a:rPr lang="en-US" sz="2000" dirty="0" smtClean="0">
                <a:sym typeface="Wingdings" pitchFamily="2" charset="2"/>
              </a:rPr>
              <a:t> 2 </a:t>
            </a:r>
            <a:r>
              <a:rPr lang="en-US" sz="2000" dirty="0" err="1" smtClean="0">
                <a:sym typeface="Wingdings" pitchFamily="2" charset="2"/>
              </a:rPr>
              <a:t>lokasi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maka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keadaan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ini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disebut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tumpang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tindih</a:t>
            </a:r>
            <a:r>
              <a:rPr lang="en-US" sz="2000" dirty="0" smtClean="0">
                <a:sym typeface="Wingdings" pitchFamily="2" charset="2"/>
              </a:rPr>
              <a:t>/ overlapping </a:t>
            </a:r>
            <a:r>
              <a:rPr lang="en-US" sz="2000" dirty="0" err="1" smtClean="0">
                <a:sym typeface="Wingdings" pitchFamily="2" charset="2"/>
              </a:rPr>
              <a:t>sehingga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harus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kode</a:t>
            </a:r>
            <a:r>
              <a:rPr lang="en-US" sz="2000" dirty="0" smtClean="0">
                <a:sym typeface="Wingdings" pitchFamily="2" charset="2"/>
              </a:rPr>
              <a:t> yang </a:t>
            </a:r>
            <a:r>
              <a:rPr lang="en-US" sz="2000" dirty="0" err="1" smtClean="0">
                <a:sym typeface="Wingdings" pitchFamily="2" charset="2"/>
              </a:rPr>
              <a:t>tepat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adalah</a:t>
            </a:r>
            <a:r>
              <a:rPr lang="en-US" sz="2000" dirty="0" smtClean="0">
                <a:sym typeface="Wingdings" pitchFamily="2" charset="2"/>
              </a:rPr>
              <a:t> C57.8 </a:t>
            </a:r>
            <a:r>
              <a:rPr lang="en-US" sz="2000" dirty="0" err="1" smtClean="0">
                <a:sym typeface="Wingdings" pitchFamily="2" charset="2"/>
              </a:rPr>
              <a:t>dimana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kode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ini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dipaai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untuk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keadaan</a:t>
            </a:r>
            <a:r>
              <a:rPr lang="en-US" sz="2000" dirty="0" smtClean="0">
                <a:sym typeface="Wingdings" pitchFamily="2" charset="2"/>
              </a:rPr>
              <a:t> yang </a:t>
            </a:r>
            <a:r>
              <a:rPr lang="en-US" sz="2000" dirty="0" err="1" smtClean="0">
                <a:sym typeface="Wingdings" pitchFamily="2" charset="2"/>
              </a:rPr>
              <a:t>tumpang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tindih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pada</a:t>
            </a:r>
            <a:r>
              <a:rPr lang="en-US" sz="2000" dirty="0" smtClean="0">
                <a:sym typeface="Wingdings" pitchFamily="2" charset="2"/>
              </a:rPr>
              <a:t> organ genital </a:t>
            </a:r>
            <a:r>
              <a:rPr lang="en-US" sz="2000" dirty="0" err="1" smtClean="0">
                <a:sym typeface="Wingdings" pitchFamily="2" charset="2"/>
              </a:rPr>
              <a:t>wanita</a:t>
            </a:r>
            <a:r>
              <a:rPr lang="en-US" sz="2000" dirty="0" smtClean="0">
                <a:sym typeface="Wingdings" pitchFamily="2" charset="2"/>
              </a:rPr>
              <a:t> (</a:t>
            </a:r>
            <a:r>
              <a:rPr lang="en-US" sz="2000" dirty="0" err="1" smtClean="0">
                <a:sym typeface="Wingdings" pitchFamily="2" charset="2"/>
              </a:rPr>
              <a:t>servik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dan</a:t>
            </a:r>
            <a:r>
              <a:rPr lang="en-US" sz="2000" dirty="0" smtClean="0">
                <a:sym typeface="Wingdings" pitchFamily="2" charset="2"/>
              </a:rPr>
              <a:t> vagina)</a:t>
            </a:r>
          </a:p>
          <a:p>
            <a:pPr lvl="1"/>
            <a:r>
              <a:rPr lang="en-US" sz="2000" dirty="0" err="1" smtClean="0">
                <a:sym typeface="Wingdings" pitchFamily="2" charset="2"/>
              </a:rPr>
              <a:t>Jadi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kodenya</a:t>
            </a:r>
            <a:r>
              <a:rPr lang="en-US" sz="2000" dirty="0" smtClean="0">
                <a:sym typeface="Wingdings" pitchFamily="2" charset="2"/>
              </a:rPr>
              <a:t> M 8070/3 </a:t>
            </a:r>
            <a:r>
              <a:rPr lang="en-US" sz="2000" dirty="0" err="1" smtClean="0">
                <a:sym typeface="Wingdings" pitchFamily="2" charset="2"/>
              </a:rPr>
              <a:t>dan</a:t>
            </a:r>
            <a:r>
              <a:rPr lang="en-US" sz="2000" dirty="0" smtClean="0">
                <a:sym typeface="Wingdings" pitchFamily="2" charset="2"/>
              </a:rPr>
              <a:t> c57.8</a:t>
            </a:r>
            <a:endParaRPr lang="en-US" sz="2000" dirty="0" smtClean="0"/>
          </a:p>
          <a:p>
            <a:pPr>
              <a:buNone/>
            </a:pP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00628" y="2285992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Primary </a:t>
            </a:r>
            <a:endParaRPr lang="en-US" sz="1600" b="1" u="sng" dirty="0"/>
          </a:p>
        </p:txBody>
      </p:sp>
      <p:sp>
        <p:nvSpPr>
          <p:cNvPr id="5" name="Oval 4"/>
          <p:cNvSpPr/>
          <p:nvPr/>
        </p:nvSpPr>
        <p:spPr>
          <a:xfrm>
            <a:off x="4929190" y="2285992"/>
            <a:ext cx="1285884" cy="35719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stCxn id="4" idx="3"/>
          </p:cNvCxnSpPr>
          <p:nvPr/>
        </p:nvCxnSpPr>
        <p:spPr>
          <a:xfrm>
            <a:off x="6072198" y="2455269"/>
            <a:ext cx="714380" cy="1879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15074" y="2643182"/>
            <a:ext cx="26432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/>
              <a:t>kode</a:t>
            </a:r>
            <a:r>
              <a:rPr lang="en-US" sz="1600" dirty="0" smtClean="0"/>
              <a:t> </a:t>
            </a:r>
            <a:r>
              <a:rPr lang="en-US" sz="1600" dirty="0" err="1" smtClean="0"/>
              <a:t>dalam</a:t>
            </a:r>
            <a:r>
              <a:rPr lang="en-US" sz="1600" dirty="0" smtClean="0"/>
              <a:t> Primary </a:t>
            </a:r>
            <a:r>
              <a:rPr lang="en-US" sz="1600" dirty="0" err="1" smtClean="0"/>
              <a:t>dipilih</a:t>
            </a:r>
            <a:r>
              <a:rPr lang="en-US" sz="1600" dirty="0" smtClean="0"/>
              <a:t> </a:t>
            </a:r>
            <a:r>
              <a:rPr lang="en-US" sz="1600" dirty="0" err="1" smtClean="0"/>
              <a:t>berdasarkan</a:t>
            </a:r>
            <a:r>
              <a:rPr lang="en-US" sz="1600" dirty="0" smtClean="0"/>
              <a:t> </a:t>
            </a:r>
            <a:r>
              <a:rPr lang="en-US" sz="1600" dirty="0" err="1" smtClean="0"/>
              <a:t>perangai</a:t>
            </a:r>
            <a:r>
              <a:rPr lang="en-US" sz="1600" dirty="0" smtClean="0"/>
              <a:t> tumor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 smtClean="0"/>
              <a:t>kode</a:t>
            </a:r>
            <a:r>
              <a:rPr lang="en-US" sz="1600" dirty="0" smtClean="0"/>
              <a:t> </a:t>
            </a:r>
            <a:r>
              <a:rPr lang="en-US" sz="1600" dirty="0" err="1" smtClean="0"/>
              <a:t>morfologi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neoplasma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1071546"/>
            <a:ext cx="8858280" cy="55786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dirty="0" err="1" smtClean="0"/>
              <a:t>Neoplasma</a:t>
            </a:r>
            <a:r>
              <a:rPr lang="en-US" sz="2800" dirty="0" smtClean="0"/>
              <a:t> = tumor = </a:t>
            </a:r>
            <a:r>
              <a:rPr lang="en-US" sz="2800" dirty="0" err="1" smtClean="0"/>
              <a:t>benjolan</a:t>
            </a:r>
            <a:r>
              <a:rPr lang="en-US" sz="2800" dirty="0" smtClean="0"/>
              <a:t> </a:t>
            </a:r>
            <a:r>
              <a:rPr lang="en-US" sz="2800" dirty="0" err="1" smtClean="0"/>
              <a:t>tdk</a:t>
            </a:r>
            <a:r>
              <a:rPr lang="en-US" sz="2800" dirty="0" smtClean="0"/>
              <a:t> normal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/>
              <a:t>Oncologi</a:t>
            </a: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dirty="0" err="1" smtClean="0"/>
              <a:t>Neoplasma</a:t>
            </a:r>
            <a:r>
              <a:rPr lang="en-US" sz="2800" dirty="0" smtClean="0"/>
              <a:t> = </a:t>
            </a:r>
            <a:r>
              <a:rPr lang="en-US" sz="2800" dirty="0" err="1" smtClean="0"/>
              <a:t>sekumpulan</a:t>
            </a:r>
            <a:r>
              <a:rPr lang="en-US" sz="2800" dirty="0" smtClean="0"/>
              <a:t> </a:t>
            </a:r>
            <a:r>
              <a:rPr lang="en-US" sz="2800" dirty="0" err="1"/>
              <a:t>sel</a:t>
            </a:r>
            <a:r>
              <a:rPr lang="en-US" sz="2800" dirty="0"/>
              <a:t> abnormal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/>
              <a:t>terbentuk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smtClean="0"/>
              <a:t>sel2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/>
              <a:t>tumbuh</a:t>
            </a:r>
            <a:r>
              <a:rPr lang="en-US" sz="2800" dirty="0"/>
              <a:t> </a:t>
            </a:r>
            <a:r>
              <a:rPr lang="en-US" sz="2800" dirty="0" err="1"/>
              <a:t>terus-menerus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terbatas</a:t>
            </a:r>
            <a:r>
              <a:rPr lang="en-US" sz="2800" dirty="0"/>
              <a:t>,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 smtClean="0"/>
              <a:t>ter-koordinasi</a:t>
            </a:r>
            <a:r>
              <a:rPr lang="en-US" sz="2800" dirty="0" smtClean="0"/>
              <a:t> dg </a:t>
            </a:r>
            <a:r>
              <a:rPr lang="en-US" sz="2800" dirty="0" err="1" smtClean="0"/>
              <a:t>jaringan</a:t>
            </a:r>
            <a:r>
              <a:rPr lang="en-US" sz="2800" dirty="0" smtClean="0"/>
              <a:t> </a:t>
            </a:r>
            <a:r>
              <a:rPr lang="en-US" sz="2800" dirty="0" err="1"/>
              <a:t>sekitarnya</a:t>
            </a:r>
            <a:r>
              <a:rPr lang="en-US" sz="2800" dirty="0"/>
              <a:t> </a:t>
            </a:r>
            <a:r>
              <a:rPr lang="en-US" sz="2800" dirty="0" smtClean="0"/>
              <a:t>&amp;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/>
              <a:t>berguna</a:t>
            </a:r>
            <a:r>
              <a:rPr lang="en-US" sz="2800" dirty="0"/>
              <a:t> </a:t>
            </a:r>
            <a:r>
              <a:rPr lang="en-US" sz="2800" dirty="0" err="1" smtClean="0"/>
              <a:t>bg</a:t>
            </a:r>
            <a:r>
              <a:rPr lang="en-US" sz="2800" dirty="0" smtClean="0"/>
              <a:t> </a:t>
            </a:r>
            <a:r>
              <a:rPr lang="en-US" sz="2800" dirty="0" err="1" smtClean="0"/>
              <a:t>tubuh</a:t>
            </a:r>
            <a:r>
              <a:rPr lang="en-US" sz="2800" dirty="0" smtClean="0"/>
              <a:t>, </a:t>
            </a:r>
            <a:r>
              <a:rPr lang="en-US" sz="2800" dirty="0" err="1" smtClean="0"/>
              <a:t>meskipun</a:t>
            </a:r>
            <a:r>
              <a:rPr lang="en-US" sz="2800" dirty="0" smtClean="0"/>
              <a:t> </a:t>
            </a:r>
            <a:r>
              <a:rPr lang="en-US" sz="2800" dirty="0" err="1" smtClean="0"/>
              <a:t>rangsang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menimbulkan</a:t>
            </a:r>
            <a:r>
              <a:rPr lang="en-US" sz="2800" dirty="0" smtClean="0"/>
              <a:t>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hilang</a:t>
            </a:r>
            <a:r>
              <a:rPr lang="en-US" sz="2800" dirty="0" smtClean="0"/>
              <a:t>.</a:t>
            </a:r>
          </a:p>
          <a:p>
            <a:pPr>
              <a:spcBef>
                <a:spcPts val="0"/>
              </a:spcBef>
            </a:pPr>
            <a:r>
              <a:rPr lang="en-US" sz="2800" dirty="0" err="1"/>
              <a:t>Neoplasma</a:t>
            </a:r>
            <a:r>
              <a:rPr lang="en-US" sz="2800" dirty="0"/>
              <a:t> </a:t>
            </a:r>
            <a:r>
              <a:rPr lang="en-US" sz="2800" dirty="0" smtClean="0"/>
              <a:t>= </a:t>
            </a:r>
            <a:r>
              <a:rPr lang="en-US" sz="2800" dirty="0" err="1" smtClean="0"/>
              <a:t>massa</a:t>
            </a:r>
            <a:r>
              <a:rPr lang="en-US" sz="2800" dirty="0" smtClean="0"/>
              <a:t> </a:t>
            </a:r>
            <a:r>
              <a:rPr lang="en-US" sz="2800" dirty="0"/>
              <a:t>abnormal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jaringan</a:t>
            </a:r>
            <a:r>
              <a:rPr lang="en-US" sz="2800" dirty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/>
              <a:t>terjadi</a:t>
            </a:r>
            <a:r>
              <a:rPr lang="en-US" sz="2800" dirty="0"/>
              <a:t> </a:t>
            </a:r>
            <a:r>
              <a:rPr lang="en-US" sz="2800" dirty="0" err="1"/>
              <a:t>ketika</a:t>
            </a:r>
            <a:r>
              <a:rPr lang="en-US" sz="2800" dirty="0"/>
              <a:t> </a:t>
            </a:r>
            <a:r>
              <a:rPr lang="en-US" sz="2800" dirty="0" err="1"/>
              <a:t>sel-sel</a:t>
            </a:r>
            <a:r>
              <a:rPr lang="en-US" sz="2800" dirty="0"/>
              <a:t> </a:t>
            </a:r>
            <a:r>
              <a:rPr lang="en-US" sz="2800" dirty="0" err="1"/>
              <a:t>membelah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/>
              <a:t>seharusnya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mati</a:t>
            </a:r>
            <a:r>
              <a:rPr lang="en-US" sz="2800" dirty="0"/>
              <a:t> </a:t>
            </a:r>
            <a:r>
              <a:rPr lang="en-US" sz="2800" dirty="0" err="1"/>
              <a:t>ketika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r>
              <a:rPr lang="en-US" sz="2800" dirty="0"/>
              <a:t> </a:t>
            </a:r>
            <a:r>
              <a:rPr lang="en-US" sz="2800" dirty="0" err="1"/>
              <a:t>seharusnya</a:t>
            </a:r>
            <a:r>
              <a:rPr lang="en-US" sz="2800" dirty="0"/>
              <a:t> </a:t>
            </a:r>
            <a:r>
              <a:rPr lang="en-US" sz="2800" dirty="0" err="1"/>
              <a:t>mati</a:t>
            </a:r>
            <a:r>
              <a:rPr lang="en-US" sz="2800" dirty="0"/>
              <a:t>. </a:t>
            </a:r>
            <a:r>
              <a:rPr lang="en-US" sz="2800" dirty="0" err="1"/>
              <a:t>Neoplasma</a:t>
            </a:r>
            <a:r>
              <a:rPr lang="en-US" sz="2800" dirty="0"/>
              <a:t> </a:t>
            </a:r>
            <a:r>
              <a:rPr lang="en-US" sz="2800" dirty="0" err="1"/>
              <a:t>mungkin</a:t>
            </a:r>
            <a:r>
              <a:rPr lang="en-US" sz="2800" dirty="0"/>
              <a:t> </a:t>
            </a:r>
            <a:r>
              <a:rPr lang="en-US" sz="2800" dirty="0" err="1"/>
              <a:t>jinak</a:t>
            </a:r>
            <a:r>
              <a:rPr lang="en-US" sz="2800" dirty="0"/>
              <a:t> </a:t>
            </a:r>
            <a:r>
              <a:rPr lang="en-US" sz="2800" dirty="0" smtClean="0"/>
              <a:t>, </a:t>
            </a:r>
            <a:r>
              <a:rPr lang="en-US" sz="2800" dirty="0" err="1" smtClean="0"/>
              <a:t>ganas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dirty="0" err="1"/>
              <a:t>kanker</a:t>
            </a:r>
            <a:r>
              <a:rPr lang="en-US" sz="2800" dirty="0"/>
              <a:t>). </a:t>
            </a:r>
            <a:endParaRPr lang="en-US" sz="2800" dirty="0" smtClean="0"/>
          </a:p>
          <a:p>
            <a:r>
              <a:rPr lang="en-US" sz="2800" b="1" dirty="0" err="1" smtClean="0"/>
              <a:t>Istilah</a:t>
            </a:r>
            <a:r>
              <a:rPr lang="en-US" sz="2800" b="1" dirty="0" smtClean="0"/>
              <a:t> </a:t>
            </a:r>
            <a:r>
              <a:rPr lang="en-US" sz="2800" b="1" dirty="0"/>
              <a:t>yang </a:t>
            </a:r>
            <a:r>
              <a:rPr lang="en-US" sz="2800" b="1" dirty="0" err="1"/>
              <a:t>mungkin</a:t>
            </a:r>
            <a:r>
              <a:rPr lang="en-US" sz="2800" b="1" dirty="0"/>
              <a:t> </a:t>
            </a:r>
            <a:r>
              <a:rPr lang="en-US" sz="2800" b="1" dirty="0" err="1"/>
              <a:t>terkait</a:t>
            </a:r>
            <a:r>
              <a:rPr lang="en-US" sz="2800" b="1" dirty="0"/>
              <a:t>:</a:t>
            </a:r>
            <a:endParaRPr lang="en-US" sz="2800" dirty="0"/>
          </a:p>
          <a:p>
            <a:pPr lvl="0" fontAlgn="base"/>
            <a:r>
              <a:rPr lang="en-US" sz="2800" dirty="0" err="1" smtClean="0">
                <a:hlinkClick r:id="rId2"/>
              </a:rPr>
              <a:t>Kanker</a:t>
            </a:r>
            <a:r>
              <a:rPr lang="en-US" sz="2800" dirty="0" smtClean="0"/>
              <a:t>, </a:t>
            </a:r>
            <a:r>
              <a:rPr lang="en-US" sz="2800" dirty="0" smtClean="0">
                <a:hlinkClick r:id="rId3"/>
              </a:rPr>
              <a:t>Tumor</a:t>
            </a:r>
            <a:r>
              <a:rPr lang="en-US" sz="2800" dirty="0" smtClean="0"/>
              <a:t>, </a:t>
            </a:r>
            <a:r>
              <a:rPr lang="en-US" sz="2800" dirty="0" err="1" smtClean="0">
                <a:hlinkClick r:id="rId4"/>
              </a:rPr>
              <a:t>Keganasan</a:t>
            </a:r>
            <a:r>
              <a:rPr lang="en-US" sz="2800" dirty="0" smtClean="0"/>
              <a:t>, </a:t>
            </a:r>
            <a:r>
              <a:rPr lang="en-US" sz="2800" dirty="0" smtClean="0">
                <a:hlinkClick r:id="rId5"/>
              </a:rPr>
              <a:t>Abnormal</a:t>
            </a:r>
            <a:r>
              <a:rPr lang="en-US" sz="2800" dirty="0" smtClean="0"/>
              <a:t>, </a:t>
            </a:r>
            <a:r>
              <a:rPr lang="en-US" sz="2800" dirty="0" err="1" smtClean="0">
                <a:hlinkClick r:id="rId6"/>
              </a:rPr>
              <a:t>Jinak</a:t>
            </a:r>
            <a:r>
              <a:rPr lang="en-US" sz="2800" dirty="0" smtClean="0"/>
              <a:t>, </a:t>
            </a:r>
            <a:r>
              <a:rPr lang="en-US" sz="2800" dirty="0" err="1" smtClean="0">
                <a:hlinkClick r:id="rId7"/>
              </a:rPr>
              <a:t>Ganas</a:t>
            </a:r>
            <a:r>
              <a:rPr lang="id-ID" sz="2800" dirty="0" smtClean="0"/>
              <a:t>, in </a:t>
            </a:r>
            <a:r>
              <a:rPr lang="id-ID" sz="2800" dirty="0" smtClean="0"/>
              <a:t>situ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2107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Perubahan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terjadi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463" y="1071546"/>
            <a:ext cx="8791074" cy="5496946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Sel</a:t>
            </a:r>
            <a:r>
              <a:rPr lang="en-US" sz="2800" dirty="0" smtClean="0"/>
              <a:t> </a:t>
            </a:r>
            <a:r>
              <a:rPr lang="en-US" sz="2800" dirty="0" err="1"/>
              <a:t>neoplasma</a:t>
            </a:r>
            <a:r>
              <a:rPr lang="en-US" sz="2800" dirty="0"/>
              <a:t> </a:t>
            </a:r>
            <a:r>
              <a:rPr lang="en-US" sz="2800" dirty="0" err="1"/>
              <a:t>mengalami</a:t>
            </a:r>
            <a:r>
              <a:rPr lang="en-US" sz="2800" dirty="0"/>
              <a:t> </a:t>
            </a:r>
            <a:r>
              <a:rPr lang="en-US" sz="2800" dirty="0" err="1"/>
              <a:t>transformasi</a:t>
            </a:r>
            <a:r>
              <a:rPr lang="en-US" sz="2800" dirty="0"/>
              <a:t> , </a:t>
            </a:r>
            <a:r>
              <a:rPr lang="en-US" sz="2800" dirty="0" err="1" smtClean="0"/>
              <a:t>terus</a:t>
            </a:r>
            <a:r>
              <a:rPr lang="en-US" sz="2800" dirty="0" smtClean="0"/>
              <a:t>- </a:t>
            </a:r>
            <a:r>
              <a:rPr lang="en-US" sz="2800" dirty="0" err="1"/>
              <a:t>menerus</a:t>
            </a:r>
            <a:r>
              <a:rPr lang="en-US" sz="2800" dirty="0"/>
              <a:t> </a:t>
            </a:r>
            <a:r>
              <a:rPr lang="en-US" sz="2800" dirty="0" err="1" smtClean="0"/>
              <a:t>membelah</a:t>
            </a:r>
            <a:r>
              <a:rPr lang="en-US" sz="2800" dirty="0" smtClean="0"/>
              <a:t> (</a:t>
            </a:r>
            <a:r>
              <a:rPr lang="en-US" sz="2800" dirty="0" err="1" smtClean="0"/>
              <a:t>proliferasi</a:t>
            </a:r>
            <a:r>
              <a:rPr lang="en-US" sz="2800" dirty="0" smtClean="0"/>
              <a:t>). </a:t>
            </a:r>
            <a:r>
              <a:rPr lang="en-US" sz="2800" dirty="0" err="1" smtClean="0"/>
              <a:t>meskipun</a:t>
            </a:r>
            <a:r>
              <a:rPr lang="en-US" sz="2800" dirty="0" smtClean="0"/>
              <a:t> </a:t>
            </a:r>
            <a:r>
              <a:rPr lang="en-US" sz="2800" dirty="0" err="1"/>
              <a:t>rangsang</a:t>
            </a:r>
            <a:r>
              <a:rPr lang="en-US" sz="2800" dirty="0"/>
              <a:t> yang </a:t>
            </a:r>
            <a:r>
              <a:rPr lang="en-US" sz="2800" dirty="0" err="1"/>
              <a:t>memulainya</a:t>
            </a:r>
            <a:r>
              <a:rPr lang="en-US" sz="2800" dirty="0"/>
              <a:t> </a:t>
            </a:r>
            <a:r>
              <a:rPr lang="en-US" sz="2800" dirty="0" err="1"/>
              <a:t>telah</a:t>
            </a:r>
            <a:r>
              <a:rPr lang="en-US" sz="2800" dirty="0"/>
              <a:t> </a:t>
            </a:r>
            <a:r>
              <a:rPr lang="en-US" sz="2800" dirty="0" err="1"/>
              <a:t>hilang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err="1" smtClean="0"/>
              <a:t>Proliferasi</a:t>
            </a:r>
            <a:r>
              <a:rPr lang="en-US" sz="2800" dirty="0" smtClean="0"/>
              <a:t> </a:t>
            </a:r>
            <a:r>
              <a:rPr lang="en-US" sz="2800" dirty="0" err="1" smtClean="0"/>
              <a:t>neoplastik</a:t>
            </a:r>
            <a:r>
              <a:rPr lang="en-US" sz="2800" dirty="0" smtClean="0"/>
              <a:t> = </a:t>
            </a:r>
            <a:r>
              <a:rPr lang="en-US" sz="2800" dirty="0" err="1" smtClean="0"/>
              <a:t>sifat</a:t>
            </a:r>
            <a:r>
              <a:rPr lang="en-US" sz="2800" dirty="0" smtClean="0"/>
              <a:t> </a:t>
            </a:r>
            <a:r>
              <a:rPr lang="en-US" sz="2800" dirty="0" err="1"/>
              <a:t>progresif</a:t>
            </a:r>
            <a:r>
              <a:rPr lang="en-US" sz="2800" dirty="0" smtClean="0"/>
              <a:t>,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/>
              <a:t>bertujuan</a:t>
            </a:r>
            <a:r>
              <a:rPr lang="en-US" sz="2800" dirty="0"/>
              <a:t>,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memperdulikan</a:t>
            </a:r>
            <a:r>
              <a:rPr lang="en-US" sz="2800" dirty="0"/>
              <a:t> </a:t>
            </a:r>
            <a:r>
              <a:rPr lang="en-US" sz="2800" dirty="0" err="1"/>
              <a:t>jaringan</a:t>
            </a:r>
            <a:r>
              <a:rPr lang="en-US" sz="2800" dirty="0"/>
              <a:t> </a:t>
            </a:r>
            <a:r>
              <a:rPr lang="en-US" sz="2800" dirty="0" err="1"/>
              <a:t>sekitarnya,tidak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hubungan</a:t>
            </a:r>
            <a:r>
              <a:rPr lang="en-US" sz="2800" dirty="0"/>
              <a:t> </a:t>
            </a:r>
            <a:r>
              <a:rPr lang="en-US" sz="2800" dirty="0" smtClean="0"/>
              <a:t>dg </a:t>
            </a:r>
            <a:r>
              <a:rPr lang="en-US" sz="2800" dirty="0" err="1" smtClean="0"/>
              <a:t>kebutuhan</a:t>
            </a:r>
            <a:r>
              <a:rPr lang="en-US" sz="2800" dirty="0" smtClean="0"/>
              <a:t> </a:t>
            </a:r>
            <a:r>
              <a:rPr lang="en-US" sz="2800" dirty="0" err="1"/>
              <a:t>tubuh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bersifat</a:t>
            </a:r>
            <a:r>
              <a:rPr lang="en-US" sz="2800" dirty="0"/>
              <a:t> parasitic.</a:t>
            </a:r>
          </a:p>
          <a:p>
            <a:r>
              <a:rPr lang="en-US" sz="2800" dirty="0" smtClean="0"/>
              <a:t>Parasitic, </a:t>
            </a:r>
            <a:r>
              <a:rPr lang="en-US" sz="2800" dirty="0" err="1" smtClean="0"/>
              <a:t>pesaing</a:t>
            </a:r>
            <a:r>
              <a:rPr lang="en-US" sz="2800" dirty="0" smtClean="0"/>
              <a:t> </a:t>
            </a:r>
            <a:r>
              <a:rPr lang="en-US" sz="2800" dirty="0" err="1" smtClean="0"/>
              <a:t>sel</a:t>
            </a:r>
            <a:r>
              <a:rPr lang="en-US" sz="2800" dirty="0" smtClean="0"/>
              <a:t>/</a:t>
            </a:r>
            <a:r>
              <a:rPr lang="en-US" sz="2800" dirty="0" err="1" smtClean="0"/>
              <a:t>jaringan</a:t>
            </a:r>
            <a:r>
              <a:rPr lang="en-US" sz="2800" dirty="0" smtClean="0"/>
              <a:t> </a:t>
            </a:r>
            <a:r>
              <a:rPr lang="en-US" sz="2800" dirty="0"/>
              <a:t>normal </a:t>
            </a:r>
            <a:r>
              <a:rPr lang="en-US" sz="2800" dirty="0" err="1"/>
              <a:t>atas</a:t>
            </a:r>
            <a:r>
              <a:rPr lang="en-US" sz="2800" dirty="0"/>
              <a:t> </a:t>
            </a:r>
            <a:r>
              <a:rPr lang="en-US" sz="2800" dirty="0" err="1"/>
              <a:t>kebutuhan</a:t>
            </a:r>
            <a:r>
              <a:rPr lang="en-US" sz="2800" dirty="0"/>
              <a:t> </a:t>
            </a:r>
            <a:r>
              <a:rPr lang="en-US" sz="2800" dirty="0" err="1"/>
              <a:t>metabolismenya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penderita</a:t>
            </a:r>
            <a:r>
              <a:rPr lang="en-US" sz="2800" dirty="0"/>
              <a:t> yang </a:t>
            </a:r>
            <a:r>
              <a:rPr lang="en-US" sz="2800" dirty="0" err="1"/>
              <a:t>berada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keadaan</a:t>
            </a:r>
            <a:r>
              <a:rPr lang="en-US" sz="2800" dirty="0"/>
              <a:t> </a:t>
            </a:r>
            <a:r>
              <a:rPr lang="en-US" sz="2800" dirty="0" err="1"/>
              <a:t>lemah</a:t>
            </a:r>
            <a:r>
              <a:rPr lang="en-US" sz="2800" dirty="0"/>
              <a:t> . </a:t>
            </a:r>
            <a:endParaRPr lang="en-US" sz="2800" dirty="0" smtClean="0"/>
          </a:p>
          <a:p>
            <a:r>
              <a:rPr lang="en-US" sz="2800" dirty="0" err="1" smtClean="0"/>
              <a:t>Neoplasma</a:t>
            </a:r>
            <a:r>
              <a:rPr lang="en-US" sz="2800" dirty="0" smtClean="0"/>
              <a:t> </a:t>
            </a:r>
            <a:r>
              <a:rPr lang="en-US" sz="2800" dirty="0" err="1"/>
              <a:t>bersifat</a:t>
            </a:r>
            <a:r>
              <a:rPr lang="en-US" sz="2800" dirty="0"/>
              <a:t> </a:t>
            </a:r>
            <a:r>
              <a:rPr lang="en-US" sz="2800" dirty="0" err="1"/>
              <a:t>otonom</a:t>
            </a:r>
            <a:r>
              <a:rPr lang="en-US" sz="2800" dirty="0"/>
              <a:t> </a:t>
            </a:r>
            <a:r>
              <a:rPr lang="en-US" sz="2800" dirty="0" smtClean="0"/>
              <a:t>= </a:t>
            </a:r>
            <a:r>
              <a:rPr lang="en-US" sz="2800" dirty="0" err="1" smtClean="0"/>
              <a:t>ukuran</a:t>
            </a:r>
            <a:r>
              <a:rPr lang="en-US" sz="2800" dirty="0" smtClean="0"/>
              <a:t> </a:t>
            </a:r>
            <a:r>
              <a:rPr lang="en-US" sz="2800" dirty="0" err="1"/>
              <a:t>meningkat</a:t>
            </a:r>
            <a:r>
              <a:rPr lang="en-US" sz="2800" dirty="0"/>
              <a:t> </a:t>
            </a:r>
            <a:r>
              <a:rPr lang="en-US" sz="2800" dirty="0" err="1" smtClean="0"/>
              <a:t>terus</a:t>
            </a:r>
            <a:r>
              <a:rPr lang="en-US" sz="2800" dirty="0" smtClean="0"/>
              <a:t>. </a:t>
            </a:r>
            <a:r>
              <a:rPr lang="en-US" sz="2800" dirty="0" err="1"/>
              <a:t>Proliferasi</a:t>
            </a:r>
            <a:r>
              <a:rPr lang="en-US" sz="2800" dirty="0"/>
              <a:t> </a:t>
            </a:r>
            <a:r>
              <a:rPr lang="en-US" sz="2800" dirty="0" err="1"/>
              <a:t>neoplastik</a:t>
            </a:r>
            <a:r>
              <a:rPr lang="en-US" sz="2800" dirty="0"/>
              <a:t> </a:t>
            </a:r>
            <a:r>
              <a:rPr lang="en-US" sz="2800" dirty="0" err="1"/>
              <a:t>menimbulkan</a:t>
            </a:r>
            <a:r>
              <a:rPr lang="en-US" sz="2800" dirty="0"/>
              <a:t> </a:t>
            </a:r>
            <a:r>
              <a:rPr lang="en-US" sz="2800" dirty="0" err="1"/>
              <a:t>massa</a:t>
            </a:r>
            <a:r>
              <a:rPr lang="en-US" sz="2800" dirty="0"/>
              <a:t> </a:t>
            </a:r>
            <a:r>
              <a:rPr lang="en-US" sz="2800" dirty="0" err="1"/>
              <a:t>neoplasma</a:t>
            </a:r>
            <a:r>
              <a:rPr lang="en-US" sz="2800" dirty="0"/>
              <a:t>,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/>
              <a:t>pembengkakan</a:t>
            </a:r>
            <a:r>
              <a:rPr lang="en-US" sz="2800" dirty="0" smtClean="0"/>
              <a:t> </a:t>
            </a:r>
            <a:r>
              <a:rPr lang="en-US" sz="2800" dirty="0"/>
              <a:t>/ </a:t>
            </a:r>
            <a:r>
              <a:rPr lang="en-US" sz="2800" dirty="0" err="1"/>
              <a:t>benjolan</a:t>
            </a:r>
            <a:r>
              <a:rPr lang="en-US" sz="2800" dirty="0"/>
              <a:t>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/>
              <a:t>membentuk</a:t>
            </a:r>
            <a:r>
              <a:rPr lang="en-US" sz="2800" dirty="0" smtClean="0"/>
              <a:t> </a:t>
            </a:r>
            <a:r>
              <a:rPr lang="en-US" sz="2800" dirty="0"/>
              <a:t>tumor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9681" y="768926"/>
            <a:ext cx="7982847" cy="5803345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Neoplasma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/>
              <a:t>hilangnya</a:t>
            </a:r>
            <a:r>
              <a:rPr lang="en-US" sz="2800" dirty="0" smtClean="0"/>
              <a:t> </a:t>
            </a:r>
            <a:r>
              <a:rPr lang="en-US" sz="2800" dirty="0" err="1"/>
              <a:t>responsivitas</a:t>
            </a:r>
            <a:r>
              <a:rPr lang="en-US" sz="2800" dirty="0"/>
              <a:t> </a:t>
            </a:r>
            <a:r>
              <a:rPr lang="en-US" sz="2800" dirty="0" smtClean="0"/>
              <a:t>/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peduli</a:t>
            </a:r>
            <a:r>
              <a:rPr lang="en-US" sz="2800" dirty="0" smtClean="0"/>
              <a:t> </a:t>
            </a:r>
            <a:r>
              <a:rPr lang="en-US" sz="2800" dirty="0" err="1" smtClean="0"/>
              <a:t>thd</a:t>
            </a:r>
            <a:r>
              <a:rPr lang="en-US" sz="2800" dirty="0" smtClean="0"/>
              <a:t> </a:t>
            </a:r>
            <a:r>
              <a:rPr lang="en-US" sz="2800" dirty="0" err="1" smtClean="0"/>
              <a:t>faktor</a:t>
            </a:r>
            <a:r>
              <a:rPr lang="en-US" sz="2800" dirty="0" smtClean="0"/>
              <a:t> </a:t>
            </a:r>
            <a:r>
              <a:rPr lang="en-US" sz="2800" dirty="0" err="1"/>
              <a:t>pengendali</a:t>
            </a:r>
            <a:r>
              <a:rPr lang="en-US" sz="2800" dirty="0"/>
              <a:t> </a:t>
            </a:r>
            <a:r>
              <a:rPr lang="en-US" sz="2800" dirty="0" smtClean="0"/>
              <a:t>/regulator </a:t>
            </a:r>
            <a:r>
              <a:rPr lang="en-US" sz="2800" dirty="0" err="1" smtClean="0"/>
              <a:t>pertumbuhan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normal. </a:t>
            </a:r>
          </a:p>
          <a:p>
            <a:r>
              <a:rPr lang="en-US" sz="2800" dirty="0" smtClean="0"/>
              <a:t>Tumor </a:t>
            </a:r>
            <a:r>
              <a:rPr lang="en-US" sz="2800" dirty="0" err="1" smtClean="0"/>
              <a:t>otonomi</a:t>
            </a:r>
            <a:r>
              <a:rPr lang="en-US" sz="2800" dirty="0" smtClean="0"/>
              <a:t> 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tanpa</a:t>
            </a:r>
            <a:r>
              <a:rPr lang="en-US" sz="2800" dirty="0" smtClean="0"/>
              <a:t> </a:t>
            </a:r>
            <a:r>
              <a:rPr lang="en-US" sz="2800" dirty="0" err="1"/>
              <a:t>bergantung</a:t>
            </a:r>
            <a:r>
              <a:rPr lang="en-US" sz="2800" dirty="0"/>
              <a:t> </a:t>
            </a:r>
            <a:r>
              <a:rPr lang="en-US" sz="2800" dirty="0" smtClean="0"/>
              <a:t>pd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/>
              <a:t>lokal</a:t>
            </a:r>
            <a:r>
              <a:rPr lang="en-US" sz="2800" dirty="0"/>
              <a:t> </a:t>
            </a:r>
            <a:r>
              <a:rPr lang="en-US" sz="2800" dirty="0" smtClean="0"/>
              <a:t>&amp; status </a:t>
            </a:r>
            <a:r>
              <a:rPr lang="en-US" sz="2800" dirty="0" err="1"/>
              <a:t>gizi</a:t>
            </a:r>
            <a:r>
              <a:rPr lang="en-US" sz="2800" dirty="0"/>
              <a:t> </a:t>
            </a:r>
            <a:r>
              <a:rPr lang="en-US" sz="2800" dirty="0" err="1" smtClean="0"/>
              <a:t>pejamu</a:t>
            </a:r>
            <a:r>
              <a:rPr lang="en-US" sz="2800" dirty="0" smtClean="0"/>
              <a:t>, </a:t>
            </a:r>
          </a:p>
          <a:p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neoplasma</a:t>
            </a:r>
            <a:r>
              <a:rPr lang="en-US" sz="2800" dirty="0" smtClean="0"/>
              <a:t> </a:t>
            </a:r>
            <a:r>
              <a:rPr lang="en-US" sz="2800" dirty="0" err="1" smtClean="0"/>
              <a:t>bergantung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pejamu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memenuhi</a:t>
            </a:r>
            <a:r>
              <a:rPr lang="en-US" sz="2800" dirty="0" smtClean="0"/>
              <a:t> </a:t>
            </a:r>
            <a:r>
              <a:rPr lang="en-US" sz="2800" dirty="0" err="1" smtClean="0"/>
              <a:t>kebutuhan</a:t>
            </a:r>
            <a:r>
              <a:rPr lang="en-US" sz="2800" dirty="0" smtClean="0"/>
              <a:t> </a:t>
            </a:r>
            <a:r>
              <a:rPr lang="en-US" sz="2800" dirty="0" err="1" smtClean="0"/>
              <a:t>gizi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aliran</a:t>
            </a:r>
            <a:r>
              <a:rPr lang="en-US" sz="2800" dirty="0" smtClean="0"/>
              <a:t> </a:t>
            </a:r>
            <a:r>
              <a:rPr lang="en-US" sz="2800" dirty="0" err="1" smtClean="0"/>
              <a:t>darah</a:t>
            </a:r>
            <a:endParaRPr lang="en-US" sz="2800" dirty="0" smtClean="0"/>
          </a:p>
          <a:p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/>
              <a:t>neoplasma</a:t>
            </a:r>
            <a:r>
              <a:rPr lang="en-US" sz="2800" dirty="0"/>
              <a:t> </a:t>
            </a:r>
            <a:r>
              <a:rPr lang="en-US" sz="2800" dirty="0" err="1" smtClean="0"/>
              <a:t>butuh</a:t>
            </a:r>
            <a:r>
              <a:rPr lang="en-US" sz="2800" dirty="0" smtClean="0"/>
              <a:t> </a:t>
            </a:r>
            <a:r>
              <a:rPr lang="en-US" sz="2800" dirty="0" err="1"/>
              <a:t>dukungan</a:t>
            </a:r>
            <a:r>
              <a:rPr lang="en-US" sz="2800" dirty="0"/>
              <a:t> </a:t>
            </a:r>
            <a:r>
              <a:rPr lang="en-US" sz="2800" dirty="0" err="1" smtClean="0"/>
              <a:t>endokrin</a:t>
            </a:r>
            <a:r>
              <a:rPr lang="en-US" sz="2800" dirty="0" smtClean="0"/>
              <a:t> </a:t>
            </a:r>
            <a:r>
              <a:rPr lang="en-US" sz="2800" dirty="0" err="1" smtClean="0"/>
              <a:t>penjamu</a:t>
            </a:r>
            <a:r>
              <a:rPr lang="en-US" sz="28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5853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KATAGORI NEOPLASMA – </a:t>
            </a:r>
            <a:r>
              <a:rPr lang="en-US" sz="3600" b="1" dirty="0" err="1" smtClean="0"/>
              <a:t>Perilaku</a:t>
            </a:r>
            <a:r>
              <a:rPr lang="en-US" sz="3600" b="1" dirty="0" smtClean="0"/>
              <a:t> Tumor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643998" cy="5643602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Neoplasma</a:t>
            </a:r>
            <a:r>
              <a:rPr lang="en-US" sz="2800" dirty="0" smtClean="0"/>
              <a:t> </a:t>
            </a:r>
            <a:r>
              <a:rPr lang="en-US" sz="2800" dirty="0" err="1" smtClean="0"/>
              <a:t>Jinak</a:t>
            </a:r>
            <a:r>
              <a:rPr lang="en-US" sz="2800" dirty="0" smtClean="0"/>
              <a:t> (</a:t>
            </a:r>
            <a:r>
              <a:rPr lang="en-US" sz="2800" dirty="0" err="1" smtClean="0"/>
              <a:t>benig</a:t>
            </a:r>
            <a:r>
              <a:rPr lang="id-ID" sz="2800" dirty="0" smtClean="0"/>
              <a:t>n</a:t>
            </a:r>
            <a:r>
              <a:rPr lang="en-US" sz="2800" dirty="0" smtClean="0"/>
              <a:t>a) </a:t>
            </a:r>
          </a:p>
          <a:p>
            <a:r>
              <a:rPr lang="en-US" sz="2800" dirty="0" err="1" smtClean="0">
                <a:sym typeface="Wingdings" pitchFamily="2" charset="2"/>
              </a:rPr>
              <a:t>Neoplasma</a:t>
            </a:r>
            <a:r>
              <a:rPr lang="en-US" sz="2800" dirty="0" smtClean="0">
                <a:sym typeface="Wingdings" pitchFamily="2" charset="2"/>
              </a:rPr>
              <a:t> in situ</a:t>
            </a:r>
          </a:p>
          <a:p>
            <a:r>
              <a:rPr lang="en-US" sz="2800" dirty="0" err="1" smtClean="0">
                <a:sym typeface="Wingdings" pitchFamily="2" charset="2"/>
              </a:rPr>
              <a:t>Neoplasma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ganas</a:t>
            </a:r>
            <a:r>
              <a:rPr lang="en-US" sz="2800" dirty="0" smtClean="0">
                <a:sym typeface="Wingdings" pitchFamily="2" charset="2"/>
              </a:rPr>
              <a:t> (</a:t>
            </a:r>
            <a:r>
              <a:rPr lang="en-US" sz="2800" dirty="0" err="1" smtClean="0">
                <a:sym typeface="Wingdings" pitchFamily="2" charset="2"/>
              </a:rPr>
              <a:t>Maligna</a:t>
            </a:r>
            <a:r>
              <a:rPr lang="en-US" sz="2800" dirty="0" smtClean="0">
                <a:sym typeface="Wingdings" pitchFamily="2" charset="2"/>
              </a:rPr>
              <a:t>)</a:t>
            </a:r>
          </a:p>
          <a:p>
            <a:pPr>
              <a:buNone/>
            </a:pPr>
            <a:r>
              <a:rPr lang="en-US" sz="2800" b="1" dirty="0" err="1" smtClean="0">
                <a:sym typeface="Wingdings" pitchFamily="2" charset="2"/>
              </a:rPr>
              <a:t>Neoplasma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Jina</a:t>
            </a:r>
            <a:r>
              <a:rPr lang="id-ID" sz="2800" b="1" smtClean="0">
                <a:sym typeface="Wingdings" pitchFamily="2" charset="2"/>
              </a:rPr>
              <a:t>k</a:t>
            </a:r>
            <a:r>
              <a:rPr lang="en-US" sz="2800" b="1" smtClean="0">
                <a:sym typeface="Wingdings" pitchFamily="2" charset="2"/>
              </a:rPr>
              <a:t> </a:t>
            </a:r>
            <a:r>
              <a:rPr lang="en-US" sz="2800" b="1" dirty="0" smtClean="0">
                <a:sym typeface="Wingdings" pitchFamily="2" charset="2"/>
              </a:rPr>
              <a:t>(</a:t>
            </a:r>
            <a:r>
              <a:rPr lang="en-US" sz="2800" b="1" dirty="0" err="1" smtClean="0">
                <a:sym typeface="Wingdings" pitchFamily="2" charset="2"/>
              </a:rPr>
              <a:t>benigna</a:t>
            </a:r>
            <a:r>
              <a:rPr lang="en-US" sz="2800" b="1" dirty="0" smtClean="0">
                <a:sym typeface="Wingdings" pitchFamily="2" charset="2"/>
              </a:rPr>
              <a:t>)</a:t>
            </a:r>
          </a:p>
          <a:p>
            <a:pPr>
              <a:buNone/>
            </a:pP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/>
              <a:t>mikroskopik</a:t>
            </a:r>
            <a:r>
              <a:rPr lang="en-US" sz="2800" dirty="0" smtClean="0"/>
              <a:t> &amp; </a:t>
            </a:r>
            <a:r>
              <a:rPr lang="en-US" sz="2800" dirty="0" err="1" smtClean="0"/>
              <a:t>makroskopik</a:t>
            </a:r>
            <a:r>
              <a:rPr lang="en-US" sz="2800" dirty="0" smtClean="0"/>
              <a:t> </a:t>
            </a:r>
            <a:r>
              <a:rPr lang="en-US" sz="2800" dirty="0" err="1" smtClean="0"/>
              <a:t>dianggap</a:t>
            </a:r>
            <a:r>
              <a:rPr lang="en-US" sz="2800" dirty="0" smtClean="0"/>
              <a:t> </a:t>
            </a:r>
            <a:r>
              <a:rPr lang="en-US" sz="2800" dirty="0" err="1" smtClean="0"/>
              <a:t>terlokalisasi</a:t>
            </a:r>
            <a:r>
              <a:rPr lang="en-US" sz="2800" dirty="0" smtClean="0"/>
              <a:t>,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menyebar</a:t>
            </a:r>
            <a:r>
              <a:rPr lang="en-US" sz="2800" dirty="0" smtClean="0"/>
              <a:t> </a:t>
            </a:r>
            <a:r>
              <a:rPr lang="en-US" sz="2800" dirty="0" err="1" smtClean="0"/>
              <a:t>ketempat</a:t>
            </a:r>
            <a:r>
              <a:rPr lang="en-US" sz="2800" dirty="0" smtClean="0"/>
              <a:t> lain, </a:t>
            </a:r>
            <a:r>
              <a:rPr lang="en-US" sz="2800" dirty="0" err="1" smtClean="0"/>
              <a:t>umumnya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dikeluarkan</a:t>
            </a:r>
            <a:r>
              <a:rPr lang="en-US" sz="2800" dirty="0" smtClean="0"/>
              <a:t> dg </a:t>
            </a:r>
            <a:r>
              <a:rPr lang="en-US" sz="2800" dirty="0" err="1" smtClean="0"/>
              <a:t>bedah</a:t>
            </a:r>
            <a:r>
              <a:rPr lang="en-US" sz="2800" dirty="0" smtClean="0"/>
              <a:t> </a:t>
            </a:r>
            <a:r>
              <a:rPr lang="en-US" sz="2800" dirty="0" err="1" smtClean="0"/>
              <a:t>lokal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/>
              <a:t>umumnya</a:t>
            </a:r>
            <a:r>
              <a:rPr lang="en-US" sz="2800" dirty="0" smtClean="0"/>
              <a:t> </a:t>
            </a:r>
            <a:r>
              <a:rPr lang="en-US" sz="2800" dirty="0" err="1" smtClean="0"/>
              <a:t>selamat</a:t>
            </a:r>
            <a:r>
              <a:rPr lang="en-US" sz="2800" dirty="0" smtClean="0"/>
              <a:t>. </a:t>
            </a:r>
            <a:r>
              <a:rPr lang="en-US" sz="2800" dirty="0" err="1" smtClean="0"/>
              <a:t>Tp</a:t>
            </a:r>
            <a:r>
              <a:rPr lang="en-US" sz="2800" dirty="0" smtClean="0"/>
              <a:t> kadang2 tumor </a:t>
            </a:r>
            <a:r>
              <a:rPr lang="en-US" sz="2800" dirty="0" err="1" smtClean="0"/>
              <a:t>jinak</a:t>
            </a:r>
            <a:r>
              <a:rPr lang="en-US" sz="2800" dirty="0" smtClean="0"/>
              <a:t> </a:t>
            </a:r>
            <a:r>
              <a:rPr lang="en-US" sz="2800" dirty="0" err="1" smtClean="0"/>
              <a:t>menimbulkan</a:t>
            </a:r>
            <a:r>
              <a:rPr lang="en-US" sz="2800" dirty="0" smtClean="0"/>
              <a:t> </a:t>
            </a:r>
            <a:r>
              <a:rPr lang="en-US" sz="2800" dirty="0" err="1" smtClean="0"/>
              <a:t>penyakit</a:t>
            </a:r>
            <a:r>
              <a:rPr lang="en-US" sz="2800" dirty="0" smtClean="0"/>
              <a:t> </a:t>
            </a:r>
            <a:r>
              <a:rPr lang="en-US" sz="2800" dirty="0" err="1" smtClean="0"/>
              <a:t>serius</a:t>
            </a:r>
            <a:r>
              <a:rPr lang="en-US" sz="2800" dirty="0" smtClean="0"/>
              <a:t>. </a:t>
            </a:r>
            <a:r>
              <a:rPr lang="en-US" sz="2800" dirty="0" err="1" smtClean="0"/>
              <a:t>Contoh</a:t>
            </a:r>
            <a:r>
              <a:rPr lang="en-US" sz="2800" dirty="0" smtClean="0"/>
              <a:t> : </a:t>
            </a:r>
            <a:r>
              <a:rPr lang="en-US" sz="2800" dirty="0" err="1"/>
              <a:t>L</a:t>
            </a:r>
            <a:r>
              <a:rPr lang="en-US" sz="2800" dirty="0" err="1" smtClean="0"/>
              <a:t>ipoma</a:t>
            </a:r>
            <a:r>
              <a:rPr lang="en-US" sz="2800" dirty="0" smtClean="0"/>
              <a:t> (</a:t>
            </a:r>
            <a:r>
              <a:rPr lang="en-US" sz="2800" dirty="0" err="1" smtClean="0"/>
              <a:t>benjolan</a:t>
            </a:r>
            <a:r>
              <a:rPr lang="en-US" sz="2800" dirty="0" smtClean="0"/>
              <a:t> </a:t>
            </a:r>
            <a:r>
              <a:rPr lang="en-US" sz="2800" dirty="0" err="1" smtClean="0"/>
              <a:t>lemak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bawah</a:t>
            </a:r>
            <a:r>
              <a:rPr lang="en-US" sz="2800" dirty="0" smtClean="0"/>
              <a:t> </a:t>
            </a:r>
            <a:r>
              <a:rPr lang="en-US" sz="2800" dirty="0" err="1" smtClean="0"/>
              <a:t>kulit</a:t>
            </a:r>
            <a:r>
              <a:rPr lang="en-US" sz="2800" dirty="0" smtClean="0"/>
              <a:t> </a:t>
            </a:r>
            <a:r>
              <a:rPr lang="en-US" sz="2800" dirty="0" err="1" smtClean="0"/>
              <a:t>leher</a:t>
            </a:r>
            <a:r>
              <a:rPr lang="en-US" sz="2800" dirty="0" smtClean="0"/>
              <a:t>, </a:t>
            </a:r>
            <a:r>
              <a:rPr lang="en-US" sz="2800" dirty="0" err="1" smtClean="0"/>
              <a:t>lengan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punggung</a:t>
            </a:r>
            <a:r>
              <a:rPr lang="en-US" sz="2800" dirty="0" smtClean="0"/>
              <a:t>). Fibroid </a:t>
            </a:r>
            <a:r>
              <a:rPr lang="en-US" sz="2800" dirty="0" err="1" smtClean="0"/>
              <a:t>rahim</a:t>
            </a:r>
            <a:r>
              <a:rPr lang="en-US" sz="2800" dirty="0" smtClean="0"/>
              <a:t>, </a:t>
            </a:r>
            <a:r>
              <a:rPr lang="en-US" sz="2800" dirty="0" err="1" smtClean="0"/>
              <a:t>tahi</a:t>
            </a:r>
            <a:r>
              <a:rPr lang="en-US" sz="2800" dirty="0" smtClean="0"/>
              <a:t> </a:t>
            </a:r>
            <a:r>
              <a:rPr lang="en-US" sz="2800" dirty="0" err="1" smtClean="0"/>
              <a:t>lalat</a:t>
            </a:r>
            <a:r>
              <a:rPr lang="en-US" sz="2800" dirty="0" smtClean="0"/>
              <a:t>,  </a:t>
            </a:r>
            <a:r>
              <a:rPr lang="en-US" sz="2800" dirty="0" err="1" smtClean="0"/>
              <a:t>hemangioma</a:t>
            </a:r>
            <a:r>
              <a:rPr lang="en-US" sz="2800" dirty="0" smtClean="0"/>
              <a:t> (</a:t>
            </a:r>
            <a:r>
              <a:rPr lang="en-US" sz="2800" dirty="0" err="1" smtClean="0"/>
              <a:t>benjolan</a:t>
            </a:r>
            <a:r>
              <a:rPr lang="en-US" sz="2800" dirty="0" smtClean="0"/>
              <a:t> </a:t>
            </a:r>
            <a:r>
              <a:rPr lang="en-US" sz="2800" dirty="0" err="1" smtClean="0"/>
              <a:t>pembuluh</a:t>
            </a:r>
            <a:r>
              <a:rPr lang="en-US" sz="2800" dirty="0" smtClean="0"/>
              <a:t> </a:t>
            </a:r>
            <a:r>
              <a:rPr lang="en-US" sz="2800" dirty="0" err="1" smtClean="0"/>
              <a:t>darah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kulit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organ internal). 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3291"/>
            <a:ext cx="9143999" cy="5718915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en-US" sz="2800" b="1" dirty="0" err="1" smtClean="0"/>
              <a:t>Neoplasma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pra-ganas</a:t>
            </a:r>
            <a:r>
              <a:rPr lang="en-US" sz="2800" b="1" dirty="0" smtClean="0"/>
              <a:t> = </a:t>
            </a:r>
            <a:r>
              <a:rPr lang="en-US" sz="2800" dirty="0" err="1" smtClean="0"/>
              <a:t>neolasma</a:t>
            </a:r>
            <a:r>
              <a:rPr lang="en-US" sz="2800" dirty="0" smtClean="0"/>
              <a:t> </a:t>
            </a:r>
            <a:r>
              <a:rPr lang="en-US" sz="2800" dirty="0" err="1" smtClean="0"/>
              <a:t>berpotensi</a:t>
            </a:r>
            <a:r>
              <a:rPr lang="en-US" sz="2800" dirty="0" smtClean="0"/>
              <a:t> </a:t>
            </a:r>
            <a:r>
              <a:rPr lang="en-US" sz="2800" dirty="0" err="1" smtClean="0"/>
              <a:t>ganas</a:t>
            </a:r>
            <a:r>
              <a:rPr lang="en-US" sz="2800" dirty="0" smtClean="0"/>
              <a:t> = </a:t>
            </a:r>
            <a:r>
              <a:rPr lang="en-US" sz="2800" b="1" dirty="0" err="1" smtClean="0"/>
              <a:t>kanker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tahap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awal</a:t>
            </a:r>
            <a:r>
              <a:rPr lang="en-US" sz="2800" dirty="0" smtClean="0"/>
              <a:t>= </a:t>
            </a:r>
            <a:r>
              <a:rPr lang="en-US" sz="2800" b="1" i="1" dirty="0" smtClean="0"/>
              <a:t>carcinoma in situ</a:t>
            </a:r>
            <a:r>
              <a:rPr lang="en-US" sz="2800" dirty="0" smtClean="0"/>
              <a:t> (</a:t>
            </a:r>
            <a:r>
              <a:rPr lang="en-US" sz="2800" dirty="0" err="1" smtClean="0"/>
              <a:t>kanker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tempat</a:t>
            </a:r>
            <a:endParaRPr lang="en-US" sz="2800" dirty="0"/>
          </a:p>
          <a:p>
            <a:r>
              <a:rPr lang="en-US" sz="2800" dirty="0" err="1" smtClean="0"/>
              <a:t>Tidak</a:t>
            </a:r>
            <a:r>
              <a:rPr lang="en-US" sz="2800" dirty="0" smtClean="0"/>
              <a:t> </a:t>
            </a:r>
            <a:r>
              <a:rPr lang="en-US" sz="2800" dirty="0" err="1" smtClean="0"/>
              <a:t>menyerang</a:t>
            </a:r>
            <a:r>
              <a:rPr lang="en-US" sz="2800" dirty="0" smtClean="0"/>
              <a:t> &amp; </a:t>
            </a:r>
            <a:r>
              <a:rPr lang="en-US" sz="2800" dirty="0" err="1" smtClean="0"/>
              <a:t>merusak</a:t>
            </a:r>
            <a:r>
              <a:rPr lang="en-US" sz="2800" dirty="0" smtClean="0"/>
              <a:t> lama2 </a:t>
            </a:r>
            <a:r>
              <a:rPr lang="en-US" sz="2800" dirty="0" err="1" smtClean="0"/>
              <a:t>berubah</a:t>
            </a:r>
            <a:r>
              <a:rPr lang="en-US" sz="2800" dirty="0" smtClean="0"/>
              <a:t> </a:t>
            </a:r>
            <a:r>
              <a:rPr lang="en-US" sz="2800" dirty="0" err="1" smtClean="0"/>
              <a:t>jadi</a:t>
            </a:r>
            <a:r>
              <a:rPr lang="en-US" sz="2800" dirty="0" smtClean="0"/>
              <a:t> </a:t>
            </a:r>
            <a:r>
              <a:rPr lang="en-US" sz="2800" dirty="0" err="1" smtClean="0"/>
              <a:t>kanker</a:t>
            </a:r>
            <a:r>
              <a:rPr lang="en-US" sz="2800" dirty="0" smtClean="0"/>
              <a:t>.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dg </a:t>
            </a:r>
            <a:r>
              <a:rPr lang="en-US" sz="2800" dirty="0" err="1" smtClean="0"/>
              <a:t>waktu</a:t>
            </a:r>
            <a:r>
              <a:rPr lang="en-US" sz="2800" dirty="0" smtClean="0"/>
              <a:t> lama/</a:t>
            </a:r>
            <a:r>
              <a:rPr lang="en-US" sz="2800" dirty="0" err="1" smtClean="0"/>
              <a:t>cepat</a:t>
            </a:r>
            <a:r>
              <a:rPr lang="en-US" sz="2800" dirty="0" smtClean="0"/>
              <a:t> &amp; </a:t>
            </a:r>
            <a:r>
              <a:rPr lang="en-US" sz="2800" dirty="0" err="1" smtClean="0"/>
              <a:t>menyebar</a:t>
            </a:r>
            <a:r>
              <a:rPr lang="en-US" sz="2800" dirty="0" smtClean="0"/>
              <a:t>.  </a:t>
            </a:r>
          </a:p>
          <a:p>
            <a:r>
              <a:rPr lang="en-US" sz="2800" dirty="0" err="1" smtClean="0"/>
              <a:t>Neoplasma</a:t>
            </a:r>
            <a:r>
              <a:rPr lang="en-US" sz="2800" dirty="0" smtClean="0"/>
              <a:t> </a:t>
            </a:r>
            <a:r>
              <a:rPr lang="en-US" sz="2800" dirty="0" err="1" smtClean="0"/>
              <a:t>pra-ganas</a:t>
            </a:r>
            <a:r>
              <a:rPr lang="en-US" sz="2800" dirty="0" smtClean="0"/>
              <a:t> </a:t>
            </a:r>
            <a:r>
              <a:rPr lang="en-US" sz="2800" dirty="0" err="1" smtClean="0"/>
              <a:t>masih</a:t>
            </a:r>
            <a:r>
              <a:rPr lang="en-US" sz="2800" dirty="0" smtClean="0"/>
              <a:t> </a:t>
            </a:r>
            <a:r>
              <a:rPr lang="en-US" sz="2800" dirty="0" err="1" smtClean="0"/>
              <a:t>mudah</a:t>
            </a:r>
            <a:r>
              <a:rPr lang="en-US" sz="2800" dirty="0" smtClean="0"/>
              <a:t> </a:t>
            </a:r>
            <a:r>
              <a:rPr lang="en-US" sz="2800" dirty="0" err="1" smtClean="0"/>
              <a:t>disembuhkan</a:t>
            </a:r>
            <a:r>
              <a:rPr lang="en-US" sz="2800" dirty="0" smtClean="0"/>
              <a:t>. </a:t>
            </a:r>
            <a:r>
              <a:rPr lang="en-US" sz="2800" dirty="0" err="1" smtClean="0"/>
              <a:t>Contoh</a:t>
            </a:r>
            <a:r>
              <a:rPr lang="en-US" sz="2800" dirty="0" smtClean="0"/>
              <a:t>: </a:t>
            </a:r>
            <a:r>
              <a:rPr lang="en-US" sz="2800" i="1" dirty="0" smtClean="0"/>
              <a:t>carcinoma in situ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u="sng" dirty="0" err="1" smtClean="0">
                <a:hlinkClick r:id="rId2"/>
              </a:rPr>
              <a:t>serviks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 </a:t>
            </a:r>
            <a:r>
              <a:rPr lang="en-US" sz="2800" u="sng" dirty="0" err="1" smtClean="0">
                <a:hlinkClick r:id="rId3"/>
              </a:rPr>
              <a:t>payudara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disembuhkan</a:t>
            </a:r>
            <a:r>
              <a:rPr lang="en-US" sz="2800" dirty="0" smtClean="0"/>
              <a:t> </a:t>
            </a:r>
            <a:r>
              <a:rPr lang="en-US" sz="2800" u="sng" dirty="0" err="1" smtClean="0">
                <a:hlinkClick r:id="rId4"/>
              </a:rPr>
              <a:t>dengan</a:t>
            </a:r>
            <a:r>
              <a:rPr lang="en-US" sz="2800" u="sng" dirty="0" smtClean="0">
                <a:hlinkClick r:id="rId4"/>
              </a:rPr>
              <a:t> </a:t>
            </a:r>
            <a:r>
              <a:rPr lang="en-US" sz="2800" u="sng" dirty="0" err="1" smtClean="0">
                <a:hlinkClick r:id="rId4"/>
              </a:rPr>
              <a:t>pengobatan</a:t>
            </a:r>
            <a:r>
              <a:rPr lang="en-US" sz="2800" u="sng" dirty="0" smtClean="0">
                <a:hlinkClick r:id="rId4"/>
              </a:rPr>
              <a:t> </a:t>
            </a:r>
            <a:r>
              <a:rPr lang="en-US" sz="2800" u="sng" dirty="0" err="1" smtClean="0">
                <a:hlinkClick r:id="rId4"/>
              </a:rPr>
              <a:t>dan</a:t>
            </a:r>
            <a:r>
              <a:rPr lang="en-US" sz="2800" u="sng" dirty="0" smtClean="0">
                <a:hlinkClick r:id="rId4"/>
              </a:rPr>
              <a:t> </a:t>
            </a:r>
            <a:r>
              <a:rPr lang="en-US" sz="2800" u="sng" dirty="0" err="1" smtClean="0">
                <a:hlinkClick r:id="rId4"/>
              </a:rPr>
              <a:t>operasi</a:t>
            </a:r>
            <a:r>
              <a:rPr lang="en-US" sz="2800" dirty="0" smtClean="0"/>
              <a:t>.</a:t>
            </a:r>
          </a:p>
          <a:p>
            <a:pPr lvl="0">
              <a:buNone/>
            </a:pPr>
            <a:r>
              <a:rPr lang="en-US" sz="2800" b="1" dirty="0" err="1" smtClean="0"/>
              <a:t>Neoplasma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Ganas</a:t>
            </a:r>
            <a:r>
              <a:rPr lang="en-US" sz="2800" b="1" dirty="0" smtClean="0"/>
              <a:t> (</a:t>
            </a:r>
            <a:r>
              <a:rPr lang="en-US" sz="2800" b="1" dirty="0" err="1" smtClean="0"/>
              <a:t>maligna</a:t>
            </a:r>
            <a:r>
              <a:rPr lang="en-US" sz="2800" b="1" dirty="0" smtClean="0"/>
              <a:t>) = </a:t>
            </a:r>
            <a:r>
              <a:rPr lang="en-US" sz="2800" b="1" dirty="0" err="1" smtClean="0"/>
              <a:t>kanker</a:t>
            </a:r>
            <a:r>
              <a:rPr lang="en-US" sz="2800" b="1" dirty="0" smtClean="0"/>
              <a:t> </a:t>
            </a:r>
            <a:r>
              <a:rPr lang="en-US" sz="2800" dirty="0" smtClean="0"/>
              <a:t>(</a:t>
            </a:r>
            <a:r>
              <a:rPr lang="en-US" sz="2800" dirty="0" err="1" smtClean="0"/>
              <a:t>melekat</a:t>
            </a:r>
            <a:r>
              <a:rPr lang="en-US" sz="2800" dirty="0" smtClean="0"/>
              <a:t> </a:t>
            </a:r>
            <a:r>
              <a:rPr lang="en-US" sz="2800" dirty="0" err="1" smtClean="0"/>
              <a:t>erat</a:t>
            </a:r>
            <a:r>
              <a:rPr lang="en-US" sz="2800" dirty="0" smtClean="0"/>
              <a:t> </a:t>
            </a:r>
            <a:r>
              <a:rPr lang="en-US" sz="2800" dirty="0" err="1" smtClean="0"/>
              <a:t>kesemua</a:t>
            </a:r>
            <a:r>
              <a:rPr lang="en-US" sz="2800" dirty="0" smtClean="0"/>
              <a:t> </a:t>
            </a:r>
            <a:r>
              <a:rPr lang="en-US" sz="2800" dirty="0" err="1" smtClean="0"/>
              <a:t>permukaan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dipijaknya</a:t>
            </a:r>
            <a:r>
              <a:rPr lang="en-US" sz="2800" dirty="0" smtClean="0"/>
              <a:t> = </a:t>
            </a:r>
            <a:r>
              <a:rPr lang="en-US" sz="2800" dirty="0" err="1" smtClean="0"/>
              <a:t>kepiting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Tanda</a:t>
            </a:r>
            <a:r>
              <a:rPr lang="en-US" sz="2800" dirty="0" smtClean="0"/>
              <a:t>: </a:t>
            </a:r>
            <a:r>
              <a:rPr lang="en-US" sz="2800" dirty="0" err="1" smtClean="0"/>
              <a:t>lesi</a:t>
            </a:r>
            <a:r>
              <a:rPr lang="en-US" sz="2800" dirty="0" smtClean="0"/>
              <a:t>, </a:t>
            </a:r>
            <a:r>
              <a:rPr lang="en-US" sz="2800" dirty="0" err="1" smtClean="0"/>
              <a:t>menyerbu</a:t>
            </a:r>
            <a:r>
              <a:rPr lang="en-US" sz="2800" dirty="0" smtClean="0"/>
              <a:t> &amp; </a:t>
            </a:r>
            <a:r>
              <a:rPr lang="en-US" sz="2800" dirty="0" err="1" smtClean="0"/>
              <a:t>merusak</a:t>
            </a:r>
            <a:r>
              <a:rPr lang="en-US" sz="2800" dirty="0" smtClean="0"/>
              <a:t> </a:t>
            </a:r>
            <a:r>
              <a:rPr lang="en-US" sz="2800" dirty="0" err="1" smtClean="0"/>
              <a:t>struktur</a:t>
            </a:r>
            <a:r>
              <a:rPr lang="en-US" sz="2800" dirty="0" smtClean="0"/>
              <a:t> </a:t>
            </a:r>
            <a:r>
              <a:rPr lang="en-US" sz="2800" dirty="0" err="1" smtClean="0"/>
              <a:t>didekatnya</a:t>
            </a:r>
            <a:r>
              <a:rPr lang="en-US" sz="2800" dirty="0" smtClean="0"/>
              <a:t>,  </a:t>
            </a:r>
            <a:r>
              <a:rPr lang="en-US" sz="2800" dirty="0" err="1" smtClean="0"/>
              <a:t>menyebar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tempat</a:t>
            </a:r>
            <a:r>
              <a:rPr lang="en-US" sz="2800" dirty="0" smtClean="0"/>
              <a:t> </a:t>
            </a:r>
            <a:r>
              <a:rPr lang="en-US" sz="2800" dirty="0" err="1" smtClean="0"/>
              <a:t>jauh</a:t>
            </a:r>
            <a:r>
              <a:rPr lang="en-US" sz="2800" dirty="0" smtClean="0"/>
              <a:t> (</a:t>
            </a:r>
            <a:r>
              <a:rPr lang="en-US" sz="2800" dirty="0" err="1" smtClean="0"/>
              <a:t>metastase</a:t>
            </a:r>
            <a:r>
              <a:rPr lang="en-US" sz="2800" dirty="0" smtClean="0"/>
              <a:t>), </a:t>
            </a:r>
            <a:r>
              <a:rPr lang="en-US" sz="2800" dirty="0" err="1" smtClean="0"/>
              <a:t>mematikan</a:t>
            </a:r>
            <a:r>
              <a:rPr lang="en-US" sz="28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7417"/>
          </a:xfrm>
        </p:spPr>
        <p:txBody>
          <a:bodyPr>
            <a:noAutofit/>
          </a:bodyPr>
          <a:lstStyle/>
          <a:p>
            <a:r>
              <a:rPr lang="en-US" sz="3600" b="1" dirty="0" err="1" smtClean="0"/>
              <a:t>Kanker</a:t>
            </a:r>
            <a:r>
              <a:rPr lang="en-US" sz="3600" b="1" dirty="0" smtClean="0"/>
              <a:t> = </a:t>
            </a:r>
            <a:r>
              <a:rPr lang="en-US" sz="3600" b="1" dirty="0" err="1" smtClean="0"/>
              <a:t>Neoplasma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Maligna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918" y="976746"/>
            <a:ext cx="8686800" cy="5149418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Kanker</a:t>
            </a:r>
            <a:r>
              <a:rPr lang="en-US" sz="2800" dirty="0" smtClean="0"/>
              <a:t> </a:t>
            </a:r>
            <a:r>
              <a:rPr lang="en-US" sz="2800" dirty="0" err="1" smtClean="0"/>
              <a:t>berkembang</a:t>
            </a:r>
            <a:r>
              <a:rPr lang="en-US" sz="2800" dirty="0" smtClean="0"/>
              <a:t> </a:t>
            </a:r>
            <a:r>
              <a:rPr lang="en-US" sz="2800" dirty="0" err="1" smtClean="0"/>
              <a:t>dlm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tahap</a:t>
            </a:r>
            <a:r>
              <a:rPr lang="en-US" sz="2800" dirty="0" smtClean="0"/>
              <a:t> </a:t>
            </a:r>
            <a:r>
              <a:rPr lang="en-US" sz="2800" dirty="0" err="1" smtClean="0"/>
              <a:t>mulai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sel</a:t>
            </a:r>
            <a:r>
              <a:rPr lang="en-US" sz="2800" dirty="0" smtClean="0"/>
              <a:t> </a:t>
            </a:r>
            <a:r>
              <a:rPr lang="en-US" sz="2800" dirty="0" err="1" smtClean="0"/>
              <a:t>bermutasi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/>
              <a:t>kanker</a:t>
            </a:r>
            <a:r>
              <a:rPr lang="en-US" sz="2800" dirty="0" smtClean="0"/>
              <a:t>. </a:t>
            </a:r>
            <a:r>
              <a:rPr lang="en-US" sz="2800" dirty="0" err="1" smtClean="0"/>
              <a:t>Ketika</a:t>
            </a:r>
            <a:r>
              <a:rPr lang="en-US" sz="2800" dirty="0" smtClean="0"/>
              <a:t> </a:t>
            </a:r>
            <a:r>
              <a:rPr lang="en-US" sz="2800" dirty="0" err="1" smtClean="0"/>
              <a:t>pusat</a:t>
            </a:r>
            <a:r>
              <a:rPr lang="en-US" sz="2800" dirty="0" smtClean="0"/>
              <a:t> </a:t>
            </a:r>
            <a:r>
              <a:rPr lang="en-US" sz="2800" dirty="0" err="1" smtClean="0"/>
              <a:t>kontrol</a:t>
            </a:r>
            <a:r>
              <a:rPr lang="en-US" sz="2800" dirty="0" smtClean="0"/>
              <a:t> </a:t>
            </a:r>
            <a:r>
              <a:rPr lang="en-US" sz="2800" dirty="0" err="1" smtClean="0"/>
              <a:t>sel</a:t>
            </a:r>
            <a:r>
              <a:rPr lang="en-US" sz="2800" dirty="0" smtClean="0"/>
              <a:t> </a:t>
            </a:r>
            <a:r>
              <a:rPr lang="en-US" sz="2800" dirty="0" err="1" smtClean="0"/>
              <a:t>rusak</a:t>
            </a:r>
            <a:r>
              <a:rPr lang="en-US" sz="2800" dirty="0" smtClean="0"/>
              <a:t>, </a:t>
            </a:r>
            <a:r>
              <a:rPr lang="en-US" sz="2800" dirty="0" err="1" smtClean="0"/>
              <a:t>sel-sel</a:t>
            </a:r>
            <a:r>
              <a:rPr lang="en-US" sz="2800" dirty="0" smtClean="0"/>
              <a:t> </a:t>
            </a:r>
            <a:r>
              <a:rPr lang="en-US" sz="2800" dirty="0" err="1" smtClean="0"/>
              <a:t>mulai</a:t>
            </a:r>
            <a:r>
              <a:rPr lang="en-US" sz="2800" dirty="0" smtClean="0"/>
              <a:t> </a:t>
            </a:r>
            <a:r>
              <a:rPr lang="en-US" sz="2800" dirty="0" err="1" smtClean="0"/>
              <a:t>tumbuh</a:t>
            </a:r>
            <a:r>
              <a:rPr lang="en-US" sz="2800" dirty="0" smtClean="0"/>
              <a:t> &amp; </a:t>
            </a:r>
            <a:r>
              <a:rPr lang="en-US" sz="2800" dirty="0" err="1" smtClean="0"/>
              <a:t>berkembang</a:t>
            </a:r>
            <a:r>
              <a:rPr lang="en-US" sz="2800" dirty="0" smtClean="0"/>
              <a:t> </a:t>
            </a:r>
            <a:r>
              <a:rPr lang="en-US" sz="2800" dirty="0" err="1" smtClean="0"/>
              <a:t>biak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luar</a:t>
            </a:r>
            <a:r>
              <a:rPr lang="en-US" sz="2800" dirty="0" smtClean="0"/>
              <a:t> </a:t>
            </a:r>
            <a:r>
              <a:rPr lang="en-US" sz="2800" dirty="0" err="1" smtClean="0"/>
              <a:t>kendali</a:t>
            </a:r>
            <a:r>
              <a:rPr lang="en-US" sz="2800" dirty="0" smtClean="0"/>
              <a:t>.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/>
              <a:t>menekan</a:t>
            </a:r>
            <a:r>
              <a:rPr lang="en-US" sz="2800" dirty="0" smtClean="0"/>
              <a:t> </a:t>
            </a:r>
            <a:r>
              <a:rPr lang="en-US" sz="2800" dirty="0" err="1" smtClean="0"/>
              <a:t>jaringan</a:t>
            </a:r>
            <a:r>
              <a:rPr lang="en-US" sz="2800" dirty="0" smtClean="0"/>
              <a:t> </a:t>
            </a:r>
            <a:r>
              <a:rPr lang="en-US" sz="2800" dirty="0" err="1" smtClean="0"/>
              <a:t>sekitar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err="1" smtClean="0"/>
              <a:t>menyebar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</a:t>
            </a:r>
            <a:r>
              <a:rPr lang="en-US" sz="2800" dirty="0" err="1" smtClean="0"/>
              <a:t>tubuh</a:t>
            </a:r>
            <a:r>
              <a:rPr lang="en-US" sz="2800" dirty="0" smtClean="0"/>
              <a:t> lain. </a:t>
            </a:r>
            <a:r>
              <a:rPr lang="en-US" sz="2800" dirty="0" err="1" smtClean="0"/>
              <a:t>Mengembara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darah</a:t>
            </a:r>
            <a:r>
              <a:rPr lang="en-US" sz="2800" dirty="0" smtClean="0"/>
              <a:t> &amp;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limfa</a:t>
            </a:r>
            <a:r>
              <a:rPr lang="en-US" sz="2800" dirty="0" smtClean="0"/>
              <a:t> (</a:t>
            </a:r>
            <a:r>
              <a:rPr lang="en-US" sz="2800" dirty="0" err="1" smtClean="0"/>
              <a:t>getah</a:t>
            </a:r>
            <a:r>
              <a:rPr lang="en-US" sz="2800" dirty="0" smtClean="0"/>
              <a:t> </a:t>
            </a:r>
            <a:r>
              <a:rPr lang="en-US" sz="2800" dirty="0" err="1" smtClean="0"/>
              <a:t>bening</a:t>
            </a:r>
            <a:r>
              <a:rPr lang="en-US" sz="2800" dirty="0" smtClean="0"/>
              <a:t>)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/>
              <a:t>organ lain (tumor </a:t>
            </a:r>
            <a:r>
              <a:rPr lang="en-US" sz="2800" dirty="0" err="1" smtClean="0"/>
              <a:t>sekunder</a:t>
            </a:r>
            <a:r>
              <a:rPr lang="en-US" sz="2800" dirty="0" smtClean="0"/>
              <a:t>)</a:t>
            </a:r>
          </a:p>
          <a:p>
            <a:pPr lvl="0"/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/>
              <a:t>dua</a:t>
            </a:r>
            <a:r>
              <a:rPr lang="en-US" sz="2800" dirty="0"/>
              <a:t> </a:t>
            </a:r>
            <a:r>
              <a:rPr lang="en-US" sz="2800" dirty="0" err="1"/>
              <a:t>kelompok</a:t>
            </a:r>
            <a:r>
              <a:rPr lang="en-US" sz="2800" dirty="0"/>
              <a:t> </a:t>
            </a:r>
            <a:r>
              <a:rPr lang="en-US" sz="2800" dirty="0" err="1"/>
              <a:t>neoplasma</a:t>
            </a:r>
            <a:r>
              <a:rPr lang="en-US" sz="2800" dirty="0"/>
              <a:t> </a:t>
            </a:r>
            <a:r>
              <a:rPr lang="en-US" sz="2800" dirty="0" err="1"/>
              <a:t>ganas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kanker</a:t>
            </a:r>
            <a:r>
              <a:rPr lang="en-US" sz="2800" dirty="0"/>
              <a:t>: </a:t>
            </a:r>
          </a:p>
          <a:p>
            <a:pPr lvl="1"/>
            <a:r>
              <a:rPr lang="en-US" b="1" dirty="0"/>
              <a:t>Tumor </a:t>
            </a:r>
            <a:r>
              <a:rPr lang="en-US" b="1" dirty="0" err="1"/>
              <a:t>padat</a:t>
            </a:r>
            <a:r>
              <a:rPr lang="en-US" b="1" dirty="0"/>
              <a:t> </a:t>
            </a:r>
            <a:r>
              <a:rPr lang="en-US" b="1" dirty="0" smtClean="0"/>
              <a:t>=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/>
              <a:t>abnormal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kulit</a:t>
            </a:r>
            <a:r>
              <a:rPr lang="en-US" dirty="0"/>
              <a:t>, </a:t>
            </a:r>
            <a:r>
              <a:rPr lang="en-US" dirty="0" err="1"/>
              <a:t>selaput</a:t>
            </a:r>
            <a:r>
              <a:rPr lang="en-US" dirty="0"/>
              <a:t> </a:t>
            </a:r>
            <a:r>
              <a:rPr lang="en-US" dirty="0" err="1"/>
              <a:t>lendir</a:t>
            </a:r>
            <a:r>
              <a:rPr lang="en-US" dirty="0"/>
              <a:t>, </a:t>
            </a:r>
            <a:r>
              <a:rPr lang="en-US" dirty="0" err="1"/>
              <a:t>kelenjar</a:t>
            </a:r>
            <a:r>
              <a:rPr lang="en-US" dirty="0"/>
              <a:t>,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ikat</a:t>
            </a:r>
            <a:r>
              <a:rPr lang="en-US" dirty="0"/>
              <a:t>, </a:t>
            </a:r>
            <a:r>
              <a:rPr lang="en-US" dirty="0" err="1"/>
              <a:t>otot</a:t>
            </a:r>
            <a:r>
              <a:rPr lang="en-US" dirty="0"/>
              <a:t>, </a:t>
            </a:r>
            <a:r>
              <a:rPr lang="en-US" dirty="0" err="1" smtClean="0"/>
              <a:t>tulang</a:t>
            </a:r>
            <a:r>
              <a:rPr lang="en-US" dirty="0"/>
              <a:t>.</a:t>
            </a:r>
          </a:p>
          <a:p>
            <a:pPr lvl="1"/>
            <a:r>
              <a:rPr lang="en-US" b="1" dirty="0" err="1"/>
              <a:t>Neoplasma</a:t>
            </a:r>
            <a:r>
              <a:rPr lang="en-US" b="1" dirty="0"/>
              <a:t> </a:t>
            </a:r>
            <a:r>
              <a:rPr lang="en-US" b="1" dirty="0" err="1"/>
              <a:t>cair</a:t>
            </a:r>
            <a:r>
              <a:rPr lang="en-US" b="1" dirty="0"/>
              <a:t> (</a:t>
            </a:r>
            <a:r>
              <a:rPr lang="en-US" b="1" dirty="0" err="1"/>
              <a:t>hemoblastosis</a:t>
            </a:r>
            <a:r>
              <a:rPr lang="en-US" b="1" dirty="0"/>
              <a:t>)</a:t>
            </a:r>
            <a:r>
              <a:rPr lang="en-US" dirty="0"/>
              <a:t> yang 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seluler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organ </a:t>
            </a:r>
            <a:r>
              <a:rPr lang="en-US" dirty="0" err="1"/>
              <a:t>pembentuk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, </a:t>
            </a:r>
            <a:r>
              <a:rPr lang="en-US" dirty="0" err="1"/>
              <a:t>contohnya</a:t>
            </a:r>
            <a:r>
              <a:rPr lang="en-US" dirty="0"/>
              <a:t> leukemia </a:t>
            </a:r>
            <a:r>
              <a:rPr lang="en-US" dirty="0" err="1"/>
              <a:t>dan</a:t>
            </a:r>
            <a:r>
              <a:rPr lang="en-US" dirty="0"/>
              <a:t> tumor </a:t>
            </a:r>
            <a:r>
              <a:rPr lang="en-US" dirty="0" err="1"/>
              <a:t>otak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52620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Penyebab</a:t>
            </a:r>
            <a:r>
              <a:rPr lang="en-US" b="1" dirty="0"/>
              <a:t> </a:t>
            </a:r>
            <a:r>
              <a:rPr lang="en-US" b="1" dirty="0" err="1" smtClean="0"/>
              <a:t>Kanker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86800" cy="50734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 smtClean="0"/>
              <a:t>Sesuatu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/>
              <a:t>menyebabkan</a:t>
            </a:r>
            <a:r>
              <a:rPr lang="en-US" sz="2400" dirty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/>
              <a:t>kanker</a:t>
            </a:r>
            <a:r>
              <a:rPr lang="en-US" sz="2400" dirty="0"/>
              <a:t> </a:t>
            </a:r>
            <a:r>
              <a:rPr lang="en-US" sz="2400" dirty="0" smtClean="0"/>
              <a:t>= </a:t>
            </a:r>
            <a:r>
              <a:rPr lang="en-US" sz="2400" dirty="0" err="1" smtClean="0"/>
              <a:t>karsinogen</a:t>
            </a:r>
            <a:r>
              <a:rPr lang="en-US" sz="2400" dirty="0"/>
              <a:t>. </a:t>
            </a:r>
            <a:r>
              <a:rPr lang="en-US" sz="2400" dirty="0" err="1" smtClean="0"/>
              <a:t>dibagi</a:t>
            </a:r>
            <a:r>
              <a:rPr lang="en-US" sz="2400" dirty="0" smtClean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4 </a:t>
            </a:r>
            <a:r>
              <a:rPr lang="en-US" sz="2400" dirty="0" err="1"/>
              <a:t>golongan</a:t>
            </a:r>
            <a:r>
              <a:rPr lang="en-US" sz="2400" dirty="0"/>
              <a:t> :</a:t>
            </a:r>
          </a:p>
          <a:p>
            <a:r>
              <a:rPr lang="en-US" sz="2400" dirty="0" err="1"/>
              <a:t>Bahan</a:t>
            </a:r>
            <a:r>
              <a:rPr lang="en-US" sz="2400" dirty="0"/>
              <a:t> </a:t>
            </a:r>
            <a:r>
              <a:rPr lang="en-US" sz="2400" dirty="0" err="1" smtClean="0"/>
              <a:t>kimia</a:t>
            </a:r>
            <a:r>
              <a:rPr lang="en-US" sz="2400" dirty="0" smtClean="0"/>
              <a:t>: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 smtClean="0"/>
              <a:t>pd</a:t>
            </a:r>
            <a:r>
              <a:rPr lang="en-US" sz="2400" dirty="0" smtClean="0"/>
              <a:t> </a:t>
            </a:r>
            <a:r>
              <a:rPr lang="en-US" sz="2400" dirty="0"/>
              <a:t>DNA, RNA, </a:t>
            </a:r>
            <a:r>
              <a:rPr lang="en-US" sz="2400" dirty="0" smtClean="0"/>
              <a:t>Protein </a:t>
            </a:r>
            <a:r>
              <a:rPr lang="en-US" sz="2400" dirty="0" err="1"/>
              <a:t>sel</a:t>
            </a:r>
            <a:r>
              <a:rPr lang="en-US" sz="2400" dirty="0"/>
              <a:t> </a:t>
            </a:r>
            <a:r>
              <a:rPr lang="en-US" sz="2400" dirty="0" err="1" smtClean="0"/>
              <a:t>tbh</a:t>
            </a:r>
            <a:endParaRPr lang="en-US" sz="2400" dirty="0"/>
          </a:p>
          <a:p>
            <a:r>
              <a:rPr lang="en-US" sz="2400" dirty="0" smtClean="0"/>
              <a:t>Virus: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mengenfeksi</a:t>
            </a:r>
            <a:r>
              <a:rPr lang="en-US" sz="2400" dirty="0"/>
              <a:t> </a:t>
            </a:r>
            <a:r>
              <a:rPr lang="en-US" sz="2400" dirty="0" err="1"/>
              <a:t>sel</a:t>
            </a:r>
            <a:r>
              <a:rPr lang="en-US" sz="2400" dirty="0"/>
              <a:t>, </a:t>
            </a:r>
            <a:r>
              <a:rPr lang="en-US" sz="2400" dirty="0" err="1"/>
              <a:t>materi</a:t>
            </a:r>
            <a:r>
              <a:rPr lang="en-US" sz="2400" dirty="0"/>
              <a:t> </a:t>
            </a:r>
            <a:r>
              <a:rPr lang="en-US" sz="2400" dirty="0" err="1"/>
              <a:t>genitek</a:t>
            </a:r>
            <a:r>
              <a:rPr lang="en-US" sz="2400" dirty="0"/>
              <a:t> virus RNA </a:t>
            </a:r>
            <a:r>
              <a:rPr lang="en-US" sz="2400" dirty="0" err="1" smtClean="0"/>
              <a:t>membawa</a:t>
            </a:r>
            <a:r>
              <a:rPr lang="en-US" sz="2400" dirty="0" smtClean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materi</a:t>
            </a:r>
            <a:r>
              <a:rPr lang="en-US" sz="2400" dirty="0"/>
              <a:t> </a:t>
            </a:r>
            <a:r>
              <a:rPr lang="en-US" sz="2400" dirty="0" err="1"/>
              <a:t>genitek</a:t>
            </a:r>
            <a:r>
              <a:rPr lang="en-US" sz="2400" dirty="0"/>
              <a:t> </a:t>
            </a:r>
            <a:r>
              <a:rPr lang="en-US" sz="2400" dirty="0" err="1"/>
              <a:t>sel</a:t>
            </a:r>
            <a:r>
              <a:rPr lang="en-US" sz="2400" dirty="0"/>
              <a:t> </a:t>
            </a:r>
            <a:r>
              <a:rPr lang="en-US" sz="2400" dirty="0" err="1" smtClean="0"/>
              <a:t>infeksi</a:t>
            </a:r>
            <a:r>
              <a:rPr lang="en-US" sz="2400" dirty="0" smtClean="0"/>
              <a:t> = yang V-</a:t>
            </a:r>
            <a:r>
              <a:rPr lang="en-US" sz="2400" dirty="0" err="1" smtClean="0"/>
              <a:t>onkogen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/>
              <a:t>dipindahkan</a:t>
            </a:r>
            <a:r>
              <a:rPr lang="en-US" sz="2400" dirty="0" smtClean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materi</a:t>
            </a:r>
            <a:r>
              <a:rPr lang="en-US" sz="2400" dirty="0"/>
              <a:t> </a:t>
            </a:r>
            <a:r>
              <a:rPr lang="en-US" sz="2400" dirty="0" err="1"/>
              <a:t>genitek</a:t>
            </a:r>
            <a:r>
              <a:rPr lang="en-US" sz="2400" dirty="0"/>
              <a:t> </a:t>
            </a:r>
            <a:r>
              <a:rPr lang="en-US" sz="2400" dirty="0" err="1"/>
              <a:t>sel</a:t>
            </a:r>
            <a:r>
              <a:rPr lang="en-US" sz="2400" dirty="0"/>
              <a:t> yang lain</a:t>
            </a:r>
          </a:p>
          <a:p>
            <a:r>
              <a:rPr lang="en-US" sz="2400" dirty="0" err="1"/>
              <a:t>Radiasi</a:t>
            </a:r>
            <a:r>
              <a:rPr lang="en-US" sz="2400" dirty="0"/>
              <a:t> (ion </a:t>
            </a:r>
            <a:r>
              <a:rPr lang="en-US" sz="2400" dirty="0" err="1"/>
              <a:t>dan</a:t>
            </a:r>
            <a:r>
              <a:rPr lang="en-US" sz="2400" dirty="0"/>
              <a:t> non-</a:t>
            </a:r>
            <a:r>
              <a:rPr lang="en-US" sz="2400" dirty="0" err="1"/>
              <a:t>ionisasi</a:t>
            </a:r>
            <a:r>
              <a:rPr lang="en-US" sz="2400" dirty="0" smtClean="0"/>
              <a:t>):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sinar</a:t>
            </a:r>
            <a:r>
              <a:rPr lang="en-US" sz="2400" dirty="0"/>
              <a:t> / </a:t>
            </a:r>
            <a:r>
              <a:rPr lang="en-US" sz="2400" dirty="0" err="1"/>
              <a:t>radiasi</a:t>
            </a:r>
            <a:r>
              <a:rPr lang="en-US" sz="2400" dirty="0"/>
              <a:t> UV </a:t>
            </a:r>
            <a:r>
              <a:rPr lang="en-US" sz="2400" dirty="0" err="1"/>
              <a:t>menimbulkan</a:t>
            </a:r>
            <a:r>
              <a:rPr lang="en-US" sz="2400" dirty="0"/>
              <a:t> dimmer yang </a:t>
            </a:r>
            <a:r>
              <a:rPr lang="en-US" sz="2400" dirty="0" err="1"/>
              <a:t>merusak</a:t>
            </a:r>
            <a:r>
              <a:rPr lang="en-US" sz="2400" dirty="0"/>
              <a:t> </a:t>
            </a:r>
            <a:r>
              <a:rPr lang="en-US" sz="2400" dirty="0" err="1"/>
              <a:t>rangka</a:t>
            </a:r>
            <a:r>
              <a:rPr lang="en-US" sz="2400" dirty="0"/>
              <a:t> </a:t>
            </a:r>
            <a:r>
              <a:rPr lang="en-US" sz="2400" dirty="0" err="1"/>
              <a:t>fosfodiester</a:t>
            </a:r>
            <a:r>
              <a:rPr lang="en-US" sz="2400" dirty="0"/>
              <a:t> DNA.</a:t>
            </a:r>
          </a:p>
          <a:p>
            <a:pPr lvl="0"/>
            <a:r>
              <a:rPr lang="en-US" sz="2400" dirty="0" err="1"/>
              <a:t>Agen</a:t>
            </a:r>
            <a:r>
              <a:rPr lang="en-US" sz="2400" dirty="0"/>
              <a:t> </a:t>
            </a:r>
            <a:r>
              <a:rPr lang="en-US" sz="2400" dirty="0" smtClean="0"/>
              <a:t>biologic: </a:t>
            </a:r>
          </a:p>
          <a:p>
            <a:pPr lvl="1"/>
            <a:r>
              <a:rPr lang="en-US" sz="2400" dirty="0" err="1" smtClean="0"/>
              <a:t>Hormon</a:t>
            </a:r>
            <a:r>
              <a:rPr lang="en-US" sz="2400" dirty="0" smtClean="0"/>
              <a:t> </a:t>
            </a:r>
            <a:r>
              <a:rPr lang="en-US" sz="2400" dirty="0"/>
              <a:t>: </a:t>
            </a:r>
            <a:r>
              <a:rPr lang="en-US" sz="2400" dirty="0" err="1"/>
              <a:t>bekerja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kofaktor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karsinogenesis</a:t>
            </a:r>
            <a:endParaRPr lang="en-US" sz="2400" dirty="0"/>
          </a:p>
          <a:p>
            <a:pPr lvl="1"/>
            <a:r>
              <a:rPr lang="en-US" sz="2400" dirty="0" err="1"/>
              <a:t>Mikotoksin</a:t>
            </a:r>
            <a:r>
              <a:rPr lang="en-US" sz="2400" dirty="0"/>
              <a:t> : </a:t>
            </a:r>
            <a:r>
              <a:rPr lang="en-US" sz="2400" dirty="0" err="1"/>
              <a:t>Mikotoksin</a:t>
            </a:r>
            <a:r>
              <a:rPr lang="en-US" sz="2400" dirty="0"/>
              <a:t> </a:t>
            </a:r>
            <a:r>
              <a:rPr lang="en-US" sz="2400" dirty="0" err="1"/>
              <a:t>ialah</a:t>
            </a:r>
            <a:r>
              <a:rPr lang="en-US" sz="2400" dirty="0"/>
              <a:t> </a:t>
            </a:r>
            <a:r>
              <a:rPr lang="en-US" sz="2400" dirty="0" err="1"/>
              <a:t>toksin</a:t>
            </a:r>
            <a:r>
              <a:rPr lang="en-US" sz="2400" dirty="0"/>
              <a:t> yang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jamur</a:t>
            </a:r>
            <a:endParaRPr lang="en-US" sz="2400" dirty="0"/>
          </a:p>
          <a:p>
            <a:pPr lvl="1"/>
            <a:r>
              <a:rPr lang="en-US" sz="2400" dirty="0" err="1"/>
              <a:t>Parasit</a:t>
            </a:r>
            <a:r>
              <a:rPr lang="en-US" sz="2400" dirty="0"/>
              <a:t> : </a:t>
            </a:r>
            <a:r>
              <a:rPr lang="en-US" sz="2400" dirty="0" err="1"/>
              <a:t>Parasit</a:t>
            </a:r>
            <a:r>
              <a:rPr lang="en-US" sz="2400" dirty="0"/>
              <a:t> yang </a:t>
            </a:r>
            <a:r>
              <a:rPr lang="en-US" sz="2400" dirty="0" err="1"/>
              <a:t>dihubungkan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terjadinya</a:t>
            </a:r>
            <a:r>
              <a:rPr lang="en-US" sz="2400" dirty="0"/>
              <a:t> </a:t>
            </a:r>
            <a:r>
              <a:rPr lang="en-US" sz="2400" dirty="0" err="1"/>
              <a:t>kanker</a:t>
            </a:r>
            <a:r>
              <a:rPr lang="en-US" sz="2400" dirty="0"/>
              <a:t> </a:t>
            </a:r>
            <a:r>
              <a:rPr lang="en-US" sz="2400" dirty="0" err="1"/>
              <a:t>ialah</a:t>
            </a:r>
            <a:r>
              <a:rPr lang="en-US" sz="2400" dirty="0"/>
              <a:t> </a:t>
            </a:r>
            <a:r>
              <a:rPr lang="en-US" sz="2400" dirty="0" err="1"/>
              <a:t>schistosoma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clonorchis</a:t>
            </a:r>
            <a:r>
              <a:rPr lang="en-US" sz="2400" dirty="0"/>
              <a:t> </a:t>
            </a:r>
            <a:r>
              <a:rPr lang="en-US" sz="2400" dirty="0" err="1"/>
              <a:t>sinensis</a:t>
            </a:r>
            <a:r>
              <a:rPr lang="en-US" sz="2400" dirty="0"/>
              <a:t>.</a:t>
            </a:r>
          </a:p>
          <a:p>
            <a:pPr lvl="1"/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id-ID" sz="3600" b="1" dirty="0" smtClean="0"/>
              <a:t>Pemeriksaan Diagnosis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89027"/>
            <a:ext cx="8686800" cy="53403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800" dirty="0" smtClean="0"/>
              <a:t>Pemeriksaan fisik: </a:t>
            </a:r>
          </a:p>
          <a:p>
            <a:r>
              <a:rPr lang="id-ID" sz="2800" dirty="0" smtClean="0"/>
              <a:t>benjolan (tumor), </a:t>
            </a:r>
          </a:p>
          <a:p>
            <a:r>
              <a:rPr lang="id-ID" sz="2800" dirty="0" smtClean="0"/>
              <a:t>kondisi fisik makin turun</a:t>
            </a:r>
          </a:p>
          <a:p>
            <a:pPr>
              <a:buNone/>
            </a:pPr>
            <a:r>
              <a:rPr lang="id-ID" sz="2800" dirty="0" smtClean="0"/>
              <a:t>Pemeriksaan Hystologi dan sitologi </a:t>
            </a:r>
            <a:r>
              <a:rPr lang="id-ID" sz="2800" dirty="0" smtClean="0">
                <a:sym typeface="Wingdings" pitchFamily="2" charset="2"/>
              </a:rPr>
              <a:t> diagnose pasti Neoplasma</a:t>
            </a:r>
          </a:p>
          <a:p>
            <a:r>
              <a:rPr lang="en-US" sz="2800" dirty="0" smtClean="0"/>
              <a:t>Diagnosis </a:t>
            </a:r>
            <a:r>
              <a:rPr lang="en-US" sz="2800" dirty="0" err="1" smtClean="0"/>
              <a:t>hispatologi</a:t>
            </a:r>
            <a:r>
              <a:rPr lang="en-US" sz="2800" dirty="0" smtClean="0"/>
              <a:t> </a:t>
            </a:r>
            <a:r>
              <a:rPr lang="id-ID" sz="2800" dirty="0" smtClean="0"/>
              <a:t>= c</a:t>
            </a:r>
            <a:r>
              <a:rPr lang="en-US" sz="2800" dirty="0" err="1" smtClean="0"/>
              <a:t>ara</a:t>
            </a:r>
            <a:r>
              <a:rPr lang="en-US" sz="2800" dirty="0" smtClean="0"/>
              <a:t> yang </a:t>
            </a:r>
            <a:r>
              <a:rPr lang="en-US" sz="2800" dirty="0" err="1" smtClean="0"/>
              <a:t>pasti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menegakkan</a:t>
            </a:r>
            <a:r>
              <a:rPr lang="en-US" sz="2800" dirty="0" smtClean="0"/>
              <a:t> diagnosis </a:t>
            </a:r>
            <a:r>
              <a:rPr lang="en-US" sz="2800" dirty="0" err="1" smtClean="0"/>
              <a:t>neoplasma</a:t>
            </a:r>
            <a:r>
              <a:rPr lang="id-ID" sz="2800" dirty="0" smtClean="0"/>
              <a:t>: Jinak – insitu --ganas. </a:t>
            </a:r>
            <a:r>
              <a:rPr lang="en-US" sz="2800" dirty="0" err="1" smtClean="0"/>
              <a:t>Kedua</a:t>
            </a:r>
            <a:r>
              <a:rPr lang="en-US" sz="2800" dirty="0" smtClean="0"/>
              <a:t> </a:t>
            </a:r>
            <a:r>
              <a:rPr lang="en-US" sz="2800" dirty="0" err="1" smtClean="0"/>
              <a:t>ujung</a:t>
            </a:r>
            <a:r>
              <a:rPr lang="en-US" sz="2800" dirty="0" smtClean="0"/>
              <a:t> </a:t>
            </a:r>
            <a:r>
              <a:rPr lang="en-US" sz="2800" dirty="0" err="1" smtClean="0"/>
              <a:t>sprektum</a:t>
            </a:r>
            <a:r>
              <a:rPr lang="en-US" sz="2800" dirty="0" smtClean="0"/>
              <a:t> </a:t>
            </a:r>
            <a:r>
              <a:rPr lang="en-US" sz="2800" dirty="0" err="1" smtClean="0"/>
              <a:t>jinak</a:t>
            </a:r>
            <a:r>
              <a:rPr lang="en-US" sz="2800" dirty="0" smtClean="0"/>
              <a:t> – </a:t>
            </a:r>
            <a:r>
              <a:rPr lang="en-US" sz="2800" dirty="0" err="1" smtClean="0"/>
              <a:t>ganas</a:t>
            </a:r>
            <a:r>
              <a:rPr lang="en-US" sz="2800" dirty="0" smtClean="0"/>
              <a:t> </a:t>
            </a:r>
            <a:r>
              <a:rPr lang="en-US" sz="2800" dirty="0" err="1" smtClean="0"/>
              <a:t>memang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id-ID" sz="2800" dirty="0" smtClean="0"/>
              <a:t>. Insitu harus hati-hati.</a:t>
            </a:r>
          </a:p>
          <a:p>
            <a:r>
              <a:rPr lang="en-US" sz="2800" dirty="0" err="1" smtClean="0"/>
              <a:t>Klasifikasi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dasar</a:t>
            </a:r>
            <a:r>
              <a:rPr lang="en-US" sz="2800" dirty="0" smtClean="0"/>
              <a:t> </a:t>
            </a:r>
            <a:r>
              <a:rPr lang="en-US" sz="2800" dirty="0" err="1" smtClean="0"/>
              <a:t>asal</a:t>
            </a:r>
            <a:r>
              <a:rPr lang="en-US" sz="2800" dirty="0" smtClean="0"/>
              <a:t> </a:t>
            </a:r>
            <a:r>
              <a:rPr lang="en-US" sz="2800" dirty="0" err="1" smtClean="0"/>
              <a:t>sel</a:t>
            </a:r>
            <a:r>
              <a:rPr lang="en-US" sz="2800" dirty="0" smtClean="0"/>
              <a:t> / </a:t>
            </a:r>
            <a:r>
              <a:rPr lang="en-US" sz="2800" dirty="0" err="1" smtClean="0"/>
              <a:t>jaringan</a:t>
            </a:r>
            <a:r>
              <a:rPr lang="en-US" sz="2800" dirty="0" smtClean="0"/>
              <a:t> ( </a:t>
            </a:r>
            <a:r>
              <a:rPr lang="en-US" sz="2800" dirty="0" err="1" smtClean="0"/>
              <a:t>histogenesis</a:t>
            </a:r>
            <a:r>
              <a:rPr lang="en-US" sz="2800" dirty="0" smtClean="0"/>
              <a:t> )</a:t>
            </a:r>
            <a:endParaRPr lang="id-ID" sz="2800" dirty="0" smtClean="0"/>
          </a:p>
          <a:p>
            <a:endParaRPr lang="id-ID" sz="2800" dirty="0" smtClean="0"/>
          </a:p>
          <a:p>
            <a:endParaRPr lang="id-ID" sz="2800" dirty="0" smtClean="0"/>
          </a:p>
          <a:p>
            <a:endParaRPr lang="id-ID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710</Words>
  <Application>Microsoft Office PowerPoint</Application>
  <PresentationFormat>On-screen Show (4:3)</PresentationFormat>
  <Paragraphs>85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NEOPLASMA KKPMT 5</vt:lpstr>
      <vt:lpstr>Pengertian neoplasma</vt:lpstr>
      <vt:lpstr>Perubahan yang terjadi</vt:lpstr>
      <vt:lpstr>Slide 4</vt:lpstr>
      <vt:lpstr>KATAGORI NEOPLASMA – Perilaku Tumor</vt:lpstr>
      <vt:lpstr>Slide 6</vt:lpstr>
      <vt:lpstr>Kanker = Neoplasma Maligna</vt:lpstr>
      <vt:lpstr>Penyebab Kanker</vt:lpstr>
      <vt:lpstr>Pemeriksaan Diagnosis</vt:lpstr>
      <vt:lpstr>Slide 10</vt:lpstr>
      <vt:lpstr>Bagimana mengkode penyakit kanker/ neoplasma ?</vt:lpstr>
      <vt:lpstr>Slide 12</vt:lpstr>
    </vt:vector>
  </TitlesOfParts>
  <Company>DINUS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NEOPLASMA KKPMT 5</dc:title>
  <dc:creator>FKM</dc:creator>
  <cp:lastModifiedBy>Microsoft</cp:lastModifiedBy>
  <cp:revision>25</cp:revision>
  <dcterms:created xsi:type="dcterms:W3CDTF">2015-11-17T01:46:47Z</dcterms:created>
  <dcterms:modified xsi:type="dcterms:W3CDTF">2017-08-18T04:19:59Z</dcterms:modified>
</cp:coreProperties>
</file>