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49"/>
  </p:notesMasterIdLst>
  <p:sldIdLst>
    <p:sldId id="256" r:id="rId2"/>
    <p:sldId id="431" r:id="rId3"/>
    <p:sldId id="459" r:id="rId4"/>
    <p:sldId id="456" r:id="rId5"/>
    <p:sldId id="454" r:id="rId6"/>
    <p:sldId id="455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7" r:id="rId16"/>
    <p:sldId id="478" r:id="rId17"/>
    <p:sldId id="476" r:id="rId18"/>
    <p:sldId id="457" r:id="rId19"/>
    <p:sldId id="445" r:id="rId20"/>
    <p:sldId id="446" r:id="rId21"/>
    <p:sldId id="443" r:id="rId22"/>
    <p:sldId id="460" r:id="rId23"/>
    <p:sldId id="442" r:id="rId24"/>
    <p:sldId id="444" r:id="rId25"/>
    <p:sldId id="448" r:id="rId26"/>
    <p:sldId id="447" r:id="rId27"/>
    <p:sldId id="449" r:id="rId28"/>
    <p:sldId id="450" r:id="rId29"/>
    <p:sldId id="451" r:id="rId30"/>
    <p:sldId id="452" r:id="rId31"/>
    <p:sldId id="461" r:id="rId32"/>
    <p:sldId id="458" r:id="rId33"/>
    <p:sldId id="432" r:id="rId34"/>
    <p:sldId id="441" r:id="rId35"/>
    <p:sldId id="462" r:id="rId36"/>
    <p:sldId id="436" r:id="rId37"/>
    <p:sldId id="437" r:id="rId38"/>
    <p:sldId id="463" r:id="rId39"/>
    <p:sldId id="464" r:id="rId40"/>
    <p:sldId id="465" r:id="rId41"/>
    <p:sldId id="435" r:id="rId42"/>
    <p:sldId id="439" r:id="rId43"/>
    <p:sldId id="440" r:id="rId44"/>
    <p:sldId id="466" r:id="rId45"/>
    <p:sldId id="438" r:id="rId46"/>
    <p:sldId id="467" r:id="rId47"/>
    <p:sldId id="314" r:id="rId4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48B48C-F1AF-42DF-8973-412E68F1BE8E}">
          <p14:sldIdLst>
            <p14:sldId id="256"/>
            <p14:sldId id="431"/>
            <p14:sldId id="459"/>
            <p14:sldId id="456"/>
            <p14:sldId id="454"/>
            <p14:sldId id="455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7"/>
            <p14:sldId id="478"/>
            <p14:sldId id="476"/>
            <p14:sldId id="457"/>
            <p14:sldId id="445"/>
            <p14:sldId id="446"/>
            <p14:sldId id="443"/>
            <p14:sldId id="460"/>
            <p14:sldId id="442"/>
            <p14:sldId id="444"/>
            <p14:sldId id="448"/>
            <p14:sldId id="447"/>
            <p14:sldId id="449"/>
            <p14:sldId id="450"/>
            <p14:sldId id="451"/>
            <p14:sldId id="452"/>
            <p14:sldId id="461"/>
            <p14:sldId id="458"/>
            <p14:sldId id="432"/>
            <p14:sldId id="441"/>
            <p14:sldId id="462"/>
            <p14:sldId id="436"/>
            <p14:sldId id="437"/>
          </p14:sldIdLst>
        </p14:section>
        <p14:section name="Untitled Section" id="{E265D50F-F6FB-4EE2-95F2-E1CDDE4BF887}">
          <p14:sldIdLst>
            <p14:sldId id="463"/>
            <p14:sldId id="464"/>
            <p14:sldId id="465"/>
            <p14:sldId id="435"/>
            <p14:sldId id="439"/>
            <p14:sldId id="440"/>
            <p14:sldId id="466"/>
            <p14:sldId id="438"/>
            <p14:sldId id="467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00"/>
    <a:srgbClr val="06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>
      <p:cViewPr varScale="1">
        <p:scale>
          <a:sx n="55" d="100"/>
          <a:sy n="55" d="100"/>
        </p:scale>
        <p:origin x="72" y="408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B9C143-4CB7-4BEC-BC67-4D1A67A24167}" type="datetimeFigureOut">
              <a:rPr lang="en-US"/>
              <a:pPr>
                <a:defRPr/>
              </a:pPr>
              <a:t>9/27/2015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B6D12-D048-4764-B75A-A2AA7EC2F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98DC-ECAE-4477-8AF3-7214B78F5EC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48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B6D12-D048-4764-B75A-A2AA7EC2F0E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F0475-249B-4FB2-B078-137DB0C1945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42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688DF-2937-4BC5-AD9A-7410CA039E9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2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09882-25F5-4612-86EA-00E407E28F9E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25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B1683-D3BF-4912-95D1-E799C6D237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676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11AA2-0CB4-4A94-A6E0-A81AFA49C52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041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75BF-62C7-467E-94D5-167C7C4654E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48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869A4-3A71-4939-8AED-2427AB01012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08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4F5CD-F4AB-47A9-ABA0-E1A4982B96C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19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522ED-E8D0-4100-800A-89136BDEA5B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3C938-546E-48E2-9190-7D7208BFB03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46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CAE25-2B7C-4ADA-A5CC-FB8DD1E265D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13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81075-56AC-4B8B-922E-BDD895266D2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954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B5DEE-080F-41AC-B47A-BA6301A8710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5197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48FF-6C5F-443E-A495-B6A9FF84BDB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955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267B-CC70-4483-9F46-66982203844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42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55A2B-EB45-4CF1-BE91-A3A7B5B365B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7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5DA9F-543D-473F-B6F1-628105F5A99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29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8D13B-D4A6-4A02-92D7-27B24EF1C43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7788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8FD65-0418-4B0F-9983-99D40FE3A9F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311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F7B3-364B-4496-BA94-12EAEFF4B3C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6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4EE4-13C9-49E1-9B36-2BB503802D7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00D225-47DA-4F89-8411-C9A3E6BE305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adhitya@dsn.dinus.ac.id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9/27/2015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485900"/>
            <a:ext cx="6119813" cy="1295400"/>
          </a:xfrm>
          <a:noFill/>
        </p:spPr>
        <p:txBody>
          <a:bodyPr/>
          <a:lstStyle/>
          <a:p>
            <a:pPr eaLnBrk="1" hangingPunct="1"/>
            <a:r>
              <a:rPr lang="en-US" altLang="ko-KR" sz="3200" dirty="0" smtClean="0">
                <a:ea typeface="Gulim" panose="020B0600000101010101" pitchFamily="34" charset="-127"/>
              </a:rPr>
              <a:t>Computer </a:t>
            </a:r>
            <a:r>
              <a:rPr lang="id-ID" altLang="ko-KR" sz="3200" dirty="0" smtClean="0">
                <a:ea typeface="Gulim" panose="020B0600000101010101" pitchFamily="34" charset="-127"/>
              </a:rPr>
              <a:t> </a:t>
            </a:r>
            <a:r>
              <a:rPr lang="en-US" altLang="ko-KR" sz="3200" dirty="0" smtClean="0">
                <a:ea typeface="Gulim" panose="020B0600000101010101" pitchFamily="34" charset="-127"/>
              </a:rPr>
              <a:t>Network Architecture</a:t>
            </a:r>
            <a:endParaRPr lang="en-US" altLang="ko-KR" sz="3200" dirty="0" smtClean="0">
              <a:ea typeface="Gulim" panose="020B0600000101010101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Cisco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75" y="1556792"/>
            <a:ext cx="8725105" cy="46085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60848"/>
            <a:ext cx="7886700" cy="40324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en-US" dirty="0" smtClean="0"/>
              <a:t>Terminal console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96753"/>
            <a:ext cx="7886699" cy="49802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setting </a:t>
            </a:r>
            <a:r>
              <a:rPr lang="en-US" dirty="0" err="1" smtClean="0"/>
              <a:t>sisco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24744"/>
            <a:ext cx="7886700" cy="23402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5" y="3861008"/>
            <a:ext cx="895493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52" y="1196752"/>
            <a:ext cx="8051898" cy="49802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Konektor</a:t>
            </a:r>
            <a:r>
              <a:rPr lang="en-US" dirty="0" smtClean="0"/>
              <a:t> 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34389"/>
            <a:ext cx="7886700" cy="31338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terminal </a:t>
            </a:r>
            <a:r>
              <a:rPr lang="en-US" dirty="0" err="1" smtClean="0"/>
              <a:t>konsole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7886699" cy="46753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Jaringan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Letak Geografisnya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LAN, WAN, Internet</a:t>
            </a:r>
          </a:p>
          <a:p>
            <a:r>
              <a:rPr lang="id-ID" dirty="0" smtClean="0"/>
              <a:t>Model komunikasi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Client-Server, Peer to Peer (P2P)</a:t>
            </a:r>
          </a:p>
          <a:p>
            <a:r>
              <a:rPr lang="id-ID" dirty="0" smtClean="0"/>
              <a:t>Topologi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Bus, Star, Ring, Mesh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66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Networks (LANs)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797152"/>
            <a:ext cx="7940675" cy="1604714"/>
          </a:xfrm>
        </p:spPr>
        <p:txBody>
          <a:bodyPr/>
          <a:lstStyle/>
          <a:p>
            <a:r>
              <a:rPr lang="id-ID" sz="2000" dirty="0" smtClean="0"/>
              <a:t>Ciri-ciri infrastruktur LAN adalah: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Sebuah jaringan komputer yang menjangkau </a:t>
            </a:r>
            <a:r>
              <a:rPr lang="id-ID" sz="1600" dirty="0" smtClean="0">
                <a:solidFill>
                  <a:srgbClr val="FF0000"/>
                </a:solidFill>
              </a:rPr>
              <a:t>satu area geografis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Menyediakan </a:t>
            </a:r>
            <a:r>
              <a:rPr lang="id-ID" sz="1600" dirty="0" smtClean="0">
                <a:solidFill>
                  <a:srgbClr val="FF0000"/>
                </a:solidFill>
              </a:rPr>
              <a:t>servis dan aplikasi 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kepada seseorang dalam suatu struktur </a:t>
            </a:r>
            <a:r>
              <a:rPr lang="id-ID" sz="1600" dirty="0" smtClean="0">
                <a:solidFill>
                  <a:srgbClr val="FF0000"/>
                </a:solidFill>
              </a:rPr>
              <a:t>organisasi yang sama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Sebuah LAN biasanya di </a:t>
            </a:r>
            <a:r>
              <a:rPr lang="id-ID" sz="1600" dirty="0" smtClean="0">
                <a:solidFill>
                  <a:srgbClr val="FF0000"/>
                </a:solidFill>
              </a:rPr>
              <a:t>administrasikan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oleh </a:t>
            </a:r>
            <a:r>
              <a:rPr lang="id-ID" sz="1600" dirty="0" smtClean="0">
                <a:solidFill>
                  <a:srgbClr val="FF0000"/>
                </a:solidFill>
              </a:rPr>
              <a:t>satu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pengelola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252" t="20469" r="12920" b="24407"/>
          <a:stretch/>
        </p:blipFill>
        <p:spPr>
          <a:xfrm>
            <a:off x="1571566" y="1177446"/>
            <a:ext cx="5131491" cy="35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id-ID" dirty="0"/>
          </a:p>
          <a:p>
            <a:pPr lvl="0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id-ID" dirty="0"/>
          </a:p>
          <a:p>
            <a:pPr lvl="0"/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id-ID" dirty="0"/>
          </a:p>
          <a:p>
            <a:pPr lvl="0"/>
            <a:r>
              <a:rPr lang="en-US" dirty="0"/>
              <a:t>Media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endParaRPr lang="id-ID" dirty="0"/>
          </a:p>
          <a:p>
            <a:r>
              <a:rPr lang="en-US" dirty="0" err="1"/>
              <a:t>Standarisasi</a:t>
            </a:r>
            <a:r>
              <a:rPr lang="en-US"/>
              <a:t> IEEE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Networks (WANs)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248222"/>
            <a:ext cx="7940675" cy="2396802"/>
          </a:xfrm>
        </p:spPr>
        <p:txBody>
          <a:bodyPr/>
          <a:lstStyle/>
          <a:p>
            <a:r>
              <a:rPr lang="id-ID" sz="2000" dirty="0" smtClean="0"/>
              <a:t>Ciri-ciri infrastruktur WAN</a:t>
            </a:r>
          </a:p>
          <a:p>
            <a:pPr lvl="1"/>
            <a:r>
              <a:rPr lang="id-ID" sz="1600" dirty="0" smtClean="0"/>
              <a:t>Dimana bagian dari sebuah perusahaan atau organisasi dipisahkan oleh </a:t>
            </a:r>
            <a:r>
              <a:rPr lang="id-ID" sz="1600" dirty="0" smtClean="0">
                <a:solidFill>
                  <a:srgbClr val="FF0000"/>
                </a:solidFill>
              </a:rPr>
              <a:t>area geografis</a:t>
            </a:r>
            <a:r>
              <a:rPr lang="id-ID" sz="1600" dirty="0" smtClean="0"/>
              <a:t> yang cukup </a:t>
            </a:r>
            <a:r>
              <a:rPr lang="id-ID" sz="1600" dirty="0" smtClean="0">
                <a:solidFill>
                  <a:srgbClr val="FF0000"/>
                </a:solidFill>
              </a:rPr>
              <a:t>jauh</a:t>
            </a:r>
            <a:r>
              <a:rPr lang="id-ID" sz="1600" dirty="0" smtClean="0"/>
              <a:t>.</a:t>
            </a:r>
          </a:p>
          <a:p>
            <a:pPr lvl="1"/>
            <a:r>
              <a:rPr lang="id-ID" sz="1600" dirty="0" smtClean="0"/>
              <a:t>Dibutuhkan sebuah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telecommunications service provider (TSP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id-ID" sz="1600" dirty="0" smtClean="0"/>
              <a:t> untuk menghubungkan beberapa LAN di beberapa lokasi yang berbeda</a:t>
            </a:r>
          </a:p>
          <a:p>
            <a:pPr lvl="1"/>
            <a:r>
              <a:rPr lang="id-ID" sz="1600" dirty="0" smtClean="0"/>
              <a:t>WAN membutuhkan </a:t>
            </a:r>
            <a:r>
              <a:rPr lang="id-ID" sz="1600" dirty="0" smtClean="0">
                <a:solidFill>
                  <a:srgbClr val="FF0000"/>
                </a:solidFill>
              </a:rPr>
              <a:t>peralatan khusus </a:t>
            </a:r>
            <a:r>
              <a:rPr lang="id-ID" sz="1600" dirty="0" smtClean="0"/>
              <a:t>untuk dapat mengintegrasikan beberapa Jaringan komputer lokal</a:t>
            </a:r>
          </a:p>
          <a:p>
            <a:pPr lvl="2"/>
            <a:r>
              <a:rPr lang="id-ID" sz="1200" dirty="0" smtClean="0">
                <a:solidFill>
                  <a:schemeClr val="accent4">
                    <a:lumMod val="50000"/>
                  </a:schemeClr>
                </a:solidFill>
              </a:rPr>
              <a:t>Dikarenakan pentingnya peralatan ini, dibutuhkan ketrampilan khusus untuk konfigurasi, instalasi dan maintenance peralatan tersebut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680" t="21454" r="9599" b="39172"/>
          <a:stretch/>
        </p:blipFill>
        <p:spPr>
          <a:xfrm>
            <a:off x="2339751" y="3789040"/>
            <a:ext cx="5130539" cy="25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</a:t>
            </a:r>
            <a:r>
              <a:rPr lang="id-ID" dirty="0" smtClean="0"/>
              <a:t> Model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83568" y="1484784"/>
            <a:ext cx="7277835" cy="4853351"/>
            <a:chOff x="827583" y="1385176"/>
            <a:chExt cx="7493859" cy="5069375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2844" t="19231" r="10394" b="24519"/>
            <a:stretch>
              <a:fillRect/>
            </a:stretch>
          </p:blipFill>
          <p:spPr bwMode="auto">
            <a:xfrm>
              <a:off x="827583" y="1385176"/>
              <a:ext cx="7493859" cy="5069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918" t="47597" r="23241" b="34135"/>
            <a:stretch>
              <a:fillRect/>
            </a:stretch>
          </p:blipFill>
          <p:spPr bwMode="auto">
            <a:xfrm>
              <a:off x="2771800" y="3861048"/>
              <a:ext cx="3236913" cy="145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6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Layanan Server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447800"/>
            <a:ext cx="3178696" cy="4724400"/>
          </a:xfrm>
        </p:spPr>
        <p:txBody>
          <a:bodyPr/>
          <a:lstStyle/>
          <a:p>
            <a:r>
              <a:rPr lang="id-ID" sz="1600" dirty="0" smtClean="0"/>
              <a:t>Sebuah server biasanya sebuah </a:t>
            </a:r>
            <a:r>
              <a:rPr lang="id-ID" sz="1600" dirty="0" smtClean="0">
                <a:solidFill>
                  <a:srgbClr val="FF0000"/>
                </a:solidFill>
              </a:rPr>
              <a:t>komputer </a:t>
            </a:r>
            <a:r>
              <a:rPr lang="id-ID" sz="1600" dirty="0" smtClean="0"/>
              <a:t>berisi informasi yang </a:t>
            </a:r>
            <a:r>
              <a:rPr lang="id-ID" sz="1600" dirty="0" smtClean="0">
                <a:solidFill>
                  <a:srgbClr val="FF0000"/>
                </a:solidFill>
              </a:rPr>
              <a:t>dibagikan</a:t>
            </a:r>
            <a:r>
              <a:rPr lang="id-ID" sz="1600" dirty="0" smtClean="0"/>
              <a:t> dengan banyak klien sistem. Contoh:</a:t>
            </a:r>
          </a:p>
          <a:p>
            <a:pPr lvl="1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Web</a:t>
            </a:r>
            <a: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pages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documents, databases, pictures, video, and audio files </a:t>
            </a:r>
            <a:endParaRPr lang="id-ID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Network</a:t>
            </a:r>
            <a: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printer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the print server delivers the client print requests to the specified printer.</a:t>
            </a:r>
          </a:p>
          <a:p>
            <a:r>
              <a:rPr lang="id-ID" sz="1600" dirty="0" smtClean="0"/>
              <a:t>Kebanyakan tipe server membutuhkan </a:t>
            </a:r>
            <a:r>
              <a:rPr lang="id-ID" sz="1600" dirty="0" smtClean="0">
                <a:solidFill>
                  <a:srgbClr val="FF0000"/>
                </a:solidFill>
              </a:rPr>
              <a:t>layanan keamanan</a:t>
            </a:r>
            <a:r>
              <a:rPr lang="id-ID" sz="1600" dirty="0" smtClean="0"/>
              <a:t> klien agar dapat diakses, contoh:</a:t>
            </a:r>
          </a:p>
          <a:p>
            <a:pPr lvl="1"/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</a:rPr>
              <a:t>aut</a:t>
            </a:r>
            <a: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  <a:t>entikasi akun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user</a:t>
            </a:r>
            <a:endParaRPr lang="id-ID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699" t="21453" r="8492" b="22438"/>
          <a:stretch/>
        </p:blipFill>
        <p:spPr>
          <a:xfrm>
            <a:off x="78613" y="2060848"/>
            <a:ext cx="5512749" cy="34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</a:t>
            </a:r>
            <a:r>
              <a:rPr lang="id-ID" dirty="0" smtClean="0"/>
              <a:t> Model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898" t="23077" r="11340" b="20673"/>
          <a:stretch>
            <a:fillRect/>
          </a:stretch>
        </p:blipFill>
        <p:spPr bwMode="auto">
          <a:xfrm>
            <a:off x="565520" y="1327238"/>
            <a:ext cx="7750896" cy="524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7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Topologi Jaringan</a:t>
            </a:r>
            <a:endParaRPr lang="en-US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0613" y="3600537"/>
            <a:ext cx="4371627" cy="289868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26195"/>
            <a:ext cx="7939856" cy="1676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latin typeface="+mn-lt"/>
              </a:rPr>
              <a:t>Topologi jaringan menjelaskan bagaimana </a:t>
            </a:r>
            <a:r>
              <a:rPr lang="id-ID" i="1" kern="0" dirty="0" smtClean="0">
                <a:solidFill>
                  <a:srgbClr val="FF0000"/>
                </a:solidFill>
                <a:latin typeface="+mn-lt"/>
              </a:rPr>
              <a:t>layout</a:t>
            </a:r>
            <a:r>
              <a:rPr lang="id-ID" i="1" kern="0" dirty="0" smtClean="0">
                <a:latin typeface="+mn-lt"/>
              </a:rPr>
              <a:t> </a:t>
            </a:r>
            <a:r>
              <a:rPr lang="id-ID" kern="0" dirty="0" smtClean="0">
                <a:latin typeface="+mn-lt"/>
              </a:rPr>
              <a:t>atau 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gambaran</a:t>
            </a:r>
            <a:r>
              <a:rPr lang="id-ID" kern="0" dirty="0" smtClean="0">
                <a:latin typeface="+mn-lt"/>
              </a:rPr>
              <a:t> dari sebuah jaringan</a:t>
            </a:r>
            <a:r>
              <a:rPr lang="en-US" kern="0" dirty="0" smtClean="0">
                <a:latin typeface="+mn-lt"/>
              </a:rPr>
              <a:t>. </a:t>
            </a:r>
            <a:endParaRPr lang="en-US" kern="0" dirty="0">
              <a:latin typeface="+mn-lt"/>
            </a:endParaRPr>
          </a:p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Menunjukan</a:t>
            </a:r>
            <a:r>
              <a:rPr lang="id-ID" kern="0" dirty="0" smtClean="0">
                <a:latin typeface="+mn-lt"/>
              </a:rPr>
              <a:t> bagaimana perangkat jaringan 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saling terkoneksi</a:t>
            </a:r>
            <a:r>
              <a:rPr lang="id-ID" kern="0" dirty="0" smtClean="0">
                <a:latin typeface="+mn-lt"/>
              </a:rPr>
              <a:t>.</a:t>
            </a:r>
          </a:p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latin typeface="+mn-lt"/>
              </a:rPr>
              <a:t>Perangkat dalam jaringan disebut dengan “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nodes</a:t>
            </a:r>
            <a:r>
              <a:rPr lang="id-ID" kern="0" dirty="0" smtClean="0">
                <a:latin typeface="+mn-lt"/>
              </a:rPr>
              <a:t>”</a:t>
            </a: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Logical Topology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39763" y="1196752"/>
            <a:ext cx="7940675" cy="1022350"/>
          </a:xfrm>
        </p:spPr>
        <p:txBody>
          <a:bodyPr/>
          <a:lstStyle/>
          <a:p>
            <a:r>
              <a:rPr lang="id-ID" dirty="0" smtClean="0">
                <a:cs typeface="Times New Roman" charset="0"/>
              </a:rPr>
              <a:t>Merepresentasikan bagaimana jalur signal dapat bergerak dalam suatu jaringan</a:t>
            </a:r>
            <a:endParaRPr 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42168" t="20139" r="12804" b="25230"/>
          <a:stretch>
            <a:fillRect/>
          </a:stretch>
        </p:blipFill>
        <p:spPr bwMode="auto">
          <a:xfrm>
            <a:off x="2051720" y="2096712"/>
            <a:ext cx="6830814" cy="444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2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charset="0"/>
              </a:rPr>
              <a:t>Physical topology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72381"/>
            <a:ext cx="7940675" cy="957262"/>
          </a:xfrm>
        </p:spPr>
        <p:txBody>
          <a:bodyPr/>
          <a:lstStyle/>
          <a:p>
            <a:r>
              <a:rPr lang="id-ID" dirty="0" smtClean="0">
                <a:cs typeface="Times New Roman" charset="0"/>
              </a:rPr>
              <a:t>Menunjukan keberadaan perangkat secara fisik baik media dan alat yang digunakan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41257" t="20602" r="7857" b="25230"/>
          <a:stretch>
            <a:fillRect/>
          </a:stretch>
        </p:blipFill>
        <p:spPr bwMode="auto">
          <a:xfrm>
            <a:off x="727868" y="2229643"/>
            <a:ext cx="7156499" cy="4282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869" y="2924944"/>
            <a:ext cx="6368131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Topology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7940675" cy="3571875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Menggunakan kabel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sedikit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dan bekerja secara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baik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dalam lingkup jaringan yang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kecil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Tidak memerlukan perangkat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central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seperti hub,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switch,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atau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router</a:t>
            </a:r>
          </a:p>
          <a:p>
            <a:pPr>
              <a:defRPr/>
            </a:pPr>
            <a:r>
              <a:rPr lang="id-ID" sz="2400" dirty="0" smtClean="0">
                <a:cs typeface="Arial" charset="0"/>
              </a:rPr>
              <a:t>Kelamahan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Acces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lambat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pengurangan bandwidth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dikarenakan berbagi pemakaian jalur media</a:t>
            </a:r>
            <a:endParaRPr lang="en-US" sz="2000" dirty="0" smtClean="0">
              <a:solidFill>
                <a:srgbClr val="0070C0"/>
              </a:solidFill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Kerusakan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pada titik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dimanapun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dapat menyebabkan seluruh jaringan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mati</a:t>
            </a: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Membutuhkan perangkat yang disebut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Terminator</a:t>
            </a:r>
            <a:endParaRPr lang="en-US" i="1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endParaRPr lang="en-US" dirty="0" smtClean="0">
              <a:cs typeface="Arial" charset="0"/>
            </a:endParaRPr>
          </a:p>
          <a:p>
            <a:pPr>
              <a:defRPr/>
            </a:pPr>
            <a:endParaRPr lang="en-US" dirty="0" smtClean="0">
              <a:cs typeface="Times New Roman" charset="0"/>
            </a:endParaRPr>
          </a:p>
          <a:p>
            <a:pPr>
              <a:defRPr/>
            </a:pPr>
            <a:endParaRPr lang="en-US" dirty="0" smtClean="0">
              <a:latin typeface="Times" pitchFamily="18" charset="0"/>
              <a:cs typeface="Times New Roman" charset="0"/>
            </a:endParaRP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2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640560" cy="3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 Topology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6393" y="1229560"/>
            <a:ext cx="7940675" cy="4575704"/>
          </a:xfrm>
        </p:spPr>
        <p:txBody>
          <a:bodyPr/>
          <a:lstStyle/>
          <a:p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Throughput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baik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daripada topologi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sebelumnya</a:t>
            </a: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Troubleshooting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relatif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mudah</a:t>
            </a:r>
            <a:endParaRPr lang="en-US" sz="20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id-ID" sz="2400" dirty="0" smtClean="0">
                <a:cs typeface="Arial" charset="0"/>
              </a:rPr>
              <a:t>Kelemahan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Dibutuhkan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biaya tambahan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dikarenakan pengadaan alat yang digunakan sebagai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central point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jaringan</a:t>
            </a:r>
          </a:p>
        </p:txBody>
      </p:sp>
    </p:spTree>
    <p:extLst>
      <p:ext uri="{BB962C8B-B14F-4D97-AF65-F5344CB8AC3E}">
        <p14:creationId xmlns:p14="http://schemas.microsoft.com/office/powerpoint/2010/main" val="26959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376" y="2276872"/>
            <a:ext cx="4699992" cy="40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Ring Topology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196753"/>
            <a:ext cx="7940675" cy="2520280"/>
          </a:xfrm>
        </p:spPr>
        <p:txBody>
          <a:bodyPr/>
          <a:lstStyle/>
          <a:p>
            <a:r>
              <a:rPr lang="id-ID" sz="2400" dirty="0" smtClean="0">
                <a:cs typeface="Arial" charset="0"/>
              </a:rPr>
              <a:t>Karakteristik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Dengan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single ring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,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seluruh perangkat dapat berkomunikasi dengan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membagi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media jaringan tunggal dan bergerak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satu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arah</a:t>
            </a: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>
                <a:solidFill>
                  <a:srgbClr val="0070C0"/>
                </a:solidFill>
                <a:cs typeface="Arial" charset="0"/>
              </a:rPr>
              <a:t>Dengan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dual </a:t>
            </a:r>
            <a:r>
              <a:rPr lang="id-ID" sz="2000" i="1" dirty="0">
                <a:solidFill>
                  <a:srgbClr val="FF0000"/>
                </a:solidFill>
                <a:cs typeface="Arial" charset="0"/>
              </a:rPr>
              <a:t>ring</a:t>
            </a:r>
            <a:r>
              <a:rPr lang="id-ID" sz="2000" i="1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id-ID" sz="2000" dirty="0">
                <a:solidFill>
                  <a:srgbClr val="0070C0"/>
                </a:solidFill>
                <a:cs typeface="Arial" charset="0"/>
              </a:rPr>
              <a:t>seluruh perangkat dapat berkomunikasi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id-ID" sz="2000" dirty="0">
                <a:solidFill>
                  <a:srgbClr val="0070C0"/>
                </a:solidFill>
                <a:cs typeface="Arial" charset="0"/>
              </a:rPr>
              <a:t>bergerak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dua arah (membuat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redudancy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fault tolerance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id-ID" sz="20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Jaringan Komputer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2" t="20469" r="9599" b="31297"/>
          <a:stretch/>
        </p:blipFill>
        <p:spPr>
          <a:xfrm>
            <a:off x="533400" y="1412776"/>
            <a:ext cx="8210592" cy="47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586" y="3068960"/>
            <a:ext cx="4276478" cy="34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Mesh Topology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7940675" cy="2847975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marL="862013" lvl="1" indent="-287338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Topologi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Mesh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mengkoneksikan seluruh 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nodes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dengan fungsi </a:t>
            </a:r>
            <a:r>
              <a:rPr lang="en-US" sz="2000" i="1" dirty="0" smtClean="0">
                <a:solidFill>
                  <a:srgbClr val="FF0000"/>
                </a:solidFill>
                <a:cs typeface="Arial" charset="0"/>
              </a:rPr>
              <a:t>redundancy</a:t>
            </a:r>
            <a:r>
              <a:rPr lang="en-US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en-US" sz="2000" i="1" dirty="0" smtClean="0">
                <a:solidFill>
                  <a:srgbClr val="FF0000"/>
                </a:solidFill>
                <a:cs typeface="Arial" charset="0"/>
              </a:rPr>
              <a:t>fault tolerance</a:t>
            </a:r>
            <a:r>
              <a:rPr lang="en-US" sz="2000" i="1" dirty="0" smtClean="0">
                <a:solidFill>
                  <a:srgbClr val="0070C0"/>
                </a:solidFill>
                <a:cs typeface="Arial" charset="0"/>
              </a:rPr>
              <a:t>. </a:t>
            </a:r>
            <a:endParaRPr lang="id-ID" sz="2000" i="1" dirty="0" smtClean="0">
              <a:solidFill>
                <a:srgbClr val="0070C0"/>
              </a:solidFill>
              <a:cs typeface="Arial" charset="0"/>
            </a:endParaRPr>
          </a:p>
          <a:p>
            <a:pPr marL="862013" lvl="1" indent="-287338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Digunakan di arsitektur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wide-area networks (WANs)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untuk menghubungkan LAN dan juga untuk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jaringan vital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70C0"/>
              </a:solidFill>
              <a:cs typeface="Arial" charset="0"/>
            </a:endParaRPr>
          </a:p>
          <a:p>
            <a:pPr>
              <a:defRPr/>
            </a:pPr>
            <a:r>
              <a:rPr lang="id-ID" sz="2400" dirty="0" smtClean="0">
                <a:cs typeface="Arial" charset="0"/>
              </a:rPr>
              <a:t>Kelemahan</a:t>
            </a:r>
            <a:endParaRPr lang="en-US" sz="2400" dirty="0" smtClean="0"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Topologi ini jauh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lebih mahal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susah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untuk diimplementasikan</a:t>
            </a:r>
          </a:p>
        </p:txBody>
      </p:sp>
    </p:spTree>
    <p:extLst>
      <p:ext uri="{BB962C8B-B14F-4D97-AF65-F5344CB8AC3E}">
        <p14:creationId xmlns:p14="http://schemas.microsoft.com/office/powerpoint/2010/main" val="28804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Hierarchical Topology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98" t="20469" r="8493" b="27359"/>
          <a:stretch/>
        </p:blipFill>
        <p:spPr>
          <a:xfrm>
            <a:off x="621070" y="1467982"/>
            <a:ext cx="8343418" cy="49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Jaringan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05" t="20469" r="9599" b="21453"/>
          <a:stretch/>
        </p:blipFill>
        <p:spPr>
          <a:xfrm>
            <a:off x="515634" y="1268759"/>
            <a:ext cx="7440742" cy="51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</a:t>
            </a:r>
            <a:r>
              <a:rPr lang="id-ID" sz="2800" dirty="0" smtClean="0"/>
              <a:t>ipe K</a:t>
            </a:r>
            <a:r>
              <a:rPr lang="en-US" sz="2800" dirty="0" smtClean="0"/>
              <a:t>a</a:t>
            </a:r>
            <a:r>
              <a:rPr lang="id-ID" sz="2800" dirty="0" smtClean="0"/>
              <a:t>bel</a:t>
            </a:r>
            <a:r>
              <a:rPr lang="en-US" sz="2800" dirty="0" smtClean="0"/>
              <a:t> </a:t>
            </a:r>
            <a:r>
              <a:rPr lang="id-ID" sz="2800" dirty="0"/>
              <a:t>d</a:t>
            </a:r>
            <a:r>
              <a:rPr lang="id-ID" sz="2800" dirty="0" smtClean="0"/>
              <a:t>an K</a:t>
            </a:r>
            <a:r>
              <a:rPr lang="en-US" sz="2800" dirty="0" smtClean="0"/>
              <a:t>one</a:t>
            </a:r>
            <a:r>
              <a:rPr lang="id-ID" sz="2800" dirty="0" smtClean="0"/>
              <a:t>k</a:t>
            </a:r>
            <a:r>
              <a:rPr lang="en-US" sz="2800" dirty="0" smtClean="0"/>
              <a:t>tor </a:t>
            </a:r>
            <a:r>
              <a:rPr lang="id-ID" sz="2800" dirty="0"/>
              <a:t>y</a:t>
            </a:r>
            <a:r>
              <a:rPr lang="id-ID" sz="2800" dirty="0" smtClean="0"/>
              <a:t>ang </a:t>
            </a:r>
            <a:r>
              <a:rPr lang="id-ID" sz="2800" dirty="0"/>
              <a:t>d</a:t>
            </a:r>
            <a:r>
              <a:rPr lang="id-ID" sz="2800" dirty="0" smtClean="0"/>
              <a:t>igunakan </a:t>
            </a:r>
            <a:r>
              <a:rPr lang="id-ID" sz="2800" dirty="0"/>
              <a:t>d</a:t>
            </a:r>
            <a:r>
              <a:rPr lang="id-ID" sz="2800" dirty="0" smtClean="0"/>
              <a:t>alam Jaringan</a:t>
            </a:r>
            <a:endParaRPr 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4776" y="1196752"/>
            <a:ext cx="7940675" cy="1053555"/>
          </a:xfrm>
        </p:spPr>
        <p:txBody>
          <a:bodyPr/>
          <a:lstStyle/>
          <a:p>
            <a:pPr eaLnBrk="1" hangingPunct="1"/>
            <a:r>
              <a:rPr lang="id-ID" dirty="0" smtClean="0"/>
              <a:t>Berikut ini beberapa tipe kabel yang sering digunakan dalam jaringan:</a:t>
            </a:r>
            <a:endParaRPr lang="en-US" dirty="0" smtClean="0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71" y="2232958"/>
            <a:ext cx="8435083" cy="25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5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Standarisasi Media Jaringan Komputer</a:t>
            </a:r>
            <a:endParaRPr lang="en-US" sz="28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68760"/>
            <a:ext cx="7350968" cy="5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05" t="20469" r="10153" b="20469"/>
          <a:stretch/>
        </p:blipFill>
        <p:spPr>
          <a:xfrm>
            <a:off x="611560" y="1302753"/>
            <a:ext cx="7344816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Straight, Cross, Rollover Kabel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26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Instalasi Kabel Unshielded Twisted Pair (UTP)</a:t>
            </a:r>
            <a:endParaRPr lang="en-US" sz="2800" dirty="0" smtClean="0"/>
          </a:p>
        </p:txBody>
      </p:sp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6267"/>
            <a:ext cx="8334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734"/>
            <a:ext cx="8318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8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/>
              <a:t>Instalasi Kabel Unshielded Twisted Pair (UTP</a:t>
            </a:r>
            <a:r>
              <a:rPr lang="id-ID" sz="2800" dirty="0" smtClean="0"/>
              <a:t>) lanjut</a:t>
            </a:r>
            <a:endParaRPr lang="en-US" sz="2800" dirty="0" smtClean="0"/>
          </a:p>
        </p:txBody>
      </p:sp>
      <p:pic>
        <p:nvPicPr>
          <p:cNvPr id="10244" name="Picture 4" descr="4"/>
          <p:cNvPicPr>
            <a:picLocks noChangeAspect="1" noChangeArrowheads="1"/>
          </p:cNvPicPr>
          <p:nvPr/>
        </p:nvPicPr>
        <p:blipFill rotWithShape="1">
          <a:blip r:embed="rId3" cstate="print"/>
          <a:srcRect b="41885"/>
          <a:stretch/>
        </p:blipFill>
        <p:spPr bwMode="auto">
          <a:xfrm>
            <a:off x="1187624" y="1312842"/>
            <a:ext cx="6645275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olourbox.com/preview/3226512-706369-crimping-tool-with-rj45-j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6881"/>
            <a:ext cx="3475856" cy="23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Coaxial Cable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86" y="4797152"/>
            <a:ext cx="8153400" cy="93801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Coax </a:t>
            </a:r>
            <a:r>
              <a:rPr lang="id-ID" sz="2400" dirty="0" smtClean="0"/>
              <a:t>kabel digunakan untuk menghubungkan </a:t>
            </a:r>
            <a:r>
              <a:rPr lang="id-ID" sz="2400" dirty="0" smtClean="0">
                <a:solidFill>
                  <a:srgbClr val="FF0000"/>
                </a:solidFill>
              </a:rPr>
              <a:t>antena</a:t>
            </a:r>
            <a:r>
              <a:rPr lang="id-ID" sz="2400" dirty="0" smtClean="0"/>
              <a:t> ke </a:t>
            </a:r>
            <a:r>
              <a:rPr lang="id-ID" sz="2400" dirty="0" smtClean="0">
                <a:solidFill>
                  <a:srgbClr val="FF0000"/>
                </a:solidFill>
              </a:rPr>
              <a:t>perangkat wireless </a:t>
            </a:r>
            <a:r>
              <a:rPr lang="id-ID" sz="2400" dirty="0" smtClean="0"/>
              <a:t>dan mampu menghantarkan gelombang </a:t>
            </a:r>
            <a:r>
              <a:rPr lang="en-US" sz="2400" i="1" dirty="0" smtClean="0">
                <a:solidFill>
                  <a:srgbClr val="FF0000"/>
                </a:solidFill>
              </a:rPr>
              <a:t>radio </a:t>
            </a:r>
            <a:r>
              <a:rPr lang="en-US" sz="2400" i="1" dirty="0">
                <a:solidFill>
                  <a:srgbClr val="FF0000"/>
                </a:solidFill>
              </a:rPr>
              <a:t>frequency </a:t>
            </a:r>
            <a:r>
              <a:rPr lang="en-US" sz="2400" dirty="0">
                <a:solidFill>
                  <a:srgbClr val="FF0000"/>
                </a:solidFill>
              </a:rPr>
              <a:t>(RF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id-ID" sz="2400" dirty="0" smtClean="0"/>
              <a:t>.</a:t>
            </a:r>
          </a:p>
          <a:p>
            <a:pPr lvl="1"/>
            <a:r>
              <a:rPr lang="id-ID" sz="2000" dirty="0" smtClean="0">
                <a:solidFill>
                  <a:srgbClr val="0070C0"/>
                </a:solidFill>
              </a:rPr>
              <a:t>Contoh: tradisional kabel televisi</a:t>
            </a:r>
            <a:endParaRPr lang="id-ID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2" t="20469" r="9599" b="28344"/>
          <a:stretch/>
        </p:blipFill>
        <p:spPr>
          <a:xfrm>
            <a:off x="1770534" y="1196752"/>
            <a:ext cx="5747660" cy="35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Shielded Twisted Pair (STP)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132856"/>
            <a:ext cx="3647801" cy="3637384"/>
          </a:xfrm>
        </p:spPr>
        <p:txBody>
          <a:bodyPr/>
          <a:lstStyle/>
          <a:p>
            <a:r>
              <a:rPr lang="en-US" sz="2000" dirty="0"/>
              <a:t>STP </a:t>
            </a:r>
            <a:r>
              <a:rPr lang="id-ID" sz="2000" dirty="0" smtClean="0"/>
              <a:t>memberikan </a:t>
            </a:r>
            <a:r>
              <a:rPr lang="en-US" sz="2000" i="1" dirty="0" smtClean="0">
                <a:solidFill>
                  <a:srgbClr val="FF0000"/>
                </a:solidFill>
              </a:rPr>
              <a:t>noise </a:t>
            </a:r>
            <a:r>
              <a:rPr lang="en-US" sz="2000" i="1" dirty="0">
                <a:solidFill>
                  <a:srgbClr val="FF0000"/>
                </a:solidFill>
              </a:rPr>
              <a:t>protection</a:t>
            </a:r>
            <a:r>
              <a:rPr lang="en-US" sz="2000" dirty="0"/>
              <a:t> </a:t>
            </a:r>
            <a:r>
              <a:rPr lang="id-ID" sz="2000" dirty="0" smtClean="0"/>
              <a:t>dibandingkan</a:t>
            </a:r>
            <a:r>
              <a:rPr lang="en-US" sz="2000" dirty="0" smtClean="0"/>
              <a:t> UTP</a:t>
            </a:r>
            <a:endParaRPr lang="id-ID" sz="2000" dirty="0" smtClean="0"/>
          </a:p>
          <a:p>
            <a:r>
              <a:rPr lang="id-ID" sz="2000" dirty="0" smtClean="0">
                <a:solidFill>
                  <a:srgbClr val="FF0000"/>
                </a:solidFill>
              </a:rPr>
              <a:t>Harga</a:t>
            </a:r>
            <a:r>
              <a:rPr lang="id-ID" sz="2000" dirty="0" smtClean="0"/>
              <a:t> yang lebih </a:t>
            </a:r>
            <a:r>
              <a:rPr lang="id-ID" sz="2000" dirty="0" smtClean="0">
                <a:solidFill>
                  <a:srgbClr val="FF0000"/>
                </a:solidFill>
              </a:rPr>
              <a:t>tinggi</a:t>
            </a:r>
            <a:r>
              <a:rPr lang="id-ID" sz="2000" dirty="0" smtClean="0"/>
              <a:t> dibandingkan UTP</a:t>
            </a:r>
          </a:p>
          <a:p>
            <a:r>
              <a:rPr lang="id-ID" sz="2000" dirty="0" smtClean="0"/>
              <a:t>Digunakan dalam instalasi</a:t>
            </a:r>
            <a:r>
              <a:rPr lang="en-US" sz="2000" dirty="0" smtClean="0"/>
              <a:t> </a:t>
            </a:r>
            <a:r>
              <a:rPr lang="id-ID" sz="2000" dirty="0" smtClean="0"/>
              <a:t>jaringan </a:t>
            </a:r>
            <a:r>
              <a:rPr lang="en-US" sz="2000" dirty="0" smtClean="0">
                <a:solidFill>
                  <a:srgbClr val="FF0000"/>
                </a:solidFill>
              </a:rPr>
              <a:t>Token Ring</a:t>
            </a:r>
            <a:r>
              <a:rPr lang="id-ID" sz="2000" dirty="0" smtClean="0"/>
              <a:t>.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10 </a:t>
            </a:r>
            <a:r>
              <a:rPr lang="en-US" sz="2000" i="1" dirty="0">
                <a:solidFill>
                  <a:srgbClr val="FF0000"/>
                </a:solidFill>
              </a:rPr>
              <a:t>GB standard </a:t>
            </a:r>
            <a:r>
              <a:rPr lang="en-US" sz="2000" i="1" dirty="0"/>
              <a:t>for Ethernet</a:t>
            </a:r>
            <a:r>
              <a:rPr lang="en-US" sz="2000" dirty="0"/>
              <a:t> </a:t>
            </a:r>
            <a:r>
              <a:rPr lang="id-ID" sz="2000" dirty="0" smtClean="0"/>
              <a:t>akan menggunakan STP kabel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874" t="32281" r="22328" b="30313"/>
          <a:stretch/>
        </p:blipFill>
        <p:spPr>
          <a:xfrm>
            <a:off x="515598" y="1268760"/>
            <a:ext cx="4523401" cy="39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Jaringan Komputer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End device</a:t>
            </a:r>
          </a:p>
          <a:p>
            <a:pPr lvl="1"/>
            <a:r>
              <a:rPr lang="id-ID" sz="2000" dirty="0" smtClean="0">
                <a:solidFill>
                  <a:srgbClr val="0070C0"/>
                </a:solidFill>
              </a:rPr>
              <a:t>Computers </a:t>
            </a:r>
            <a:r>
              <a:rPr lang="id-ID" sz="2000" dirty="0">
                <a:solidFill>
                  <a:srgbClr val="0070C0"/>
                </a:solidFill>
              </a:rPr>
              <a:t>(work stations, laptops, file servers, web </a:t>
            </a:r>
            <a:r>
              <a:rPr lang="id-ID" sz="2000" dirty="0" smtClean="0">
                <a:solidFill>
                  <a:srgbClr val="0070C0"/>
                </a:solidFill>
              </a:rPr>
              <a:t>servers), Network printers,VoIP phones, Security cameras, Mobile </a:t>
            </a:r>
            <a:r>
              <a:rPr lang="id-ID" sz="2000" dirty="0">
                <a:solidFill>
                  <a:srgbClr val="0070C0"/>
                </a:solidFill>
              </a:rPr>
              <a:t>handheld devices (such as wireless barcode scanners, PDAs)</a:t>
            </a:r>
            <a:endParaRPr lang="id-ID" sz="2000" dirty="0" smtClean="0">
              <a:solidFill>
                <a:srgbClr val="0070C0"/>
              </a:solidFill>
            </a:endParaRPr>
          </a:p>
          <a:p>
            <a:r>
              <a:rPr lang="id-ID" dirty="0" smtClean="0"/>
              <a:t>Intermediary devices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Network Access Devices (Hubs, switches, and wireless access </a:t>
            </a:r>
            <a:r>
              <a:rPr lang="en-US" sz="2000" dirty="0" smtClean="0">
                <a:solidFill>
                  <a:srgbClr val="0070C0"/>
                </a:solidFill>
              </a:rPr>
              <a:t>points)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Internetworking </a:t>
            </a:r>
            <a:r>
              <a:rPr lang="en-US" sz="2000" dirty="0">
                <a:solidFill>
                  <a:srgbClr val="0070C0"/>
                </a:solidFill>
              </a:rPr>
              <a:t>Devices (</a:t>
            </a:r>
            <a:r>
              <a:rPr lang="en-US" sz="2000" dirty="0" smtClean="0">
                <a:solidFill>
                  <a:srgbClr val="0070C0"/>
                </a:solidFill>
              </a:rPr>
              <a:t>routers)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Communication </a:t>
            </a:r>
            <a:r>
              <a:rPr lang="en-US" sz="2000" dirty="0">
                <a:solidFill>
                  <a:srgbClr val="0070C0"/>
                </a:solidFill>
              </a:rPr>
              <a:t>Servers and </a:t>
            </a:r>
            <a:r>
              <a:rPr lang="en-US" sz="2000" dirty="0" smtClean="0">
                <a:solidFill>
                  <a:srgbClr val="0070C0"/>
                </a:solidFill>
              </a:rPr>
              <a:t>Modems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Security </a:t>
            </a:r>
            <a:r>
              <a:rPr lang="en-US" sz="2000" dirty="0">
                <a:solidFill>
                  <a:srgbClr val="0070C0"/>
                </a:solidFill>
              </a:rPr>
              <a:t>Devices (firewalls)</a:t>
            </a:r>
            <a:endParaRPr lang="id-ID" sz="2000" dirty="0" smtClean="0">
              <a:solidFill>
                <a:srgbClr val="0070C0"/>
              </a:solidFill>
            </a:endParaRPr>
          </a:p>
          <a:p>
            <a:r>
              <a:rPr lang="id-ID" dirty="0" smtClean="0"/>
              <a:t>Services</a:t>
            </a:r>
          </a:p>
          <a:p>
            <a:r>
              <a:rPr lang="id-ID" dirty="0" smtClean="0"/>
              <a:t>Medium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60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Fiber Optik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2" t="20469" r="9599" b="53938"/>
          <a:stretch/>
        </p:blipFill>
        <p:spPr>
          <a:xfrm>
            <a:off x="109305" y="1551277"/>
            <a:ext cx="6833231" cy="2042115"/>
          </a:xfrm>
          <a:prstGeom prst="rect">
            <a:avLst/>
          </a:prstGeom>
        </p:spPr>
      </p:pic>
      <p:pic>
        <p:nvPicPr>
          <p:cNvPr id="2050" name="Picture 2" descr="http://t2.gstatic.com/images?q=tbn:ANd9GcSSm3b1_bNYvGllwOSTAj4MLkdDr7HrHw7WGpXIQVk37SF6Py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36" y="1433681"/>
            <a:ext cx="1964060" cy="16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470" t="45948" r="22946" b="30427"/>
          <a:stretch/>
        </p:blipFill>
        <p:spPr>
          <a:xfrm>
            <a:off x="3687312" y="4767411"/>
            <a:ext cx="2808312" cy="1728192"/>
          </a:xfrm>
          <a:prstGeom prst="rect">
            <a:avLst/>
          </a:prstGeom>
        </p:spPr>
      </p:pic>
      <p:pic>
        <p:nvPicPr>
          <p:cNvPr id="2052" name="Picture 4" descr="http://www.suarasurabaya.net/_watermark/createimage_medium.php?d=kk&amp;c=berita&amp;b=201210&amp;a=111225&amp;angka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0988"/>
            <a:ext cx="2030518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gionaltimur.com/wp-content/uploads/2012/06/Fiber-op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029425" cy="20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Tipe Fiber Optik</a:t>
            </a:r>
            <a:endParaRPr lang="en-US" sz="2800" dirty="0" smtClean="0"/>
          </a:p>
        </p:txBody>
      </p:sp>
      <p:pic>
        <p:nvPicPr>
          <p:cNvPr id="81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36" y="1277940"/>
            <a:ext cx="8466675" cy="47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Kabel Tester (Pengujian)</a:t>
            </a:r>
            <a:endParaRPr lang="en-US" sz="2800" dirty="0" smtClean="0"/>
          </a:p>
        </p:txBody>
      </p:sp>
      <p:pic>
        <p:nvPicPr>
          <p:cNvPr id="12292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2649538"/>
            <a:ext cx="77311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</a:t>
            </a:r>
            <a:r>
              <a:rPr lang="en-US" dirty="0" smtClean="0"/>
              <a:t>Wireless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698" t="24406" r="9046" b="21454"/>
          <a:stretch/>
        </p:blipFill>
        <p:spPr>
          <a:xfrm>
            <a:off x="533400" y="1340768"/>
            <a:ext cx="827306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Gangguan Media Transmisi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2" t="20469" r="10153" b="21453"/>
          <a:stretch/>
        </p:blipFill>
        <p:spPr>
          <a:xfrm>
            <a:off x="519708" y="1340768"/>
            <a:ext cx="7459487" cy="51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Pengamanan Membangun Jaringan</a:t>
            </a:r>
            <a:endParaRPr lang="en-US" dirty="0" smtClean="0"/>
          </a:p>
        </p:txBody>
      </p:sp>
      <p:pic>
        <p:nvPicPr>
          <p:cNvPr id="1126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974850"/>
            <a:ext cx="59769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Pengamanan Membangun Jaringan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73" t="22438" r="14580" b="21453"/>
          <a:stretch/>
        </p:blipFill>
        <p:spPr>
          <a:xfrm>
            <a:off x="568846" y="1412776"/>
            <a:ext cx="648072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80928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Gulim" panose="020B0600000101010101" pitchFamily="34" charset="-127"/>
              </a:rPr>
              <a:t>Thanks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 and Switch</a:t>
            </a:r>
          </a:p>
        </p:txBody>
      </p:sp>
      <p:pic>
        <p:nvPicPr>
          <p:cNvPr id="27652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946315"/>
            <a:ext cx="3810000" cy="3133543"/>
          </a:xfrm>
          <a:noFill/>
        </p:spPr>
      </p:pic>
      <p:pic>
        <p:nvPicPr>
          <p:cNvPr id="27651" name="Picture 4" descr="3"/>
          <p:cNvPicPr>
            <a:picLocks noChangeAspect="1" noChangeArrowheads="1"/>
          </p:cNvPicPr>
          <p:nvPr/>
        </p:nvPicPr>
        <p:blipFill>
          <a:blip r:embed="rId3" cstate="print"/>
          <a:srcRect l="1994" r="10867"/>
          <a:stretch>
            <a:fillRect/>
          </a:stretch>
        </p:blipFill>
        <p:spPr bwMode="auto">
          <a:xfrm>
            <a:off x="4464984" y="1246102"/>
            <a:ext cx="4606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17528"/>
            <a:ext cx="3810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/>
          <a:srcRect l="362" r="2174"/>
          <a:stretch>
            <a:fillRect/>
          </a:stretch>
        </p:blipFill>
        <p:spPr bwMode="auto">
          <a:xfrm>
            <a:off x="4644008" y="4077072"/>
            <a:ext cx="3721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9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736" y="2492896"/>
            <a:ext cx="5712774" cy="395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</a:t>
            </a:r>
          </a:p>
        </p:txBody>
      </p:sp>
      <p:pic>
        <p:nvPicPr>
          <p:cNvPr id="28675" name="Content Placeholder 5" descr="1921-lg-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436" y="1261705"/>
            <a:ext cx="4374604" cy="1467175"/>
          </a:xfrm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3927283"/>
            <a:ext cx="2451932" cy="180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2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9"/>
            <a:ext cx="7886700" cy="5196234"/>
          </a:xfrm>
        </p:spPr>
        <p:txBody>
          <a:bodyPr/>
          <a:lstStyle/>
          <a:p>
            <a:r>
              <a:rPr lang="en-US" dirty="0"/>
              <a:t>Router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router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PC desktop, Router </a:t>
            </a:r>
            <a:r>
              <a:rPr lang="en-US" dirty="0" err="1"/>
              <a:t>mempunyai</a:t>
            </a:r>
            <a:r>
              <a:rPr lang="en-US" dirty="0"/>
              <a:t> CPU,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bus,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interface input/output. Router </a:t>
            </a:r>
            <a:r>
              <a:rPr lang="en-US" dirty="0" err="1"/>
              <a:t>didisain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PC desktop. </a:t>
            </a:r>
            <a:r>
              <a:rPr lang="en-US" dirty="0" err="1"/>
              <a:t>Contoh</a:t>
            </a:r>
            <a:r>
              <a:rPr lang="en-US" dirty="0"/>
              <a:t>, router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data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router </a:t>
            </a:r>
            <a:r>
              <a:rPr lang="en-US" dirty="0" err="1"/>
              <a:t>adalah</a:t>
            </a:r>
            <a:r>
              <a:rPr lang="en-US" dirty="0"/>
              <a:t> random-access memory (RAM), nonvolatile random-access memory (NVRAM), flash memory, read-only memory (ROM) </a:t>
            </a:r>
            <a:r>
              <a:rPr lang="en-US" dirty="0" err="1"/>
              <a:t>dan</a:t>
            </a:r>
            <a:r>
              <a:rPr lang="en-US" dirty="0"/>
              <a:t> interface-interface </a:t>
            </a:r>
            <a:endParaRPr lang="en-US" dirty="0" smtClean="0"/>
          </a:p>
          <a:p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PC, router </a:t>
            </a:r>
            <a:r>
              <a:rPr lang="en-US" dirty="0" err="1"/>
              <a:t>membutuhkan</a:t>
            </a:r>
            <a:r>
              <a:rPr lang="en-US" dirty="0"/>
              <a:t> operating system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Internetwork Operating System (IOS) software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file-file </a:t>
            </a:r>
            <a:r>
              <a:rPr lang="en-US" dirty="0" err="1"/>
              <a:t>konfigurasinya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59883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RAM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routing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Menangani</a:t>
            </a:r>
            <a:r>
              <a:rPr lang="en-US" dirty="0"/>
              <a:t> cache ARP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Menangani</a:t>
            </a:r>
            <a:r>
              <a:rPr lang="en-US" dirty="0"/>
              <a:t> cache fast-switching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Menangani</a:t>
            </a:r>
            <a:r>
              <a:rPr lang="en-US" dirty="0"/>
              <a:t> packet buffering </a:t>
            </a:r>
            <a:r>
              <a:rPr lang="en-US" dirty="0" err="1"/>
              <a:t>dan</a:t>
            </a:r>
            <a:r>
              <a:rPr lang="en-US" dirty="0"/>
              <a:t> share RAM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Menyediakan</a:t>
            </a:r>
            <a:r>
              <a:rPr lang="en-US" dirty="0"/>
              <a:t> temporary memory </a:t>
            </a:r>
            <a:r>
              <a:rPr lang="en-US" dirty="0" err="1"/>
              <a:t>untuk</a:t>
            </a:r>
            <a:r>
              <a:rPr lang="en-US" dirty="0"/>
              <a:t> file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router </a:t>
            </a:r>
            <a:r>
              <a:rPr lang="en-US" dirty="0" err="1"/>
              <a:t>bekerja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− Data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router </a:t>
            </a:r>
            <a:r>
              <a:rPr lang="en-US" dirty="0" err="1"/>
              <a:t>dimatikan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restart </a:t>
            </a:r>
            <a:endParaRPr lang="en-US" dirty="0" smtClean="0"/>
          </a:p>
          <a:p>
            <a:r>
              <a:rPr lang="en-US" b="1" dirty="0">
                <a:solidFill>
                  <a:schemeClr val="accent4"/>
                </a:solidFill>
              </a:rPr>
              <a:t>NVRAM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− </a:t>
            </a:r>
            <a:r>
              <a:rPr lang="en-US" dirty="0" err="1"/>
              <a:t>Menyediakan</a:t>
            </a:r>
            <a:r>
              <a:rPr lang="en-US" dirty="0"/>
              <a:t> storage </a:t>
            </a:r>
            <a:r>
              <a:rPr lang="en-US" dirty="0" err="1"/>
              <a:t>untuk</a:t>
            </a:r>
            <a:r>
              <a:rPr lang="en-US" dirty="0"/>
              <a:t> file startup configuration </a:t>
            </a:r>
          </a:p>
          <a:p>
            <a:pPr marL="0" indent="0">
              <a:buNone/>
            </a:pPr>
            <a:r>
              <a:rPr lang="en-US" dirty="0"/>
              <a:t>− Data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router </a:t>
            </a:r>
            <a:r>
              <a:rPr lang="en-US" dirty="0" err="1"/>
              <a:t>dimatikan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restart </a:t>
            </a:r>
            <a:endParaRPr lang="en-US" dirty="0" smtClean="0"/>
          </a:p>
          <a:p>
            <a:r>
              <a:rPr lang="en-US" b="1" dirty="0">
                <a:solidFill>
                  <a:schemeClr val="accent4"/>
                </a:solidFill>
              </a:rPr>
              <a:t>Flash memory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/>
              <a:t>− </a:t>
            </a:r>
            <a:r>
              <a:rPr lang="en-US" dirty="0" err="1"/>
              <a:t>Menangani</a:t>
            </a:r>
            <a:r>
              <a:rPr lang="en-US" dirty="0"/>
              <a:t> IOS image </a:t>
            </a:r>
          </a:p>
          <a:p>
            <a:r>
              <a:rPr lang="en-US" dirty="0"/>
              <a:t>−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software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update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melepas</a:t>
            </a:r>
            <a:r>
              <a:rPr lang="en-US" dirty="0"/>
              <a:t> chip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prosesornya</a:t>
            </a:r>
            <a:r>
              <a:rPr lang="en-US" dirty="0"/>
              <a:t> </a:t>
            </a:r>
          </a:p>
          <a:p>
            <a:r>
              <a:rPr lang="sv-SE" dirty="0"/>
              <a:t>− Data masih ada ketika router dimatikan atau restart </a:t>
            </a:r>
          </a:p>
          <a:p>
            <a:r>
              <a:rPr lang="en-US" dirty="0"/>
              <a:t>−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software IOS </a:t>
            </a:r>
          </a:p>
          <a:p>
            <a:r>
              <a:rPr lang="en-US" dirty="0"/>
              <a:t>−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Electrically Erasable Programmable Read-only Memory (EEPROM)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 Cisco Router 2600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32" y="980727"/>
            <a:ext cx="7863218" cy="54372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933</Words>
  <Application>Microsoft Office PowerPoint</Application>
  <PresentationFormat>On-screen Show (4:3)</PresentationFormat>
  <Paragraphs>142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Gulim</vt:lpstr>
      <vt:lpstr>Gulim</vt:lpstr>
      <vt:lpstr>Malgun Gothic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Computer  Network Architecture</vt:lpstr>
      <vt:lpstr>Objectives</vt:lpstr>
      <vt:lpstr>Struktur Jaringan Komputer </vt:lpstr>
      <vt:lpstr>Struktur Jaringan Komputer </vt:lpstr>
      <vt:lpstr>Hub and Switch</vt:lpstr>
      <vt:lpstr>Router</vt:lpstr>
      <vt:lpstr>Router</vt:lpstr>
      <vt:lpstr>PowerPoint Presentation</vt:lpstr>
      <vt:lpstr>Komponen  Cisco Router 2600</vt:lpstr>
      <vt:lpstr>Komponen eksternal Cisco Router</vt:lpstr>
      <vt:lpstr>PowerPoint Presentation</vt:lpstr>
      <vt:lpstr>Terminal console komputer</vt:lpstr>
      <vt:lpstr>Langkah setting sisco</vt:lpstr>
      <vt:lpstr>PowerPoint Presentation</vt:lpstr>
      <vt:lpstr>Konektor port</vt:lpstr>
      <vt:lpstr>Koneksi melalui terminal konsole</vt:lpstr>
      <vt:lpstr>PowerPoint Presentation</vt:lpstr>
      <vt:lpstr>Klasifikasi Jaringan Komputer</vt:lpstr>
      <vt:lpstr>Local Area Networks (LANs)</vt:lpstr>
      <vt:lpstr>Wide Area Networks (WANs)</vt:lpstr>
      <vt:lpstr>Client Server Model</vt:lpstr>
      <vt:lpstr>Layanan Server</vt:lpstr>
      <vt:lpstr>Peer to Peer Model</vt:lpstr>
      <vt:lpstr>Topologi Jaringan</vt:lpstr>
      <vt:lpstr>Logical Topology</vt:lpstr>
      <vt:lpstr>Physical topology</vt:lpstr>
      <vt:lpstr>Bus Topology</vt:lpstr>
      <vt:lpstr>Star Topology</vt:lpstr>
      <vt:lpstr>Ring Topology</vt:lpstr>
      <vt:lpstr>Mesh Topology</vt:lpstr>
      <vt:lpstr>Hierarchical Topology</vt:lpstr>
      <vt:lpstr>Media Jaringan</vt:lpstr>
      <vt:lpstr>Tipe Kabel dan Konektor yang digunakan dalam Jaringan</vt:lpstr>
      <vt:lpstr>Standarisasi Media Jaringan Komputer</vt:lpstr>
      <vt:lpstr>Straight, Cross, Rollover Kabel</vt:lpstr>
      <vt:lpstr>Instalasi Kabel Unshielded Twisted Pair (UTP)</vt:lpstr>
      <vt:lpstr>Instalasi Kabel Unshielded Twisted Pair (UTP) lanjut</vt:lpstr>
      <vt:lpstr>Coaxial Cable</vt:lpstr>
      <vt:lpstr>Shielded Twisted Pair (STP)</vt:lpstr>
      <vt:lpstr>Fiber Optik</vt:lpstr>
      <vt:lpstr>Tipe Fiber Optik</vt:lpstr>
      <vt:lpstr>Kabel Tester (Pengujian)</vt:lpstr>
      <vt:lpstr>Media Wireless</vt:lpstr>
      <vt:lpstr>Gangguan Media Transmisi</vt:lpstr>
      <vt:lpstr>Pengamanan Membangun Jaringan</vt:lpstr>
      <vt:lpstr>Pengamanan Membangun Jaringan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2002-09-04T12:52:44Z</dcterms:created>
  <dcterms:modified xsi:type="dcterms:W3CDTF">2015-09-27T09:55:04Z</dcterms:modified>
</cp:coreProperties>
</file>