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103"/>
  </p:notesMasterIdLst>
  <p:handoutMasterIdLst>
    <p:handoutMasterId r:id="rId104"/>
  </p:handoutMasterIdLst>
  <p:sldIdLst>
    <p:sldId id="256" r:id="rId2"/>
    <p:sldId id="388" r:id="rId3"/>
    <p:sldId id="389" r:id="rId4"/>
    <p:sldId id="390" r:id="rId5"/>
    <p:sldId id="346" r:id="rId6"/>
    <p:sldId id="366" r:id="rId7"/>
    <p:sldId id="373" r:id="rId8"/>
    <p:sldId id="391" r:id="rId9"/>
    <p:sldId id="392" r:id="rId10"/>
    <p:sldId id="334" r:id="rId11"/>
    <p:sldId id="372" r:id="rId12"/>
    <p:sldId id="394" r:id="rId13"/>
    <p:sldId id="396" r:id="rId14"/>
    <p:sldId id="278" r:id="rId15"/>
    <p:sldId id="397" r:id="rId16"/>
    <p:sldId id="337" r:id="rId17"/>
    <p:sldId id="336" r:id="rId18"/>
    <p:sldId id="347" r:id="rId19"/>
    <p:sldId id="348" r:id="rId20"/>
    <p:sldId id="414" r:id="rId21"/>
    <p:sldId id="375" r:id="rId22"/>
    <p:sldId id="376" r:id="rId23"/>
    <p:sldId id="377" r:id="rId24"/>
    <p:sldId id="378" r:id="rId25"/>
    <p:sldId id="379" r:id="rId26"/>
    <p:sldId id="380" r:id="rId27"/>
    <p:sldId id="381" r:id="rId28"/>
    <p:sldId id="270" r:id="rId29"/>
    <p:sldId id="386" r:id="rId30"/>
    <p:sldId id="384" r:id="rId31"/>
    <p:sldId id="364" r:id="rId32"/>
    <p:sldId id="365" r:id="rId33"/>
    <p:sldId id="385" r:id="rId34"/>
    <p:sldId id="279" r:id="rId35"/>
    <p:sldId id="280" r:id="rId36"/>
    <p:sldId id="281" r:id="rId37"/>
    <p:sldId id="282" r:id="rId38"/>
    <p:sldId id="283" r:id="rId39"/>
    <p:sldId id="284" r:id="rId40"/>
    <p:sldId id="383" r:id="rId41"/>
    <p:sldId id="285" r:id="rId42"/>
    <p:sldId id="286" r:id="rId43"/>
    <p:sldId id="287" r:id="rId44"/>
    <p:sldId id="363" r:id="rId45"/>
    <p:sldId id="39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15" r:id="rId60"/>
    <p:sldId id="311" r:id="rId61"/>
    <p:sldId id="297" r:id="rId62"/>
    <p:sldId id="299" r:id="rId63"/>
    <p:sldId id="301" r:id="rId64"/>
    <p:sldId id="302" r:id="rId65"/>
    <p:sldId id="303" r:id="rId66"/>
    <p:sldId id="305" r:id="rId67"/>
    <p:sldId id="306" r:id="rId68"/>
    <p:sldId id="309" r:id="rId69"/>
    <p:sldId id="413" r:id="rId70"/>
    <p:sldId id="312" r:id="rId71"/>
    <p:sldId id="313" r:id="rId72"/>
    <p:sldId id="340" r:id="rId73"/>
    <p:sldId id="294" r:id="rId74"/>
    <p:sldId id="416" r:id="rId75"/>
    <p:sldId id="318" r:id="rId76"/>
    <p:sldId id="300" r:id="rId77"/>
    <p:sldId id="323" r:id="rId78"/>
    <p:sldId id="324" r:id="rId79"/>
    <p:sldId id="422" r:id="rId80"/>
    <p:sldId id="277" r:id="rId81"/>
    <p:sldId id="420" r:id="rId82"/>
    <p:sldId id="275" r:id="rId83"/>
    <p:sldId id="325" r:id="rId84"/>
    <p:sldId id="327" r:id="rId85"/>
    <p:sldId id="430" r:id="rId86"/>
    <p:sldId id="428" r:id="rId87"/>
    <p:sldId id="429" r:id="rId88"/>
    <p:sldId id="431" r:id="rId89"/>
    <p:sldId id="432" r:id="rId90"/>
    <p:sldId id="423" r:id="rId91"/>
    <p:sldId id="433" r:id="rId92"/>
    <p:sldId id="424" r:id="rId93"/>
    <p:sldId id="425" r:id="rId94"/>
    <p:sldId id="426" r:id="rId95"/>
    <p:sldId id="427" r:id="rId96"/>
    <p:sldId id="288" r:id="rId97"/>
    <p:sldId id="289" r:id="rId98"/>
    <p:sldId id="290" r:id="rId99"/>
    <p:sldId id="291" r:id="rId100"/>
    <p:sldId id="292" r:id="rId101"/>
    <p:sldId id="293" r:id="rId102"/>
  </p:sldIdLst>
  <p:sldSz cx="9144000" cy="5143500" type="screen16x9"/>
  <p:notesSz cx="7023100" cy="9309100"/>
  <p:defaultTextStyle>
    <a:defPPr>
      <a:defRPr lang="th-TH"/>
    </a:defPPr>
    <a:lvl1pPr algn="l" rtl="0" eaLnBrk="0" fontAlgn="base" hangingPunct="0">
      <a:spcBef>
        <a:spcPct val="0"/>
      </a:spcBef>
      <a:spcAft>
        <a:spcPct val="0"/>
      </a:spcAft>
      <a:defRPr kern="1200">
        <a:solidFill>
          <a:schemeClr val="tx1"/>
        </a:solidFill>
        <a:latin typeface="Arial" charset="0"/>
        <a:ea typeface="+mn-ea"/>
        <a:cs typeface="Angsana New" pitchFamily="18" charset="-34"/>
      </a:defRPr>
    </a:lvl1pPr>
    <a:lvl2pPr marL="457200" algn="l" rtl="0" eaLnBrk="0" fontAlgn="base" hangingPunct="0">
      <a:spcBef>
        <a:spcPct val="0"/>
      </a:spcBef>
      <a:spcAft>
        <a:spcPct val="0"/>
      </a:spcAft>
      <a:defRPr kern="1200">
        <a:solidFill>
          <a:schemeClr val="tx1"/>
        </a:solidFill>
        <a:latin typeface="Arial" charset="0"/>
        <a:ea typeface="+mn-ea"/>
        <a:cs typeface="Angsana New" pitchFamily="18" charset="-34"/>
      </a:defRPr>
    </a:lvl2pPr>
    <a:lvl3pPr marL="914400" algn="l" rtl="0" eaLnBrk="0" fontAlgn="base" hangingPunct="0">
      <a:spcBef>
        <a:spcPct val="0"/>
      </a:spcBef>
      <a:spcAft>
        <a:spcPct val="0"/>
      </a:spcAft>
      <a:defRPr kern="1200">
        <a:solidFill>
          <a:schemeClr val="tx1"/>
        </a:solidFill>
        <a:latin typeface="Arial" charset="0"/>
        <a:ea typeface="+mn-ea"/>
        <a:cs typeface="Angsana New" pitchFamily="18" charset="-34"/>
      </a:defRPr>
    </a:lvl3pPr>
    <a:lvl4pPr marL="1371600" algn="l" rtl="0" eaLnBrk="0" fontAlgn="base" hangingPunct="0">
      <a:spcBef>
        <a:spcPct val="0"/>
      </a:spcBef>
      <a:spcAft>
        <a:spcPct val="0"/>
      </a:spcAft>
      <a:defRPr kern="1200">
        <a:solidFill>
          <a:schemeClr val="tx1"/>
        </a:solidFill>
        <a:latin typeface="Arial" charset="0"/>
        <a:ea typeface="+mn-ea"/>
        <a:cs typeface="Angsana New" pitchFamily="18" charset="-34"/>
      </a:defRPr>
    </a:lvl4pPr>
    <a:lvl5pPr marL="1828800" algn="l" rtl="0" eaLnBrk="0" fontAlgn="base" hangingPunct="0">
      <a:spcBef>
        <a:spcPct val="0"/>
      </a:spcBef>
      <a:spcAft>
        <a:spcPct val="0"/>
      </a:spcAft>
      <a:defRPr kern="1200">
        <a:solidFill>
          <a:schemeClr val="tx1"/>
        </a:solidFill>
        <a:latin typeface="Arial" charset="0"/>
        <a:ea typeface="+mn-ea"/>
        <a:cs typeface="Angsana New" pitchFamily="18" charset="-34"/>
      </a:defRPr>
    </a:lvl5pPr>
    <a:lvl6pPr marL="2286000" algn="l" defTabSz="914400" rtl="0" eaLnBrk="1" latinLnBrk="0" hangingPunct="1">
      <a:defRPr kern="1200">
        <a:solidFill>
          <a:schemeClr val="tx1"/>
        </a:solidFill>
        <a:latin typeface="Arial" charset="0"/>
        <a:ea typeface="+mn-ea"/>
        <a:cs typeface="Angsana New" pitchFamily="18" charset="-34"/>
      </a:defRPr>
    </a:lvl6pPr>
    <a:lvl7pPr marL="2743200" algn="l" defTabSz="914400" rtl="0" eaLnBrk="1" latinLnBrk="0" hangingPunct="1">
      <a:defRPr kern="1200">
        <a:solidFill>
          <a:schemeClr val="tx1"/>
        </a:solidFill>
        <a:latin typeface="Arial" charset="0"/>
        <a:ea typeface="+mn-ea"/>
        <a:cs typeface="Angsana New" pitchFamily="18" charset="-34"/>
      </a:defRPr>
    </a:lvl7pPr>
    <a:lvl8pPr marL="3200400" algn="l" defTabSz="914400" rtl="0" eaLnBrk="1" latinLnBrk="0" hangingPunct="1">
      <a:defRPr kern="1200">
        <a:solidFill>
          <a:schemeClr val="tx1"/>
        </a:solidFill>
        <a:latin typeface="Arial" charset="0"/>
        <a:ea typeface="+mn-ea"/>
        <a:cs typeface="Angsana New" pitchFamily="18" charset="-34"/>
      </a:defRPr>
    </a:lvl8pPr>
    <a:lvl9pPr marL="3657600" algn="l" defTabSz="914400" rtl="0" eaLnBrk="1" latinLnBrk="0" hangingPunct="1">
      <a:defRPr kern="1200">
        <a:solidFill>
          <a:schemeClr val="tx1"/>
        </a:solidFill>
        <a:latin typeface="Arial" charset="0"/>
        <a:ea typeface="+mn-ea"/>
        <a:cs typeface="Angsana New" pitchFamily="18" charset="-3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2603"/>
  </p:normalViewPr>
  <p:slideViewPr>
    <p:cSldViewPr>
      <p:cViewPr varScale="1">
        <p:scale>
          <a:sx n="67" d="100"/>
          <a:sy n="67" d="100"/>
        </p:scale>
        <p:origin x="824"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5FC4A2-028D-4B26-BDAA-C7741E6ED00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390DDB1-390B-4469-8511-DA3C61B55347}">
      <dgm:prSet phldrT="[Text]"/>
      <dgm:spPr/>
      <dgm:t>
        <a:bodyPr/>
        <a:lstStyle/>
        <a:p>
          <a:r>
            <a:rPr lang="id-ID" dirty="0"/>
            <a:t>Itu E</a:t>
          </a:r>
          <a:endParaRPr lang="en-US" dirty="0"/>
        </a:p>
      </dgm:t>
    </dgm:pt>
    <dgm:pt modelId="{843EBCA4-3F7F-491F-BE12-C688A67CB05C}" type="parTrans" cxnId="{48E11AA4-6882-4558-A6C9-48B28E42A434}">
      <dgm:prSet/>
      <dgm:spPr/>
      <dgm:t>
        <a:bodyPr/>
        <a:lstStyle/>
        <a:p>
          <a:endParaRPr lang="en-US"/>
        </a:p>
      </dgm:t>
    </dgm:pt>
    <dgm:pt modelId="{F9D0497E-96B7-4C15-A7F6-D0402696063C}" type="sibTrans" cxnId="{48E11AA4-6882-4558-A6C9-48B28E42A434}">
      <dgm:prSet/>
      <dgm:spPr/>
      <dgm:t>
        <a:bodyPr/>
        <a:lstStyle/>
        <a:p>
          <a:endParaRPr lang="en-US"/>
        </a:p>
      </dgm:t>
    </dgm:pt>
    <dgm:pt modelId="{24D0AEE8-0A9A-47AB-8891-1B7A9A03560C}">
      <dgm:prSet phldrT="[Text]"/>
      <dgm:spPr/>
      <dgm:t>
        <a:bodyPr/>
        <a:lstStyle/>
        <a:p>
          <a:r>
            <a:rPr lang="id-ID" dirty="0"/>
            <a:t>Kuantitatif</a:t>
          </a:r>
          <a:endParaRPr lang="en-US" dirty="0"/>
        </a:p>
      </dgm:t>
    </dgm:pt>
    <dgm:pt modelId="{F29E7DE9-704D-4EA3-A04D-4F86359AAEFD}" type="parTrans" cxnId="{73F52AF7-E63A-4157-BF22-6D19ABB7A220}">
      <dgm:prSet/>
      <dgm:spPr/>
      <dgm:t>
        <a:bodyPr/>
        <a:lstStyle/>
        <a:p>
          <a:endParaRPr lang="en-US"/>
        </a:p>
      </dgm:t>
    </dgm:pt>
    <dgm:pt modelId="{3281EFEF-53CC-4BD7-8A51-707DF8B53E34}" type="sibTrans" cxnId="{73F52AF7-E63A-4157-BF22-6D19ABB7A220}">
      <dgm:prSet/>
      <dgm:spPr/>
      <dgm:t>
        <a:bodyPr/>
        <a:lstStyle/>
        <a:p>
          <a:endParaRPr lang="en-US"/>
        </a:p>
      </dgm:t>
    </dgm:pt>
    <dgm:pt modelId="{71605D30-A055-42D0-BD84-23BDC51A78DD}">
      <dgm:prSet phldrT="[Text]"/>
      <dgm:spPr/>
      <dgm:t>
        <a:bodyPr/>
        <a:lstStyle/>
        <a:p>
          <a:r>
            <a:rPr lang="id-ID" dirty="0"/>
            <a:t>Tergantung...</a:t>
          </a:r>
          <a:endParaRPr lang="en-US" dirty="0"/>
        </a:p>
      </dgm:t>
    </dgm:pt>
    <dgm:pt modelId="{3CCF4821-F5AB-426B-BA0C-69232597205C}" type="parTrans" cxnId="{9BF47F55-5304-48F3-844D-9ED1DABBA9D4}">
      <dgm:prSet/>
      <dgm:spPr/>
      <dgm:t>
        <a:bodyPr/>
        <a:lstStyle/>
        <a:p>
          <a:endParaRPr lang="en-US"/>
        </a:p>
      </dgm:t>
    </dgm:pt>
    <dgm:pt modelId="{41D097B2-2034-4FE5-9779-B3A039261216}" type="sibTrans" cxnId="{9BF47F55-5304-48F3-844D-9ED1DABBA9D4}">
      <dgm:prSet/>
      <dgm:spPr/>
      <dgm:t>
        <a:bodyPr/>
        <a:lstStyle/>
        <a:p>
          <a:endParaRPr lang="en-US"/>
        </a:p>
      </dgm:t>
    </dgm:pt>
    <dgm:pt modelId="{B8B83CA1-B83E-4975-8AF9-DE6F51D7FDA8}">
      <dgm:prSet phldrT="[Text]"/>
      <dgm:spPr/>
      <dgm:t>
        <a:bodyPr/>
        <a:lstStyle/>
        <a:p>
          <a:r>
            <a:rPr lang="id-ID" dirty="0"/>
            <a:t>Kualitatif</a:t>
          </a:r>
          <a:endParaRPr lang="en-US" dirty="0"/>
        </a:p>
      </dgm:t>
    </dgm:pt>
    <dgm:pt modelId="{E48A5060-7618-4E1B-87A3-6080651BC66E}" type="parTrans" cxnId="{ABDE91B3-35E2-433E-A78B-76287A9C7ABA}">
      <dgm:prSet/>
      <dgm:spPr/>
      <dgm:t>
        <a:bodyPr/>
        <a:lstStyle/>
        <a:p>
          <a:endParaRPr lang="en-US"/>
        </a:p>
      </dgm:t>
    </dgm:pt>
    <dgm:pt modelId="{35E77912-ED42-466A-8741-CA65B4748E1A}" type="sibTrans" cxnId="{ABDE91B3-35E2-433E-A78B-76287A9C7ABA}">
      <dgm:prSet/>
      <dgm:spPr/>
      <dgm:t>
        <a:bodyPr/>
        <a:lstStyle/>
        <a:p>
          <a:endParaRPr lang="en-US"/>
        </a:p>
      </dgm:t>
    </dgm:pt>
    <dgm:pt modelId="{E7A0689A-E8E8-436A-A6D2-F7D80B6E79F1}">
      <dgm:prSet phldrT="[Text]"/>
      <dgm:spPr/>
      <dgm:t>
        <a:bodyPr/>
        <a:lstStyle/>
        <a:p>
          <a:r>
            <a:rPr lang="id-ID" dirty="0"/>
            <a:t>Keduanya</a:t>
          </a:r>
          <a:endParaRPr lang="en-US" dirty="0"/>
        </a:p>
      </dgm:t>
    </dgm:pt>
    <dgm:pt modelId="{6A56CFED-4628-4E0D-825D-7B0115491148}" type="parTrans" cxnId="{49CC7E18-490B-4421-82BC-65F9262BB5DA}">
      <dgm:prSet/>
      <dgm:spPr/>
      <dgm:t>
        <a:bodyPr/>
        <a:lstStyle/>
        <a:p>
          <a:endParaRPr lang="en-US"/>
        </a:p>
      </dgm:t>
    </dgm:pt>
    <dgm:pt modelId="{5C9378C8-29DF-4B2D-B93B-FA777D5468E3}" type="sibTrans" cxnId="{49CC7E18-490B-4421-82BC-65F9262BB5DA}">
      <dgm:prSet/>
      <dgm:spPr/>
      <dgm:t>
        <a:bodyPr/>
        <a:lstStyle/>
        <a:p>
          <a:endParaRPr lang="en-US"/>
        </a:p>
      </dgm:t>
    </dgm:pt>
    <dgm:pt modelId="{CA95958D-8E77-40D3-91B7-C44302C2E4F9}">
      <dgm:prSet phldrT="[Text]"/>
      <dgm:spPr/>
      <dgm:t>
        <a:bodyPr/>
        <a:lstStyle/>
        <a:p>
          <a:r>
            <a:rPr lang="id-ID" dirty="0"/>
            <a:t>Mixed methods</a:t>
          </a:r>
          <a:endParaRPr lang="en-US" dirty="0"/>
        </a:p>
      </dgm:t>
    </dgm:pt>
    <dgm:pt modelId="{A51AD53D-BC79-4716-9A6B-D57D86D25B25}" type="parTrans" cxnId="{27A397BA-E472-45D8-87D9-3B78CB722E63}">
      <dgm:prSet/>
      <dgm:spPr/>
      <dgm:t>
        <a:bodyPr/>
        <a:lstStyle/>
        <a:p>
          <a:endParaRPr lang="en-US"/>
        </a:p>
      </dgm:t>
    </dgm:pt>
    <dgm:pt modelId="{9340504B-9C76-4F77-920F-C01CC44F3E36}" type="sibTrans" cxnId="{27A397BA-E472-45D8-87D9-3B78CB722E63}">
      <dgm:prSet/>
      <dgm:spPr/>
      <dgm:t>
        <a:bodyPr/>
        <a:lstStyle/>
        <a:p>
          <a:endParaRPr lang="en-US"/>
        </a:p>
      </dgm:t>
    </dgm:pt>
    <dgm:pt modelId="{92714AB7-1FA9-4DDA-BF82-EC4DBD25C555}" type="pres">
      <dgm:prSet presAssocID="{1D5FC4A2-028D-4B26-BDAA-C7741E6ED006}" presName="Name0" presStyleCnt="0">
        <dgm:presLayoutVars>
          <dgm:dir/>
          <dgm:animLvl val="lvl"/>
          <dgm:resizeHandles val="exact"/>
        </dgm:presLayoutVars>
      </dgm:prSet>
      <dgm:spPr/>
    </dgm:pt>
    <dgm:pt modelId="{5B14E495-3F0E-488B-8DEE-C914914CCF18}" type="pres">
      <dgm:prSet presAssocID="{6390DDB1-390B-4469-8511-DA3C61B55347}" presName="composite" presStyleCnt="0"/>
      <dgm:spPr/>
    </dgm:pt>
    <dgm:pt modelId="{4C12B794-F346-406B-820F-A756E98F3A37}" type="pres">
      <dgm:prSet presAssocID="{6390DDB1-390B-4469-8511-DA3C61B55347}" presName="parTx" presStyleLbl="alignNode1" presStyleIdx="0" presStyleCnt="3">
        <dgm:presLayoutVars>
          <dgm:chMax val="0"/>
          <dgm:chPref val="0"/>
          <dgm:bulletEnabled val="1"/>
        </dgm:presLayoutVars>
      </dgm:prSet>
      <dgm:spPr/>
    </dgm:pt>
    <dgm:pt modelId="{C0A5F4A1-C28B-42DB-AABD-9B38B34551F2}" type="pres">
      <dgm:prSet presAssocID="{6390DDB1-390B-4469-8511-DA3C61B55347}" presName="desTx" presStyleLbl="alignAccFollowNode1" presStyleIdx="0" presStyleCnt="3">
        <dgm:presLayoutVars>
          <dgm:bulletEnabled val="1"/>
        </dgm:presLayoutVars>
      </dgm:prSet>
      <dgm:spPr/>
    </dgm:pt>
    <dgm:pt modelId="{190DFA1D-4D3C-4D2F-B965-8D8C43D9530E}" type="pres">
      <dgm:prSet presAssocID="{F9D0497E-96B7-4C15-A7F6-D0402696063C}" presName="space" presStyleCnt="0"/>
      <dgm:spPr/>
    </dgm:pt>
    <dgm:pt modelId="{A8BF71DD-25D7-4D6A-9218-D52A7495029F}" type="pres">
      <dgm:prSet presAssocID="{71605D30-A055-42D0-BD84-23BDC51A78DD}" presName="composite" presStyleCnt="0"/>
      <dgm:spPr/>
    </dgm:pt>
    <dgm:pt modelId="{4F945B0B-0DC8-41BD-84DA-6EA1EF1C42C2}" type="pres">
      <dgm:prSet presAssocID="{71605D30-A055-42D0-BD84-23BDC51A78DD}" presName="parTx" presStyleLbl="alignNode1" presStyleIdx="1" presStyleCnt="3">
        <dgm:presLayoutVars>
          <dgm:chMax val="0"/>
          <dgm:chPref val="0"/>
          <dgm:bulletEnabled val="1"/>
        </dgm:presLayoutVars>
      </dgm:prSet>
      <dgm:spPr/>
    </dgm:pt>
    <dgm:pt modelId="{306A073E-B662-4AF8-9CD0-5BDCF3EECD8D}" type="pres">
      <dgm:prSet presAssocID="{71605D30-A055-42D0-BD84-23BDC51A78DD}" presName="desTx" presStyleLbl="alignAccFollowNode1" presStyleIdx="1" presStyleCnt="3">
        <dgm:presLayoutVars>
          <dgm:bulletEnabled val="1"/>
        </dgm:presLayoutVars>
      </dgm:prSet>
      <dgm:spPr/>
    </dgm:pt>
    <dgm:pt modelId="{43AC823B-1D72-4D29-B7E6-E405526FC9B2}" type="pres">
      <dgm:prSet presAssocID="{41D097B2-2034-4FE5-9779-B3A039261216}" presName="space" presStyleCnt="0"/>
      <dgm:spPr/>
    </dgm:pt>
    <dgm:pt modelId="{241B5D25-7717-4A23-B463-4D15A66E42EC}" type="pres">
      <dgm:prSet presAssocID="{E7A0689A-E8E8-436A-A6D2-F7D80B6E79F1}" presName="composite" presStyleCnt="0"/>
      <dgm:spPr/>
    </dgm:pt>
    <dgm:pt modelId="{D91882DB-CAD5-4BBA-8958-CE17CC620375}" type="pres">
      <dgm:prSet presAssocID="{E7A0689A-E8E8-436A-A6D2-F7D80B6E79F1}" presName="parTx" presStyleLbl="alignNode1" presStyleIdx="2" presStyleCnt="3">
        <dgm:presLayoutVars>
          <dgm:chMax val="0"/>
          <dgm:chPref val="0"/>
          <dgm:bulletEnabled val="1"/>
        </dgm:presLayoutVars>
      </dgm:prSet>
      <dgm:spPr/>
    </dgm:pt>
    <dgm:pt modelId="{185A1F99-83D8-4D35-AF00-C6DACD3A45C6}" type="pres">
      <dgm:prSet presAssocID="{E7A0689A-E8E8-436A-A6D2-F7D80B6E79F1}" presName="desTx" presStyleLbl="alignAccFollowNode1" presStyleIdx="2" presStyleCnt="3">
        <dgm:presLayoutVars>
          <dgm:bulletEnabled val="1"/>
        </dgm:presLayoutVars>
      </dgm:prSet>
      <dgm:spPr/>
    </dgm:pt>
  </dgm:ptLst>
  <dgm:cxnLst>
    <dgm:cxn modelId="{49CC7E18-490B-4421-82BC-65F9262BB5DA}" srcId="{1D5FC4A2-028D-4B26-BDAA-C7741E6ED006}" destId="{E7A0689A-E8E8-436A-A6D2-F7D80B6E79F1}" srcOrd="2" destOrd="0" parTransId="{6A56CFED-4628-4E0D-825D-7B0115491148}" sibTransId="{5C9378C8-29DF-4B2D-B93B-FA777D5468E3}"/>
    <dgm:cxn modelId="{7DBE9934-2AFA-419B-A37B-49BC39C76C95}" type="presOf" srcId="{24D0AEE8-0A9A-47AB-8891-1B7A9A03560C}" destId="{C0A5F4A1-C28B-42DB-AABD-9B38B34551F2}" srcOrd="0" destOrd="0" presId="urn:microsoft.com/office/officeart/2005/8/layout/hList1"/>
    <dgm:cxn modelId="{E8FB5441-4666-4423-A9AA-9E5E38604D3A}" type="presOf" srcId="{6390DDB1-390B-4469-8511-DA3C61B55347}" destId="{4C12B794-F346-406B-820F-A756E98F3A37}" srcOrd="0" destOrd="0" presId="urn:microsoft.com/office/officeart/2005/8/layout/hList1"/>
    <dgm:cxn modelId="{F398DD42-BD38-4ACF-926A-4428C8D4A18A}" type="presOf" srcId="{71605D30-A055-42D0-BD84-23BDC51A78DD}" destId="{4F945B0B-0DC8-41BD-84DA-6EA1EF1C42C2}" srcOrd="0" destOrd="0" presId="urn:microsoft.com/office/officeart/2005/8/layout/hList1"/>
    <dgm:cxn modelId="{74618849-FBCE-4B5E-A02F-18E77529E345}" type="presOf" srcId="{1D5FC4A2-028D-4B26-BDAA-C7741E6ED006}" destId="{92714AB7-1FA9-4DDA-BF82-EC4DBD25C555}" srcOrd="0" destOrd="0" presId="urn:microsoft.com/office/officeart/2005/8/layout/hList1"/>
    <dgm:cxn modelId="{CFE1F352-F46E-4463-B405-99605AC8E3CA}" type="presOf" srcId="{B8B83CA1-B83E-4975-8AF9-DE6F51D7FDA8}" destId="{306A073E-B662-4AF8-9CD0-5BDCF3EECD8D}" srcOrd="0" destOrd="0" presId="urn:microsoft.com/office/officeart/2005/8/layout/hList1"/>
    <dgm:cxn modelId="{9BF47F55-5304-48F3-844D-9ED1DABBA9D4}" srcId="{1D5FC4A2-028D-4B26-BDAA-C7741E6ED006}" destId="{71605D30-A055-42D0-BD84-23BDC51A78DD}" srcOrd="1" destOrd="0" parTransId="{3CCF4821-F5AB-426B-BA0C-69232597205C}" sibTransId="{41D097B2-2034-4FE5-9779-B3A039261216}"/>
    <dgm:cxn modelId="{48E11AA4-6882-4558-A6C9-48B28E42A434}" srcId="{1D5FC4A2-028D-4B26-BDAA-C7741E6ED006}" destId="{6390DDB1-390B-4469-8511-DA3C61B55347}" srcOrd="0" destOrd="0" parTransId="{843EBCA4-3F7F-491F-BE12-C688A67CB05C}" sibTransId="{F9D0497E-96B7-4C15-A7F6-D0402696063C}"/>
    <dgm:cxn modelId="{ABDE91B3-35E2-433E-A78B-76287A9C7ABA}" srcId="{71605D30-A055-42D0-BD84-23BDC51A78DD}" destId="{B8B83CA1-B83E-4975-8AF9-DE6F51D7FDA8}" srcOrd="0" destOrd="0" parTransId="{E48A5060-7618-4E1B-87A3-6080651BC66E}" sibTransId="{35E77912-ED42-466A-8741-CA65B4748E1A}"/>
    <dgm:cxn modelId="{27A397BA-E472-45D8-87D9-3B78CB722E63}" srcId="{E7A0689A-E8E8-436A-A6D2-F7D80B6E79F1}" destId="{CA95958D-8E77-40D3-91B7-C44302C2E4F9}" srcOrd="0" destOrd="0" parTransId="{A51AD53D-BC79-4716-9A6B-D57D86D25B25}" sibTransId="{9340504B-9C76-4F77-920F-C01CC44F3E36}"/>
    <dgm:cxn modelId="{B042DFC1-C979-4BD5-9868-885BC8FF514F}" type="presOf" srcId="{CA95958D-8E77-40D3-91B7-C44302C2E4F9}" destId="{185A1F99-83D8-4D35-AF00-C6DACD3A45C6}" srcOrd="0" destOrd="0" presId="urn:microsoft.com/office/officeart/2005/8/layout/hList1"/>
    <dgm:cxn modelId="{960497DA-A1B8-4966-AEE6-DFD9D50FA685}" type="presOf" srcId="{E7A0689A-E8E8-436A-A6D2-F7D80B6E79F1}" destId="{D91882DB-CAD5-4BBA-8958-CE17CC620375}" srcOrd="0" destOrd="0" presId="urn:microsoft.com/office/officeart/2005/8/layout/hList1"/>
    <dgm:cxn modelId="{73F52AF7-E63A-4157-BF22-6D19ABB7A220}" srcId="{6390DDB1-390B-4469-8511-DA3C61B55347}" destId="{24D0AEE8-0A9A-47AB-8891-1B7A9A03560C}" srcOrd="0" destOrd="0" parTransId="{F29E7DE9-704D-4EA3-A04D-4F86359AAEFD}" sibTransId="{3281EFEF-53CC-4BD7-8A51-707DF8B53E34}"/>
    <dgm:cxn modelId="{4ED0FFD3-CD02-4EF7-B6DC-22D042578169}" type="presParOf" srcId="{92714AB7-1FA9-4DDA-BF82-EC4DBD25C555}" destId="{5B14E495-3F0E-488B-8DEE-C914914CCF18}" srcOrd="0" destOrd="0" presId="urn:microsoft.com/office/officeart/2005/8/layout/hList1"/>
    <dgm:cxn modelId="{35985FFE-17D2-435D-8398-2E56CA1843F4}" type="presParOf" srcId="{5B14E495-3F0E-488B-8DEE-C914914CCF18}" destId="{4C12B794-F346-406B-820F-A756E98F3A37}" srcOrd="0" destOrd="0" presId="urn:microsoft.com/office/officeart/2005/8/layout/hList1"/>
    <dgm:cxn modelId="{580281ED-88E9-495C-85E5-73E139F06D0E}" type="presParOf" srcId="{5B14E495-3F0E-488B-8DEE-C914914CCF18}" destId="{C0A5F4A1-C28B-42DB-AABD-9B38B34551F2}" srcOrd="1" destOrd="0" presId="urn:microsoft.com/office/officeart/2005/8/layout/hList1"/>
    <dgm:cxn modelId="{4D612F4F-1B31-4265-884E-DD684FB77E4B}" type="presParOf" srcId="{92714AB7-1FA9-4DDA-BF82-EC4DBD25C555}" destId="{190DFA1D-4D3C-4D2F-B965-8D8C43D9530E}" srcOrd="1" destOrd="0" presId="urn:microsoft.com/office/officeart/2005/8/layout/hList1"/>
    <dgm:cxn modelId="{C71D4451-51F8-4DF2-AE90-793594F64CBF}" type="presParOf" srcId="{92714AB7-1FA9-4DDA-BF82-EC4DBD25C555}" destId="{A8BF71DD-25D7-4D6A-9218-D52A7495029F}" srcOrd="2" destOrd="0" presId="urn:microsoft.com/office/officeart/2005/8/layout/hList1"/>
    <dgm:cxn modelId="{63A425A9-6599-4C4F-B666-D8A015AB529A}" type="presParOf" srcId="{A8BF71DD-25D7-4D6A-9218-D52A7495029F}" destId="{4F945B0B-0DC8-41BD-84DA-6EA1EF1C42C2}" srcOrd="0" destOrd="0" presId="urn:microsoft.com/office/officeart/2005/8/layout/hList1"/>
    <dgm:cxn modelId="{2BD56912-6D27-4847-8E02-67B3DF76BB35}" type="presParOf" srcId="{A8BF71DD-25D7-4D6A-9218-D52A7495029F}" destId="{306A073E-B662-4AF8-9CD0-5BDCF3EECD8D}" srcOrd="1" destOrd="0" presId="urn:microsoft.com/office/officeart/2005/8/layout/hList1"/>
    <dgm:cxn modelId="{CF32F3BB-9D0B-45C8-924B-2B1E7D871662}" type="presParOf" srcId="{92714AB7-1FA9-4DDA-BF82-EC4DBD25C555}" destId="{43AC823B-1D72-4D29-B7E6-E405526FC9B2}" srcOrd="3" destOrd="0" presId="urn:microsoft.com/office/officeart/2005/8/layout/hList1"/>
    <dgm:cxn modelId="{4201860E-23C4-4213-9D84-91C4294CCE0E}" type="presParOf" srcId="{92714AB7-1FA9-4DDA-BF82-EC4DBD25C555}" destId="{241B5D25-7717-4A23-B463-4D15A66E42EC}" srcOrd="4" destOrd="0" presId="urn:microsoft.com/office/officeart/2005/8/layout/hList1"/>
    <dgm:cxn modelId="{86E7EBE6-68EA-44FA-96AC-C1CC91B2C529}" type="presParOf" srcId="{241B5D25-7717-4A23-B463-4D15A66E42EC}" destId="{D91882DB-CAD5-4BBA-8958-CE17CC620375}" srcOrd="0" destOrd="0" presId="urn:microsoft.com/office/officeart/2005/8/layout/hList1"/>
    <dgm:cxn modelId="{91E2C7C0-41BC-406F-8377-DF532B5EAC76}" type="presParOf" srcId="{241B5D25-7717-4A23-B463-4D15A66E42EC}" destId="{185A1F99-83D8-4D35-AF00-C6DACD3A45C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FADA67-13A4-3F49-9493-9BD8CCB89B88}" type="doc">
      <dgm:prSet loTypeId="urn:microsoft.com/office/officeart/2005/8/layout/lProcess1" loCatId="" qsTypeId="urn:microsoft.com/office/officeart/2005/8/quickstyle/simple4" qsCatId="simple" csTypeId="urn:microsoft.com/office/officeart/2005/8/colors/accent1_2" csCatId="accent1" phldr="1"/>
      <dgm:spPr/>
      <dgm:t>
        <a:bodyPr/>
        <a:lstStyle/>
        <a:p>
          <a:endParaRPr lang="en-US"/>
        </a:p>
      </dgm:t>
    </dgm:pt>
    <dgm:pt modelId="{9F57BD6B-1B74-A54D-A47F-89BB85D15A65}">
      <dgm:prSet phldrT="[Text]"/>
      <dgm:spPr/>
      <dgm:t>
        <a:bodyPr/>
        <a:lstStyle/>
        <a:p>
          <a:r>
            <a:rPr lang="en-US" dirty="0"/>
            <a:t>Meaning unit</a:t>
          </a:r>
        </a:p>
      </dgm:t>
    </dgm:pt>
    <dgm:pt modelId="{046E20C2-8268-3C42-8297-5F24390DF331}" type="sibTrans" cxnId="{6DEA2510-6EE0-2846-AA09-AD2BCACED6C3}">
      <dgm:prSet/>
      <dgm:spPr/>
      <dgm:t>
        <a:bodyPr/>
        <a:lstStyle/>
        <a:p>
          <a:endParaRPr lang="en-US"/>
        </a:p>
      </dgm:t>
    </dgm:pt>
    <dgm:pt modelId="{3DA5F206-7DF1-2547-A437-E3D70A18DCC0}" type="parTrans" cxnId="{6DEA2510-6EE0-2846-AA09-AD2BCACED6C3}">
      <dgm:prSet/>
      <dgm:spPr/>
      <dgm:t>
        <a:bodyPr/>
        <a:lstStyle/>
        <a:p>
          <a:endParaRPr lang="en-US"/>
        </a:p>
      </dgm:t>
    </dgm:pt>
    <dgm:pt modelId="{B5A281AD-F950-6242-BBFD-F68672D6DC74}">
      <dgm:prSet phldrT="[Text]"/>
      <dgm:spPr/>
      <dgm:t>
        <a:bodyPr/>
        <a:lstStyle/>
        <a:p>
          <a:r>
            <a:rPr lang="en-US" dirty="0" err="1"/>
            <a:t>Kode</a:t>
          </a:r>
          <a:endParaRPr lang="en-US" dirty="0"/>
        </a:p>
      </dgm:t>
    </dgm:pt>
    <dgm:pt modelId="{E04739DD-FB39-B846-AB4D-601AC73911D5}" type="sibTrans" cxnId="{F889548C-829A-8C45-ABB5-70169C1FF123}">
      <dgm:prSet/>
      <dgm:spPr/>
      <dgm:t>
        <a:bodyPr/>
        <a:lstStyle/>
        <a:p>
          <a:endParaRPr lang="en-US"/>
        </a:p>
      </dgm:t>
    </dgm:pt>
    <dgm:pt modelId="{FA240A5E-6991-6A42-98B5-BDAAF44473BF}" type="parTrans" cxnId="{F889548C-829A-8C45-ABB5-70169C1FF123}">
      <dgm:prSet/>
      <dgm:spPr/>
      <dgm:t>
        <a:bodyPr/>
        <a:lstStyle/>
        <a:p>
          <a:endParaRPr lang="en-US"/>
        </a:p>
      </dgm:t>
    </dgm:pt>
    <dgm:pt modelId="{63A74831-B7B3-B44D-808F-8B83C1F4D4D0}">
      <dgm:prSet phldrT="[Text]"/>
      <dgm:spPr/>
      <dgm:t>
        <a:bodyPr/>
        <a:lstStyle/>
        <a:p>
          <a:r>
            <a:rPr lang="en-US" dirty="0" err="1"/>
            <a:t>Kategori</a:t>
          </a:r>
          <a:endParaRPr lang="en-US" dirty="0"/>
        </a:p>
      </dgm:t>
    </dgm:pt>
    <dgm:pt modelId="{62B94860-63E3-AA49-BEE8-F85D08259BB9}" type="sibTrans" cxnId="{2DF1BF01-557B-AA4C-9C72-B8F5FDB1BC32}">
      <dgm:prSet/>
      <dgm:spPr/>
      <dgm:t>
        <a:bodyPr/>
        <a:lstStyle/>
        <a:p>
          <a:endParaRPr lang="en-US"/>
        </a:p>
      </dgm:t>
    </dgm:pt>
    <dgm:pt modelId="{414375AA-C6C1-F943-A57F-A93A6334A7AF}" type="parTrans" cxnId="{2DF1BF01-557B-AA4C-9C72-B8F5FDB1BC32}">
      <dgm:prSet/>
      <dgm:spPr/>
      <dgm:t>
        <a:bodyPr/>
        <a:lstStyle/>
        <a:p>
          <a:endParaRPr lang="en-US"/>
        </a:p>
      </dgm:t>
    </dgm:pt>
    <dgm:pt modelId="{8645DBA3-E649-524F-A429-0DFEC137D87B}">
      <dgm:prSet phldrT="[Text]"/>
      <dgm:spPr/>
      <dgm:t>
        <a:bodyPr/>
        <a:lstStyle/>
        <a:p>
          <a:r>
            <a:rPr lang="en-US" dirty="0" err="1"/>
            <a:t>Koding</a:t>
          </a:r>
          <a:r>
            <a:rPr lang="en-US" dirty="0"/>
            <a:t> </a:t>
          </a:r>
        </a:p>
      </dgm:t>
    </dgm:pt>
    <dgm:pt modelId="{CCD00C27-8F62-D442-96C4-A3B2BC2B8427}" type="sibTrans" cxnId="{9CEA1274-21ED-1948-9920-0869FEA48CB6}">
      <dgm:prSet/>
      <dgm:spPr/>
      <dgm:t>
        <a:bodyPr/>
        <a:lstStyle/>
        <a:p>
          <a:endParaRPr lang="en-US"/>
        </a:p>
      </dgm:t>
    </dgm:pt>
    <dgm:pt modelId="{D948C852-21B5-0A4A-A8BB-CE278E671D7C}" type="parTrans" cxnId="{9CEA1274-21ED-1948-9920-0869FEA48CB6}">
      <dgm:prSet/>
      <dgm:spPr/>
      <dgm:t>
        <a:bodyPr/>
        <a:lstStyle/>
        <a:p>
          <a:endParaRPr lang="en-US"/>
        </a:p>
      </dgm:t>
    </dgm:pt>
    <dgm:pt modelId="{AFF06AAD-8BFD-B143-B345-992E9A8A1AA0}">
      <dgm:prSet phldrT="[Text]"/>
      <dgm:spPr/>
      <dgm:t>
        <a:bodyPr/>
        <a:lstStyle/>
        <a:p>
          <a:r>
            <a:rPr lang="en-US" dirty="0" err="1"/>
            <a:t>Kategorisasi</a:t>
          </a:r>
          <a:endParaRPr lang="en-US" dirty="0"/>
        </a:p>
      </dgm:t>
    </dgm:pt>
    <dgm:pt modelId="{A82EFCB9-F91C-8C44-A780-BD4414C7ED56}" type="sibTrans" cxnId="{6C2C31AB-ACAE-3F40-841A-CA4E0A32E1EB}">
      <dgm:prSet/>
      <dgm:spPr/>
      <dgm:t>
        <a:bodyPr/>
        <a:lstStyle/>
        <a:p>
          <a:endParaRPr lang="en-US"/>
        </a:p>
      </dgm:t>
    </dgm:pt>
    <dgm:pt modelId="{2E6CE2B3-964B-504E-81B7-629765BAB664}" type="parTrans" cxnId="{6C2C31AB-ACAE-3F40-841A-CA4E0A32E1EB}">
      <dgm:prSet/>
      <dgm:spPr/>
      <dgm:t>
        <a:bodyPr/>
        <a:lstStyle/>
        <a:p>
          <a:endParaRPr lang="en-US"/>
        </a:p>
      </dgm:t>
    </dgm:pt>
    <dgm:pt modelId="{B9D503C3-F6DC-7B42-BCED-03D018428E83}">
      <dgm:prSet phldrT="[Text]"/>
      <dgm:spPr/>
      <dgm:t>
        <a:bodyPr/>
        <a:lstStyle/>
        <a:p>
          <a:r>
            <a:rPr lang="en-US" dirty="0" err="1"/>
            <a:t>Tematisasi</a:t>
          </a:r>
          <a:endParaRPr lang="en-US" dirty="0"/>
        </a:p>
      </dgm:t>
    </dgm:pt>
    <dgm:pt modelId="{88622923-8703-594C-91CF-655D8F8840AF}" type="parTrans" cxnId="{FE2167F8-6E28-8F4A-9C4D-C44BCD3E66F0}">
      <dgm:prSet/>
      <dgm:spPr/>
      <dgm:t>
        <a:bodyPr/>
        <a:lstStyle/>
        <a:p>
          <a:endParaRPr lang="en-US"/>
        </a:p>
      </dgm:t>
    </dgm:pt>
    <dgm:pt modelId="{D22C4B30-D47B-AF45-A89E-6C5B04739DC5}" type="sibTrans" cxnId="{FE2167F8-6E28-8F4A-9C4D-C44BCD3E66F0}">
      <dgm:prSet/>
      <dgm:spPr/>
      <dgm:t>
        <a:bodyPr/>
        <a:lstStyle/>
        <a:p>
          <a:endParaRPr lang="en-US"/>
        </a:p>
      </dgm:t>
    </dgm:pt>
    <dgm:pt modelId="{A5E5A83E-ABE1-8748-9FDF-57EE7D0D6419}">
      <dgm:prSet phldrT="[Text]"/>
      <dgm:spPr/>
      <dgm:t>
        <a:bodyPr/>
        <a:lstStyle/>
        <a:p>
          <a:r>
            <a:rPr lang="en-US" dirty="0" err="1"/>
            <a:t>Tema</a:t>
          </a:r>
          <a:endParaRPr lang="en-US" dirty="0"/>
        </a:p>
      </dgm:t>
    </dgm:pt>
    <dgm:pt modelId="{FFA89267-F9AE-6249-8AA2-B070E065135D}" type="parTrans" cxnId="{A018D092-A198-F243-9A8D-DD86ABF7523B}">
      <dgm:prSet/>
      <dgm:spPr/>
      <dgm:t>
        <a:bodyPr/>
        <a:lstStyle/>
        <a:p>
          <a:endParaRPr lang="en-US"/>
        </a:p>
      </dgm:t>
    </dgm:pt>
    <dgm:pt modelId="{5E49B5A0-6E98-9242-A395-50DFB908FCC0}" type="sibTrans" cxnId="{A018D092-A198-F243-9A8D-DD86ABF7523B}">
      <dgm:prSet/>
      <dgm:spPr/>
      <dgm:t>
        <a:bodyPr/>
        <a:lstStyle/>
        <a:p>
          <a:endParaRPr lang="en-US"/>
        </a:p>
      </dgm:t>
    </dgm:pt>
    <dgm:pt modelId="{56DB693A-ABDA-F649-915B-52332063A14D}">
      <dgm:prSet phldrT="[Text]"/>
      <dgm:spPr/>
      <dgm:t>
        <a:bodyPr/>
        <a:lstStyle/>
        <a:p>
          <a:r>
            <a:rPr lang="en-US" dirty="0" err="1"/>
            <a:t>Identifikasi</a:t>
          </a:r>
          <a:r>
            <a:rPr lang="en-US" dirty="0"/>
            <a:t> meaning unit</a:t>
          </a:r>
        </a:p>
      </dgm:t>
    </dgm:pt>
    <dgm:pt modelId="{9FD9E5B6-1816-1647-9144-FF40F503CBCB}" type="sibTrans" cxnId="{7B5D4BBA-4687-7742-8611-D0593D29307B}">
      <dgm:prSet/>
      <dgm:spPr/>
      <dgm:t>
        <a:bodyPr/>
        <a:lstStyle/>
        <a:p>
          <a:endParaRPr lang="en-US"/>
        </a:p>
      </dgm:t>
    </dgm:pt>
    <dgm:pt modelId="{B10F55E3-4587-2040-BCCC-4691C5741A94}" type="parTrans" cxnId="{7B5D4BBA-4687-7742-8611-D0593D29307B}">
      <dgm:prSet/>
      <dgm:spPr/>
      <dgm:t>
        <a:bodyPr/>
        <a:lstStyle/>
        <a:p>
          <a:endParaRPr lang="en-US"/>
        </a:p>
      </dgm:t>
    </dgm:pt>
    <dgm:pt modelId="{DCAA8E8B-BA08-A24A-A5D6-ECF91723C4E5}" type="pres">
      <dgm:prSet presAssocID="{EEFADA67-13A4-3F49-9493-9BD8CCB89B88}" presName="Name0" presStyleCnt="0">
        <dgm:presLayoutVars>
          <dgm:dir/>
          <dgm:animLvl val="lvl"/>
          <dgm:resizeHandles val="exact"/>
        </dgm:presLayoutVars>
      </dgm:prSet>
      <dgm:spPr/>
    </dgm:pt>
    <dgm:pt modelId="{2716DCE4-A6A9-9E4C-83A0-9A5DF57CCAB7}" type="pres">
      <dgm:prSet presAssocID="{56DB693A-ABDA-F649-915B-52332063A14D}" presName="vertFlow" presStyleCnt="0"/>
      <dgm:spPr/>
    </dgm:pt>
    <dgm:pt modelId="{08520FD0-F8CF-F941-BCD9-50B3EB406F3B}" type="pres">
      <dgm:prSet presAssocID="{56DB693A-ABDA-F649-915B-52332063A14D}" presName="header" presStyleLbl="node1" presStyleIdx="0" presStyleCnt="2"/>
      <dgm:spPr/>
    </dgm:pt>
    <dgm:pt modelId="{7F49557E-F477-5649-9645-F8935DF3E73E}" type="pres">
      <dgm:prSet presAssocID="{D948C852-21B5-0A4A-A8BB-CE278E671D7C}" presName="parTrans" presStyleLbl="sibTrans2D1" presStyleIdx="0" presStyleCnt="6"/>
      <dgm:spPr/>
    </dgm:pt>
    <dgm:pt modelId="{FA08776C-5E4C-4943-8574-DA9F2847B1DB}" type="pres">
      <dgm:prSet presAssocID="{8645DBA3-E649-524F-A429-0DFEC137D87B}" presName="child" presStyleLbl="alignAccFollowNode1" presStyleIdx="0" presStyleCnt="6">
        <dgm:presLayoutVars>
          <dgm:chMax val="0"/>
          <dgm:bulletEnabled val="1"/>
        </dgm:presLayoutVars>
      </dgm:prSet>
      <dgm:spPr/>
    </dgm:pt>
    <dgm:pt modelId="{DDE070BA-E75F-6846-AFEE-E16D17B1CCEF}" type="pres">
      <dgm:prSet presAssocID="{CCD00C27-8F62-D442-96C4-A3B2BC2B8427}" presName="sibTrans" presStyleLbl="sibTrans2D1" presStyleIdx="1" presStyleCnt="6"/>
      <dgm:spPr/>
    </dgm:pt>
    <dgm:pt modelId="{0051B814-B043-574D-A384-37216C61AD43}" type="pres">
      <dgm:prSet presAssocID="{AFF06AAD-8BFD-B143-B345-992E9A8A1AA0}" presName="child" presStyleLbl="alignAccFollowNode1" presStyleIdx="1" presStyleCnt="6">
        <dgm:presLayoutVars>
          <dgm:chMax val="0"/>
          <dgm:bulletEnabled val="1"/>
        </dgm:presLayoutVars>
      </dgm:prSet>
      <dgm:spPr/>
    </dgm:pt>
    <dgm:pt modelId="{54E7116F-E922-9640-92B7-2729A8D51629}" type="pres">
      <dgm:prSet presAssocID="{A82EFCB9-F91C-8C44-A780-BD4414C7ED56}" presName="sibTrans" presStyleLbl="sibTrans2D1" presStyleIdx="2" presStyleCnt="6"/>
      <dgm:spPr/>
    </dgm:pt>
    <dgm:pt modelId="{14114269-75CC-A244-84AB-E628C9DF67A4}" type="pres">
      <dgm:prSet presAssocID="{B9D503C3-F6DC-7B42-BCED-03D018428E83}" presName="child" presStyleLbl="alignAccFollowNode1" presStyleIdx="2" presStyleCnt="6">
        <dgm:presLayoutVars>
          <dgm:chMax val="0"/>
          <dgm:bulletEnabled val="1"/>
        </dgm:presLayoutVars>
      </dgm:prSet>
      <dgm:spPr/>
    </dgm:pt>
    <dgm:pt modelId="{F4855CA9-B4B3-9347-A055-B6B1847FC674}" type="pres">
      <dgm:prSet presAssocID="{56DB693A-ABDA-F649-915B-52332063A14D}" presName="hSp" presStyleCnt="0"/>
      <dgm:spPr/>
    </dgm:pt>
    <dgm:pt modelId="{478FFF34-6612-6D4D-B0BB-162B2E86733F}" type="pres">
      <dgm:prSet presAssocID="{9F57BD6B-1B74-A54D-A47F-89BB85D15A65}" presName="vertFlow" presStyleCnt="0"/>
      <dgm:spPr/>
    </dgm:pt>
    <dgm:pt modelId="{452A9679-74EA-8D4C-8FD8-E3685EE2BF1E}" type="pres">
      <dgm:prSet presAssocID="{9F57BD6B-1B74-A54D-A47F-89BB85D15A65}" presName="header" presStyleLbl="node1" presStyleIdx="1" presStyleCnt="2"/>
      <dgm:spPr/>
    </dgm:pt>
    <dgm:pt modelId="{69EA6E1F-E5B7-F44C-A7F8-9E3701A2A20D}" type="pres">
      <dgm:prSet presAssocID="{FA240A5E-6991-6A42-98B5-BDAAF44473BF}" presName="parTrans" presStyleLbl="sibTrans2D1" presStyleIdx="3" presStyleCnt="6"/>
      <dgm:spPr/>
    </dgm:pt>
    <dgm:pt modelId="{683C06C0-5277-6A49-8A1F-89374BABB68F}" type="pres">
      <dgm:prSet presAssocID="{B5A281AD-F950-6242-BBFD-F68672D6DC74}" presName="child" presStyleLbl="alignAccFollowNode1" presStyleIdx="3" presStyleCnt="6">
        <dgm:presLayoutVars>
          <dgm:chMax val="0"/>
          <dgm:bulletEnabled val="1"/>
        </dgm:presLayoutVars>
      </dgm:prSet>
      <dgm:spPr/>
    </dgm:pt>
    <dgm:pt modelId="{9AE49E68-61C6-964B-B4BB-4B3FA54C33C1}" type="pres">
      <dgm:prSet presAssocID="{E04739DD-FB39-B846-AB4D-601AC73911D5}" presName="sibTrans" presStyleLbl="sibTrans2D1" presStyleIdx="4" presStyleCnt="6"/>
      <dgm:spPr/>
    </dgm:pt>
    <dgm:pt modelId="{EDFC2DE7-60B9-A247-B935-E2B2BEEA64FA}" type="pres">
      <dgm:prSet presAssocID="{63A74831-B7B3-B44D-808F-8B83C1F4D4D0}" presName="child" presStyleLbl="alignAccFollowNode1" presStyleIdx="4" presStyleCnt="6">
        <dgm:presLayoutVars>
          <dgm:chMax val="0"/>
          <dgm:bulletEnabled val="1"/>
        </dgm:presLayoutVars>
      </dgm:prSet>
      <dgm:spPr/>
    </dgm:pt>
    <dgm:pt modelId="{A64F69A3-58F5-B946-986F-64CAB290AD6D}" type="pres">
      <dgm:prSet presAssocID="{62B94860-63E3-AA49-BEE8-F85D08259BB9}" presName="sibTrans" presStyleLbl="sibTrans2D1" presStyleIdx="5" presStyleCnt="6"/>
      <dgm:spPr/>
    </dgm:pt>
    <dgm:pt modelId="{2DD2CD48-5022-6840-A0C2-DF5582FB6865}" type="pres">
      <dgm:prSet presAssocID="{A5E5A83E-ABE1-8748-9FDF-57EE7D0D6419}" presName="child" presStyleLbl="alignAccFollowNode1" presStyleIdx="5" presStyleCnt="6">
        <dgm:presLayoutVars>
          <dgm:chMax val="0"/>
          <dgm:bulletEnabled val="1"/>
        </dgm:presLayoutVars>
      </dgm:prSet>
      <dgm:spPr/>
    </dgm:pt>
  </dgm:ptLst>
  <dgm:cxnLst>
    <dgm:cxn modelId="{2DF1BF01-557B-AA4C-9C72-B8F5FDB1BC32}" srcId="{9F57BD6B-1B74-A54D-A47F-89BB85D15A65}" destId="{63A74831-B7B3-B44D-808F-8B83C1F4D4D0}" srcOrd="1" destOrd="0" parTransId="{414375AA-C6C1-F943-A57F-A93A6334A7AF}" sibTransId="{62B94860-63E3-AA49-BEE8-F85D08259BB9}"/>
    <dgm:cxn modelId="{F897D209-F2F8-442B-9827-91C9BBFDDF67}" type="presOf" srcId="{EEFADA67-13A4-3F49-9493-9BD8CCB89B88}" destId="{DCAA8E8B-BA08-A24A-A5D6-ECF91723C4E5}" srcOrd="0" destOrd="0" presId="urn:microsoft.com/office/officeart/2005/8/layout/lProcess1"/>
    <dgm:cxn modelId="{6DEA2510-6EE0-2846-AA09-AD2BCACED6C3}" srcId="{EEFADA67-13A4-3F49-9493-9BD8CCB89B88}" destId="{9F57BD6B-1B74-A54D-A47F-89BB85D15A65}" srcOrd="1" destOrd="0" parTransId="{3DA5F206-7DF1-2547-A437-E3D70A18DCC0}" sibTransId="{046E20C2-8268-3C42-8297-5F24390DF331}"/>
    <dgm:cxn modelId="{FC761E23-B71B-4FC9-8DA1-B75B64B8C477}" type="presOf" srcId="{CCD00C27-8F62-D442-96C4-A3B2BC2B8427}" destId="{DDE070BA-E75F-6846-AFEE-E16D17B1CCEF}" srcOrd="0" destOrd="0" presId="urn:microsoft.com/office/officeart/2005/8/layout/lProcess1"/>
    <dgm:cxn modelId="{E4154B26-36C7-48B6-A068-7EBDBAD8A01F}" type="presOf" srcId="{9F57BD6B-1B74-A54D-A47F-89BB85D15A65}" destId="{452A9679-74EA-8D4C-8FD8-E3685EE2BF1E}" srcOrd="0" destOrd="0" presId="urn:microsoft.com/office/officeart/2005/8/layout/lProcess1"/>
    <dgm:cxn modelId="{B838EC2D-0B03-493C-8A64-492D82B2103C}" type="presOf" srcId="{A5E5A83E-ABE1-8748-9FDF-57EE7D0D6419}" destId="{2DD2CD48-5022-6840-A0C2-DF5582FB6865}" srcOrd="0" destOrd="0" presId="urn:microsoft.com/office/officeart/2005/8/layout/lProcess1"/>
    <dgm:cxn modelId="{D9C97F50-05AC-4A4F-B48F-0D60891E4F9B}" type="presOf" srcId="{FA240A5E-6991-6A42-98B5-BDAAF44473BF}" destId="{69EA6E1F-E5B7-F44C-A7F8-9E3701A2A20D}" srcOrd="0" destOrd="0" presId="urn:microsoft.com/office/officeart/2005/8/layout/lProcess1"/>
    <dgm:cxn modelId="{58D80654-A7E7-4DB8-BB60-B63C20BB6255}" type="presOf" srcId="{B9D503C3-F6DC-7B42-BCED-03D018428E83}" destId="{14114269-75CC-A244-84AB-E628C9DF67A4}" srcOrd="0" destOrd="0" presId="urn:microsoft.com/office/officeart/2005/8/layout/lProcess1"/>
    <dgm:cxn modelId="{913F3E59-D950-4F02-85A6-2C2F3DF2BAAE}" type="presOf" srcId="{D948C852-21B5-0A4A-A8BB-CE278E671D7C}" destId="{7F49557E-F477-5649-9645-F8935DF3E73E}" srcOrd="0" destOrd="0" presId="urn:microsoft.com/office/officeart/2005/8/layout/lProcess1"/>
    <dgm:cxn modelId="{D3FC1865-C660-4DFE-9C9C-72DD4BBFD6F1}" type="presOf" srcId="{56DB693A-ABDA-F649-915B-52332063A14D}" destId="{08520FD0-F8CF-F941-BCD9-50B3EB406F3B}" srcOrd="0" destOrd="0" presId="urn:microsoft.com/office/officeart/2005/8/layout/lProcess1"/>
    <dgm:cxn modelId="{194EE869-AA36-4B48-AE26-337FC28CE8D6}" type="presOf" srcId="{8645DBA3-E649-524F-A429-0DFEC137D87B}" destId="{FA08776C-5E4C-4943-8574-DA9F2847B1DB}" srcOrd="0" destOrd="0" presId="urn:microsoft.com/office/officeart/2005/8/layout/lProcess1"/>
    <dgm:cxn modelId="{9CEA1274-21ED-1948-9920-0869FEA48CB6}" srcId="{56DB693A-ABDA-F649-915B-52332063A14D}" destId="{8645DBA3-E649-524F-A429-0DFEC137D87B}" srcOrd="0" destOrd="0" parTransId="{D948C852-21B5-0A4A-A8BB-CE278E671D7C}" sibTransId="{CCD00C27-8F62-D442-96C4-A3B2BC2B8427}"/>
    <dgm:cxn modelId="{F889548C-829A-8C45-ABB5-70169C1FF123}" srcId="{9F57BD6B-1B74-A54D-A47F-89BB85D15A65}" destId="{B5A281AD-F950-6242-BBFD-F68672D6DC74}" srcOrd="0" destOrd="0" parTransId="{FA240A5E-6991-6A42-98B5-BDAAF44473BF}" sibTransId="{E04739DD-FB39-B846-AB4D-601AC73911D5}"/>
    <dgm:cxn modelId="{48C82B8E-3011-42BE-93E7-139C677743A8}" type="presOf" srcId="{B5A281AD-F950-6242-BBFD-F68672D6DC74}" destId="{683C06C0-5277-6A49-8A1F-89374BABB68F}" srcOrd="0" destOrd="0" presId="urn:microsoft.com/office/officeart/2005/8/layout/lProcess1"/>
    <dgm:cxn modelId="{A018D092-A198-F243-9A8D-DD86ABF7523B}" srcId="{9F57BD6B-1B74-A54D-A47F-89BB85D15A65}" destId="{A5E5A83E-ABE1-8748-9FDF-57EE7D0D6419}" srcOrd="2" destOrd="0" parTransId="{FFA89267-F9AE-6249-8AA2-B070E065135D}" sibTransId="{5E49B5A0-6E98-9242-A395-50DFB908FCC0}"/>
    <dgm:cxn modelId="{C0CDD6A1-DDA0-46CD-8D06-CF1134BD9F70}" type="presOf" srcId="{AFF06AAD-8BFD-B143-B345-992E9A8A1AA0}" destId="{0051B814-B043-574D-A384-37216C61AD43}" srcOrd="0" destOrd="0" presId="urn:microsoft.com/office/officeart/2005/8/layout/lProcess1"/>
    <dgm:cxn modelId="{952BB9A5-C2F0-4DC0-BE86-5A12F1D76C66}" type="presOf" srcId="{A82EFCB9-F91C-8C44-A780-BD4414C7ED56}" destId="{54E7116F-E922-9640-92B7-2729A8D51629}" srcOrd="0" destOrd="0" presId="urn:microsoft.com/office/officeart/2005/8/layout/lProcess1"/>
    <dgm:cxn modelId="{6C2C31AB-ACAE-3F40-841A-CA4E0A32E1EB}" srcId="{56DB693A-ABDA-F649-915B-52332063A14D}" destId="{AFF06AAD-8BFD-B143-B345-992E9A8A1AA0}" srcOrd="1" destOrd="0" parTransId="{2E6CE2B3-964B-504E-81B7-629765BAB664}" sibTransId="{A82EFCB9-F91C-8C44-A780-BD4414C7ED56}"/>
    <dgm:cxn modelId="{B26E46B1-8AD8-4AC6-B2D5-62687D73DB0B}" type="presOf" srcId="{63A74831-B7B3-B44D-808F-8B83C1F4D4D0}" destId="{EDFC2DE7-60B9-A247-B935-E2B2BEEA64FA}" srcOrd="0" destOrd="0" presId="urn:microsoft.com/office/officeart/2005/8/layout/lProcess1"/>
    <dgm:cxn modelId="{7B5D4BBA-4687-7742-8611-D0593D29307B}" srcId="{EEFADA67-13A4-3F49-9493-9BD8CCB89B88}" destId="{56DB693A-ABDA-F649-915B-52332063A14D}" srcOrd="0" destOrd="0" parTransId="{B10F55E3-4587-2040-BCCC-4691C5741A94}" sibTransId="{9FD9E5B6-1816-1647-9144-FF40F503CBCB}"/>
    <dgm:cxn modelId="{3BD7F3CA-4CDA-451E-B10E-56FBCE9CB43F}" type="presOf" srcId="{62B94860-63E3-AA49-BEE8-F85D08259BB9}" destId="{A64F69A3-58F5-B946-986F-64CAB290AD6D}" srcOrd="0" destOrd="0" presId="urn:microsoft.com/office/officeart/2005/8/layout/lProcess1"/>
    <dgm:cxn modelId="{FE2167F8-6E28-8F4A-9C4D-C44BCD3E66F0}" srcId="{56DB693A-ABDA-F649-915B-52332063A14D}" destId="{B9D503C3-F6DC-7B42-BCED-03D018428E83}" srcOrd="2" destOrd="0" parTransId="{88622923-8703-594C-91CF-655D8F8840AF}" sibTransId="{D22C4B30-D47B-AF45-A89E-6C5B04739DC5}"/>
    <dgm:cxn modelId="{A1EFA7FA-AB2D-4272-9FAB-0F1E48BFDEFC}" type="presOf" srcId="{E04739DD-FB39-B846-AB4D-601AC73911D5}" destId="{9AE49E68-61C6-964B-B4BB-4B3FA54C33C1}" srcOrd="0" destOrd="0" presId="urn:microsoft.com/office/officeart/2005/8/layout/lProcess1"/>
    <dgm:cxn modelId="{6DDD72F5-74C3-4B00-AD47-4B5143514597}" type="presParOf" srcId="{DCAA8E8B-BA08-A24A-A5D6-ECF91723C4E5}" destId="{2716DCE4-A6A9-9E4C-83A0-9A5DF57CCAB7}" srcOrd="0" destOrd="0" presId="urn:microsoft.com/office/officeart/2005/8/layout/lProcess1"/>
    <dgm:cxn modelId="{A7C3B7D8-8184-47EF-A4C2-11E6F2B8063D}" type="presParOf" srcId="{2716DCE4-A6A9-9E4C-83A0-9A5DF57CCAB7}" destId="{08520FD0-F8CF-F941-BCD9-50B3EB406F3B}" srcOrd="0" destOrd="0" presId="urn:microsoft.com/office/officeart/2005/8/layout/lProcess1"/>
    <dgm:cxn modelId="{155B0366-9BC9-4CEF-AB00-A2E950F2758E}" type="presParOf" srcId="{2716DCE4-A6A9-9E4C-83A0-9A5DF57CCAB7}" destId="{7F49557E-F477-5649-9645-F8935DF3E73E}" srcOrd="1" destOrd="0" presId="urn:microsoft.com/office/officeart/2005/8/layout/lProcess1"/>
    <dgm:cxn modelId="{8DCE79EE-4112-454B-9512-5220379FDDA6}" type="presParOf" srcId="{2716DCE4-A6A9-9E4C-83A0-9A5DF57CCAB7}" destId="{FA08776C-5E4C-4943-8574-DA9F2847B1DB}" srcOrd="2" destOrd="0" presId="urn:microsoft.com/office/officeart/2005/8/layout/lProcess1"/>
    <dgm:cxn modelId="{BD915C94-1CC7-460E-8C48-DAF041393B53}" type="presParOf" srcId="{2716DCE4-A6A9-9E4C-83A0-9A5DF57CCAB7}" destId="{DDE070BA-E75F-6846-AFEE-E16D17B1CCEF}" srcOrd="3" destOrd="0" presId="urn:microsoft.com/office/officeart/2005/8/layout/lProcess1"/>
    <dgm:cxn modelId="{B7BB6E8A-719C-47C1-82AA-D52FDCF46629}" type="presParOf" srcId="{2716DCE4-A6A9-9E4C-83A0-9A5DF57CCAB7}" destId="{0051B814-B043-574D-A384-37216C61AD43}" srcOrd="4" destOrd="0" presId="urn:microsoft.com/office/officeart/2005/8/layout/lProcess1"/>
    <dgm:cxn modelId="{B59BBEDC-0DD1-4E3E-9CBD-FF6D4265A146}" type="presParOf" srcId="{2716DCE4-A6A9-9E4C-83A0-9A5DF57CCAB7}" destId="{54E7116F-E922-9640-92B7-2729A8D51629}" srcOrd="5" destOrd="0" presId="urn:microsoft.com/office/officeart/2005/8/layout/lProcess1"/>
    <dgm:cxn modelId="{0E47EBB1-9979-4077-A1E4-C7CC2A650E0C}" type="presParOf" srcId="{2716DCE4-A6A9-9E4C-83A0-9A5DF57CCAB7}" destId="{14114269-75CC-A244-84AB-E628C9DF67A4}" srcOrd="6" destOrd="0" presId="urn:microsoft.com/office/officeart/2005/8/layout/lProcess1"/>
    <dgm:cxn modelId="{4719C347-CF84-4648-8E5E-4F888DEDFA8B}" type="presParOf" srcId="{DCAA8E8B-BA08-A24A-A5D6-ECF91723C4E5}" destId="{F4855CA9-B4B3-9347-A055-B6B1847FC674}" srcOrd="1" destOrd="0" presId="urn:microsoft.com/office/officeart/2005/8/layout/lProcess1"/>
    <dgm:cxn modelId="{D10FB0F8-816D-4C22-99FC-8CE8C1DB9C3B}" type="presParOf" srcId="{DCAA8E8B-BA08-A24A-A5D6-ECF91723C4E5}" destId="{478FFF34-6612-6D4D-B0BB-162B2E86733F}" srcOrd="2" destOrd="0" presId="urn:microsoft.com/office/officeart/2005/8/layout/lProcess1"/>
    <dgm:cxn modelId="{300682C7-6786-49CB-AD9E-F5770CC60FCE}" type="presParOf" srcId="{478FFF34-6612-6D4D-B0BB-162B2E86733F}" destId="{452A9679-74EA-8D4C-8FD8-E3685EE2BF1E}" srcOrd="0" destOrd="0" presId="urn:microsoft.com/office/officeart/2005/8/layout/lProcess1"/>
    <dgm:cxn modelId="{5010AFEA-57A6-43C7-BD07-04EAB6F7DEA0}" type="presParOf" srcId="{478FFF34-6612-6D4D-B0BB-162B2E86733F}" destId="{69EA6E1F-E5B7-F44C-A7F8-9E3701A2A20D}" srcOrd="1" destOrd="0" presId="urn:microsoft.com/office/officeart/2005/8/layout/lProcess1"/>
    <dgm:cxn modelId="{2D528F9D-DD6C-466F-A3C5-C0CA65B1F7BE}" type="presParOf" srcId="{478FFF34-6612-6D4D-B0BB-162B2E86733F}" destId="{683C06C0-5277-6A49-8A1F-89374BABB68F}" srcOrd="2" destOrd="0" presId="urn:microsoft.com/office/officeart/2005/8/layout/lProcess1"/>
    <dgm:cxn modelId="{7541FC4A-1AAE-4393-B5E3-DCF9C6AC094B}" type="presParOf" srcId="{478FFF34-6612-6D4D-B0BB-162B2E86733F}" destId="{9AE49E68-61C6-964B-B4BB-4B3FA54C33C1}" srcOrd="3" destOrd="0" presId="urn:microsoft.com/office/officeart/2005/8/layout/lProcess1"/>
    <dgm:cxn modelId="{AD65518B-1B2F-42D7-A4D3-221EDCE391BB}" type="presParOf" srcId="{478FFF34-6612-6D4D-B0BB-162B2E86733F}" destId="{EDFC2DE7-60B9-A247-B935-E2B2BEEA64FA}" srcOrd="4" destOrd="0" presId="urn:microsoft.com/office/officeart/2005/8/layout/lProcess1"/>
    <dgm:cxn modelId="{B4029CB9-F6CA-47FB-8859-5C3FA341A825}" type="presParOf" srcId="{478FFF34-6612-6D4D-B0BB-162B2E86733F}" destId="{A64F69A3-58F5-B946-986F-64CAB290AD6D}" srcOrd="5" destOrd="0" presId="urn:microsoft.com/office/officeart/2005/8/layout/lProcess1"/>
    <dgm:cxn modelId="{A8768A81-916C-4696-B20C-BD59328BFCB1}" type="presParOf" srcId="{478FFF34-6612-6D4D-B0BB-162B2E86733F}" destId="{2DD2CD48-5022-6840-A0C2-DF5582FB6865}"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2B794-F346-406B-820F-A756E98F3A37}">
      <dsp:nvSpPr>
        <dsp:cNvPr id="0" name=""/>
        <dsp:cNvSpPr/>
      </dsp:nvSpPr>
      <dsp:spPr>
        <a:xfrm>
          <a:off x="2547" y="558764"/>
          <a:ext cx="2484239" cy="8928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id-ID" sz="3100" kern="1200" dirty="0"/>
            <a:t>Itu E</a:t>
          </a:r>
          <a:endParaRPr lang="en-US" sz="3100" kern="1200" dirty="0"/>
        </a:p>
      </dsp:txBody>
      <dsp:txXfrm>
        <a:off x="2547" y="558764"/>
        <a:ext cx="2484239" cy="892800"/>
      </dsp:txXfrm>
    </dsp:sp>
    <dsp:sp modelId="{C0A5F4A1-C28B-42DB-AABD-9B38B34551F2}">
      <dsp:nvSpPr>
        <dsp:cNvPr id="0" name=""/>
        <dsp:cNvSpPr/>
      </dsp:nvSpPr>
      <dsp:spPr>
        <a:xfrm>
          <a:off x="2547" y="1451564"/>
          <a:ext cx="2484239" cy="136152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id-ID" sz="3100" kern="1200" dirty="0"/>
            <a:t>Kuantitatif</a:t>
          </a:r>
          <a:endParaRPr lang="en-US" sz="3100" kern="1200" dirty="0"/>
        </a:p>
      </dsp:txBody>
      <dsp:txXfrm>
        <a:off x="2547" y="1451564"/>
        <a:ext cx="2484239" cy="1361520"/>
      </dsp:txXfrm>
    </dsp:sp>
    <dsp:sp modelId="{4F945B0B-0DC8-41BD-84DA-6EA1EF1C42C2}">
      <dsp:nvSpPr>
        <dsp:cNvPr id="0" name=""/>
        <dsp:cNvSpPr/>
      </dsp:nvSpPr>
      <dsp:spPr>
        <a:xfrm>
          <a:off x="2834580" y="558764"/>
          <a:ext cx="2484239" cy="8928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id-ID" sz="3100" kern="1200" dirty="0"/>
            <a:t>Tergantung...</a:t>
          </a:r>
          <a:endParaRPr lang="en-US" sz="3100" kern="1200" dirty="0"/>
        </a:p>
      </dsp:txBody>
      <dsp:txXfrm>
        <a:off x="2834580" y="558764"/>
        <a:ext cx="2484239" cy="892800"/>
      </dsp:txXfrm>
    </dsp:sp>
    <dsp:sp modelId="{306A073E-B662-4AF8-9CD0-5BDCF3EECD8D}">
      <dsp:nvSpPr>
        <dsp:cNvPr id="0" name=""/>
        <dsp:cNvSpPr/>
      </dsp:nvSpPr>
      <dsp:spPr>
        <a:xfrm>
          <a:off x="2834580" y="1451564"/>
          <a:ext cx="2484239" cy="136152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id-ID" sz="3100" kern="1200" dirty="0"/>
            <a:t>Kualitatif</a:t>
          </a:r>
          <a:endParaRPr lang="en-US" sz="3100" kern="1200" dirty="0"/>
        </a:p>
      </dsp:txBody>
      <dsp:txXfrm>
        <a:off x="2834580" y="1451564"/>
        <a:ext cx="2484239" cy="1361520"/>
      </dsp:txXfrm>
    </dsp:sp>
    <dsp:sp modelId="{D91882DB-CAD5-4BBA-8958-CE17CC620375}">
      <dsp:nvSpPr>
        <dsp:cNvPr id="0" name=""/>
        <dsp:cNvSpPr/>
      </dsp:nvSpPr>
      <dsp:spPr>
        <a:xfrm>
          <a:off x="5666612" y="558764"/>
          <a:ext cx="2484239" cy="89280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id-ID" sz="3100" kern="1200" dirty="0"/>
            <a:t>Keduanya</a:t>
          </a:r>
          <a:endParaRPr lang="en-US" sz="3100" kern="1200" dirty="0"/>
        </a:p>
      </dsp:txBody>
      <dsp:txXfrm>
        <a:off x="5666612" y="558764"/>
        <a:ext cx="2484239" cy="892800"/>
      </dsp:txXfrm>
    </dsp:sp>
    <dsp:sp modelId="{185A1F99-83D8-4D35-AF00-C6DACD3A45C6}">
      <dsp:nvSpPr>
        <dsp:cNvPr id="0" name=""/>
        <dsp:cNvSpPr/>
      </dsp:nvSpPr>
      <dsp:spPr>
        <a:xfrm>
          <a:off x="5666612" y="1451564"/>
          <a:ext cx="2484239" cy="136152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id-ID" sz="3100" kern="1200" dirty="0"/>
            <a:t>Mixed methods</a:t>
          </a:r>
          <a:endParaRPr lang="en-US" sz="3100" kern="1200" dirty="0"/>
        </a:p>
      </dsp:txBody>
      <dsp:txXfrm>
        <a:off x="5666612" y="1451564"/>
        <a:ext cx="2484239" cy="1361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20FD0-F8CF-F941-BCD9-50B3EB406F3B}">
      <dsp:nvSpPr>
        <dsp:cNvPr id="0" name=""/>
        <dsp:cNvSpPr/>
      </dsp:nvSpPr>
      <dsp:spPr>
        <a:xfrm>
          <a:off x="796" y="106715"/>
          <a:ext cx="2413747" cy="603436"/>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Identifikasi</a:t>
          </a:r>
          <a:r>
            <a:rPr lang="en-US" sz="2000" kern="1200" dirty="0"/>
            <a:t> meaning unit</a:t>
          </a:r>
        </a:p>
      </dsp:txBody>
      <dsp:txXfrm>
        <a:off x="18470" y="124389"/>
        <a:ext cx="2378399" cy="568088"/>
      </dsp:txXfrm>
    </dsp:sp>
    <dsp:sp modelId="{7F49557E-F477-5649-9645-F8935DF3E73E}">
      <dsp:nvSpPr>
        <dsp:cNvPr id="0" name=""/>
        <dsp:cNvSpPr/>
      </dsp:nvSpPr>
      <dsp:spPr>
        <a:xfrm rot="5400000">
          <a:off x="1154869" y="762953"/>
          <a:ext cx="105601" cy="105601"/>
        </a:xfrm>
        <a:prstGeom prst="rightArrow">
          <a:avLst>
            <a:gd name="adj1" fmla="val 667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A08776C-5E4C-4943-8574-DA9F2847B1DB}">
      <dsp:nvSpPr>
        <dsp:cNvPr id="0" name=""/>
        <dsp:cNvSpPr/>
      </dsp:nvSpPr>
      <dsp:spPr>
        <a:xfrm>
          <a:off x="796" y="921355"/>
          <a:ext cx="2413747" cy="603436"/>
        </a:xfrm>
        <a:prstGeom prst="roundRect">
          <a:avLst>
            <a:gd name="adj" fmla="val 10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err="1"/>
            <a:t>Koding</a:t>
          </a:r>
          <a:r>
            <a:rPr lang="en-US" sz="3600" kern="1200" dirty="0"/>
            <a:t> </a:t>
          </a:r>
        </a:p>
      </dsp:txBody>
      <dsp:txXfrm>
        <a:off x="18470" y="939029"/>
        <a:ext cx="2378399" cy="568088"/>
      </dsp:txXfrm>
    </dsp:sp>
    <dsp:sp modelId="{DDE070BA-E75F-6846-AFEE-E16D17B1CCEF}">
      <dsp:nvSpPr>
        <dsp:cNvPr id="0" name=""/>
        <dsp:cNvSpPr/>
      </dsp:nvSpPr>
      <dsp:spPr>
        <a:xfrm rot="5400000">
          <a:off x="1154869" y="1577593"/>
          <a:ext cx="105601" cy="105601"/>
        </a:xfrm>
        <a:prstGeom prst="rightArrow">
          <a:avLst>
            <a:gd name="adj1" fmla="val 667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051B814-B043-574D-A384-37216C61AD43}">
      <dsp:nvSpPr>
        <dsp:cNvPr id="0" name=""/>
        <dsp:cNvSpPr/>
      </dsp:nvSpPr>
      <dsp:spPr>
        <a:xfrm>
          <a:off x="796" y="1735995"/>
          <a:ext cx="2413747" cy="603436"/>
        </a:xfrm>
        <a:prstGeom prst="roundRect">
          <a:avLst>
            <a:gd name="adj" fmla="val 10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err="1"/>
            <a:t>Kategorisasi</a:t>
          </a:r>
          <a:endParaRPr lang="en-US" sz="3600" kern="1200" dirty="0"/>
        </a:p>
      </dsp:txBody>
      <dsp:txXfrm>
        <a:off x="18470" y="1753669"/>
        <a:ext cx="2378399" cy="568088"/>
      </dsp:txXfrm>
    </dsp:sp>
    <dsp:sp modelId="{54E7116F-E922-9640-92B7-2729A8D51629}">
      <dsp:nvSpPr>
        <dsp:cNvPr id="0" name=""/>
        <dsp:cNvSpPr/>
      </dsp:nvSpPr>
      <dsp:spPr>
        <a:xfrm rot="5400000">
          <a:off x="1154869" y="2392233"/>
          <a:ext cx="105601" cy="105601"/>
        </a:xfrm>
        <a:prstGeom prst="rightArrow">
          <a:avLst>
            <a:gd name="adj1" fmla="val 667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4114269-75CC-A244-84AB-E628C9DF67A4}">
      <dsp:nvSpPr>
        <dsp:cNvPr id="0" name=""/>
        <dsp:cNvSpPr/>
      </dsp:nvSpPr>
      <dsp:spPr>
        <a:xfrm>
          <a:off x="796" y="2550635"/>
          <a:ext cx="2413747" cy="603436"/>
        </a:xfrm>
        <a:prstGeom prst="roundRect">
          <a:avLst>
            <a:gd name="adj" fmla="val 10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err="1"/>
            <a:t>Tematisasi</a:t>
          </a:r>
          <a:endParaRPr lang="en-US" sz="3600" kern="1200" dirty="0"/>
        </a:p>
      </dsp:txBody>
      <dsp:txXfrm>
        <a:off x="18470" y="2568309"/>
        <a:ext cx="2378399" cy="568088"/>
      </dsp:txXfrm>
    </dsp:sp>
    <dsp:sp modelId="{452A9679-74EA-8D4C-8FD8-E3685EE2BF1E}">
      <dsp:nvSpPr>
        <dsp:cNvPr id="0" name=""/>
        <dsp:cNvSpPr/>
      </dsp:nvSpPr>
      <dsp:spPr>
        <a:xfrm>
          <a:off x="2752468" y="106715"/>
          <a:ext cx="2413747" cy="603436"/>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Meaning unit</a:t>
          </a:r>
        </a:p>
      </dsp:txBody>
      <dsp:txXfrm>
        <a:off x="2770142" y="124389"/>
        <a:ext cx="2378399" cy="568088"/>
      </dsp:txXfrm>
    </dsp:sp>
    <dsp:sp modelId="{69EA6E1F-E5B7-F44C-A7F8-9E3701A2A20D}">
      <dsp:nvSpPr>
        <dsp:cNvPr id="0" name=""/>
        <dsp:cNvSpPr/>
      </dsp:nvSpPr>
      <dsp:spPr>
        <a:xfrm rot="5400000">
          <a:off x="3906541" y="762953"/>
          <a:ext cx="105601" cy="105601"/>
        </a:xfrm>
        <a:prstGeom prst="rightArrow">
          <a:avLst>
            <a:gd name="adj1" fmla="val 667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83C06C0-5277-6A49-8A1F-89374BABB68F}">
      <dsp:nvSpPr>
        <dsp:cNvPr id="0" name=""/>
        <dsp:cNvSpPr/>
      </dsp:nvSpPr>
      <dsp:spPr>
        <a:xfrm>
          <a:off x="2752468" y="921355"/>
          <a:ext cx="2413747" cy="603436"/>
        </a:xfrm>
        <a:prstGeom prst="roundRect">
          <a:avLst>
            <a:gd name="adj" fmla="val 10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err="1"/>
            <a:t>Kode</a:t>
          </a:r>
          <a:endParaRPr lang="en-US" sz="3600" kern="1200" dirty="0"/>
        </a:p>
      </dsp:txBody>
      <dsp:txXfrm>
        <a:off x="2770142" y="939029"/>
        <a:ext cx="2378399" cy="568088"/>
      </dsp:txXfrm>
    </dsp:sp>
    <dsp:sp modelId="{9AE49E68-61C6-964B-B4BB-4B3FA54C33C1}">
      <dsp:nvSpPr>
        <dsp:cNvPr id="0" name=""/>
        <dsp:cNvSpPr/>
      </dsp:nvSpPr>
      <dsp:spPr>
        <a:xfrm rot="5400000">
          <a:off x="3906541" y="1577593"/>
          <a:ext cx="105601" cy="105601"/>
        </a:xfrm>
        <a:prstGeom prst="rightArrow">
          <a:avLst>
            <a:gd name="adj1" fmla="val 667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DFC2DE7-60B9-A247-B935-E2B2BEEA64FA}">
      <dsp:nvSpPr>
        <dsp:cNvPr id="0" name=""/>
        <dsp:cNvSpPr/>
      </dsp:nvSpPr>
      <dsp:spPr>
        <a:xfrm>
          <a:off x="2752468" y="1735995"/>
          <a:ext cx="2413747" cy="603436"/>
        </a:xfrm>
        <a:prstGeom prst="roundRect">
          <a:avLst>
            <a:gd name="adj" fmla="val 10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err="1"/>
            <a:t>Kategori</a:t>
          </a:r>
          <a:endParaRPr lang="en-US" sz="3600" kern="1200" dirty="0"/>
        </a:p>
      </dsp:txBody>
      <dsp:txXfrm>
        <a:off x="2770142" y="1753669"/>
        <a:ext cx="2378399" cy="568088"/>
      </dsp:txXfrm>
    </dsp:sp>
    <dsp:sp modelId="{A64F69A3-58F5-B946-986F-64CAB290AD6D}">
      <dsp:nvSpPr>
        <dsp:cNvPr id="0" name=""/>
        <dsp:cNvSpPr/>
      </dsp:nvSpPr>
      <dsp:spPr>
        <a:xfrm rot="5400000">
          <a:off x="3906541" y="2392233"/>
          <a:ext cx="105601" cy="105601"/>
        </a:xfrm>
        <a:prstGeom prst="rightArrow">
          <a:avLst>
            <a:gd name="adj1" fmla="val 667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DD2CD48-5022-6840-A0C2-DF5582FB6865}">
      <dsp:nvSpPr>
        <dsp:cNvPr id="0" name=""/>
        <dsp:cNvSpPr/>
      </dsp:nvSpPr>
      <dsp:spPr>
        <a:xfrm>
          <a:off x="2752468" y="2550635"/>
          <a:ext cx="2413747" cy="603436"/>
        </a:xfrm>
        <a:prstGeom prst="roundRect">
          <a:avLst>
            <a:gd name="adj" fmla="val 10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err="1"/>
            <a:t>Tema</a:t>
          </a:r>
          <a:endParaRPr lang="en-US" sz="3600" kern="1200" dirty="0"/>
        </a:p>
      </dsp:txBody>
      <dsp:txXfrm>
        <a:off x="2770142" y="2568309"/>
        <a:ext cx="2378399" cy="56808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th-TH"/>
          </a:p>
        </p:txBody>
      </p:sp>
      <p:sp>
        <p:nvSpPr>
          <p:cNvPr id="24579" name="Rectangle 3"/>
          <p:cNvSpPr>
            <a:spLocks noGrp="1" noChangeArrowheads="1"/>
          </p:cNvSpPr>
          <p:nvPr>
            <p:ph type="dt" sz="quarter" idx="1"/>
          </p:nvPr>
        </p:nvSpPr>
        <p:spPr bwMode="auto">
          <a:xfrm>
            <a:off x="3976688"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h-TH"/>
          </a:p>
        </p:txBody>
      </p:sp>
      <p:sp>
        <p:nvSpPr>
          <p:cNvPr id="24580" name="Rectangle 4"/>
          <p:cNvSpPr>
            <a:spLocks noGrp="1" noChangeArrowheads="1"/>
          </p:cNvSpPr>
          <p:nvPr>
            <p:ph type="ftr" sz="quarter" idx="2"/>
          </p:nvPr>
        </p:nvSpPr>
        <p:spPr bwMode="auto">
          <a:xfrm>
            <a:off x="0" y="8840788"/>
            <a:ext cx="3044825"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th-TH"/>
          </a:p>
        </p:txBody>
      </p:sp>
      <p:sp>
        <p:nvSpPr>
          <p:cNvPr id="24581" name="Rectangle 5"/>
          <p:cNvSpPr>
            <a:spLocks noGrp="1" noChangeArrowheads="1"/>
          </p:cNvSpPr>
          <p:nvPr>
            <p:ph type="sldNum" sz="quarter" idx="3"/>
          </p:nvPr>
        </p:nvSpPr>
        <p:spPr bwMode="auto">
          <a:xfrm>
            <a:off x="3976688" y="8840788"/>
            <a:ext cx="3044825"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2697093F-77D5-46E8-97F3-52778B7CA1EB}" type="slidenum">
              <a:rPr lang="en-US" altLang="en-US"/>
              <a:pPr>
                <a:defRPr/>
              </a:pPr>
              <a:t>‹#›</a:t>
            </a:fld>
            <a:endParaRPr lang="th-TH" altLang="en-US"/>
          </a:p>
        </p:txBody>
      </p:sp>
    </p:spTree>
    <p:extLst>
      <p:ext uri="{BB962C8B-B14F-4D97-AF65-F5344CB8AC3E}">
        <p14:creationId xmlns:p14="http://schemas.microsoft.com/office/powerpoint/2010/main" val="2393509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3DA12232-5D08-4635-87C5-50BC6B1A96B8}" type="datetimeFigureOut">
              <a:rPr lang="id-ID" smtClean="0"/>
              <a:t>17/12/19</a:t>
            </a:fld>
            <a:endParaRPr lang="id-ID"/>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3C17D5DB-3F9D-4592-AB8D-596A1A33E712}" type="slidenum">
              <a:rPr lang="id-ID" smtClean="0"/>
              <a:t>‹#›</a:t>
            </a:fld>
            <a:endParaRPr lang="id-ID"/>
          </a:p>
        </p:txBody>
      </p:sp>
    </p:spTree>
    <p:extLst>
      <p:ext uri="{BB962C8B-B14F-4D97-AF65-F5344CB8AC3E}">
        <p14:creationId xmlns:p14="http://schemas.microsoft.com/office/powerpoint/2010/main" val="378556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7D5DB-3F9D-4592-AB8D-596A1A33E712}" type="slidenum">
              <a:rPr lang="id-ID" smtClean="0"/>
              <a:t>2</a:t>
            </a:fld>
            <a:endParaRPr lang="id-ID"/>
          </a:p>
        </p:txBody>
      </p:sp>
    </p:spTree>
    <p:extLst>
      <p:ext uri="{BB962C8B-B14F-4D97-AF65-F5344CB8AC3E}">
        <p14:creationId xmlns:p14="http://schemas.microsoft.com/office/powerpoint/2010/main" val="422593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pitchFamily="34" charset="-128"/>
              </a:rPr>
              <a:t>Beroperasinya 1 kasus yg ada batasannya, yang punya karakter khusus, misalkan organisasi</a:t>
            </a:r>
            <a:endParaRPr lang="id-ID">
              <a:ea typeface="ＭＳ Ｐゴシック" pitchFamily="34" charset="-128"/>
            </a:endParaRPr>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8255" indent="-291636" eaLnBrk="0" hangingPunct="0">
              <a:defRPr>
                <a:solidFill>
                  <a:schemeClr val="tx1"/>
                </a:solidFill>
                <a:latin typeface="Arial" charset="0"/>
                <a:ea typeface="ＭＳ Ｐゴシック" pitchFamily="34" charset="-128"/>
              </a:defRPr>
            </a:lvl2pPr>
            <a:lvl3pPr marL="1166546" indent="-233309" eaLnBrk="0" hangingPunct="0">
              <a:defRPr>
                <a:solidFill>
                  <a:schemeClr val="tx1"/>
                </a:solidFill>
                <a:latin typeface="Arial" charset="0"/>
                <a:ea typeface="ＭＳ Ｐゴシック" pitchFamily="34" charset="-128"/>
              </a:defRPr>
            </a:lvl3pPr>
            <a:lvl4pPr marL="1633164" indent="-233309" eaLnBrk="0" hangingPunct="0">
              <a:defRPr>
                <a:solidFill>
                  <a:schemeClr val="tx1"/>
                </a:solidFill>
                <a:latin typeface="Arial" charset="0"/>
                <a:ea typeface="ＭＳ Ｐゴシック" pitchFamily="34" charset="-128"/>
              </a:defRPr>
            </a:lvl4pPr>
            <a:lvl5pPr marL="2099782" indent="-233309" eaLnBrk="0" hangingPunct="0">
              <a:defRPr>
                <a:solidFill>
                  <a:schemeClr val="tx1"/>
                </a:solidFill>
                <a:latin typeface="Arial" charset="0"/>
                <a:ea typeface="ＭＳ Ｐゴシック" pitchFamily="34" charset="-128"/>
              </a:defRPr>
            </a:lvl5pPr>
            <a:lvl6pPr marL="2566401" indent="-233309" eaLnBrk="0" fontAlgn="base" hangingPunct="0">
              <a:spcBef>
                <a:spcPct val="0"/>
              </a:spcBef>
              <a:spcAft>
                <a:spcPct val="0"/>
              </a:spcAft>
              <a:defRPr>
                <a:solidFill>
                  <a:schemeClr val="tx1"/>
                </a:solidFill>
                <a:latin typeface="Arial" charset="0"/>
                <a:ea typeface="ＭＳ Ｐゴシック" pitchFamily="34" charset="-128"/>
              </a:defRPr>
            </a:lvl6pPr>
            <a:lvl7pPr marL="3033019" indent="-233309" eaLnBrk="0" fontAlgn="base" hangingPunct="0">
              <a:spcBef>
                <a:spcPct val="0"/>
              </a:spcBef>
              <a:spcAft>
                <a:spcPct val="0"/>
              </a:spcAft>
              <a:defRPr>
                <a:solidFill>
                  <a:schemeClr val="tx1"/>
                </a:solidFill>
                <a:latin typeface="Arial" charset="0"/>
                <a:ea typeface="ＭＳ Ｐゴシック" pitchFamily="34" charset="-128"/>
              </a:defRPr>
            </a:lvl7pPr>
            <a:lvl8pPr marL="3499637" indent="-233309" eaLnBrk="0" fontAlgn="base" hangingPunct="0">
              <a:spcBef>
                <a:spcPct val="0"/>
              </a:spcBef>
              <a:spcAft>
                <a:spcPct val="0"/>
              </a:spcAft>
              <a:defRPr>
                <a:solidFill>
                  <a:schemeClr val="tx1"/>
                </a:solidFill>
                <a:latin typeface="Arial" charset="0"/>
                <a:ea typeface="ＭＳ Ｐゴシック" pitchFamily="34" charset="-128"/>
              </a:defRPr>
            </a:lvl8pPr>
            <a:lvl9pPr marL="3966256" indent="-23330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026E54E-8891-4552-8693-AF97F2323631}" type="slidenum">
              <a:rPr lang="en-US"/>
              <a:pPr eaLnBrk="1" hangingPunct="1"/>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pitchFamily="34" charset="-128"/>
              </a:rPr>
              <a:t>Makna pengalaman selama waktu tertentu</a:t>
            </a:r>
            <a:endParaRPr lang="id-ID">
              <a:ea typeface="ＭＳ Ｐゴシック" pitchFamily="34" charset="-128"/>
            </a:endParaRP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8255" indent="-291636" eaLnBrk="0" hangingPunct="0">
              <a:defRPr>
                <a:solidFill>
                  <a:schemeClr val="tx1"/>
                </a:solidFill>
                <a:latin typeface="Arial" charset="0"/>
                <a:ea typeface="ＭＳ Ｐゴシック" pitchFamily="34" charset="-128"/>
              </a:defRPr>
            </a:lvl2pPr>
            <a:lvl3pPr marL="1166546" indent="-233309" eaLnBrk="0" hangingPunct="0">
              <a:defRPr>
                <a:solidFill>
                  <a:schemeClr val="tx1"/>
                </a:solidFill>
                <a:latin typeface="Arial" charset="0"/>
                <a:ea typeface="ＭＳ Ｐゴシック" pitchFamily="34" charset="-128"/>
              </a:defRPr>
            </a:lvl3pPr>
            <a:lvl4pPr marL="1633164" indent="-233309" eaLnBrk="0" hangingPunct="0">
              <a:defRPr>
                <a:solidFill>
                  <a:schemeClr val="tx1"/>
                </a:solidFill>
                <a:latin typeface="Arial" charset="0"/>
                <a:ea typeface="ＭＳ Ｐゴシック" pitchFamily="34" charset="-128"/>
              </a:defRPr>
            </a:lvl4pPr>
            <a:lvl5pPr marL="2099782" indent="-233309" eaLnBrk="0" hangingPunct="0">
              <a:defRPr>
                <a:solidFill>
                  <a:schemeClr val="tx1"/>
                </a:solidFill>
                <a:latin typeface="Arial" charset="0"/>
                <a:ea typeface="ＭＳ Ｐゴシック" pitchFamily="34" charset="-128"/>
              </a:defRPr>
            </a:lvl5pPr>
            <a:lvl6pPr marL="2566401" indent="-233309" eaLnBrk="0" fontAlgn="base" hangingPunct="0">
              <a:spcBef>
                <a:spcPct val="0"/>
              </a:spcBef>
              <a:spcAft>
                <a:spcPct val="0"/>
              </a:spcAft>
              <a:defRPr>
                <a:solidFill>
                  <a:schemeClr val="tx1"/>
                </a:solidFill>
                <a:latin typeface="Arial" charset="0"/>
                <a:ea typeface="ＭＳ Ｐゴシック" pitchFamily="34" charset="-128"/>
              </a:defRPr>
            </a:lvl6pPr>
            <a:lvl7pPr marL="3033019" indent="-233309" eaLnBrk="0" fontAlgn="base" hangingPunct="0">
              <a:spcBef>
                <a:spcPct val="0"/>
              </a:spcBef>
              <a:spcAft>
                <a:spcPct val="0"/>
              </a:spcAft>
              <a:defRPr>
                <a:solidFill>
                  <a:schemeClr val="tx1"/>
                </a:solidFill>
                <a:latin typeface="Arial" charset="0"/>
                <a:ea typeface="ＭＳ Ｐゴシック" pitchFamily="34" charset="-128"/>
              </a:defRPr>
            </a:lvl7pPr>
            <a:lvl8pPr marL="3499637" indent="-233309" eaLnBrk="0" fontAlgn="base" hangingPunct="0">
              <a:spcBef>
                <a:spcPct val="0"/>
              </a:spcBef>
              <a:spcAft>
                <a:spcPct val="0"/>
              </a:spcAft>
              <a:defRPr>
                <a:solidFill>
                  <a:schemeClr val="tx1"/>
                </a:solidFill>
                <a:latin typeface="Arial" charset="0"/>
                <a:ea typeface="ＭＳ Ｐゴシック" pitchFamily="34" charset="-128"/>
              </a:defRPr>
            </a:lvl8pPr>
            <a:lvl9pPr marL="3966256" indent="-23330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90BAF14-C2AB-4943-A98F-A184632CEE38}" type="slidenum">
              <a:rPr lang="en-US"/>
              <a:pPr eaLnBrk="1" hangingPunct="1"/>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defRPr/>
            </a:pPr>
            <a:endParaRPr lang="th-TH"/>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defRPr/>
            </a:pPr>
            <a:endParaRPr lang="th-TH"/>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pPr>
              <a:defRPr/>
            </a:pPr>
            <a:fld id="{E2471342-1479-4B4A-8297-AB14EC942A99}" type="slidenum">
              <a:rPr lang="en-US" altLang="en-US" smtClean="0"/>
              <a:pPr>
                <a:defRPr/>
              </a:pPr>
              <a:t>‹#›</a:t>
            </a:fld>
            <a:endParaRPr lang="th-TH"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D558DE87-7512-4F6B-BC82-3B2E9E87489D}" type="slidenum">
              <a:rPr lang="en-US" altLang="en-US" smtClean="0"/>
              <a:pPr>
                <a:defRPr/>
              </a:pPr>
              <a:t>‹#›</a:t>
            </a:fld>
            <a:endParaRPr lang="th-TH"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pPr>
              <a:defRPr/>
            </a:pPr>
            <a:endParaRPr lang="th-TH"/>
          </a:p>
        </p:txBody>
      </p:sp>
      <p:sp>
        <p:nvSpPr>
          <p:cNvPr id="5" name="Footer Placeholder 4"/>
          <p:cNvSpPr>
            <a:spLocks noGrp="1"/>
          </p:cNvSpPr>
          <p:nvPr>
            <p:ph type="ftr" sz="quarter" idx="11"/>
          </p:nvPr>
        </p:nvSpPr>
        <p:spPr>
          <a:xfrm>
            <a:off x="457201" y="4686156"/>
            <a:ext cx="5573483" cy="273844"/>
          </a:xfrm>
        </p:spPr>
        <p:txBody>
          <a:bodyPr/>
          <a:lstStyle/>
          <a:p>
            <a:pPr>
              <a:defRPr/>
            </a:pPr>
            <a:endParaRPr lang="th-TH"/>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056313" y="77787"/>
            <a:ext cx="400050" cy="244476"/>
          </a:xfrm>
        </p:spPr>
        <p:txBody>
          <a:bodyPr/>
          <a:lstStyle/>
          <a:p>
            <a:pPr>
              <a:defRPr/>
            </a:pPr>
            <a:fld id="{3CF85C6F-BC96-46CB-9C5F-AF3D033C9A60}" type="slidenum">
              <a:rPr lang="en-US" altLang="en-US" smtClean="0"/>
              <a:pPr>
                <a:defRPr/>
              </a:pPr>
              <a:t>‹#›</a:t>
            </a:fld>
            <a:endParaRPr lang="th-TH"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E74003E0-3103-4EB8-BCF5-77B7F2440848}" type="slidenum">
              <a:rPr lang="en-US" altLang="en-US" smtClean="0"/>
              <a:pPr>
                <a:defRPr/>
              </a:pPr>
              <a:t>‹#›</a:t>
            </a:fld>
            <a:endParaRPr lang="th-TH" altLang="en-US"/>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th-TH"/>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a:defRPr/>
            </a:pPr>
            <a:fld id="{4F310F6C-1B87-4A3E-9B0C-7E9241DCB502}" type="slidenum">
              <a:rPr lang="en-US" altLang="en-US" smtClean="0"/>
              <a:pPr>
                <a:defRPr/>
              </a:pPr>
              <a:t>‹#›</a:t>
            </a:fld>
            <a:endParaRPr lang="th-TH" altLang="en-US"/>
          </a:p>
        </p:txBody>
      </p:sp>
      <p:sp>
        <p:nvSpPr>
          <p:cNvPr id="14" name="Footer Placeholder 13"/>
          <p:cNvSpPr>
            <a:spLocks noGrp="1"/>
          </p:cNvSpPr>
          <p:nvPr>
            <p:ph type="ftr" sz="quarter" idx="12"/>
          </p:nvPr>
        </p:nvSpPr>
        <p:spPr/>
        <p:txBody>
          <a:bodyPr/>
          <a:lstStyle/>
          <a:p>
            <a:pPr>
              <a:defRPr/>
            </a:pPr>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endParaRPr lang="th-TH"/>
          </a:p>
        </p:txBody>
      </p:sp>
      <p:sp>
        <p:nvSpPr>
          <p:cNvPr id="10" name="Slide Number Placeholder 9"/>
          <p:cNvSpPr>
            <a:spLocks noGrp="1"/>
          </p:cNvSpPr>
          <p:nvPr>
            <p:ph type="sldNum" sz="quarter" idx="16"/>
          </p:nvPr>
        </p:nvSpPr>
        <p:spPr/>
        <p:txBody>
          <a:bodyPr rtlCol="0"/>
          <a:lstStyle/>
          <a:p>
            <a:pPr>
              <a:defRPr/>
            </a:pPr>
            <a:fld id="{89A990F2-9B47-452C-B078-2FE2E1AEA03D}" type="slidenum">
              <a:rPr lang="en-US" altLang="en-US" smtClean="0"/>
              <a:pPr>
                <a:defRPr/>
              </a:pPr>
              <a:t>‹#›</a:t>
            </a:fld>
            <a:endParaRPr lang="th-TH" altLang="en-US"/>
          </a:p>
        </p:txBody>
      </p:sp>
      <p:sp>
        <p:nvSpPr>
          <p:cNvPr id="12" name="Footer Placeholder 11"/>
          <p:cNvSpPr>
            <a:spLocks noGrp="1"/>
          </p:cNvSpPr>
          <p:nvPr>
            <p:ph type="ftr" sz="quarter" idx="17"/>
          </p:nvPr>
        </p:nvSpPr>
        <p:spPr/>
        <p:txBody>
          <a:bodyPr rtlCol="0"/>
          <a:lstStyle/>
          <a:p>
            <a:pPr>
              <a:defRPr/>
            </a:pPr>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endParaRPr lang="th-TH"/>
          </a:p>
        </p:txBody>
      </p:sp>
      <p:sp>
        <p:nvSpPr>
          <p:cNvPr id="12" name="Slide Number Placeholder 11"/>
          <p:cNvSpPr>
            <a:spLocks noGrp="1"/>
          </p:cNvSpPr>
          <p:nvPr>
            <p:ph type="sldNum" sz="quarter" idx="16"/>
          </p:nvPr>
        </p:nvSpPr>
        <p:spPr/>
        <p:txBody>
          <a:bodyPr rtlCol="0"/>
          <a:lstStyle/>
          <a:p>
            <a:pPr>
              <a:defRPr/>
            </a:pPr>
            <a:fld id="{DAB7E586-11D9-4695-BBBE-741B29D0A9C7}" type="slidenum">
              <a:rPr lang="en-US" altLang="en-US" smtClean="0"/>
              <a:pPr>
                <a:defRPr/>
              </a:pPr>
              <a:t>‹#›</a:t>
            </a:fld>
            <a:endParaRPr lang="th-TH" altLang="en-US"/>
          </a:p>
        </p:txBody>
      </p:sp>
      <p:sp>
        <p:nvSpPr>
          <p:cNvPr id="14" name="Footer Placeholder 13"/>
          <p:cNvSpPr>
            <a:spLocks noGrp="1"/>
          </p:cNvSpPr>
          <p:nvPr>
            <p:ph type="ftr" sz="quarter" idx="17"/>
          </p:nvPr>
        </p:nvSpPr>
        <p:spPr/>
        <p:txBody>
          <a:bodyPr rtlCol="0"/>
          <a:lstStyle/>
          <a:p>
            <a:pPr>
              <a:defRPr/>
            </a:pPr>
            <a:endParaRPr lang="th-TH"/>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th-TH"/>
          </a:p>
        </p:txBody>
      </p:sp>
      <p:sp>
        <p:nvSpPr>
          <p:cNvPr id="4" name="Footer Placeholder 3"/>
          <p:cNvSpPr>
            <a:spLocks noGrp="1"/>
          </p:cNvSpPr>
          <p:nvPr>
            <p:ph type="ftr" sz="quarter" idx="11"/>
          </p:nvPr>
        </p:nvSpPr>
        <p:spPr/>
        <p:txBody>
          <a:bodyPr/>
          <a:lstStyle/>
          <a:p>
            <a:pPr>
              <a:defRPr/>
            </a:pPr>
            <a:endParaRPr lang="th-TH"/>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3F943CA2-041B-4082-9FA8-EA6B2ADC5D5C}" type="slidenum">
              <a:rPr lang="en-US" altLang="en-US" smtClean="0"/>
              <a:pPr>
                <a:defRPr/>
              </a:pPr>
              <a:t>‹#›</a:t>
            </a:fld>
            <a:endParaRPr lang="th-TH"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h-TH"/>
          </a:p>
        </p:txBody>
      </p:sp>
      <p:sp>
        <p:nvSpPr>
          <p:cNvPr id="3" name="Footer Placeholder 2"/>
          <p:cNvSpPr>
            <a:spLocks noGrp="1"/>
          </p:cNvSpPr>
          <p:nvPr>
            <p:ph type="ftr" sz="quarter" idx="11"/>
          </p:nvPr>
        </p:nvSpPr>
        <p:spPr/>
        <p:txBody>
          <a:bodyPr/>
          <a:lstStyle/>
          <a:p>
            <a:pPr>
              <a:defRPr/>
            </a:pPr>
            <a:endParaRPr lang="th-TH"/>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pPr>
              <a:defRPr/>
            </a:pPr>
            <a:fld id="{83BFC84D-1F41-4C16-9EF2-66F9692CA9EB}" type="slidenum">
              <a:rPr lang="en-US" altLang="en-US" smtClean="0"/>
              <a:pPr>
                <a:defRPr/>
              </a:pPr>
              <a:t>‹#›</a:t>
            </a:fld>
            <a:endParaRPr lang="th-TH"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B08A26EB-BB22-47C7-94A4-0ED76A2F5C81}" type="slidenum">
              <a:rPr lang="en-US" altLang="en-US" smtClean="0"/>
              <a:pPr>
                <a:defRPr/>
              </a:pPr>
              <a:t>‹#›</a:t>
            </a:fld>
            <a:endParaRPr lang="th-TH" altLang="en-US"/>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pPr>
              <a:defRPr/>
            </a:pPr>
            <a:endParaRPr lang="th-TH"/>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lstStyle>
          <a:p>
            <a:pPr>
              <a:defRPr/>
            </a:pPr>
            <a:fld id="{3728AA0A-87E4-4665-9156-C08BBEF4B472}" type="slidenum">
              <a:rPr lang="en-US" altLang="en-US" smtClean="0"/>
              <a:pPr>
                <a:defRPr/>
              </a:pPr>
              <a:t>‹#›</a:t>
            </a:fld>
            <a:endParaRPr lang="th-TH" altLang="en-US"/>
          </a:p>
        </p:txBody>
      </p:sp>
      <p:sp>
        <p:nvSpPr>
          <p:cNvPr id="14" name="Footer Placeholder 13"/>
          <p:cNvSpPr>
            <a:spLocks noGrp="1"/>
          </p:cNvSpPr>
          <p:nvPr>
            <p:ph type="ftr" sz="quarter" idx="12"/>
          </p:nvPr>
        </p:nvSpPr>
        <p:spPr>
          <a:xfrm>
            <a:off x="1600200" y="4686155"/>
            <a:ext cx="4572000" cy="273844"/>
          </a:xfrm>
        </p:spPr>
        <p:txBody>
          <a:bodyPr rtlCol="0"/>
          <a:lstStyle/>
          <a:p>
            <a:pPr>
              <a:defRPr/>
            </a:pPr>
            <a:endParaRPr lang="th-TH"/>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th-TH"/>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defRPr/>
            </a:pPr>
            <a:endParaRPr lang="th-TH"/>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B613F5E-09BE-47AA-A46F-06D1393939DA}" type="slidenum">
              <a:rPr lang="en-US" altLang="en-US" smtClean="0"/>
              <a:pPr>
                <a:defRPr/>
              </a:pPr>
              <a:t>‹#›</a:t>
            </a:fld>
            <a:endParaRPr lang="th-TH" alt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1200150"/>
            <a:ext cx="8229600" cy="2057400"/>
          </a:xfrm>
        </p:spPr>
        <p:txBody>
          <a:bodyPr>
            <a:noAutofit/>
          </a:bodyPr>
          <a:lstStyle/>
          <a:p>
            <a:pPr eaLnBrk="1" hangingPunct="1"/>
            <a:r>
              <a:rPr lang="en-US" altLang="en-US" sz="6000" dirty="0"/>
              <a:t> </a:t>
            </a:r>
            <a:br>
              <a:rPr lang="en-US" altLang="en-US" sz="6000" dirty="0"/>
            </a:br>
            <a:br>
              <a:rPr lang="en-US" altLang="en-US" sz="6000" dirty="0"/>
            </a:br>
            <a:r>
              <a:rPr lang="en-US" altLang="en-US" dirty="0"/>
              <a:t>OVERVIEW</a:t>
            </a:r>
            <a:br>
              <a:rPr lang="en-US" altLang="en-US" sz="6000" dirty="0"/>
            </a:br>
            <a:r>
              <a:rPr lang="en-US" altLang="en-US" sz="6000" dirty="0"/>
              <a:t>PENELITIAN KUALITATIF</a:t>
            </a:r>
            <a:br>
              <a:rPr lang="id-ID" altLang="en-US" sz="6000" dirty="0"/>
            </a:br>
            <a:r>
              <a:rPr lang="id-ID" altLang="en-US" sz="2800" dirty="0"/>
              <a:t>(INTRO, KARAKTERISTIK</a:t>
            </a:r>
            <a:r>
              <a:rPr lang="id-ID" altLang="en-US" sz="2800"/>
              <a:t>, </a:t>
            </a:r>
            <a:br>
              <a:rPr lang="id-ID" altLang="en-US" sz="2800"/>
            </a:br>
            <a:r>
              <a:rPr lang="id-ID" altLang="en-US" sz="2800"/>
              <a:t>PENGUMPULAN </a:t>
            </a:r>
            <a:r>
              <a:rPr lang="id-ID" altLang="en-US" sz="2800" dirty="0"/>
              <a:t>DATA, ANALISIS)</a:t>
            </a:r>
            <a:endParaRPr lang="th-TH" altLang="en-US" sz="2800" dirty="0"/>
          </a:p>
        </p:txBody>
      </p:sp>
      <p:sp>
        <p:nvSpPr>
          <p:cNvPr id="4" name="Subtitle 3"/>
          <p:cNvSpPr>
            <a:spLocks noGrp="1"/>
          </p:cNvSpPr>
          <p:nvPr>
            <p:ph type="subTitle" idx="1"/>
          </p:nvPr>
        </p:nvSpPr>
        <p:spPr/>
        <p:txBody>
          <a:bodyPr>
            <a:normAutofit/>
          </a:bodyPr>
          <a:lstStyle/>
          <a:p>
            <a:r>
              <a:rPr lang="id-ID" dirty="0"/>
              <a:t>Nurjanah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171450"/>
            <a:ext cx="8153400" cy="857250"/>
          </a:xfrm>
        </p:spPr>
        <p:txBody>
          <a:bodyPr>
            <a:normAutofit fontScale="90000"/>
          </a:bodyPr>
          <a:lstStyle/>
          <a:p>
            <a:pPr eaLnBrk="1" hangingPunct="1"/>
            <a:r>
              <a:rPr lang="id-ID" altLang="en-US" sz="4000" dirty="0"/>
              <a:t>Kapan memilih Kualitatif atau Kuantitatif</a:t>
            </a:r>
            <a:endParaRPr lang="en-US" altLang="en-US" sz="4000" dirty="0"/>
          </a:p>
        </p:txBody>
      </p:sp>
      <p:sp>
        <p:nvSpPr>
          <p:cNvPr id="7171" name="Rectangle 7"/>
          <p:cNvSpPr>
            <a:spLocks noGrp="1" noChangeArrowheads="1"/>
          </p:cNvSpPr>
          <p:nvPr>
            <p:ph sz="quarter" idx="1"/>
          </p:nvPr>
        </p:nvSpPr>
        <p:spPr>
          <a:xfrm>
            <a:off x="4572000" y="1212057"/>
            <a:ext cx="4419600" cy="3931443"/>
          </a:xfrm>
          <a:solidFill>
            <a:schemeClr val="accent3">
              <a:lumMod val="40000"/>
              <a:lumOff val="60000"/>
            </a:schemeClr>
          </a:solidFill>
          <a:ln w="3175">
            <a:noFill/>
          </a:ln>
        </p:spPr>
        <p:txBody>
          <a:bodyPr>
            <a:noAutofit/>
          </a:bodyPr>
          <a:lstStyle/>
          <a:p>
            <a:pPr eaLnBrk="1" hangingPunct="1">
              <a:lnSpc>
                <a:spcPct val="80000"/>
              </a:lnSpc>
              <a:buFontTx/>
              <a:buNone/>
            </a:pPr>
            <a:r>
              <a:rPr lang="en-US" altLang="en-US" sz="2000" dirty="0"/>
              <a:t>Qualitative approach </a:t>
            </a:r>
            <a:endParaRPr lang="id-ID" altLang="en-US" sz="2000" dirty="0"/>
          </a:p>
          <a:p>
            <a:pPr eaLnBrk="1" hangingPunct="1">
              <a:lnSpc>
                <a:spcPct val="80000"/>
              </a:lnSpc>
              <a:buFontTx/>
              <a:buNone/>
            </a:pPr>
            <a:endParaRPr lang="en-US" altLang="en-US" sz="2000" dirty="0"/>
          </a:p>
          <a:p>
            <a:pPr eaLnBrk="1" hangingPunct="1">
              <a:lnSpc>
                <a:spcPct val="80000"/>
              </a:lnSpc>
            </a:pPr>
            <a:r>
              <a:rPr lang="en-US" altLang="en-US" sz="1800" dirty="0"/>
              <a:t>Subject </a:t>
            </a:r>
            <a:r>
              <a:rPr lang="en-US" altLang="en-US" sz="1800" dirty="0" err="1"/>
              <a:t>tidak</a:t>
            </a:r>
            <a:r>
              <a:rPr lang="en-US" altLang="en-US" sz="1800" dirty="0"/>
              <a:t>/</a:t>
            </a:r>
            <a:r>
              <a:rPr lang="en-US" altLang="en-US" sz="1800" dirty="0" err="1"/>
              <a:t>belum</a:t>
            </a:r>
            <a:r>
              <a:rPr lang="en-US" altLang="en-US" sz="1800" dirty="0"/>
              <a:t> </a:t>
            </a:r>
            <a:r>
              <a:rPr lang="en-US" altLang="en-US" sz="1800" dirty="0" err="1"/>
              <a:t>difahami</a:t>
            </a:r>
            <a:endParaRPr lang="en-US" altLang="en-US" sz="1800" dirty="0"/>
          </a:p>
          <a:p>
            <a:pPr eaLnBrk="1" hangingPunct="1">
              <a:lnSpc>
                <a:spcPct val="80000"/>
              </a:lnSpc>
            </a:pPr>
            <a:r>
              <a:rPr lang="en-US" altLang="en-US" sz="1800" dirty="0"/>
              <a:t>Relevant concepts </a:t>
            </a:r>
            <a:r>
              <a:rPr lang="en-US" altLang="en-US" sz="1800" dirty="0" err="1"/>
              <a:t>dan</a:t>
            </a:r>
            <a:r>
              <a:rPr lang="en-US" altLang="en-US" sz="1800" dirty="0"/>
              <a:t> variables </a:t>
            </a:r>
            <a:r>
              <a:rPr lang="en-US" altLang="en-US" sz="1800" dirty="0" err="1"/>
              <a:t>tidak</a:t>
            </a:r>
            <a:r>
              <a:rPr lang="en-US" altLang="en-US" sz="1800" dirty="0"/>
              <a:t> </a:t>
            </a:r>
            <a:r>
              <a:rPr lang="en-US" altLang="en-US" sz="1800" dirty="0" err="1"/>
              <a:t>dapat</a:t>
            </a:r>
            <a:r>
              <a:rPr lang="en-US" altLang="en-US" sz="1800" dirty="0"/>
              <a:t> </a:t>
            </a:r>
            <a:r>
              <a:rPr lang="en-US" altLang="en-US" sz="1800" dirty="0" err="1"/>
              <a:t>didefinisikan</a:t>
            </a:r>
            <a:r>
              <a:rPr lang="en-US" altLang="en-US" sz="1800" dirty="0"/>
              <a:t> dg </a:t>
            </a:r>
            <a:r>
              <a:rPr lang="en-US" altLang="en-US" sz="1800" dirty="0" err="1"/>
              <a:t>jelas</a:t>
            </a:r>
            <a:r>
              <a:rPr lang="en-US" altLang="en-US" sz="1800" dirty="0"/>
              <a:t> </a:t>
            </a:r>
          </a:p>
          <a:p>
            <a:pPr eaLnBrk="1" hangingPunct="1">
              <a:lnSpc>
                <a:spcPct val="80000"/>
              </a:lnSpc>
            </a:pPr>
            <a:r>
              <a:rPr lang="en-US" altLang="en-US" sz="1800" dirty="0" err="1"/>
              <a:t>Jika</a:t>
            </a:r>
            <a:r>
              <a:rPr lang="en-US" altLang="en-US" sz="1800" dirty="0"/>
              <a:t> </a:t>
            </a:r>
            <a:r>
              <a:rPr lang="en-US" altLang="en-US" sz="1800" dirty="0" err="1"/>
              <a:t>ingin</a:t>
            </a:r>
            <a:r>
              <a:rPr lang="en-US" altLang="en-US" sz="1800" dirty="0"/>
              <a:t> </a:t>
            </a:r>
            <a:r>
              <a:rPr lang="en-US" altLang="en-US" sz="1800" dirty="0" err="1"/>
              <a:t>meneliti</a:t>
            </a:r>
            <a:r>
              <a:rPr lang="en-US" altLang="en-US" sz="1800" dirty="0"/>
              <a:t> </a:t>
            </a:r>
            <a:r>
              <a:rPr lang="en-US" altLang="en-US" sz="1800" dirty="0" err="1"/>
              <a:t>tentang</a:t>
            </a:r>
            <a:r>
              <a:rPr lang="en-US" altLang="en-US" sz="1800" dirty="0"/>
              <a:t> </a:t>
            </a:r>
            <a:r>
              <a:rPr lang="en-US" altLang="en-US" sz="1800" dirty="0" err="1"/>
              <a:t>perilaku</a:t>
            </a:r>
            <a:r>
              <a:rPr lang="en-US" altLang="en-US" sz="1800" dirty="0"/>
              <a:t> </a:t>
            </a:r>
            <a:r>
              <a:rPr lang="en-US" altLang="en-US" sz="1800" dirty="0" err="1"/>
              <a:t>dan</a:t>
            </a:r>
            <a:r>
              <a:rPr lang="en-US" altLang="en-US" sz="1800" dirty="0"/>
              <a:t> </a:t>
            </a:r>
            <a:r>
              <a:rPr lang="en-US" altLang="en-US" sz="1800" dirty="0" err="1"/>
              <a:t>kaitannya</a:t>
            </a:r>
            <a:r>
              <a:rPr lang="en-US" altLang="en-US" sz="1800" dirty="0"/>
              <a:t> dg </a:t>
            </a:r>
            <a:r>
              <a:rPr lang="en-US" altLang="en-US" sz="1800" dirty="0" err="1"/>
              <a:t>kultur</a:t>
            </a:r>
            <a:r>
              <a:rPr lang="en-US" altLang="en-US" sz="1800" dirty="0"/>
              <a:t> </a:t>
            </a:r>
            <a:r>
              <a:rPr lang="en-US" altLang="en-US" sz="1800" dirty="0" err="1"/>
              <a:t>secara</a:t>
            </a:r>
            <a:r>
              <a:rPr lang="en-US" altLang="en-US" sz="1800" dirty="0"/>
              <a:t> </a:t>
            </a:r>
            <a:r>
              <a:rPr lang="en-US" altLang="en-US" sz="1800" dirty="0" err="1"/>
              <a:t>luas</a:t>
            </a:r>
            <a:r>
              <a:rPr lang="en-US" altLang="en-US" sz="1800" dirty="0"/>
              <a:t> </a:t>
            </a:r>
            <a:r>
              <a:rPr lang="en-US" altLang="en-US" sz="1800" dirty="0" err="1"/>
              <a:t>dan</a:t>
            </a:r>
            <a:r>
              <a:rPr lang="en-US" altLang="en-US" sz="1800" dirty="0"/>
              <a:t> </a:t>
            </a:r>
            <a:r>
              <a:rPr lang="en-US" altLang="en-US" sz="1800" dirty="0" err="1"/>
              <a:t>mendalam</a:t>
            </a:r>
            <a:endParaRPr lang="en-US" altLang="en-US" sz="1800" dirty="0"/>
          </a:p>
          <a:p>
            <a:pPr eaLnBrk="1" hangingPunct="1">
              <a:lnSpc>
                <a:spcPct val="80000"/>
              </a:lnSpc>
            </a:pPr>
            <a:r>
              <a:rPr lang="en-US" altLang="en-US" sz="1800" dirty="0" err="1"/>
              <a:t>Fleksibilitas</a:t>
            </a:r>
            <a:r>
              <a:rPr lang="en-US" altLang="en-US" sz="1800" dirty="0"/>
              <a:t> </a:t>
            </a:r>
            <a:r>
              <a:rPr lang="en-US" altLang="en-US" sz="1800" dirty="0" err="1"/>
              <a:t>penelitian</a:t>
            </a:r>
            <a:r>
              <a:rPr lang="en-US" altLang="en-US" sz="1800" dirty="0"/>
              <a:t> </a:t>
            </a:r>
            <a:r>
              <a:rPr lang="en-US" altLang="en-US" sz="1800" dirty="0" err="1"/>
              <a:t>diperlukan</a:t>
            </a:r>
            <a:endParaRPr lang="en-US" altLang="en-US" sz="1800" dirty="0"/>
          </a:p>
          <a:p>
            <a:pPr eaLnBrk="1" hangingPunct="1">
              <a:lnSpc>
                <a:spcPct val="80000"/>
              </a:lnSpc>
            </a:pPr>
            <a:r>
              <a:rPr lang="en-US" altLang="en-US" sz="1800" dirty="0" err="1"/>
              <a:t>Untuk</a:t>
            </a:r>
            <a:r>
              <a:rPr lang="en-US" altLang="en-US" sz="1800" dirty="0"/>
              <a:t> </a:t>
            </a:r>
            <a:r>
              <a:rPr lang="en-US" altLang="en-US" sz="1800" dirty="0" err="1"/>
              <a:t>mempelajari</a:t>
            </a:r>
            <a:r>
              <a:rPr lang="en-US" altLang="en-US" sz="1800" dirty="0"/>
              <a:t> </a:t>
            </a:r>
            <a:r>
              <a:rPr lang="en-US" altLang="en-US" sz="1800" dirty="0" err="1"/>
              <a:t>hal</a:t>
            </a:r>
            <a:r>
              <a:rPr lang="id-ID" altLang="en-US" sz="1800" dirty="0"/>
              <a:t>-hal</a:t>
            </a:r>
            <a:r>
              <a:rPr lang="en-US" altLang="en-US" sz="1800" dirty="0"/>
              <a:t> yang </a:t>
            </a:r>
            <a:r>
              <a:rPr lang="en-US" altLang="en-US" sz="1800" dirty="0" err="1"/>
              <a:t>sifatnya</a:t>
            </a:r>
            <a:r>
              <a:rPr lang="en-US" altLang="en-US" sz="1800" dirty="0"/>
              <a:t> </a:t>
            </a:r>
            <a:r>
              <a:rPr lang="en-US" altLang="en-US" sz="1800" dirty="0" err="1"/>
              <a:t>spesifik</a:t>
            </a:r>
            <a:r>
              <a:rPr lang="en-US" altLang="en-US" sz="1800" dirty="0"/>
              <a:t> </a:t>
            </a:r>
            <a:r>
              <a:rPr lang="en-US" altLang="en-US" sz="1800" dirty="0" err="1"/>
              <a:t>seperti</a:t>
            </a:r>
            <a:r>
              <a:rPr lang="en-US" altLang="en-US" sz="1800" dirty="0"/>
              <a:t> </a:t>
            </a:r>
            <a:r>
              <a:rPr lang="en-US" altLang="en-US" sz="1800" dirty="0" err="1"/>
              <a:t>studi</a:t>
            </a:r>
            <a:r>
              <a:rPr lang="en-US" altLang="en-US" sz="1800" dirty="0"/>
              <a:t> </a:t>
            </a:r>
            <a:r>
              <a:rPr lang="en-US" altLang="en-US" sz="1800" dirty="0" err="1"/>
              <a:t>kasus</a:t>
            </a:r>
            <a:endParaRPr lang="en-US" altLang="en-US" sz="1800" dirty="0"/>
          </a:p>
        </p:txBody>
      </p:sp>
      <p:sp>
        <p:nvSpPr>
          <p:cNvPr id="7172" name="Rectangle 8"/>
          <p:cNvSpPr>
            <a:spLocks noGrp="1" noChangeArrowheads="1"/>
          </p:cNvSpPr>
          <p:nvPr>
            <p:ph sz="quarter" idx="2"/>
          </p:nvPr>
        </p:nvSpPr>
        <p:spPr>
          <a:xfrm>
            <a:off x="228600" y="1212057"/>
            <a:ext cx="4267200" cy="3931443"/>
          </a:xfrm>
          <a:solidFill>
            <a:schemeClr val="accent5">
              <a:lumMod val="60000"/>
              <a:lumOff val="40000"/>
            </a:schemeClr>
          </a:solidFill>
          <a:ln w="3175">
            <a:noFill/>
          </a:ln>
        </p:spPr>
        <p:txBody>
          <a:bodyPr>
            <a:noAutofit/>
          </a:bodyPr>
          <a:lstStyle/>
          <a:p>
            <a:pPr marL="0" indent="0" eaLnBrk="1" hangingPunct="1">
              <a:lnSpc>
                <a:spcPct val="80000"/>
              </a:lnSpc>
              <a:buFontTx/>
              <a:buNone/>
            </a:pPr>
            <a:r>
              <a:rPr lang="en-US" altLang="en-US" sz="2400" dirty="0"/>
              <a:t>Quantitative approach is most appropriate</a:t>
            </a:r>
          </a:p>
          <a:p>
            <a:pPr eaLnBrk="1" hangingPunct="1">
              <a:lnSpc>
                <a:spcPct val="80000"/>
              </a:lnSpc>
            </a:pPr>
            <a:r>
              <a:rPr lang="en-US" altLang="en-US" sz="1800" dirty="0"/>
              <a:t>Subject </a:t>
            </a:r>
            <a:r>
              <a:rPr lang="en-US" altLang="en-US" sz="1800" dirty="0" err="1"/>
              <a:t>dapat</a:t>
            </a:r>
            <a:r>
              <a:rPr lang="en-US" altLang="en-US" sz="1800" dirty="0"/>
              <a:t> </a:t>
            </a:r>
            <a:r>
              <a:rPr lang="en-US" altLang="en-US" sz="1800" dirty="0" err="1"/>
              <a:t>didefinisikan</a:t>
            </a:r>
            <a:r>
              <a:rPr lang="en-US" altLang="en-US" sz="1800" dirty="0"/>
              <a:t> dg </a:t>
            </a:r>
            <a:r>
              <a:rPr lang="en-US" altLang="en-US" sz="1800" dirty="0" err="1"/>
              <a:t>jelas</a:t>
            </a:r>
            <a:r>
              <a:rPr lang="en-US" altLang="en-US" sz="1800" dirty="0"/>
              <a:t> </a:t>
            </a:r>
            <a:r>
              <a:rPr lang="en-US" altLang="en-US" sz="1800" dirty="0" err="1"/>
              <a:t>dan</a:t>
            </a:r>
            <a:r>
              <a:rPr lang="en-US" altLang="en-US" sz="1800" dirty="0"/>
              <a:t> </a:t>
            </a:r>
            <a:r>
              <a:rPr lang="en-US" altLang="en-US" sz="1800" dirty="0" err="1"/>
              <a:t>mudah</a:t>
            </a:r>
            <a:endParaRPr lang="en-US" altLang="en-US" sz="1800" dirty="0"/>
          </a:p>
          <a:p>
            <a:pPr eaLnBrk="1" hangingPunct="1">
              <a:lnSpc>
                <a:spcPct val="80000"/>
              </a:lnSpc>
            </a:pPr>
            <a:r>
              <a:rPr lang="en-US" altLang="en-US" sz="1800" dirty="0" err="1"/>
              <a:t>Tidak</a:t>
            </a:r>
            <a:r>
              <a:rPr lang="en-US" altLang="en-US" sz="1800" dirty="0"/>
              <a:t> </a:t>
            </a:r>
            <a:r>
              <a:rPr lang="en-US" altLang="en-US" sz="1800" dirty="0" err="1"/>
              <a:t>ada</a:t>
            </a:r>
            <a:r>
              <a:rPr lang="en-US" altLang="en-US" sz="1800" dirty="0"/>
              <a:t> </a:t>
            </a:r>
            <a:r>
              <a:rPr lang="en-US" altLang="en-US" sz="1800" dirty="0" err="1"/>
              <a:t>masalah</a:t>
            </a:r>
            <a:r>
              <a:rPr lang="en-US" altLang="en-US" sz="1800" dirty="0"/>
              <a:t> dg </a:t>
            </a:r>
            <a:r>
              <a:rPr lang="en-US" altLang="en-US" sz="1800" dirty="0" err="1"/>
              <a:t>pengukuran</a:t>
            </a:r>
            <a:endParaRPr lang="en-US" altLang="en-US" sz="1800" dirty="0"/>
          </a:p>
          <a:p>
            <a:pPr eaLnBrk="1" hangingPunct="1">
              <a:lnSpc>
                <a:spcPct val="80000"/>
              </a:lnSpc>
            </a:pPr>
            <a:r>
              <a:rPr lang="en-US" altLang="en-US" sz="1800" dirty="0" err="1"/>
              <a:t>Tidak</a:t>
            </a:r>
            <a:r>
              <a:rPr lang="en-US" altLang="en-US" sz="1800" dirty="0"/>
              <a:t> </a:t>
            </a:r>
            <a:r>
              <a:rPr lang="en-US" altLang="en-US" sz="1800" dirty="0" err="1"/>
              <a:t>meneliti</a:t>
            </a:r>
            <a:r>
              <a:rPr lang="en-US" altLang="en-US" sz="1800" dirty="0"/>
              <a:t> </a:t>
            </a:r>
            <a:r>
              <a:rPr lang="en-US" altLang="en-US" sz="1800" dirty="0" err="1"/>
              <a:t>masalah</a:t>
            </a:r>
            <a:r>
              <a:rPr lang="en-US" altLang="en-US" sz="1800" dirty="0"/>
              <a:t> </a:t>
            </a:r>
            <a:r>
              <a:rPr lang="en-US" altLang="en-US" sz="1800" dirty="0" err="1"/>
              <a:t>sosial</a:t>
            </a:r>
            <a:r>
              <a:rPr lang="en-US" altLang="en-US" sz="1800" dirty="0"/>
              <a:t> </a:t>
            </a:r>
            <a:r>
              <a:rPr lang="en-US" altLang="en-US" sz="1800" dirty="0" err="1"/>
              <a:t>dan</a:t>
            </a:r>
            <a:r>
              <a:rPr lang="en-US" altLang="en-US" sz="1800" dirty="0"/>
              <a:t> </a:t>
            </a:r>
            <a:r>
              <a:rPr lang="en-US" altLang="en-US" sz="1800" dirty="0" err="1"/>
              <a:t>kultur</a:t>
            </a:r>
            <a:r>
              <a:rPr lang="en-US" altLang="en-US" sz="1800" dirty="0"/>
              <a:t> </a:t>
            </a:r>
            <a:r>
              <a:rPr lang="en-US" altLang="en-US" sz="1800" dirty="0" err="1"/>
              <a:t>secara</a:t>
            </a:r>
            <a:r>
              <a:rPr lang="en-US" altLang="en-US" sz="1800" dirty="0"/>
              <a:t> </a:t>
            </a:r>
            <a:r>
              <a:rPr lang="en-US" altLang="en-US" sz="1800" dirty="0" err="1"/>
              <a:t>mendalam</a:t>
            </a:r>
            <a:r>
              <a:rPr lang="en-US" altLang="en-US" sz="1800" dirty="0"/>
              <a:t>.</a:t>
            </a:r>
          </a:p>
          <a:p>
            <a:pPr eaLnBrk="1" hangingPunct="1">
              <a:lnSpc>
                <a:spcPct val="80000"/>
              </a:lnSpc>
            </a:pPr>
            <a:r>
              <a:rPr lang="en-US" altLang="en-US" sz="1800" dirty="0" err="1"/>
              <a:t>Bila</a:t>
            </a:r>
            <a:r>
              <a:rPr lang="en-US" altLang="en-US" sz="1800" dirty="0"/>
              <a:t> </a:t>
            </a:r>
            <a:r>
              <a:rPr lang="en-US" altLang="en-US" sz="1800" dirty="0" err="1"/>
              <a:t>frek</a:t>
            </a:r>
            <a:r>
              <a:rPr lang="id-ID" altLang="en-US" sz="1800" dirty="0"/>
              <a:t>u</a:t>
            </a:r>
            <a:r>
              <a:rPr lang="en-US" altLang="en-US" sz="1800" dirty="0" err="1"/>
              <a:t>ensi</a:t>
            </a:r>
            <a:r>
              <a:rPr lang="en-US" altLang="en-US" sz="1800" dirty="0"/>
              <a:t> </a:t>
            </a:r>
            <a:r>
              <a:rPr lang="en-US" altLang="en-US" sz="1800" dirty="0" err="1"/>
              <a:t>dan</a:t>
            </a:r>
            <a:r>
              <a:rPr lang="en-US" altLang="en-US" sz="1800" dirty="0"/>
              <a:t> </a:t>
            </a:r>
            <a:r>
              <a:rPr lang="en-US" altLang="en-US" sz="1800" dirty="0" err="1"/>
              <a:t>distribusi</a:t>
            </a:r>
            <a:r>
              <a:rPr lang="en-US" altLang="en-US" sz="1800" dirty="0"/>
              <a:t> </a:t>
            </a:r>
            <a:r>
              <a:rPr lang="en-US" altLang="en-US" sz="1800" dirty="0" err="1"/>
              <a:t>jumlah</a:t>
            </a:r>
            <a:r>
              <a:rPr lang="en-US" altLang="en-US" sz="1800" dirty="0"/>
              <a:t> </a:t>
            </a:r>
            <a:r>
              <a:rPr lang="en-US" altLang="en-US" sz="1800" dirty="0" err="1"/>
              <a:t>serta</a:t>
            </a:r>
            <a:r>
              <a:rPr lang="en-US" altLang="en-US" sz="1800" dirty="0"/>
              <a:t> </a:t>
            </a:r>
            <a:r>
              <a:rPr lang="en-US" altLang="en-US" sz="1800" dirty="0" err="1"/>
              <a:t>generalisasi</a:t>
            </a:r>
            <a:r>
              <a:rPr lang="en-US" altLang="en-US" sz="1800" dirty="0"/>
              <a:t> </a:t>
            </a:r>
            <a:r>
              <a:rPr lang="en-US" altLang="en-US" sz="1800" dirty="0" err="1"/>
              <a:t>diperlukan</a:t>
            </a:r>
            <a:endParaRPr lang="en-US" altLang="en-US" sz="1800" dirty="0"/>
          </a:p>
          <a:p>
            <a:pPr eaLnBrk="1" hangingPunct="1">
              <a:lnSpc>
                <a:spcPct val="80000"/>
              </a:lnSpc>
            </a:pPr>
            <a:r>
              <a:rPr lang="en-US" altLang="en-US" sz="1800" dirty="0" err="1"/>
              <a:t>Ketika</a:t>
            </a:r>
            <a:r>
              <a:rPr lang="en-US" altLang="en-US" sz="1800" dirty="0"/>
              <a:t> </a:t>
            </a:r>
            <a:r>
              <a:rPr lang="en-US" altLang="en-US" sz="1800" dirty="0" err="1"/>
              <a:t>pengulangan</a:t>
            </a:r>
            <a:r>
              <a:rPr lang="en-US" altLang="en-US" sz="1800" dirty="0"/>
              <a:t> </a:t>
            </a:r>
            <a:r>
              <a:rPr lang="en-US" altLang="en-US" sz="1800" dirty="0" err="1"/>
              <a:t>pengukuran</a:t>
            </a:r>
            <a:r>
              <a:rPr lang="en-US" altLang="en-US" sz="1800" dirty="0"/>
              <a:t> </a:t>
            </a:r>
            <a:r>
              <a:rPr lang="en-US" altLang="en-US" sz="1800" dirty="0" err="1"/>
              <a:t>menjadi</a:t>
            </a:r>
            <a:r>
              <a:rPr lang="en-US" altLang="en-US" sz="1800" dirty="0"/>
              <a:t> </a:t>
            </a:r>
            <a:r>
              <a:rPr lang="en-US" altLang="en-US" sz="1800" dirty="0" err="1"/>
              <a:t>penting</a:t>
            </a:r>
            <a:endParaRPr lang="en-US" altLang="en-US" sz="1800" dirty="0"/>
          </a:p>
          <a:p>
            <a:pPr eaLnBrk="1" hangingPunct="1">
              <a:lnSpc>
                <a:spcPct val="80000"/>
              </a:lnSpc>
            </a:pPr>
            <a:r>
              <a:rPr lang="en-US" altLang="en-US" sz="1800" dirty="0" err="1"/>
              <a:t>Ketika</a:t>
            </a:r>
            <a:r>
              <a:rPr lang="en-US" altLang="en-US" sz="1800" dirty="0"/>
              <a:t> </a:t>
            </a:r>
            <a:r>
              <a:rPr lang="en-US" altLang="en-US" sz="1800" dirty="0" err="1"/>
              <a:t>generalisasi</a:t>
            </a:r>
            <a:r>
              <a:rPr lang="en-US" altLang="en-US" sz="1800" dirty="0"/>
              <a:t> </a:t>
            </a:r>
            <a:r>
              <a:rPr lang="en-US" altLang="en-US" sz="1800" dirty="0" err="1"/>
              <a:t>dari</a:t>
            </a:r>
            <a:r>
              <a:rPr lang="en-US" altLang="en-US" sz="1800" dirty="0"/>
              <a:t> </a:t>
            </a:r>
            <a:r>
              <a:rPr lang="en-US" altLang="en-US" sz="1800" dirty="0" err="1"/>
              <a:t>hasil</a:t>
            </a:r>
            <a:r>
              <a:rPr lang="en-US" altLang="en-US" sz="1800" dirty="0"/>
              <a:t> </a:t>
            </a:r>
            <a:r>
              <a:rPr lang="en-US" altLang="en-US" sz="1800" dirty="0" err="1"/>
              <a:t>dan</a:t>
            </a:r>
            <a:r>
              <a:rPr lang="en-US" altLang="en-US" sz="1800" dirty="0"/>
              <a:t> </a:t>
            </a:r>
            <a:r>
              <a:rPr lang="en-US" altLang="en-US" sz="1800" dirty="0" err="1"/>
              <a:t>perbandingan</a:t>
            </a:r>
            <a:r>
              <a:rPr lang="en-US" altLang="en-US" sz="1800" dirty="0"/>
              <a:t> </a:t>
            </a:r>
            <a:r>
              <a:rPr lang="en-US" altLang="en-US" sz="1800" dirty="0" err="1"/>
              <a:t>antar</a:t>
            </a:r>
            <a:r>
              <a:rPr lang="en-US" altLang="en-US" sz="1800" dirty="0"/>
              <a:t> </a:t>
            </a:r>
            <a:r>
              <a:rPr lang="en-US" altLang="en-US" sz="1800" dirty="0" err="1"/>
              <a:t>populasi</a:t>
            </a:r>
            <a:r>
              <a:rPr lang="en-US" altLang="en-US" sz="1800" dirty="0"/>
              <a:t> </a:t>
            </a:r>
            <a:r>
              <a:rPr lang="en-US" altLang="en-US" sz="1800" dirty="0" err="1"/>
              <a:t>menjadi</a:t>
            </a:r>
            <a:r>
              <a:rPr lang="en-US" altLang="en-US" sz="1800" dirty="0"/>
              <a:t> </a:t>
            </a:r>
            <a:r>
              <a:rPr lang="en-US" altLang="en-US" sz="1800" dirty="0" err="1"/>
              <a:t>penting</a:t>
            </a:r>
            <a:endParaRPr lang="en-US" altLang="en-US" sz="24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602581" y="171450"/>
            <a:ext cx="6115050" cy="742950"/>
          </a:xfrm>
        </p:spPr>
        <p:txBody>
          <a:bodyPr>
            <a:normAutofit fontScale="90000"/>
          </a:bodyPr>
          <a:lstStyle/>
          <a:p>
            <a:pPr algn="ctr">
              <a:defRPr/>
            </a:pPr>
            <a:r>
              <a:rPr lang="en-US" altLang="en-US"/>
              <a:t>Metode analisis data</a:t>
            </a:r>
          </a:p>
        </p:txBody>
      </p:sp>
      <p:sp>
        <p:nvSpPr>
          <p:cNvPr id="88067" name="Rectangle 3"/>
          <p:cNvSpPr>
            <a:spLocks noGrp="1" noChangeArrowheads="1"/>
          </p:cNvSpPr>
          <p:nvPr>
            <p:ph sz="quarter" idx="1"/>
          </p:nvPr>
        </p:nvSpPr>
        <p:spPr>
          <a:xfrm>
            <a:off x="1602581" y="1200150"/>
            <a:ext cx="6115050" cy="3371850"/>
          </a:xfrm>
        </p:spPr>
        <p:txBody>
          <a:bodyPr/>
          <a:lstStyle/>
          <a:p>
            <a:r>
              <a:rPr lang="en-US" altLang="en-US">
                <a:cs typeface="FreesiaUPC" pitchFamily="34" charset="-34"/>
              </a:rPr>
              <a:t>Taxonomy -</a:t>
            </a:r>
            <a:r>
              <a:rPr lang="en-US" altLang="en-US">
                <a:cs typeface="FreesiaUPC" pitchFamily="34" charset="-34"/>
                <a:sym typeface="Wingdings" pitchFamily="2" charset="2"/>
              </a:rPr>
              <a:t> tipologi yang lebih rumit dengan konsep bertingkat</a:t>
            </a:r>
          </a:p>
          <a:p>
            <a:pPr lvl="1">
              <a:buFont typeface="Wingdings" pitchFamily="2" charset="2"/>
              <a:buNone/>
            </a:pPr>
            <a:endParaRPr lang="en-US" altLang="en-US">
              <a:cs typeface="FreesiaUPC" pitchFamily="34" charset="-34"/>
            </a:endParaRPr>
          </a:p>
          <a:p>
            <a:pPr lvl="1"/>
            <a:r>
              <a:rPr lang="en-US" altLang="en-US">
                <a:cs typeface="FreesiaUPC" pitchFamily="34" charset="-34"/>
              </a:rPr>
              <a:t>Higher levels are inclusive of lower level</a:t>
            </a:r>
          </a:p>
          <a:p>
            <a:pPr lvl="1"/>
            <a:r>
              <a:rPr lang="en-US" altLang="en-US">
                <a:cs typeface="FreesiaUPC" pitchFamily="34" charset="-34"/>
              </a:rPr>
              <a:t>Superordinate and subordinate categories</a:t>
            </a:r>
          </a:p>
        </p:txBody>
      </p:sp>
    </p:spTree>
    <p:extLst>
      <p:ext uri="{BB962C8B-B14F-4D97-AF65-F5344CB8AC3E}">
        <p14:creationId xmlns:p14="http://schemas.microsoft.com/office/powerpoint/2010/main" val="22547170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14451" y="171450"/>
            <a:ext cx="6403181" cy="742950"/>
          </a:xfrm>
        </p:spPr>
        <p:txBody>
          <a:bodyPr/>
          <a:lstStyle/>
          <a:p>
            <a:pPr algn="ctr"/>
            <a:r>
              <a:rPr lang="en-US" altLang="en-US" sz="2100">
                <a:cs typeface="FreesiaUPC" pitchFamily="34" charset="-34"/>
              </a:rPr>
              <a:t>Penggunaan Soft-ware dalam analisis data kualitatif</a:t>
            </a:r>
          </a:p>
        </p:txBody>
      </p:sp>
      <p:sp>
        <p:nvSpPr>
          <p:cNvPr id="78851" name="Rectangle 3"/>
          <p:cNvSpPr>
            <a:spLocks noGrp="1" noChangeArrowheads="1"/>
          </p:cNvSpPr>
          <p:nvPr>
            <p:ph sz="quarter" idx="1"/>
          </p:nvPr>
        </p:nvSpPr>
        <p:spPr>
          <a:xfrm>
            <a:off x="1602581" y="1200150"/>
            <a:ext cx="6115050" cy="3371850"/>
          </a:xfrm>
        </p:spPr>
        <p:txBody>
          <a:bodyPr>
            <a:normAutofit/>
          </a:bodyPr>
          <a:lstStyle/>
          <a:p>
            <a:pPr marL="240030" indent="-240030">
              <a:defRPr/>
            </a:pPr>
            <a:r>
              <a:rPr lang="en-US" altLang="en-US" dirty="0" err="1"/>
              <a:t>Prinsip</a:t>
            </a:r>
            <a:r>
              <a:rPr lang="en-US" altLang="en-US" dirty="0"/>
              <a:t> </a:t>
            </a:r>
            <a:r>
              <a:rPr lang="en-US" altLang="en-US" dirty="0" err="1"/>
              <a:t>umum</a:t>
            </a:r>
            <a:r>
              <a:rPr lang="en-US" altLang="en-US" dirty="0"/>
              <a:t>:</a:t>
            </a:r>
          </a:p>
          <a:p>
            <a:pPr marL="480060" lvl="1" indent="-205740">
              <a:defRPr/>
            </a:pPr>
            <a:r>
              <a:rPr lang="en-US" altLang="en-US" sz="2100" dirty="0" err="1"/>
              <a:t>Walaupun</a:t>
            </a:r>
            <a:r>
              <a:rPr lang="en-US" altLang="en-US" sz="2100" dirty="0"/>
              <a:t> </a:t>
            </a:r>
            <a:r>
              <a:rPr lang="en-US" altLang="en-US" sz="2100" dirty="0" err="1"/>
              <a:t>penggunaan</a:t>
            </a:r>
            <a:r>
              <a:rPr lang="en-US" altLang="en-US" sz="2100" dirty="0"/>
              <a:t> soft-ware </a:t>
            </a:r>
            <a:r>
              <a:rPr lang="en-US" altLang="en-US" sz="2100" dirty="0" err="1"/>
              <a:t>dapat</a:t>
            </a:r>
            <a:r>
              <a:rPr lang="en-US" altLang="en-US" sz="2100" dirty="0"/>
              <a:t> </a:t>
            </a:r>
            <a:r>
              <a:rPr lang="en-US" altLang="en-US" sz="2100" dirty="0" err="1"/>
              <a:t>membantu</a:t>
            </a:r>
            <a:r>
              <a:rPr lang="en-US" altLang="en-US" sz="2100" dirty="0"/>
              <a:t> </a:t>
            </a:r>
            <a:r>
              <a:rPr lang="en-US" altLang="en-US" sz="2100" dirty="0" err="1"/>
              <a:t>tetapi</a:t>
            </a:r>
            <a:r>
              <a:rPr lang="en-US" altLang="en-US" sz="2100" dirty="0"/>
              <a:t> tool </a:t>
            </a:r>
            <a:r>
              <a:rPr lang="en-US" altLang="en-US" sz="2100" dirty="0" err="1"/>
              <a:t>utama</a:t>
            </a:r>
            <a:r>
              <a:rPr lang="en-US" altLang="en-US" sz="2100" dirty="0"/>
              <a:t> </a:t>
            </a:r>
            <a:r>
              <a:rPr lang="en-US" altLang="en-US" sz="2100" dirty="0" err="1"/>
              <a:t>dalam</a:t>
            </a:r>
            <a:r>
              <a:rPr lang="en-US" altLang="en-US" sz="2100" dirty="0"/>
              <a:t> </a:t>
            </a:r>
            <a:r>
              <a:rPr lang="en-US" altLang="en-US" sz="2100" dirty="0" err="1"/>
              <a:t>analisa</a:t>
            </a:r>
            <a:r>
              <a:rPr lang="en-US" altLang="en-US" sz="2100" dirty="0"/>
              <a:t> data </a:t>
            </a:r>
            <a:r>
              <a:rPr lang="en-US" altLang="en-US" sz="2100" dirty="0" err="1"/>
              <a:t>kualitatif</a:t>
            </a:r>
            <a:r>
              <a:rPr lang="en-US" altLang="en-US" sz="2100" dirty="0"/>
              <a:t> </a:t>
            </a:r>
            <a:r>
              <a:rPr lang="en-US" altLang="en-US" sz="2100" dirty="0" err="1"/>
              <a:t>adalah</a:t>
            </a:r>
            <a:r>
              <a:rPr lang="en-US" altLang="en-US" sz="2100" dirty="0"/>
              <a:t> </a:t>
            </a:r>
            <a:r>
              <a:rPr lang="en-US" altLang="en-US" sz="2100" dirty="0" err="1">
                <a:solidFill>
                  <a:schemeClr val="accent6">
                    <a:lumMod val="75000"/>
                  </a:schemeClr>
                </a:solidFill>
              </a:rPr>
              <a:t>peneliti</a:t>
            </a:r>
            <a:endParaRPr lang="en-US" altLang="en-US" sz="2100" dirty="0">
              <a:solidFill>
                <a:schemeClr val="accent6">
                  <a:lumMod val="75000"/>
                </a:schemeClr>
              </a:solidFill>
            </a:endParaRPr>
          </a:p>
          <a:p>
            <a:pPr marL="480060" lvl="1" indent="-205740">
              <a:defRPr/>
            </a:pPr>
            <a:r>
              <a:rPr lang="en-US" altLang="en-US" sz="2100" dirty="0"/>
              <a:t>Soft-ware </a:t>
            </a:r>
            <a:r>
              <a:rPr lang="en-US" altLang="en-US" sz="2100" dirty="0" err="1"/>
              <a:t>adalah</a:t>
            </a:r>
            <a:r>
              <a:rPr lang="en-US" altLang="en-US" sz="2100" dirty="0"/>
              <a:t> </a:t>
            </a:r>
            <a:r>
              <a:rPr lang="en-US" altLang="en-US" sz="2100" dirty="0" err="1"/>
              <a:t>hanya</a:t>
            </a:r>
            <a:r>
              <a:rPr lang="en-US" altLang="en-US" sz="2100" dirty="0"/>
              <a:t> </a:t>
            </a:r>
            <a:r>
              <a:rPr lang="en-US" altLang="en-US" sz="2100" dirty="0" err="1"/>
              <a:t>pelengkap</a:t>
            </a:r>
            <a:r>
              <a:rPr lang="en-US" altLang="en-US" sz="2100" dirty="0"/>
              <a:t>, </a:t>
            </a:r>
            <a:r>
              <a:rPr lang="en-US" altLang="en-US" sz="2100" dirty="0" err="1"/>
              <a:t>keahlian</a:t>
            </a:r>
            <a:r>
              <a:rPr lang="en-US" altLang="en-US" sz="2100" dirty="0"/>
              <a:t> </a:t>
            </a:r>
            <a:r>
              <a:rPr lang="en-US" altLang="en-US" sz="2100" dirty="0" err="1"/>
              <a:t>peneliti</a:t>
            </a:r>
            <a:r>
              <a:rPr lang="en-US" altLang="en-US" sz="2100" dirty="0"/>
              <a:t> </a:t>
            </a:r>
            <a:r>
              <a:rPr lang="en-US" altLang="en-US" sz="2100" dirty="0" err="1"/>
              <a:t>adalah</a:t>
            </a:r>
            <a:r>
              <a:rPr lang="en-US" altLang="en-US" sz="2100" dirty="0"/>
              <a:t> </a:t>
            </a:r>
            <a:r>
              <a:rPr lang="en-US" altLang="en-US" sz="2100" dirty="0" err="1"/>
              <a:t>yg</a:t>
            </a:r>
            <a:r>
              <a:rPr lang="en-US" altLang="en-US" sz="2100" dirty="0"/>
              <a:t> </a:t>
            </a:r>
            <a:r>
              <a:rPr lang="en-US" altLang="en-US" sz="2100" dirty="0" err="1"/>
              <a:t>utama</a:t>
            </a:r>
            <a:endParaRPr lang="en-US" altLang="en-US" sz="2100" dirty="0"/>
          </a:p>
          <a:p>
            <a:pPr marL="480060" lvl="1" indent="-205740">
              <a:defRPr/>
            </a:pPr>
            <a:r>
              <a:rPr lang="en-US" altLang="en-US" sz="2100" dirty="0"/>
              <a:t>Ada </a:t>
            </a:r>
            <a:r>
              <a:rPr lang="en-US" altLang="en-US" sz="2100" dirty="0" err="1"/>
              <a:t>beberapa</a:t>
            </a:r>
            <a:r>
              <a:rPr lang="en-US" altLang="en-US" sz="2100" dirty="0"/>
              <a:t> soft-ware </a:t>
            </a:r>
            <a:r>
              <a:rPr lang="en-US" altLang="en-US" sz="2100" dirty="0" err="1"/>
              <a:t>yg</a:t>
            </a:r>
            <a:r>
              <a:rPr lang="en-US" altLang="en-US" sz="2100" dirty="0"/>
              <a:t> </a:t>
            </a:r>
            <a:r>
              <a:rPr lang="en-US" altLang="en-US" sz="2100" dirty="0" err="1"/>
              <a:t>dapat</a:t>
            </a:r>
            <a:r>
              <a:rPr lang="en-US" altLang="en-US" sz="2100" dirty="0"/>
              <a:t> </a:t>
            </a:r>
            <a:r>
              <a:rPr lang="en-US" altLang="en-US" sz="2100" dirty="0" err="1"/>
              <a:t>digunakan</a:t>
            </a:r>
            <a:r>
              <a:rPr lang="en-US" altLang="en-US" dirty="0"/>
              <a:t>: </a:t>
            </a:r>
            <a:r>
              <a:rPr lang="en-US" altLang="en-US" sz="2100" b="1" dirty="0"/>
              <a:t>ATLAS-Ti, Open Code</a:t>
            </a:r>
          </a:p>
        </p:txBody>
      </p:sp>
      <p:sp>
        <p:nvSpPr>
          <p:cNvPr id="2" name="Rectangle 1"/>
          <p:cNvSpPr/>
          <p:nvPr/>
        </p:nvSpPr>
        <p:spPr>
          <a:xfrm>
            <a:off x="4482913" y="2433251"/>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37432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id-ID" dirty="0"/>
              <a:t>Perbandingan Kuantitatif &amp; kualitatif</a:t>
            </a:r>
            <a:endParaRPr lang="en-US" dirty="0"/>
          </a:p>
        </p:txBody>
      </p:sp>
      <p:sp>
        <p:nvSpPr>
          <p:cNvPr id="17411" name="Text Placeholder 2"/>
          <p:cNvSpPr>
            <a:spLocks noGrp="1"/>
          </p:cNvSpPr>
          <p:nvPr>
            <p:ph type="body" idx="1"/>
          </p:nvPr>
        </p:nvSpPr>
        <p:spPr/>
        <p:txBody>
          <a:bodyPr/>
          <a:lstStyle/>
          <a:p>
            <a:r>
              <a:rPr lang="en-US"/>
              <a:t>Kuantitatif	</a:t>
            </a:r>
          </a:p>
        </p:txBody>
      </p:sp>
      <p:sp>
        <p:nvSpPr>
          <p:cNvPr id="17412" name="Content Placeholder 3"/>
          <p:cNvSpPr>
            <a:spLocks noGrp="1"/>
          </p:cNvSpPr>
          <p:nvPr>
            <p:ph sz="half" idx="2"/>
          </p:nvPr>
        </p:nvSpPr>
        <p:spPr>
          <a:xfrm>
            <a:off x="609600" y="1828800"/>
            <a:ext cx="3886200" cy="2952750"/>
          </a:xfrm>
          <a:solidFill>
            <a:schemeClr val="accent4">
              <a:lumMod val="40000"/>
              <a:lumOff val="60000"/>
            </a:schemeClr>
          </a:solidFill>
        </p:spPr>
        <p:txBody>
          <a:bodyPr>
            <a:normAutofit fontScale="92500" lnSpcReduction="10000"/>
          </a:bodyPr>
          <a:lstStyle/>
          <a:p>
            <a:r>
              <a:rPr lang="id-ID" dirty="0"/>
              <a:t>Metode sudah pasti dari awal</a:t>
            </a:r>
          </a:p>
          <a:p>
            <a:r>
              <a:rPr lang="en-US" dirty="0" err="1"/>
              <a:t>Kuesioner</a:t>
            </a:r>
            <a:r>
              <a:rPr lang="id-ID" dirty="0"/>
              <a:t> (tertutup)</a:t>
            </a:r>
            <a:endParaRPr lang="en-US" dirty="0"/>
          </a:p>
          <a:p>
            <a:r>
              <a:rPr lang="en-US" dirty="0"/>
              <a:t>Data </a:t>
            </a:r>
            <a:r>
              <a:rPr lang="en-US" dirty="0" err="1"/>
              <a:t>pe</a:t>
            </a:r>
            <a:r>
              <a:rPr lang="id-ID" dirty="0"/>
              <a:t>ngukuran,</a:t>
            </a:r>
            <a:r>
              <a:rPr lang="en-US" dirty="0"/>
              <a:t> </a:t>
            </a:r>
            <a:r>
              <a:rPr lang="id-ID" dirty="0"/>
              <a:t>wawancara</a:t>
            </a:r>
            <a:r>
              <a:rPr lang="en-US" dirty="0"/>
              <a:t>, </a:t>
            </a:r>
            <a:r>
              <a:rPr lang="en-US" dirty="0" err="1"/>
              <a:t>observasi</a:t>
            </a:r>
            <a:r>
              <a:rPr lang="en-US" dirty="0"/>
              <a:t>, </a:t>
            </a:r>
            <a:r>
              <a:rPr lang="en-US" dirty="0" err="1"/>
              <a:t>sensus</a:t>
            </a:r>
            <a:endParaRPr lang="en-US" dirty="0"/>
          </a:p>
          <a:p>
            <a:r>
              <a:rPr lang="en-US" dirty="0" err="1"/>
              <a:t>Analisa</a:t>
            </a:r>
            <a:r>
              <a:rPr lang="en-US" dirty="0"/>
              <a:t> </a:t>
            </a:r>
            <a:r>
              <a:rPr lang="en-US" dirty="0" err="1"/>
              <a:t>statistik</a:t>
            </a:r>
            <a:endParaRPr lang="en-US" dirty="0"/>
          </a:p>
        </p:txBody>
      </p:sp>
      <p:sp>
        <p:nvSpPr>
          <p:cNvPr id="17413" name="Text Placeholder 4"/>
          <p:cNvSpPr>
            <a:spLocks noGrp="1"/>
          </p:cNvSpPr>
          <p:nvPr>
            <p:ph type="body" sz="quarter" idx="3"/>
          </p:nvPr>
        </p:nvSpPr>
        <p:spPr>
          <a:xfrm>
            <a:off x="4800600" y="1314450"/>
            <a:ext cx="4038600" cy="480060"/>
          </a:xfrm>
        </p:spPr>
        <p:txBody>
          <a:bodyPr/>
          <a:lstStyle/>
          <a:p>
            <a:r>
              <a:rPr lang="en-US"/>
              <a:t>Kualitatif</a:t>
            </a:r>
          </a:p>
        </p:txBody>
      </p:sp>
      <p:sp>
        <p:nvSpPr>
          <p:cNvPr id="17414" name="Content Placeholder 5"/>
          <p:cNvSpPr>
            <a:spLocks noGrp="1"/>
          </p:cNvSpPr>
          <p:nvPr>
            <p:ph sz="quarter" idx="4"/>
          </p:nvPr>
        </p:nvSpPr>
        <p:spPr>
          <a:xfrm>
            <a:off x="4800600" y="1828800"/>
            <a:ext cx="4038600" cy="2952750"/>
          </a:xfrm>
          <a:solidFill>
            <a:schemeClr val="accent4">
              <a:lumMod val="20000"/>
              <a:lumOff val="80000"/>
            </a:schemeClr>
          </a:solidFill>
        </p:spPr>
        <p:txBody>
          <a:bodyPr>
            <a:noAutofit/>
          </a:bodyPr>
          <a:lstStyle/>
          <a:p>
            <a:r>
              <a:rPr lang="en-US" sz="2400" i="1" dirty="0"/>
              <a:t>Emerging methods</a:t>
            </a:r>
          </a:p>
          <a:p>
            <a:r>
              <a:rPr lang="en-US" sz="2400" dirty="0" err="1"/>
              <a:t>Pertanyaan</a:t>
            </a:r>
            <a:r>
              <a:rPr lang="en-US" sz="2400" dirty="0"/>
              <a:t> </a:t>
            </a:r>
            <a:r>
              <a:rPr lang="en-US" sz="2400" dirty="0" err="1"/>
              <a:t>terbuka</a:t>
            </a:r>
            <a:endParaRPr lang="en-US" sz="2400" dirty="0"/>
          </a:p>
          <a:p>
            <a:r>
              <a:rPr lang="en-US" sz="2400" dirty="0"/>
              <a:t>Data </a:t>
            </a:r>
            <a:r>
              <a:rPr lang="en-US" sz="2400" dirty="0" err="1"/>
              <a:t>wawancara</a:t>
            </a:r>
            <a:r>
              <a:rPr lang="id-ID" sz="2400" dirty="0"/>
              <a:t> mendalam</a:t>
            </a:r>
            <a:r>
              <a:rPr lang="en-US" sz="2400" dirty="0"/>
              <a:t>, </a:t>
            </a:r>
            <a:r>
              <a:rPr lang="id-ID" sz="2400" dirty="0"/>
              <a:t>diskusi kelompok terarah, </a:t>
            </a:r>
            <a:r>
              <a:rPr lang="en-US" sz="2400" dirty="0" err="1"/>
              <a:t>observasi</a:t>
            </a:r>
            <a:r>
              <a:rPr lang="en-US" sz="2400" dirty="0"/>
              <a:t>, </a:t>
            </a:r>
            <a:r>
              <a:rPr lang="en-US" sz="2400" dirty="0" err="1"/>
              <a:t>dokumen</a:t>
            </a:r>
            <a:r>
              <a:rPr lang="en-US" sz="2400" dirty="0"/>
              <a:t>, audiovisual</a:t>
            </a:r>
          </a:p>
          <a:p>
            <a:r>
              <a:rPr lang="en-US" sz="2400" dirty="0" err="1"/>
              <a:t>Analisa</a:t>
            </a:r>
            <a:r>
              <a:rPr lang="en-US" sz="2400" dirty="0"/>
              <a:t> kata </a:t>
            </a:r>
            <a:r>
              <a:rPr lang="en-US" sz="2400" dirty="0" err="1"/>
              <a:t>dan</a:t>
            </a:r>
            <a:r>
              <a:rPr lang="en-US" sz="2400" dirty="0"/>
              <a:t> </a:t>
            </a:r>
            <a:r>
              <a:rPr lang="en-US" sz="2400" dirty="0" err="1"/>
              <a:t>gambar</a:t>
            </a:r>
            <a:endParaRPr lang="en-US" sz="2400" dirty="0"/>
          </a:p>
        </p:txBody>
      </p:sp>
    </p:spTree>
    <p:extLst>
      <p:ext uri="{BB962C8B-B14F-4D97-AF65-F5344CB8AC3E}">
        <p14:creationId xmlns:p14="http://schemas.microsoft.com/office/powerpoint/2010/main" val="317125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id-ID" dirty="0"/>
              <a:t>Perbandingan Kuantitatif &amp; kualitatif</a:t>
            </a:r>
            <a:endParaRPr lang="en-US" dirty="0"/>
          </a:p>
        </p:txBody>
      </p:sp>
      <p:sp>
        <p:nvSpPr>
          <p:cNvPr id="8" name="Content Placeholder 7"/>
          <p:cNvSpPr>
            <a:spLocks noGrp="1"/>
          </p:cNvSpPr>
          <p:nvPr>
            <p:ph sz="quarter" idx="2"/>
          </p:nvPr>
        </p:nvSpPr>
        <p:spPr>
          <a:xfrm>
            <a:off x="0" y="1828800"/>
            <a:ext cx="4495800" cy="3314700"/>
          </a:xfrm>
          <a:solidFill>
            <a:schemeClr val="accent2">
              <a:lumMod val="20000"/>
              <a:lumOff val="80000"/>
            </a:schemeClr>
          </a:solidFill>
        </p:spPr>
        <p:txBody>
          <a:bodyPr>
            <a:normAutofit fontScale="70000" lnSpcReduction="20000"/>
          </a:bodyPr>
          <a:lstStyle/>
          <a:p>
            <a:r>
              <a:rPr lang="id-ID" dirty="0"/>
              <a:t>Sebab-akibat</a:t>
            </a:r>
          </a:p>
          <a:p>
            <a:r>
              <a:rPr lang="id-ID" dirty="0"/>
              <a:t>Observasional, eksperimental</a:t>
            </a:r>
          </a:p>
          <a:p>
            <a:r>
              <a:rPr lang="id-ID" dirty="0"/>
              <a:t>Outcomes</a:t>
            </a:r>
          </a:p>
          <a:p>
            <a:r>
              <a:rPr lang="id-ID" dirty="0"/>
              <a:t>Deduktif</a:t>
            </a:r>
          </a:p>
          <a:p>
            <a:r>
              <a:rPr lang="id-ID" dirty="0"/>
              <a:t>Data angka</a:t>
            </a:r>
          </a:p>
          <a:p>
            <a:r>
              <a:rPr lang="id-ID" dirty="0"/>
              <a:t>Pengukuran, wawancara, kuesioner, observasi</a:t>
            </a:r>
          </a:p>
          <a:p>
            <a:r>
              <a:rPr lang="id-ID" dirty="0"/>
              <a:t>Sampling probabilitas (random)</a:t>
            </a:r>
          </a:p>
          <a:p>
            <a:r>
              <a:rPr lang="id-ID" dirty="0"/>
              <a:t>Hubungan antar variabel</a:t>
            </a:r>
          </a:p>
          <a:p>
            <a:r>
              <a:rPr lang="id-ID" dirty="0"/>
              <a:t>Deskriptif, inferensial</a:t>
            </a:r>
            <a:endParaRPr lang="en-US" dirty="0"/>
          </a:p>
        </p:txBody>
      </p:sp>
      <p:sp>
        <p:nvSpPr>
          <p:cNvPr id="10" name="Content Placeholder 9"/>
          <p:cNvSpPr>
            <a:spLocks noGrp="1"/>
          </p:cNvSpPr>
          <p:nvPr>
            <p:ph sz="quarter" idx="4"/>
          </p:nvPr>
        </p:nvSpPr>
        <p:spPr>
          <a:xfrm>
            <a:off x="4800600" y="1828800"/>
            <a:ext cx="4343400" cy="3314700"/>
          </a:xfrm>
          <a:solidFill>
            <a:srgbClr val="FFFFCC"/>
          </a:solidFill>
        </p:spPr>
        <p:txBody>
          <a:bodyPr>
            <a:normAutofit fontScale="70000" lnSpcReduction="20000"/>
          </a:bodyPr>
          <a:lstStyle/>
          <a:p>
            <a:r>
              <a:rPr lang="id-ID" dirty="0"/>
              <a:t>Proses</a:t>
            </a:r>
          </a:p>
          <a:p>
            <a:r>
              <a:rPr lang="id-ID" dirty="0"/>
              <a:t>Persepsi, perspektif, makna</a:t>
            </a:r>
          </a:p>
          <a:p>
            <a:r>
              <a:rPr lang="id-ID" dirty="0"/>
              <a:t>Pemahaman kontekstual</a:t>
            </a:r>
          </a:p>
          <a:p>
            <a:r>
              <a:rPr lang="id-ID" dirty="0"/>
              <a:t>Induktif</a:t>
            </a:r>
          </a:p>
          <a:p>
            <a:r>
              <a:rPr lang="id-ID" dirty="0"/>
              <a:t>Narasi, transkrip, video, rekaman</a:t>
            </a:r>
          </a:p>
          <a:p>
            <a:r>
              <a:rPr lang="id-ID" dirty="0"/>
              <a:t>Wawancara mendalam, FGD, observasi</a:t>
            </a:r>
          </a:p>
          <a:p>
            <a:r>
              <a:rPr lang="id-ID" dirty="0"/>
              <a:t>Sampling non probabilitas (purposive)</a:t>
            </a:r>
          </a:p>
          <a:p>
            <a:r>
              <a:rPr lang="id-ID" dirty="0"/>
              <a:t>Naturalistik, kehidupan nyata</a:t>
            </a:r>
          </a:p>
          <a:p>
            <a:r>
              <a:rPr lang="id-ID" dirty="0"/>
              <a:t>Analisis tematik</a:t>
            </a:r>
          </a:p>
          <a:p>
            <a:endParaRPr lang="en-US" dirty="0"/>
          </a:p>
        </p:txBody>
      </p:sp>
      <p:sp>
        <p:nvSpPr>
          <p:cNvPr id="7" name="Text Placeholder 6"/>
          <p:cNvSpPr>
            <a:spLocks noGrp="1"/>
          </p:cNvSpPr>
          <p:nvPr>
            <p:ph type="body" sz="quarter" idx="1"/>
          </p:nvPr>
        </p:nvSpPr>
        <p:spPr>
          <a:xfrm>
            <a:off x="0" y="1314450"/>
            <a:ext cx="4495800" cy="480060"/>
          </a:xfrm>
        </p:spPr>
        <p:txBody>
          <a:bodyPr/>
          <a:lstStyle/>
          <a:p>
            <a:r>
              <a:rPr lang="id-ID" dirty="0"/>
              <a:t>Kuantitatif</a:t>
            </a:r>
            <a:endParaRPr lang="en-US" dirty="0"/>
          </a:p>
        </p:txBody>
      </p:sp>
      <p:sp>
        <p:nvSpPr>
          <p:cNvPr id="9" name="Text Placeholder 8"/>
          <p:cNvSpPr>
            <a:spLocks noGrp="1"/>
          </p:cNvSpPr>
          <p:nvPr>
            <p:ph type="body" sz="quarter" idx="3"/>
          </p:nvPr>
        </p:nvSpPr>
        <p:spPr>
          <a:xfrm>
            <a:off x="4800600" y="1314450"/>
            <a:ext cx="4343400" cy="480060"/>
          </a:xfrm>
        </p:spPr>
        <p:txBody>
          <a:bodyPr/>
          <a:lstStyle/>
          <a:p>
            <a:r>
              <a:rPr lang="id-ID" dirty="0"/>
              <a:t>Kualitatif</a:t>
            </a:r>
            <a:endParaRPr lang="en-US" dirty="0"/>
          </a:p>
        </p:txBody>
      </p:sp>
    </p:spTree>
    <p:extLst>
      <p:ext uri="{BB962C8B-B14F-4D97-AF65-F5344CB8AC3E}">
        <p14:creationId xmlns:p14="http://schemas.microsoft.com/office/powerpoint/2010/main" val="266883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id-ID" sz="3600" dirty="0"/>
              <a:t>Kapan menggunakan penelian kualitatif?</a:t>
            </a:r>
            <a:endParaRPr lang="en-US" sz="3600" dirty="0"/>
          </a:p>
        </p:txBody>
      </p:sp>
      <p:sp>
        <p:nvSpPr>
          <p:cNvPr id="10" name="Content Placeholder 9"/>
          <p:cNvSpPr>
            <a:spLocks noGrp="1"/>
          </p:cNvSpPr>
          <p:nvPr>
            <p:ph sz="quarter" idx="1"/>
          </p:nvPr>
        </p:nvSpPr>
        <p:spPr>
          <a:xfrm>
            <a:off x="612648" y="1200150"/>
            <a:ext cx="8153400" cy="3733800"/>
          </a:xfrm>
        </p:spPr>
        <p:txBody>
          <a:bodyPr>
            <a:normAutofit fontScale="70000" lnSpcReduction="20000"/>
          </a:bodyPr>
          <a:lstStyle/>
          <a:p>
            <a:r>
              <a:rPr lang="id-ID" sz="5700" dirty="0"/>
              <a:t>Ketika membutuhkan jawaban untuk </a:t>
            </a:r>
            <a:r>
              <a:rPr lang="id-ID" sz="5700" b="1" dirty="0">
                <a:solidFill>
                  <a:srgbClr val="C00000"/>
                </a:solidFill>
              </a:rPr>
              <a:t>WHY</a:t>
            </a:r>
            <a:r>
              <a:rPr lang="id-ID" sz="5700" dirty="0">
                <a:solidFill>
                  <a:srgbClr val="C00000"/>
                </a:solidFill>
              </a:rPr>
              <a:t> </a:t>
            </a:r>
            <a:r>
              <a:rPr lang="id-ID" sz="5700" dirty="0"/>
              <a:t>dan </a:t>
            </a:r>
            <a:r>
              <a:rPr lang="id-ID" sz="5700" b="1" dirty="0">
                <a:solidFill>
                  <a:srgbClr val="C00000"/>
                </a:solidFill>
              </a:rPr>
              <a:t>HOW</a:t>
            </a:r>
            <a:r>
              <a:rPr lang="id-ID" sz="5700" dirty="0"/>
              <a:t>?</a:t>
            </a:r>
          </a:p>
          <a:p>
            <a:pPr lvl="1"/>
            <a:r>
              <a:rPr lang="id-ID" sz="3300" dirty="0"/>
              <a:t>Mengeksplorasi mengapa masalah kesehatan terjadi dan bagaimana proses kejadiannya...</a:t>
            </a:r>
          </a:p>
          <a:p>
            <a:pPr lvl="1"/>
            <a:r>
              <a:rPr lang="id-ID" sz="3300" dirty="0"/>
              <a:t>Melakukan </a:t>
            </a:r>
            <a:r>
              <a:rPr lang="id-ID" sz="3300" i="1" dirty="0"/>
              <a:t>need assessment</a:t>
            </a:r>
            <a:r>
              <a:rPr lang="id-ID" sz="3300" dirty="0"/>
              <a:t>...</a:t>
            </a:r>
          </a:p>
          <a:p>
            <a:pPr lvl="1"/>
            <a:r>
              <a:rPr lang="id-ID" sz="3300" dirty="0"/>
              <a:t>Mengembangkan media promosi kesehatan...</a:t>
            </a:r>
          </a:p>
          <a:p>
            <a:pPr lvl="1"/>
            <a:r>
              <a:rPr lang="id-ID" sz="3300" dirty="0"/>
              <a:t>Mengembangkan kuesioner...</a:t>
            </a:r>
          </a:p>
          <a:p>
            <a:pPr lvl="1"/>
            <a:r>
              <a:rPr lang="id-ID" sz="3300" dirty="0"/>
              <a:t>Menjelaskan keberhasilan atau kegagalan...</a:t>
            </a:r>
          </a:p>
          <a:p>
            <a:pPr lvl="1"/>
            <a:r>
              <a:rPr lang="id-ID" sz="3300" dirty="0"/>
              <a:t>Memahami persepsi, kepercayaan....</a:t>
            </a:r>
          </a:p>
          <a:p>
            <a:pPr lvl="1"/>
            <a:endParaRPr lang="id-ID" sz="3300" dirty="0"/>
          </a:p>
          <a:p>
            <a:pPr lvl="1"/>
            <a:endParaRPr lang="en-US" sz="3300" dirty="0"/>
          </a:p>
        </p:txBody>
      </p:sp>
    </p:spTree>
    <p:extLst>
      <p:ext uri="{BB962C8B-B14F-4D97-AF65-F5344CB8AC3E}">
        <p14:creationId xmlns:p14="http://schemas.microsoft.com/office/powerpoint/2010/main" val="533541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sz="4000"/>
              <a:t>Penelitian Kualitatif VS Kuantitatif </a:t>
            </a:r>
          </a:p>
        </p:txBody>
      </p:sp>
      <p:sp>
        <p:nvSpPr>
          <p:cNvPr id="10243" name="Rectangle 3"/>
          <p:cNvSpPr>
            <a:spLocks noGrp="1" noChangeArrowheads="1"/>
          </p:cNvSpPr>
          <p:nvPr>
            <p:ph sz="quarter" idx="1"/>
          </p:nvPr>
        </p:nvSpPr>
        <p:spPr/>
        <p:txBody>
          <a:bodyPr>
            <a:normAutofit lnSpcReduction="10000"/>
          </a:bodyPr>
          <a:lstStyle/>
          <a:p>
            <a:pPr eaLnBrk="1" hangingPunct="1">
              <a:lnSpc>
                <a:spcPct val="90000"/>
              </a:lnSpc>
              <a:buFont typeface="Wingdings" pitchFamily="2" charset="2"/>
              <a:buNone/>
            </a:pPr>
            <a:r>
              <a:rPr lang="en-US" altLang="en-US" sz="2800" dirty="0" err="1"/>
              <a:t>Penelitian</a:t>
            </a:r>
            <a:r>
              <a:rPr lang="en-US" altLang="en-US" sz="2800" dirty="0"/>
              <a:t> </a:t>
            </a:r>
            <a:r>
              <a:rPr lang="en-US" altLang="en-US" sz="2800" dirty="0" err="1"/>
              <a:t>kualitatif</a:t>
            </a:r>
            <a:r>
              <a:rPr lang="en-US" altLang="en-US" sz="2800" dirty="0"/>
              <a:t> </a:t>
            </a:r>
            <a:r>
              <a:rPr lang="en-US" altLang="en-US" sz="2800" dirty="0" err="1"/>
              <a:t>menjawab</a:t>
            </a:r>
            <a:r>
              <a:rPr lang="en-US" altLang="en-US" sz="2800" dirty="0"/>
              <a:t> </a:t>
            </a:r>
            <a:r>
              <a:rPr lang="en-US" altLang="en-US" sz="2800" dirty="0" err="1"/>
              <a:t>pertanyaan</a:t>
            </a:r>
            <a:r>
              <a:rPr lang="en-US" altLang="en-US" sz="2800" dirty="0"/>
              <a:t>:</a:t>
            </a:r>
          </a:p>
          <a:p>
            <a:pPr lvl="1" eaLnBrk="1" hangingPunct="1">
              <a:lnSpc>
                <a:spcPct val="90000"/>
              </a:lnSpc>
            </a:pPr>
            <a:r>
              <a:rPr lang="en-US" altLang="en-US" sz="2200" dirty="0" err="1"/>
              <a:t>Mengapa</a:t>
            </a:r>
            <a:r>
              <a:rPr lang="id-ID" altLang="en-US" sz="2200" dirty="0"/>
              <a:t> (why)</a:t>
            </a:r>
            <a:endParaRPr lang="en-US" altLang="en-US" sz="2200" dirty="0"/>
          </a:p>
          <a:p>
            <a:pPr lvl="1" eaLnBrk="1" hangingPunct="1">
              <a:lnSpc>
                <a:spcPct val="90000"/>
              </a:lnSpc>
            </a:pPr>
            <a:r>
              <a:rPr lang="en-US" altLang="en-US" sz="2200" dirty="0" err="1"/>
              <a:t>Bagaimana</a:t>
            </a:r>
            <a:r>
              <a:rPr lang="en-US" altLang="en-US" sz="2200" dirty="0"/>
              <a:t> </a:t>
            </a:r>
            <a:r>
              <a:rPr lang="id-ID" altLang="en-US" sz="2200" dirty="0"/>
              <a:t>(how)</a:t>
            </a:r>
            <a:endParaRPr lang="en-US" altLang="en-US" sz="2200" dirty="0"/>
          </a:p>
          <a:p>
            <a:pPr lvl="1" eaLnBrk="1" hangingPunct="1">
              <a:lnSpc>
                <a:spcPct val="90000"/>
              </a:lnSpc>
            </a:pPr>
            <a:r>
              <a:rPr lang="en-US" altLang="en-US" sz="2200" dirty="0" err="1"/>
              <a:t>Dengan</a:t>
            </a:r>
            <a:r>
              <a:rPr lang="en-US" altLang="en-US" sz="2200" dirty="0"/>
              <a:t> </a:t>
            </a:r>
            <a:r>
              <a:rPr lang="en-US" altLang="en-US" sz="2200" dirty="0" err="1"/>
              <a:t>cara</a:t>
            </a:r>
            <a:r>
              <a:rPr lang="en-US" altLang="en-US" sz="2200" dirty="0"/>
              <a:t> </a:t>
            </a:r>
            <a:r>
              <a:rPr lang="en-US" altLang="en-US" sz="2200" dirty="0" err="1"/>
              <a:t>apa</a:t>
            </a:r>
            <a:r>
              <a:rPr lang="id-ID" altLang="en-US" sz="2200" dirty="0"/>
              <a:t> </a:t>
            </a:r>
            <a:endParaRPr lang="en-US" altLang="en-US" sz="2200" dirty="0"/>
          </a:p>
          <a:p>
            <a:pPr eaLnBrk="1" hangingPunct="1">
              <a:lnSpc>
                <a:spcPct val="90000"/>
              </a:lnSpc>
              <a:buFont typeface="Wingdings" pitchFamily="2" charset="2"/>
              <a:buNone/>
            </a:pPr>
            <a:r>
              <a:rPr lang="en-US" altLang="en-US" sz="2800" dirty="0" err="1"/>
              <a:t>Penelitian</a:t>
            </a:r>
            <a:r>
              <a:rPr lang="en-US" altLang="en-US" sz="2800" dirty="0"/>
              <a:t> </a:t>
            </a:r>
            <a:r>
              <a:rPr lang="en-US" altLang="en-US" sz="2800" dirty="0" err="1"/>
              <a:t>kuantitatif</a:t>
            </a:r>
            <a:r>
              <a:rPr lang="en-US" altLang="en-US" sz="2800" dirty="0"/>
              <a:t> </a:t>
            </a:r>
            <a:r>
              <a:rPr lang="en-US" altLang="en-US" sz="2800" dirty="0" err="1"/>
              <a:t>memusatkan</a:t>
            </a:r>
            <a:r>
              <a:rPr lang="en-US" altLang="en-US" sz="2800" dirty="0"/>
              <a:t> </a:t>
            </a:r>
            <a:r>
              <a:rPr lang="en-US" altLang="en-US" sz="2800" dirty="0" err="1"/>
              <a:t>perhatian</a:t>
            </a:r>
            <a:r>
              <a:rPr lang="en-US" altLang="en-US" sz="2800" dirty="0"/>
              <a:t> </a:t>
            </a:r>
            <a:r>
              <a:rPr lang="en-US" altLang="en-US" sz="2800" dirty="0" err="1"/>
              <a:t>pada</a:t>
            </a:r>
            <a:r>
              <a:rPr lang="en-US" altLang="en-US" sz="2800" dirty="0"/>
              <a:t> </a:t>
            </a:r>
            <a:r>
              <a:rPr lang="en-US" altLang="en-US" sz="2800" dirty="0" err="1"/>
              <a:t>pertanyaan</a:t>
            </a:r>
            <a:r>
              <a:rPr lang="en-US" altLang="en-US" sz="2800" dirty="0"/>
              <a:t>:</a:t>
            </a:r>
          </a:p>
          <a:p>
            <a:pPr lvl="1" eaLnBrk="1" hangingPunct="1">
              <a:lnSpc>
                <a:spcPct val="90000"/>
              </a:lnSpc>
            </a:pPr>
            <a:r>
              <a:rPr lang="en-US" altLang="en-US" sz="2200" dirty="0" err="1"/>
              <a:t>Seberapa</a:t>
            </a:r>
            <a:r>
              <a:rPr lang="en-US" altLang="en-US" sz="2200" dirty="0"/>
              <a:t> </a:t>
            </a:r>
            <a:r>
              <a:rPr lang="en-US" altLang="en-US" sz="2200" dirty="0" err="1"/>
              <a:t>banyak</a:t>
            </a:r>
            <a:endParaRPr lang="en-US" altLang="en-US" sz="2200" dirty="0"/>
          </a:p>
          <a:p>
            <a:pPr lvl="1" eaLnBrk="1" hangingPunct="1">
              <a:lnSpc>
                <a:spcPct val="90000"/>
              </a:lnSpc>
            </a:pPr>
            <a:r>
              <a:rPr lang="en-US" altLang="en-US" sz="2200" dirty="0" err="1"/>
              <a:t>Seberapa</a:t>
            </a:r>
            <a:r>
              <a:rPr lang="en-US" altLang="en-US" sz="2200" dirty="0"/>
              <a:t> </a:t>
            </a:r>
            <a:r>
              <a:rPr lang="en-US" altLang="en-US" sz="2200" dirty="0" err="1"/>
              <a:t>sering</a:t>
            </a:r>
            <a:endParaRPr lang="en-US" altLang="en-US" sz="2200" dirty="0"/>
          </a:p>
          <a:p>
            <a:pPr lvl="1" eaLnBrk="1" hangingPunct="1">
              <a:lnSpc>
                <a:spcPct val="90000"/>
              </a:lnSpc>
            </a:pPr>
            <a:r>
              <a:rPr lang="en-US" altLang="en-US" sz="2200" dirty="0" err="1"/>
              <a:t>Sebatas</a:t>
            </a:r>
            <a:r>
              <a:rPr lang="en-US" altLang="en-US" sz="2200" dirty="0"/>
              <a:t> </a:t>
            </a:r>
            <a:r>
              <a:rPr lang="en-US" altLang="en-US" sz="2200" dirty="0" err="1"/>
              <a:t>mana</a:t>
            </a:r>
            <a:endParaRPr lang="en-US" altLang="en-US" sz="2200" dirty="0"/>
          </a:p>
          <a:p>
            <a:pPr eaLnBrk="1" hangingPunct="1">
              <a:lnSpc>
                <a:spcPct val="90000"/>
              </a:lnSpc>
              <a:buFont typeface="Wingdings" pitchFamily="2" charset="2"/>
              <a:buNone/>
            </a:pPr>
            <a:endParaRPr lang="en-US"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276350"/>
            <a:ext cx="8153400" cy="2971800"/>
          </a:xfrm>
        </p:spPr>
        <p:txBody>
          <a:bodyPr>
            <a:normAutofit/>
          </a:bodyPr>
          <a:lstStyle/>
          <a:p>
            <a:pPr algn="ctr"/>
            <a:r>
              <a:rPr lang="id-ID" dirty="0">
                <a:solidFill>
                  <a:srgbClr val="C00000"/>
                </a:solidFill>
              </a:rPr>
              <a:t>Perhatikan Proses penelitian kuantitatif dan kualitatif berikut... </a:t>
            </a:r>
            <a:br>
              <a:rPr lang="id-ID" dirty="0">
                <a:solidFill>
                  <a:srgbClr val="C00000"/>
                </a:solidFill>
              </a:rPr>
            </a:br>
            <a:r>
              <a:rPr lang="id-ID" dirty="0">
                <a:solidFill>
                  <a:srgbClr val="C00000"/>
                </a:solidFill>
              </a:rPr>
              <a:t>Apa bedanya?</a:t>
            </a:r>
            <a:endParaRPr lang="en-US" dirty="0">
              <a:solidFill>
                <a:srgbClr val="C00000"/>
              </a:solidFill>
            </a:endParaRPr>
          </a:p>
        </p:txBody>
      </p:sp>
    </p:spTree>
    <p:extLst>
      <p:ext uri="{BB962C8B-B14F-4D97-AF65-F5344CB8AC3E}">
        <p14:creationId xmlns:p14="http://schemas.microsoft.com/office/powerpoint/2010/main" val="3559972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228600"/>
            <a:ext cx="8610600" cy="857250"/>
          </a:xfrm>
        </p:spPr>
        <p:txBody>
          <a:bodyPr>
            <a:normAutofit/>
          </a:bodyPr>
          <a:lstStyle/>
          <a:p>
            <a:pPr eaLnBrk="1" hangingPunct="1"/>
            <a:r>
              <a:rPr lang="en-US" altLang="en-US" dirty="0"/>
              <a:t>The quantitative research process</a:t>
            </a:r>
          </a:p>
        </p:txBody>
      </p:sp>
      <p:sp>
        <p:nvSpPr>
          <p:cNvPr id="11268" name="Rectangle 4"/>
          <p:cNvSpPr>
            <a:spLocks noChangeArrowheads="1"/>
          </p:cNvSpPr>
          <p:nvPr/>
        </p:nvSpPr>
        <p:spPr bwMode="auto">
          <a:xfrm>
            <a:off x="1981200" y="1371600"/>
            <a:ext cx="5486400" cy="457200"/>
          </a:xfrm>
          <a:prstGeom prst="rect">
            <a:avLst/>
          </a:prstGeom>
          <a:noFill/>
          <a:ln w="9525">
            <a:solidFill>
              <a:schemeClr val="tx1"/>
            </a:solidFill>
            <a:miter lim="800000"/>
            <a:headEnd/>
            <a:tailEnd/>
          </a:ln>
        </p:spPr>
        <p:txBody>
          <a:bodyPr wrap="none" anchor="ctr"/>
          <a:lstStyle/>
          <a:p>
            <a:pPr algn="ctr" eaLnBrk="1" hangingPunct="1"/>
            <a:r>
              <a:rPr lang="en-US" altLang="en-US" b="1"/>
              <a:t>Aims and objectives/research questions</a:t>
            </a:r>
          </a:p>
        </p:txBody>
      </p:sp>
      <p:sp>
        <p:nvSpPr>
          <p:cNvPr id="11269" name="Text Box 5"/>
          <p:cNvSpPr txBox="1">
            <a:spLocks noChangeArrowheads="1"/>
          </p:cNvSpPr>
          <p:nvPr/>
        </p:nvSpPr>
        <p:spPr bwMode="auto">
          <a:xfrm>
            <a:off x="3352801" y="2228850"/>
            <a:ext cx="3185487" cy="369332"/>
          </a:xfrm>
          <a:prstGeom prst="rect">
            <a:avLst/>
          </a:prstGeom>
          <a:noFill/>
          <a:ln w="3175">
            <a:solidFill>
              <a:schemeClr val="tx1"/>
            </a:solidFill>
            <a:miter lim="800000"/>
            <a:headEnd/>
            <a:tailEnd/>
          </a:ln>
        </p:spPr>
        <p:txBody>
          <a:bodyPr wrap="none">
            <a:spAutoFit/>
          </a:bodyPr>
          <a:lstStyle/>
          <a:p>
            <a:pPr eaLnBrk="1" hangingPunct="1"/>
            <a:r>
              <a:rPr lang="en-US" altLang="en-US" b="1"/>
              <a:t>Study design and sampling</a:t>
            </a:r>
          </a:p>
        </p:txBody>
      </p:sp>
      <p:sp>
        <p:nvSpPr>
          <p:cNvPr id="11270" name="Text Box 6"/>
          <p:cNvSpPr txBox="1">
            <a:spLocks noChangeArrowheads="1"/>
          </p:cNvSpPr>
          <p:nvPr/>
        </p:nvSpPr>
        <p:spPr bwMode="auto">
          <a:xfrm>
            <a:off x="3581400" y="2914650"/>
            <a:ext cx="2819400" cy="369332"/>
          </a:xfrm>
          <a:prstGeom prst="rect">
            <a:avLst/>
          </a:prstGeom>
          <a:noFill/>
          <a:ln w="3175">
            <a:solidFill>
              <a:schemeClr val="tx1"/>
            </a:solidFill>
            <a:miter lim="800000"/>
            <a:headEnd/>
            <a:tailEnd/>
          </a:ln>
        </p:spPr>
        <p:txBody>
          <a:bodyPr>
            <a:spAutoFit/>
          </a:bodyPr>
          <a:lstStyle/>
          <a:p>
            <a:pPr algn="ctr" eaLnBrk="1" hangingPunct="1"/>
            <a:r>
              <a:rPr lang="en-US" altLang="en-US" b="1"/>
              <a:t>Data Collection</a:t>
            </a:r>
          </a:p>
        </p:txBody>
      </p:sp>
      <p:sp>
        <p:nvSpPr>
          <p:cNvPr id="11271" name="Text Box 7"/>
          <p:cNvSpPr txBox="1">
            <a:spLocks noChangeArrowheads="1"/>
          </p:cNvSpPr>
          <p:nvPr/>
        </p:nvSpPr>
        <p:spPr bwMode="auto">
          <a:xfrm>
            <a:off x="4114801" y="3600450"/>
            <a:ext cx="1689309" cy="369332"/>
          </a:xfrm>
          <a:prstGeom prst="rect">
            <a:avLst/>
          </a:prstGeom>
          <a:noFill/>
          <a:ln w="3175">
            <a:solidFill>
              <a:schemeClr val="tx1"/>
            </a:solidFill>
            <a:miter lim="800000"/>
            <a:headEnd/>
            <a:tailEnd/>
          </a:ln>
        </p:spPr>
        <p:txBody>
          <a:bodyPr wrap="none">
            <a:spAutoFit/>
          </a:bodyPr>
          <a:lstStyle/>
          <a:p>
            <a:pPr algn="ctr" eaLnBrk="1" hangingPunct="1"/>
            <a:r>
              <a:rPr lang="en-US" altLang="en-US" b="1"/>
              <a:t>Data Analysis</a:t>
            </a:r>
          </a:p>
        </p:txBody>
      </p:sp>
      <p:sp>
        <p:nvSpPr>
          <p:cNvPr id="11272" name="Text Box 8"/>
          <p:cNvSpPr txBox="1">
            <a:spLocks noChangeArrowheads="1"/>
          </p:cNvSpPr>
          <p:nvPr/>
        </p:nvSpPr>
        <p:spPr bwMode="auto">
          <a:xfrm>
            <a:off x="2819400" y="4171950"/>
            <a:ext cx="5029200" cy="369332"/>
          </a:xfrm>
          <a:prstGeom prst="rect">
            <a:avLst/>
          </a:prstGeom>
          <a:noFill/>
          <a:ln w="3175">
            <a:solidFill>
              <a:schemeClr val="tx1"/>
            </a:solidFill>
            <a:miter lim="800000"/>
            <a:headEnd/>
            <a:tailEnd/>
          </a:ln>
        </p:spPr>
        <p:txBody>
          <a:bodyPr>
            <a:spAutoFit/>
          </a:bodyPr>
          <a:lstStyle/>
          <a:p>
            <a:pPr algn="ctr" eaLnBrk="1" hangingPunct="1"/>
            <a:r>
              <a:rPr lang="en-US" altLang="en-US" b="1"/>
              <a:t>Use of results for programme development</a:t>
            </a:r>
          </a:p>
        </p:txBody>
      </p:sp>
      <p:sp>
        <p:nvSpPr>
          <p:cNvPr id="11273" name="Line 9"/>
          <p:cNvSpPr>
            <a:spLocks noChangeShapeType="1"/>
          </p:cNvSpPr>
          <p:nvPr/>
        </p:nvSpPr>
        <p:spPr bwMode="auto">
          <a:xfrm>
            <a:off x="4800600" y="1828800"/>
            <a:ext cx="0" cy="400050"/>
          </a:xfrm>
          <a:prstGeom prst="line">
            <a:avLst/>
          </a:prstGeom>
          <a:noFill/>
          <a:ln w="9525">
            <a:solidFill>
              <a:schemeClr val="tx1"/>
            </a:solidFill>
            <a:round/>
            <a:headEnd/>
            <a:tailEnd type="triangle" w="med" len="med"/>
          </a:ln>
        </p:spPr>
        <p:txBody>
          <a:bodyPr/>
          <a:lstStyle/>
          <a:p>
            <a:endParaRPr lang="id-ID"/>
          </a:p>
        </p:txBody>
      </p:sp>
      <p:sp>
        <p:nvSpPr>
          <p:cNvPr id="11274" name="Line 20"/>
          <p:cNvSpPr>
            <a:spLocks noChangeShapeType="1"/>
          </p:cNvSpPr>
          <p:nvPr/>
        </p:nvSpPr>
        <p:spPr bwMode="auto">
          <a:xfrm>
            <a:off x="4800600" y="2514600"/>
            <a:ext cx="0" cy="400050"/>
          </a:xfrm>
          <a:prstGeom prst="line">
            <a:avLst/>
          </a:prstGeom>
          <a:noFill/>
          <a:ln w="9525">
            <a:solidFill>
              <a:schemeClr val="tx1"/>
            </a:solidFill>
            <a:round/>
            <a:headEnd/>
            <a:tailEnd type="triangle" w="med" len="med"/>
          </a:ln>
        </p:spPr>
        <p:txBody>
          <a:bodyPr/>
          <a:lstStyle/>
          <a:p>
            <a:endParaRPr lang="id-ID"/>
          </a:p>
        </p:txBody>
      </p:sp>
      <p:sp>
        <p:nvSpPr>
          <p:cNvPr id="11275" name="Line 21"/>
          <p:cNvSpPr>
            <a:spLocks noChangeShapeType="1"/>
          </p:cNvSpPr>
          <p:nvPr/>
        </p:nvSpPr>
        <p:spPr bwMode="auto">
          <a:xfrm>
            <a:off x="4800600" y="3200400"/>
            <a:ext cx="0" cy="400050"/>
          </a:xfrm>
          <a:prstGeom prst="line">
            <a:avLst/>
          </a:prstGeom>
          <a:noFill/>
          <a:ln w="9525">
            <a:solidFill>
              <a:schemeClr val="tx1"/>
            </a:solidFill>
            <a:round/>
            <a:headEnd/>
            <a:tailEnd type="triangle" w="med" len="med"/>
          </a:ln>
        </p:spPr>
        <p:txBody>
          <a:bodyPr/>
          <a:lstStyle/>
          <a:p>
            <a:endParaRPr lang="id-ID"/>
          </a:p>
        </p:txBody>
      </p:sp>
      <p:sp>
        <p:nvSpPr>
          <p:cNvPr id="11276" name="Line 22"/>
          <p:cNvSpPr>
            <a:spLocks noChangeShapeType="1"/>
          </p:cNvSpPr>
          <p:nvPr/>
        </p:nvSpPr>
        <p:spPr bwMode="auto">
          <a:xfrm>
            <a:off x="4800600" y="3886200"/>
            <a:ext cx="0" cy="28575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sz="4000"/>
              <a:t>The qualitative research process</a:t>
            </a:r>
          </a:p>
        </p:txBody>
      </p:sp>
      <p:sp>
        <p:nvSpPr>
          <p:cNvPr id="12292" name="Rectangle 4"/>
          <p:cNvSpPr>
            <a:spLocks noChangeArrowheads="1"/>
          </p:cNvSpPr>
          <p:nvPr/>
        </p:nvSpPr>
        <p:spPr bwMode="auto">
          <a:xfrm>
            <a:off x="2590800" y="1657350"/>
            <a:ext cx="4572000" cy="514350"/>
          </a:xfrm>
          <a:prstGeom prst="rect">
            <a:avLst/>
          </a:prstGeom>
          <a:noFill/>
          <a:ln w="9525">
            <a:solidFill>
              <a:schemeClr val="tx1"/>
            </a:solidFill>
            <a:miter lim="800000"/>
            <a:headEnd/>
            <a:tailEnd/>
          </a:ln>
        </p:spPr>
        <p:txBody>
          <a:bodyPr wrap="none" anchor="ctr"/>
          <a:lstStyle/>
          <a:p>
            <a:pPr algn="ctr" eaLnBrk="1" hangingPunct="1"/>
            <a:r>
              <a:rPr lang="en-US" altLang="en-US" b="1"/>
              <a:t>Aims and objectives/research questions</a:t>
            </a:r>
          </a:p>
        </p:txBody>
      </p:sp>
      <p:sp>
        <p:nvSpPr>
          <p:cNvPr id="12293" name="Text Box 5"/>
          <p:cNvSpPr txBox="1">
            <a:spLocks noChangeArrowheads="1"/>
          </p:cNvSpPr>
          <p:nvPr/>
        </p:nvSpPr>
        <p:spPr bwMode="auto">
          <a:xfrm>
            <a:off x="3429001" y="2628900"/>
            <a:ext cx="2954655" cy="369332"/>
          </a:xfrm>
          <a:prstGeom prst="rect">
            <a:avLst/>
          </a:prstGeom>
          <a:noFill/>
          <a:ln w="3175">
            <a:solidFill>
              <a:schemeClr val="tx1"/>
            </a:solidFill>
            <a:miter lim="800000"/>
            <a:headEnd/>
            <a:tailEnd/>
          </a:ln>
        </p:spPr>
        <p:txBody>
          <a:bodyPr wrap="none">
            <a:spAutoFit/>
          </a:bodyPr>
          <a:lstStyle/>
          <a:p>
            <a:pPr eaLnBrk="1" hangingPunct="1"/>
            <a:r>
              <a:rPr lang="en-US" altLang="en-US"/>
              <a:t>Study design and sampling</a:t>
            </a:r>
          </a:p>
        </p:txBody>
      </p:sp>
      <p:sp>
        <p:nvSpPr>
          <p:cNvPr id="12294" name="Text Box 6"/>
          <p:cNvSpPr txBox="1">
            <a:spLocks noChangeArrowheads="1"/>
          </p:cNvSpPr>
          <p:nvPr/>
        </p:nvSpPr>
        <p:spPr bwMode="auto">
          <a:xfrm>
            <a:off x="6553200" y="3714750"/>
            <a:ext cx="1828800" cy="369332"/>
          </a:xfrm>
          <a:prstGeom prst="rect">
            <a:avLst/>
          </a:prstGeom>
          <a:noFill/>
          <a:ln w="3175">
            <a:solidFill>
              <a:schemeClr val="tx1"/>
            </a:solidFill>
            <a:miter lim="800000"/>
            <a:headEnd/>
            <a:tailEnd/>
          </a:ln>
        </p:spPr>
        <p:txBody>
          <a:bodyPr>
            <a:spAutoFit/>
          </a:bodyPr>
          <a:lstStyle/>
          <a:p>
            <a:pPr eaLnBrk="1" hangingPunct="1"/>
            <a:r>
              <a:rPr lang="en-US" altLang="en-US"/>
              <a:t>Data Collection</a:t>
            </a:r>
          </a:p>
        </p:txBody>
      </p:sp>
      <p:sp>
        <p:nvSpPr>
          <p:cNvPr id="12295" name="Text Box 7"/>
          <p:cNvSpPr txBox="1">
            <a:spLocks noChangeArrowheads="1"/>
          </p:cNvSpPr>
          <p:nvPr/>
        </p:nvSpPr>
        <p:spPr bwMode="auto">
          <a:xfrm>
            <a:off x="2286001" y="3771900"/>
            <a:ext cx="1582549" cy="369332"/>
          </a:xfrm>
          <a:prstGeom prst="rect">
            <a:avLst/>
          </a:prstGeom>
          <a:noFill/>
          <a:ln w="3175">
            <a:solidFill>
              <a:schemeClr val="tx1"/>
            </a:solidFill>
            <a:miter lim="800000"/>
            <a:headEnd/>
            <a:tailEnd/>
          </a:ln>
        </p:spPr>
        <p:txBody>
          <a:bodyPr wrap="none">
            <a:spAutoFit/>
          </a:bodyPr>
          <a:lstStyle/>
          <a:p>
            <a:pPr eaLnBrk="1" hangingPunct="1"/>
            <a:r>
              <a:rPr lang="en-US" altLang="en-US"/>
              <a:t>Data Analysis</a:t>
            </a:r>
          </a:p>
        </p:txBody>
      </p:sp>
      <p:sp>
        <p:nvSpPr>
          <p:cNvPr id="12296" name="Text Box 8"/>
          <p:cNvSpPr txBox="1">
            <a:spLocks noChangeArrowheads="1"/>
          </p:cNvSpPr>
          <p:nvPr/>
        </p:nvSpPr>
        <p:spPr bwMode="auto">
          <a:xfrm>
            <a:off x="685801" y="2400301"/>
            <a:ext cx="1774845" cy="923330"/>
          </a:xfrm>
          <a:prstGeom prst="rect">
            <a:avLst/>
          </a:prstGeom>
          <a:noFill/>
          <a:ln w="3175">
            <a:solidFill>
              <a:schemeClr val="tx1"/>
            </a:solidFill>
            <a:miter lim="800000"/>
            <a:headEnd/>
            <a:tailEnd/>
          </a:ln>
        </p:spPr>
        <p:txBody>
          <a:bodyPr wrap="none">
            <a:spAutoFit/>
          </a:bodyPr>
          <a:lstStyle/>
          <a:p>
            <a:pPr eaLnBrk="1" hangingPunct="1"/>
            <a:r>
              <a:rPr lang="en-US" altLang="en-US"/>
              <a:t>Use of results</a:t>
            </a:r>
          </a:p>
          <a:p>
            <a:pPr eaLnBrk="1" hangingPunct="1"/>
            <a:r>
              <a:rPr lang="en-US" altLang="en-US"/>
              <a:t>For programme</a:t>
            </a:r>
          </a:p>
          <a:p>
            <a:pPr eaLnBrk="1" hangingPunct="1"/>
            <a:r>
              <a:rPr lang="en-US" altLang="en-US"/>
              <a:t>development</a:t>
            </a:r>
          </a:p>
        </p:txBody>
      </p:sp>
      <p:sp>
        <p:nvSpPr>
          <p:cNvPr id="12297" name="Line 9"/>
          <p:cNvSpPr>
            <a:spLocks noChangeShapeType="1"/>
          </p:cNvSpPr>
          <p:nvPr/>
        </p:nvSpPr>
        <p:spPr bwMode="auto">
          <a:xfrm>
            <a:off x="4876800" y="2228850"/>
            <a:ext cx="0" cy="400050"/>
          </a:xfrm>
          <a:prstGeom prst="line">
            <a:avLst/>
          </a:prstGeom>
          <a:noFill/>
          <a:ln w="9525">
            <a:solidFill>
              <a:schemeClr val="tx1"/>
            </a:solidFill>
            <a:round/>
            <a:headEnd/>
            <a:tailEnd type="triangle" w="med" len="med"/>
          </a:ln>
        </p:spPr>
        <p:txBody>
          <a:bodyPr/>
          <a:lstStyle/>
          <a:p>
            <a:endParaRPr lang="id-ID"/>
          </a:p>
        </p:txBody>
      </p:sp>
      <p:sp>
        <p:nvSpPr>
          <p:cNvPr id="12298" name="Line 10"/>
          <p:cNvSpPr>
            <a:spLocks noChangeShapeType="1"/>
          </p:cNvSpPr>
          <p:nvPr/>
        </p:nvSpPr>
        <p:spPr bwMode="auto">
          <a:xfrm>
            <a:off x="6400800" y="2800350"/>
            <a:ext cx="685800" cy="0"/>
          </a:xfrm>
          <a:prstGeom prst="line">
            <a:avLst/>
          </a:prstGeom>
          <a:noFill/>
          <a:ln w="9525">
            <a:solidFill>
              <a:schemeClr val="tx1"/>
            </a:solidFill>
            <a:round/>
            <a:headEnd/>
            <a:tailEnd/>
          </a:ln>
        </p:spPr>
        <p:txBody>
          <a:bodyPr/>
          <a:lstStyle/>
          <a:p>
            <a:endParaRPr lang="id-ID"/>
          </a:p>
        </p:txBody>
      </p:sp>
      <p:sp>
        <p:nvSpPr>
          <p:cNvPr id="12299" name="Line 11"/>
          <p:cNvSpPr>
            <a:spLocks noChangeShapeType="1"/>
          </p:cNvSpPr>
          <p:nvPr/>
        </p:nvSpPr>
        <p:spPr bwMode="auto">
          <a:xfrm>
            <a:off x="7086600" y="2800350"/>
            <a:ext cx="0" cy="914400"/>
          </a:xfrm>
          <a:prstGeom prst="line">
            <a:avLst/>
          </a:prstGeom>
          <a:noFill/>
          <a:ln w="9525">
            <a:solidFill>
              <a:schemeClr val="tx1"/>
            </a:solidFill>
            <a:round/>
            <a:headEnd/>
            <a:tailEnd type="triangle" w="med" len="med"/>
          </a:ln>
        </p:spPr>
        <p:txBody>
          <a:bodyPr/>
          <a:lstStyle/>
          <a:p>
            <a:endParaRPr lang="id-ID"/>
          </a:p>
        </p:txBody>
      </p:sp>
      <p:sp>
        <p:nvSpPr>
          <p:cNvPr id="12300" name="Line 12"/>
          <p:cNvSpPr>
            <a:spLocks noChangeShapeType="1"/>
          </p:cNvSpPr>
          <p:nvPr/>
        </p:nvSpPr>
        <p:spPr bwMode="auto">
          <a:xfrm>
            <a:off x="7086600" y="4000500"/>
            <a:ext cx="0" cy="228600"/>
          </a:xfrm>
          <a:prstGeom prst="line">
            <a:avLst/>
          </a:prstGeom>
          <a:noFill/>
          <a:ln w="9525">
            <a:solidFill>
              <a:schemeClr val="tx1"/>
            </a:solidFill>
            <a:round/>
            <a:headEnd/>
            <a:tailEnd/>
          </a:ln>
        </p:spPr>
        <p:txBody>
          <a:bodyPr/>
          <a:lstStyle/>
          <a:p>
            <a:endParaRPr lang="id-ID"/>
          </a:p>
        </p:txBody>
      </p:sp>
      <p:sp>
        <p:nvSpPr>
          <p:cNvPr id="12301" name="Line 13"/>
          <p:cNvSpPr>
            <a:spLocks noChangeShapeType="1"/>
          </p:cNvSpPr>
          <p:nvPr/>
        </p:nvSpPr>
        <p:spPr bwMode="auto">
          <a:xfrm flipH="1">
            <a:off x="3124200" y="4229100"/>
            <a:ext cx="3962400" cy="0"/>
          </a:xfrm>
          <a:prstGeom prst="line">
            <a:avLst/>
          </a:prstGeom>
          <a:noFill/>
          <a:ln w="9525">
            <a:solidFill>
              <a:schemeClr val="tx1"/>
            </a:solidFill>
            <a:round/>
            <a:headEnd/>
            <a:tailEnd/>
          </a:ln>
        </p:spPr>
        <p:txBody>
          <a:bodyPr/>
          <a:lstStyle/>
          <a:p>
            <a:endParaRPr lang="id-ID"/>
          </a:p>
        </p:txBody>
      </p:sp>
      <p:sp>
        <p:nvSpPr>
          <p:cNvPr id="12302" name="Line 14"/>
          <p:cNvSpPr>
            <a:spLocks noChangeShapeType="1"/>
          </p:cNvSpPr>
          <p:nvPr/>
        </p:nvSpPr>
        <p:spPr bwMode="auto">
          <a:xfrm flipV="1">
            <a:off x="3124200" y="4057650"/>
            <a:ext cx="0" cy="171450"/>
          </a:xfrm>
          <a:prstGeom prst="line">
            <a:avLst/>
          </a:prstGeom>
          <a:noFill/>
          <a:ln w="9525">
            <a:solidFill>
              <a:schemeClr val="tx1"/>
            </a:solidFill>
            <a:round/>
            <a:headEnd/>
            <a:tailEnd type="triangle" w="med" len="med"/>
          </a:ln>
        </p:spPr>
        <p:txBody>
          <a:bodyPr/>
          <a:lstStyle/>
          <a:p>
            <a:endParaRPr lang="id-ID"/>
          </a:p>
        </p:txBody>
      </p:sp>
      <p:sp>
        <p:nvSpPr>
          <p:cNvPr id="12303" name="Line 15"/>
          <p:cNvSpPr>
            <a:spLocks noChangeShapeType="1"/>
          </p:cNvSpPr>
          <p:nvPr/>
        </p:nvSpPr>
        <p:spPr bwMode="auto">
          <a:xfrm flipV="1">
            <a:off x="3048000" y="2800350"/>
            <a:ext cx="0" cy="971550"/>
          </a:xfrm>
          <a:prstGeom prst="line">
            <a:avLst/>
          </a:prstGeom>
          <a:noFill/>
          <a:ln w="9525">
            <a:solidFill>
              <a:schemeClr val="tx1"/>
            </a:solidFill>
            <a:round/>
            <a:headEnd/>
            <a:tailEnd/>
          </a:ln>
        </p:spPr>
        <p:txBody>
          <a:bodyPr/>
          <a:lstStyle/>
          <a:p>
            <a:endParaRPr lang="id-ID"/>
          </a:p>
        </p:txBody>
      </p:sp>
      <p:sp>
        <p:nvSpPr>
          <p:cNvPr id="12304" name="Line 16"/>
          <p:cNvSpPr>
            <a:spLocks noChangeShapeType="1"/>
          </p:cNvSpPr>
          <p:nvPr/>
        </p:nvSpPr>
        <p:spPr bwMode="auto">
          <a:xfrm>
            <a:off x="3048000" y="2800350"/>
            <a:ext cx="381000" cy="0"/>
          </a:xfrm>
          <a:prstGeom prst="line">
            <a:avLst/>
          </a:prstGeom>
          <a:noFill/>
          <a:ln w="9525">
            <a:solidFill>
              <a:schemeClr val="tx1"/>
            </a:solidFill>
            <a:round/>
            <a:headEnd/>
            <a:tailEnd type="triangle" w="med" len="med"/>
          </a:ln>
        </p:spPr>
        <p:txBody>
          <a:bodyPr/>
          <a:lstStyle/>
          <a:p>
            <a:endParaRPr lang="id-ID"/>
          </a:p>
        </p:txBody>
      </p:sp>
      <p:sp>
        <p:nvSpPr>
          <p:cNvPr id="12305" name="Line 17"/>
          <p:cNvSpPr>
            <a:spLocks noChangeShapeType="1"/>
          </p:cNvSpPr>
          <p:nvPr/>
        </p:nvSpPr>
        <p:spPr bwMode="auto">
          <a:xfrm flipH="1" flipV="1">
            <a:off x="3276600" y="2171700"/>
            <a:ext cx="0" cy="628650"/>
          </a:xfrm>
          <a:prstGeom prst="line">
            <a:avLst/>
          </a:prstGeom>
          <a:noFill/>
          <a:ln w="9525">
            <a:solidFill>
              <a:schemeClr val="tx1"/>
            </a:solidFill>
            <a:round/>
            <a:headEnd/>
            <a:tailEnd type="triangle" w="med" len="med"/>
          </a:ln>
        </p:spPr>
        <p:txBody>
          <a:bodyPr/>
          <a:lstStyle/>
          <a:p>
            <a:endParaRPr lang="id-ID"/>
          </a:p>
        </p:txBody>
      </p:sp>
      <p:sp>
        <p:nvSpPr>
          <p:cNvPr id="12306" name="Line 18"/>
          <p:cNvSpPr>
            <a:spLocks noChangeShapeType="1"/>
          </p:cNvSpPr>
          <p:nvPr/>
        </p:nvSpPr>
        <p:spPr bwMode="auto">
          <a:xfrm flipH="1">
            <a:off x="1447800" y="3886200"/>
            <a:ext cx="838200" cy="0"/>
          </a:xfrm>
          <a:prstGeom prst="line">
            <a:avLst/>
          </a:prstGeom>
          <a:noFill/>
          <a:ln w="9525">
            <a:solidFill>
              <a:schemeClr val="tx1"/>
            </a:solidFill>
            <a:round/>
            <a:headEnd/>
            <a:tailEnd/>
          </a:ln>
        </p:spPr>
        <p:txBody>
          <a:bodyPr/>
          <a:lstStyle/>
          <a:p>
            <a:endParaRPr lang="id-ID"/>
          </a:p>
        </p:txBody>
      </p:sp>
      <p:sp>
        <p:nvSpPr>
          <p:cNvPr id="12307" name="Line 19"/>
          <p:cNvSpPr>
            <a:spLocks noChangeShapeType="1"/>
          </p:cNvSpPr>
          <p:nvPr/>
        </p:nvSpPr>
        <p:spPr bwMode="auto">
          <a:xfrm flipV="1">
            <a:off x="1447800" y="3086100"/>
            <a:ext cx="0" cy="80010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altLang="en-US" b="1" dirty="0">
                <a:solidFill>
                  <a:schemeClr val="folHlink"/>
                </a:solidFill>
              </a:rPr>
              <a:t>Sikap Peneliti Kualitatif</a:t>
            </a:r>
            <a:r>
              <a:rPr lang="id-ID" altLang="en-US" b="1" dirty="0"/>
              <a:t> </a:t>
            </a:r>
            <a:r>
              <a:rPr lang="id-ID" altLang="en-US" sz="4000" b="1" dirty="0"/>
              <a:t>:</a:t>
            </a:r>
            <a:endParaRPr lang="id-ID" dirty="0"/>
          </a:p>
        </p:txBody>
      </p:sp>
      <p:sp>
        <p:nvSpPr>
          <p:cNvPr id="4" name="Content Placeholder 3"/>
          <p:cNvSpPr>
            <a:spLocks noGrp="1"/>
          </p:cNvSpPr>
          <p:nvPr>
            <p:ph sz="quarter" idx="1"/>
          </p:nvPr>
        </p:nvSpPr>
        <p:spPr>
          <a:xfrm>
            <a:off x="533400" y="1200150"/>
            <a:ext cx="8458200" cy="3371850"/>
          </a:xfrm>
        </p:spPr>
        <p:txBody>
          <a:bodyPr>
            <a:noAutofit/>
          </a:bodyPr>
          <a:lstStyle/>
          <a:p>
            <a:r>
              <a:rPr lang="id-ID" altLang="en-US" sz="2000" dirty="0"/>
              <a:t>Metoda kualitatif memerlukan sikap peneliti yang harus dapat melibatkan dirinya dengan kehidupan orang lain yang diteliti, karena peneliti kualitatif mengunjungi, mendengarkan dan berbicara dengan masyarakat yang diteliti dan memungkinkan semua tindakan</a:t>
            </a:r>
            <a:r>
              <a:rPr lang="en-US" altLang="en-US" sz="2000" dirty="0"/>
              <a:t> </a:t>
            </a:r>
            <a:r>
              <a:rPr lang="id-ID" altLang="en-US" sz="2000" dirty="0"/>
              <a:t>itu berjalan sebagaimana yang dikehendaki oleh masyarakat.</a:t>
            </a:r>
            <a:endParaRPr lang="id-ID" altLang="en-US" sz="1800" dirty="0"/>
          </a:p>
          <a:p>
            <a:r>
              <a:rPr lang="id-ID" altLang="en-US" sz="2000" dirty="0"/>
              <a:t>Untuk membuat penafsiran seorang peneliti tetap mengambil jarak</a:t>
            </a:r>
            <a:r>
              <a:rPr lang="en-US" altLang="en-US" sz="2000" dirty="0"/>
              <a:t> </a:t>
            </a:r>
            <a:r>
              <a:rPr lang="id-ID" altLang="en-US" sz="2000" dirty="0"/>
              <a:t>supaya dikatakan obyektif. Perasaan</a:t>
            </a:r>
            <a:r>
              <a:rPr lang="en-US" altLang="en-US" sz="2000" dirty="0"/>
              <a:t> </a:t>
            </a:r>
            <a:r>
              <a:rPr lang="id-ID" altLang="en-US" sz="2000" dirty="0"/>
              <a:t>peneliti tidak mempengaruhi masyarakat yang diteliti dan sebaliknya. Peneliti tidak sedang mencari kebenaran dan moral melainkan mencari </a:t>
            </a:r>
            <a:r>
              <a:rPr lang="id-ID" altLang="en-US" sz="2800" b="1" dirty="0">
                <a:solidFill>
                  <a:schemeClr val="accent2">
                    <a:lumMod val="75000"/>
                  </a:schemeClr>
                </a:solidFill>
              </a:rPr>
              <a:t>pemahaman.</a:t>
            </a:r>
            <a:endParaRPr lang="en-GB" altLang="en-US" sz="2800" b="1" dirty="0">
              <a:solidFill>
                <a:schemeClr val="accent2">
                  <a:lumMod val="75000"/>
                </a:schemeClr>
              </a:solidFill>
            </a:endParaRPr>
          </a:p>
          <a:p>
            <a:endParaRPr lang="id-ID"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altLang="en-US" sz="3600" b="1" dirty="0">
                <a:solidFill>
                  <a:schemeClr val="folHlink"/>
                </a:solidFill>
              </a:rPr>
              <a:t>Keterampilan yang diperlukan dalam penelitian kualitatif:</a:t>
            </a:r>
            <a:endParaRPr lang="id-ID" dirty="0"/>
          </a:p>
        </p:txBody>
      </p:sp>
      <p:sp>
        <p:nvSpPr>
          <p:cNvPr id="4" name="Content Placeholder 3"/>
          <p:cNvSpPr>
            <a:spLocks noGrp="1"/>
          </p:cNvSpPr>
          <p:nvPr>
            <p:ph sz="quarter" idx="1"/>
          </p:nvPr>
        </p:nvSpPr>
        <p:spPr/>
        <p:txBody>
          <a:bodyPr>
            <a:normAutofit fontScale="70000" lnSpcReduction="20000"/>
          </a:bodyPr>
          <a:lstStyle/>
          <a:p>
            <a:endParaRPr lang="id-ID" altLang="en-US" sz="2800" dirty="0"/>
          </a:p>
          <a:p>
            <a:r>
              <a:rPr lang="id-ID" altLang="en-US" sz="3200" dirty="0"/>
              <a:t>Harus waspada, menganalisis situasi secara kritis, mengenal dan </a:t>
            </a:r>
            <a:r>
              <a:rPr lang="en-US" altLang="en-US" sz="3200" dirty="0"/>
              <a:t>m</a:t>
            </a:r>
            <a:r>
              <a:rPr lang="id-ID" altLang="en-US" sz="3200" dirty="0"/>
              <a:t>enghindarkan prasangka2 untuk mendapatkan data yang valid</a:t>
            </a:r>
            <a:r>
              <a:rPr lang="en-US" altLang="en-US" sz="3200" dirty="0"/>
              <a:t> d</a:t>
            </a:r>
            <a:r>
              <a:rPr lang="id-ID" altLang="en-US" sz="3200" dirty="0"/>
              <a:t>an reliabel.</a:t>
            </a:r>
            <a:endParaRPr lang="id-ID" altLang="en-US" dirty="0"/>
          </a:p>
          <a:p>
            <a:r>
              <a:rPr lang="id-ID" altLang="en-US" sz="3200" dirty="0"/>
              <a:t>Peneliti kualitatif harus menguasai teori yang digunakan dan </a:t>
            </a:r>
            <a:r>
              <a:rPr lang="en-US" altLang="en-US" sz="3200" dirty="0"/>
              <a:t>k</a:t>
            </a:r>
            <a:r>
              <a:rPr lang="id-ID" altLang="en-US" sz="3200" dirty="0"/>
              <a:t>epekaan sosial serta kemampuan untuk</a:t>
            </a:r>
            <a:r>
              <a:rPr lang="en-US" altLang="en-US" sz="3200" dirty="0"/>
              <a:t> </a:t>
            </a:r>
            <a:r>
              <a:rPr lang="id-ID" altLang="en-US" sz="3200" dirty="0"/>
              <a:t>mempertahankan jarak analisis</a:t>
            </a:r>
            <a:r>
              <a:rPr lang="en-US" altLang="en-US" sz="3200" dirty="0"/>
              <a:t> k</a:t>
            </a:r>
            <a:r>
              <a:rPr lang="id-ID" altLang="en-US" sz="3200" dirty="0"/>
              <a:t>etika menggunakan pengalamannya dan pengetahuan teoritis untuk</a:t>
            </a:r>
          </a:p>
          <a:p>
            <a:r>
              <a:rPr lang="en-US" altLang="en-US" sz="3200" dirty="0"/>
              <a:t>m</a:t>
            </a:r>
            <a:r>
              <a:rPr lang="id-ID" altLang="en-US" sz="3200" dirty="0"/>
              <a:t>enginterpretasikan apa yang dilihat, kemampuan observasi</a:t>
            </a:r>
            <a:r>
              <a:rPr lang="en-US" altLang="en-US" sz="3200" dirty="0"/>
              <a:t> s</a:t>
            </a:r>
            <a:r>
              <a:rPr lang="id-ID" altLang="en-US" sz="3200" dirty="0"/>
              <a:t>ecara tajam dan kemampuan berinteraksi dengan baik.</a:t>
            </a:r>
            <a:endParaRPr lang="en-GB" altLang="en-US" sz="3200" dirty="0"/>
          </a:p>
          <a:p>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65" t="19115" r="28170" b="9792"/>
          <a:stretch/>
        </p:blipFill>
        <p:spPr bwMode="auto">
          <a:xfrm>
            <a:off x="685800" y="129729"/>
            <a:ext cx="7086600" cy="483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070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latin typeface="Franklin Gothic Demi" pitchFamily="34" charset="0"/>
              </a:rPr>
              <a:t>Apa pendapat Anda?</a:t>
            </a:r>
            <a:endParaRPr lang="en-US" dirty="0">
              <a:latin typeface="Franklin Gothic Demi"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07" t="34914" r="31789" b="9483"/>
          <a:stretch/>
        </p:blipFill>
        <p:spPr bwMode="auto">
          <a:xfrm>
            <a:off x="1371600" y="1075997"/>
            <a:ext cx="5423338" cy="406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247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648" y="171450"/>
            <a:ext cx="5864352" cy="742950"/>
          </a:xfrm>
        </p:spPr>
        <p:txBody>
          <a:bodyPr>
            <a:noAutofit/>
          </a:bodyPr>
          <a:lstStyle/>
          <a:p>
            <a:r>
              <a:rPr lang="en-US" sz="3200" dirty="0" err="1"/>
              <a:t>Karakteristik</a:t>
            </a:r>
            <a:r>
              <a:rPr lang="en-US" sz="3200" dirty="0"/>
              <a:t> </a:t>
            </a:r>
            <a:r>
              <a:rPr lang="en-US" sz="3200" dirty="0" err="1"/>
              <a:t>Penelitian</a:t>
            </a:r>
            <a:r>
              <a:rPr lang="en-US" sz="3200" dirty="0"/>
              <a:t> </a:t>
            </a:r>
            <a:r>
              <a:rPr lang="en-US" sz="3200" dirty="0" err="1"/>
              <a:t>Kualitatif</a:t>
            </a:r>
            <a:endParaRPr lang="en-US" sz="3200" dirty="0"/>
          </a:p>
        </p:txBody>
      </p:sp>
      <p:sp>
        <p:nvSpPr>
          <p:cNvPr id="20483" name="Content Placeholder 2"/>
          <p:cNvSpPr>
            <a:spLocks noGrp="1"/>
          </p:cNvSpPr>
          <p:nvPr>
            <p:ph idx="1"/>
          </p:nvPr>
        </p:nvSpPr>
        <p:spPr/>
        <p:txBody>
          <a:bodyPr>
            <a:normAutofit lnSpcReduction="10000"/>
          </a:bodyPr>
          <a:lstStyle/>
          <a:p>
            <a:r>
              <a:rPr lang="en-US" sz="2800" dirty="0" err="1"/>
              <a:t>Suasana</a:t>
            </a:r>
            <a:r>
              <a:rPr lang="en-US" sz="2800" dirty="0"/>
              <a:t> natural</a:t>
            </a:r>
          </a:p>
          <a:p>
            <a:r>
              <a:rPr lang="en-US" sz="2800" b="1" dirty="0" err="1">
                <a:solidFill>
                  <a:srgbClr val="C00000"/>
                </a:solidFill>
              </a:rPr>
              <a:t>Peneliti</a:t>
            </a:r>
            <a:r>
              <a:rPr lang="en-US" sz="2800" b="1" dirty="0">
                <a:solidFill>
                  <a:srgbClr val="C00000"/>
                </a:solidFill>
              </a:rPr>
              <a:t> </a:t>
            </a:r>
            <a:r>
              <a:rPr lang="en-US" sz="2800" b="1" dirty="0" err="1">
                <a:solidFill>
                  <a:srgbClr val="C00000"/>
                </a:solidFill>
              </a:rPr>
              <a:t>sebagai</a:t>
            </a:r>
            <a:r>
              <a:rPr lang="en-US" sz="2800" b="1" dirty="0">
                <a:solidFill>
                  <a:srgbClr val="C00000"/>
                </a:solidFill>
              </a:rPr>
              <a:t> </a:t>
            </a:r>
            <a:r>
              <a:rPr lang="en-US" sz="2800" b="1" dirty="0" err="1">
                <a:solidFill>
                  <a:srgbClr val="C00000"/>
                </a:solidFill>
              </a:rPr>
              <a:t>alat</a:t>
            </a:r>
            <a:r>
              <a:rPr lang="en-US" sz="2800" b="1" dirty="0">
                <a:solidFill>
                  <a:srgbClr val="C00000"/>
                </a:solidFill>
              </a:rPr>
              <a:t> </a:t>
            </a:r>
            <a:r>
              <a:rPr lang="en-US" sz="2800" b="1" dirty="0" err="1">
                <a:solidFill>
                  <a:srgbClr val="C00000"/>
                </a:solidFill>
              </a:rPr>
              <a:t>utama</a:t>
            </a:r>
            <a:r>
              <a:rPr lang="en-US" sz="2800" b="1" dirty="0">
                <a:solidFill>
                  <a:srgbClr val="C00000"/>
                </a:solidFill>
              </a:rPr>
              <a:t> </a:t>
            </a:r>
            <a:r>
              <a:rPr lang="en-US" sz="2800" b="1" dirty="0" err="1">
                <a:solidFill>
                  <a:srgbClr val="C00000"/>
                </a:solidFill>
              </a:rPr>
              <a:t>pengumpulan</a:t>
            </a:r>
            <a:r>
              <a:rPr lang="en-US" sz="2800" b="1" dirty="0">
                <a:solidFill>
                  <a:srgbClr val="C00000"/>
                </a:solidFill>
              </a:rPr>
              <a:t> data</a:t>
            </a:r>
          </a:p>
          <a:p>
            <a:r>
              <a:rPr lang="en-US" sz="2800" dirty="0"/>
              <a:t>Data yang </a:t>
            </a:r>
            <a:r>
              <a:rPr lang="en-US" sz="2800" dirty="0" err="1"/>
              <a:t>dikumpulkan</a:t>
            </a:r>
            <a:r>
              <a:rPr lang="en-US" sz="2800" dirty="0"/>
              <a:t> </a:t>
            </a:r>
            <a:r>
              <a:rPr lang="en-US" sz="2800" dirty="0" err="1"/>
              <a:t>berupa</a:t>
            </a:r>
            <a:r>
              <a:rPr lang="en-US" sz="2800" dirty="0"/>
              <a:t> kata </a:t>
            </a:r>
            <a:r>
              <a:rPr lang="en-US" sz="2800" dirty="0" err="1"/>
              <a:t>dan</a:t>
            </a:r>
            <a:r>
              <a:rPr lang="en-US" sz="2800" dirty="0"/>
              <a:t> </a:t>
            </a:r>
            <a:r>
              <a:rPr lang="en-US" sz="2800" dirty="0" err="1"/>
              <a:t>gambar</a:t>
            </a:r>
            <a:endParaRPr lang="en-US" sz="2800" dirty="0"/>
          </a:p>
          <a:p>
            <a:r>
              <a:rPr lang="en-US" sz="2800" dirty="0" err="1"/>
              <a:t>Hasil</a:t>
            </a:r>
            <a:r>
              <a:rPr lang="en-US" sz="2800" dirty="0"/>
              <a:t> </a:t>
            </a:r>
            <a:r>
              <a:rPr lang="en-US" sz="2800" dirty="0" err="1"/>
              <a:t>diperoleh</a:t>
            </a:r>
            <a:r>
              <a:rPr lang="en-US" sz="2800" dirty="0"/>
              <a:t> </a:t>
            </a:r>
            <a:r>
              <a:rPr lang="en-US" sz="2800" dirty="0" err="1"/>
              <a:t>dari</a:t>
            </a:r>
            <a:r>
              <a:rPr lang="en-US" sz="2800" dirty="0"/>
              <a:t> proses</a:t>
            </a:r>
          </a:p>
          <a:p>
            <a:r>
              <a:rPr lang="en-US" sz="2800" dirty="0" err="1"/>
              <a:t>Analisa</a:t>
            </a:r>
            <a:r>
              <a:rPr lang="en-US" sz="2800" dirty="0"/>
              <a:t> data </a:t>
            </a:r>
            <a:r>
              <a:rPr lang="en-US" sz="2800" dirty="0" err="1"/>
              <a:t>secara</a:t>
            </a:r>
            <a:r>
              <a:rPr lang="en-US" sz="2800" dirty="0"/>
              <a:t> </a:t>
            </a:r>
            <a:r>
              <a:rPr lang="en-US" sz="2800" dirty="0" err="1"/>
              <a:t>induktif</a:t>
            </a:r>
            <a:r>
              <a:rPr lang="en-US" sz="2800" dirty="0"/>
              <a:t> </a:t>
            </a:r>
            <a:r>
              <a:rPr lang="en-US" sz="2800" dirty="0" err="1"/>
              <a:t>memperhatikan</a:t>
            </a:r>
            <a:r>
              <a:rPr lang="en-US" sz="2800" dirty="0"/>
              <a:t> </a:t>
            </a:r>
            <a:r>
              <a:rPr lang="en-US" sz="2800" dirty="0" err="1"/>
              <a:t>detil</a:t>
            </a:r>
            <a:endParaRPr lang="en-US" sz="2800" dirty="0"/>
          </a:p>
          <a:p>
            <a:r>
              <a:rPr lang="en-US" sz="2800" dirty="0" err="1"/>
              <a:t>Fokus</a:t>
            </a:r>
            <a:r>
              <a:rPr lang="en-US" sz="2800" dirty="0"/>
              <a:t> </a:t>
            </a:r>
            <a:r>
              <a:rPr lang="en-US" sz="2800" dirty="0" err="1"/>
              <a:t>pada</a:t>
            </a:r>
            <a:r>
              <a:rPr lang="en-US" sz="2800" dirty="0"/>
              <a:t> </a:t>
            </a:r>
            <a:r>
              <a:rPr lang="en-US" sz="2800" dirty="0" err="1"/>
              <a:t>makna</a:t>
            </a:r>
            <a:r>
              <a:rPr lang="en-US" sz="2800" dirty="0"/>
              <a:t> </a:t>
            </a:r>
            <a:r>
              <a:rPr lang="en-US" sz="2800" dirty="0" err="1"/>
              <a:t>menurut</a:t>
            </a:r>
            <a:r>
              <a:rPr lang="en-US" sz="2800" dirty="0"/>
              <a:t> </a:t>
            </a:r>
            <a:r>
              <a:rPr lang="en-US" sz="2800" dirty="0" err="1"/>
              <a:t>informan</a:t>
            </a:r>
            <a:endParaRPr lang="en-US" sz="2800" dirty="0"/>
          </a:p>
          <a:p>
            <a:r>
              <a:rPr lang="en-US" sz="2800" dirty="0" err="1"/>
              <a:t>Memakai</a:t>
            </a:r>
            <a:r>
              <a:rPr lang="en-US" sz="2800" dirty="0"/>
              <a:t> </a:t>
            </a:r>
            <a:r>
              <a:rPr lang="en-US" sz="2800" dirty="0" err="1"/>
              <a:t>bahasa</a:t>
            </a:r>
            <a:r>
              <a:rPr lang="en-US" sz="2800" dirty="0"/>
              <a:t> </a:t>
            </a:r>
            <a:r>
              <a:rPr lang="en-US" sz="2800" dirty="0" err="1"/>
              <a:t>ekspresif</a:t>
            </a:r>
            <a:r>
              <a:rPr lang="en-US" sz="2800" dirty="0"/>
              <a:t>, </a:t>
            </a:r>
            <a:r>
              <a:rPr lang="en-US" sz="2800" dirty="0" err="1"/>
              <a:t>mempersuasi</a:t>
            </a:r>
            <a:endParaRPr lang="en-US" sz="2800" dirty="0"/>
          </a:p>
          <a:p>
            <a:endParaRPr lang="en-US" sz="2800" dirty="0"/>
          </a:p>
          <a:p>
            <a:endParaRPr lang="en-US" sz="2800" dirty="0"/>
          </a:p>
          <a:p>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27462"/>
            <a:ext cx="2743200" cy="169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61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648" y="171450"/>
            <a:ext cx="6092952" cy="742950"/>
          </a:xfrm>
        </p:spPr>
        <p:txBody>
          <a:bodyPr>
            <a:noAutofit/>
          </a:bodyPr>
          <a:lstStyle/>
          <a:p>
            <a:r>
              <a:rPr lang="id-ID" sz="2800" dirty="0"/>
              <a:t>Untuk melakukan penelitian kualitatif, anda perlu...</a:t>
            </a:r>
            <a:endParaRPr lang="en-US" sz="2800" dirty="0"/>
          </a:p>
        </p:txBody>
      </p:sp>
      <p:sp>
        <p:nvSpPr>
          <p:cNvPr id="21507" name="Content Placeholder 2"/>
          <p:cNvSpPr>
            <a:spLocks noGrp="1"/>
          </p:cNvSpPr>
          <p:nvPr>
            <p:ph idx="1"/>
          </p:nvPr>
        </p:nvSpPr>
        <p:spPr>
          <a:xfrm>
            <a:off x="457200" y="1371600"/>
            <a:ext cx="8229600" cy="3511154"/>
          </a:xfrm>
        </p:spPr>
        <p:txBody>
          <a:bodyPr>
            <a:normAutofit fontScale="92500" lnSpcReduction="20000"/>
          </a:bodyPr>
          <a:lstStyle/>
          <a:p>
            <a:r>
              <a:rPr lang="id-ID" dirty="0"/>
              <a:t>Meluangkan banyak waktu di lapangan</a:t>
            </a:r>
          </a:p>
          <a:p>
            <a:r>
              <a:rPr lang="id-ID" dirty="0"/>
              <a:t>Menjalankan proses analisis data yang kompleks dan cukup lama</a:t>
            </a:r>
          </a:p>
          <a:p>
            <a:r>
              <a:rPr lang="id-ID" dirty="0"/>
              <a:t>Menuliskan kajian secara lengkap untuk menggambarkan berbagai perspektif dalam menjelaskan hasil penelitian</a:t>
            </a:r>
          </a:p>
          <a:p>
            <a:r>
              <a:rPr lang="id-ID" dirty="0"/>
              <a:t>Berpartisipasi dalam penelitian dengan desain yang berubah secara konstan sesuai kondisi di lapangan (</a:t>
            </a:r>
            <a:r>
              <a:rPr lang="id-ID" dirty="0">
                <a:solidFill>
                  <a:srgbClr val="C00000"/>
                </a:solidFill>
              </a:rPr>
              <a:t>emergent design</a:t>
            </a:r>
            <a:r>
              <a:rPr lang="id-ID" dirty="0"/>
              <a:t>)</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9050"/>
            <a:ext cx="2228850" cy="185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995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1352550"/>
            <a:ext cx="8153400" cy="3371850"/>
          </a:xfrm>
        </p:spPr>
        <p:txBody>
          <a:bodyPr>
            <a:normAutofit fontScale="92500" lnSpcReduction="20000"/>
          </a:bodyPr>
          <a:lstStyle/>
          <a:p>
            <a:r>
              <a:rPr lang="id-ID" dirty="0"/>
              <a:t>Menanyakan pertanyaan terbuka</a:t>
            </a:r>
          </a:p>
          <a:p>
            <a:r>
              <a:rPr lang="id-ID" dirty="0"/>
              <a:t>Mendengarkan secara aktif</a:t>
            </a:r>
          </a:p>
          <a:p>
            <a:r>
              <a:rPr lang="id-ID" dirty="0"/>
              <a:t>Mengeksplorasi jawaban</a:t>
            </a:r>
          </a:p>
          <a:p>
            <a:r>
              <a:rPr lang="id-ID" dirty="0">
                <a:solidFill>
                  <a:srgbClr val="C00000"/>
                </a:solidFill>
              </a:rPr>
              <a:t>Hindari merasa tahu segalanya</a:t>
            </a:r>
          </a:p>
          <a:p>
            <a:r>
              <a:rPr lang="id-ID" dirty="0"/>
              <a:t>Kalau perlu “Naif”</a:t>
            </a:r>
          </a:p>
          <a:p>
            <a:r>
              <a:rPr lang="id-ID" dirty="0"/>
              <a:t>Perubahan pertanyaan sesuai dengan perubahan pemahaman akan lapangan</a:t>
            </a:r>
          </a:p>
          <a:p>
            <a:pPr>
              <a:buFont typeface="Wingdings" pitchFamily="2" charset="2"/>
              <a:buNone/>
            </a:pPr>
            <a:r>
              <a:rPr lang="id-ID" dirty="0"/>
              <a:t>	</a:t>
            </a:r>
            <a:endParaRPr lang="en-US" dirty="0"/>
          </a:p>
        </p:txBody>
      </p:sp>
      <p:sp>
        <p:nvSpPr>
          <p:cNvPr id="22531" name="Title 1"/>
          <p:cNvSpPr>
            <a:spLocks noGrp="1"/>
          </p:cNvSpPr>
          <p:nvPr>
            <p:ph type="title"/>
          </p:nvPr>
        </p:nvSpPr>
        <p:spPr/>
        <p:txBody>
          <a:bodyPr>
            <a:normAutofit fontScale="90000"/>
          </a:bodyPr>
          <a:lstStyle/>
          <a:p>
            <a:r>
              <a:rPr lang="id-ID" dirty="0"/>
              <a:t>Prinsip Pengumpulan Data Kualitatif</a:t>
            </a:r>
            <a:endParaRPr lang="en-US" dirty="0"/>
          </a:p>
        </p:txBody>
      </p:sp>
    </p:spTree>
    <p:extLst>
      <p:ext uri="{BB962C8B-B14F-4D97-AF65-F5344CB8AC3E}">
        <p14:creationId xmlns:p14="http://schemas.microsoft.com/office/powerpoint/2010/main" val="1874124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id-ID" dirty="0"/>
              <a:t>Sumber Informasi Penelitian Kualitatif</a:t>
            </a:r>
            <a:endParaRPr lang="en-US" dirty="0"/>
          </a:p>
        </p:txBody>
      </p:sp>
      <p:sp>
        <p:nvSpPr>
          <p:cNvPr id="23555" name="Content Placeholder 2"/>
          <p:cNvSpPr>
            <a:spLocks noGrp="1"/>
          </p:cNvSpPr>
          <p:nvPr>
            <p:ph idx="1"/>
          </p:nvPr>
        </p:nvSpPr>
        <p:spPr/>
        <p:txBody>
          <a:bodyPr/>
          <a:lstStyle/>
          <a:p>
            <a:r>
              <a:rPr lang="id-ID" dirty="0"/>
              <a:t>Wawancara mendalam</a:t>
            </a:r>
          </a:p>
          <a:p>
            <a:r>
              <a:rPr lang="id-ID" dirty="0"/>
              <a:t>Observasi</a:t>
            </a:r>
          </a:p>
          <a:p>
            <a:r>
              <a:rPr lang="id-ID" dirty="0"/>
              <a:t>Dokumentasi</a:t>
            </a:r>
          </a:p>
          <a:p>
            <a:r>
              <a:rPr lang="id-ID" dirty="0"/>
              <a:t>Materi audio-visual</a:t>
            </a:r>
          </a:p>
          <a:p>
            <a:r>
              <a:rPr lang="id-ID" dirty="0"/>
              <a:t>Pesan elektronik/email/sms/teks</a:t>
            </a:r>
          </a:p>
          <a:p>
            <a:r>
              <a:rPr lang="id-ID" dirty="0"/>
              <a:t>Suara</a:t>
            </a:r>
            <a:endParaRPr lang="en-US" dirty="0"/>
          </a:p>
        </p:txBody>
      </p:sp>
    </p:spTree>
    <p:extLst>
      <p:ext uri="{BB962C8B-B14F-4D97-AF65-F5344CB8AC3E}">
        <p14:creationId xmlns:p14="http://schemas.microsoft.com/office/powerpoint/2010/main" val="32855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id-ID" dirty="0"/>
              <a:t>Karakteristik Penelitian Kualitatif</a:t>
            </a:r>
            <a:endParaRPr lang="en-US" dirty="0"/>
          </a:p>
        </p:txBody>
      </p:sp>
      <p:sp>
        <p:nvSpPr>
          <p:cNvPr id="24579" name="Content Placeholder 2"/>
          <p:cNvSpPr>
            <a:spLocks noGrp="1"/>
          </p:cNvSpPr>
          <p:nvPr>
            <p:ph idx="1"/>
          </p:nvPr>
        </p:nvSpPr>
        <p:spPr/>
        <p:txBody>
          <a:bodyPr>
            <a:normAutofit fontScale="92500" lnSpcReduction="10000"/>
          </a:bodyPr>
          <a:lstStyle/>
          <a:p>
            <a:r>
              <a:rPr lang="id-ID" dirty="0"/>
              <a:t>Menggunakan metode penelitian yang detail</a:t>
            </a:r>
          </a:p>
          <a:p>
            <a:r>
              <a:rPr lang="id-ID" dirty="0"/>
              <a:t>Melakukan prosedur pengumpulan, analisis dan pelaporan data dengan teliti</a:t>
            </a:r>
          </a:p>
          <a:p>
            <a:r>
              <a:rPr lang="id-ID" dirty="0"/>
              <a:t>Mendesain penelitian sesuai karakteristik </a:t>
            </a:r>
            <a:r>
              <a:rPr lang="id-ID" altLang="en-US" dirty="0"/>
              <a:t>“</a:t>
            </a:r>
            <a:r>
              <a:rPr lang="id-ID" dirty="0"/>
              <a:t>kualitatif</a:t>
            </a:r>
            <a:r>
              <a:rPr lang="id-ID" altLang="en-US" dirty="0"/>
              <a:t>”</a:t>
            </a:r>
            <a:r>
              <a:rPr lang="id-ID" dirty="0"/>
              <a:t> (menggunakan emergent design, peneliti sebagai instrumen, dan fokus pada pandangan partisipan)</a:t>
            </a:r>
          </a:p>
          <a:p>
            <a:r>
              <a:rPr lang="id-ID" dirty="0"/>
              <a:t>Menggunakan satu atau lebih model/standar dalam penelitian</a:t>
            </a:r>
            <a:endParaRPr lang="en-US" dirty="0"/>
          </a:p>
        </p:txBody>
      </p:sp>
    </p:spTree>
    <p:extLst>
      <p:ext uri="{BB962C8B-B14F-4D97-AF65-F5344CB8AC3E}">
        <p14:creationId xmlns:p14="http://schemas.microsoft.com/office/powerpoint/2010/main" val="191702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normAutofit lnSpcReduction="10000"/>
          </a:bodyPr>
          <a:lstStyle/>
          <a:p>
            <a:r>
              <a:rPr lang="id-ID"/>
              <a:t>Memulai dengan sebuah fokus penelitian</a:t>
            </a:r>
          </a:p>
          <a:p>
            <a:r>
              <a:rPr lang="id-ID"/>
              <a:t>Penulisan dengan persuasif sehingga pembaca merasakan apa yang dialami partisipan</a:t>
            </a:r>
          </a:p>
          <a:p>
            <a:r>
              <a:rPr lang="id-ID"/>
              <a:t>Menganalisis data dengan mengelompokkan ide-ide (abstrak) yang muncul dalam penelitian</a:t>
            </a:r>
          </a:p>
          <a:p>
            <a:r>
              <a:rPr lang="id-ID"/>
              <a:t>Menulis dengan jelas, terstruktur dan menggunakan banyak ide/pandangan</a:t>
            </a:r>
          </a:p>
          <a:p>
            <a:endParaRPr lang="en-US"/>
          </a:p>
        </p:txBody>
      </p:sp>
      <p:sp>
        <p:nvSpPr>
          <p:cNvPr id="25603" name="Title 1"/>
          <p:cNvSpPr>
            <a:spLocks noGrp="1"/>
          </p:cNvSpPr>
          <p:nvPr>
            <p:ph type="title"/>
          </p:nvPr>
        </p:nvSpPr>
        <p:spPr/>
        <p:txBody>
          <a:bodyPr>
            <a:normAutofit fontScale="90000"/>
          </a:bodyPr>
          <a:lstStyle/>
          <a:p>
            <a:r>
              <a:rPr lang="id-ID" dirty="0"/>
              <a:t>Karakteristik Penelitian Kualitatif</a:t>
            </a:r>
            <a:endParaRPr lang="en-US" dirty="0"/>
          </a:p>
        </p:txBody>
      </p:sp>
    </p:spTree>
    <p:extLst>
      <p:ext uri="{BB962C8B-B14F-4D97-AF65-F5344CB8AC3E}">
        <p14:creationId xmlns:p14="http://schemas.microsoft.com/office/powerpoint/2010/main" val="1025573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t>Penelitian Kualitatif</a:t>
            </a:r>
          </a:p>
        </p:txBody>
      </p:sp>
      <p:sp>
        <p:nvSpPr>
          <p:cNvPr id="26627" name="Rectangle 3"/>
          <p:cNvSpPr>
            <a:spLocks noGrp="1" noChangeArrowheads="1"/>
          </p:cNvSpPr>
          <p:nvPr>
            <p:ph type="body" idx="1"/>
          </p:nvPr>
        </p:nvSpPr>
        <p:spPr/>
        <p:txBody>
          <a:bodyPr>
            <a:normAutofit fontScale="92500" lnSpcReduction="20000"/>
          </a:bodyPr>
          <a:lstStyle/>
          <a:p>
            <a:pPr eaLnBrk="1" hangingPunct="1"/>
            <a:r>
              <a:rPr lang="en-US" sz="2600"/>
              <a:t>Bersifat flexible dan iteratif</a:t>
            </a:r>
          </a:p>
          <a:p>
            <a:pPr eaLnBrk="1" hangingPunct="1"/>
            <a:r>
              <a:rPr lang="en-US" sz="2600"/>
              <a:t>Menggambarkan kualitas: Lebih holistik dan komperhensif</a:t>
            </a:r>
          </a:p>
          <a:p>
            <a:pPr eaLnBrk="1" hangingPunct="1"/>
            <a:r>
              <a:rPr lang="en-US" sz="2600"/>
              <a:t>Pendekatan penelitian:</a:t>
            </a:r>
          </a:p>
          <a:p>
            <a:pPr lvl="1" eaLnBrk="1" hangingPunct="1"/>
            <a:r>
              <a:rPr lang="en-US" sz="2200"/>
              <a:t>Antropologis</a:t>
            </a:r>
          </a:p>
          <a:p>
            <a:pPr lvl="1" eaLnBrk="1" hangingPunct="1"/>
            <a:r>
              <a:rPr lang="en-US" sz="2200"/>
              <a:t>Etnografis</a:t>
            </a:r>
          </a:p>
          <a:p>
            <a:pPr lvl="1" eaLnBrk="1" hangingPunct="1"/>
            <a:r>
              <a:rPr lang="en-US" sz="2200"/>
              <a:t>Fenomenologis</a:t>
            </a:r>
          </a:p>
          <a:p>
            <a:pPr lvl="1" eaLnBrk="1" hangingPunct="1"/>
            <a:r>
              <a:rPr lang="en-US" sz="2200"/>
              <a:t>Symbolic interactionism</a:t>
            </a:r>
          </a:p>
          <a:p>
            <a:pPr lvl="1" eaLnBrk="1" hangingPunct="1"/>
            <a:r>
              <a:rPr lang="en-US" sz="2200"/>
              <a:t>Grounded theory</a:t>
            </a:r>
          </a:p>
          <a:p>
            <a:pPr eaLnBrk="1" hangingPunct="1"/>
            <a:r>
              <a:rPr lang="en-US" sz="2600"/>
              <a:t>Cara pengumpulan dan alat pengumpul data</a:t>
            </a:r>
          </a:p>
          <a:p>
            <a:pPr lvl="1" eaLnBrk="1" hangingPunct="1"/>
            <a:endParaRPr lang="en-US" sz="2200"/>
          </a:p>
          <a:p>
            <a:pPr eaLnBrk="1" hangingPunct="1"/>
            <a:endParaRPr lang="en-US" sz="2600"/>
          </a:p>
        </p:txBody>
      </p:sp>
    </p:spTree>
    <p:extLst>
      <p:ext uri="{BB962C8B-B14F-4D97-AF65-F5344CB8AC3E}">
        <p14:creationId xmlns:p14="http://schemas.microsoft.com/office/powerpoint/2010/main" val="3889724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85750"/>
            <a:ext cx="8382000" cy="857250"/>
          </a:xfrm>
        </p:spPr>
        <p:txBody>
          <a:bodyPr/>
          <a:lstStyle/>
          <a:p>
            <a:pPr algn="ctr" eaLnBrk="1" hangingPunct="1"/>
            <a:r>
              <a:rPr lang="en-US" altLang="en-US" b="1"/>
              <a:t>Jenis Penelitian Kualitatif</a:t>
            </a:r>
            <a:endParaRPr lang="th-TH" altLang="en-US" b="1"/>
          </a:p>
        </p:txBody>
      </p:sp>
      <p:sp>
        <p:nvSpPr>
          <p:cNvPr id="15363" name="Rectangle 3"/>
          <p:cNvSpPr>
            <a:spLocks noGrp="1" noChangeArrowheads="1"/>
          </p:cNvSpPr>
          <p:nvPr>
            <p:ph sz="quarter" idx="1"/>
          </p:nvPr>
        </p:nvSpPr>
        <p:spPr>
          <a:xfrm>
            <a:off x="381000" y="1314450"/>
            <a:ext cx="8229600" cy="3238500"/>
          </a:xfrm>
        </p:spPr>
        <p:txBody>
          <a:bodyPr>
            <a:normAutofit/>
          </a:bodyPr>
          <a:lstStyle/>
          <a:p>
            <a:pPr marL="514350" indent="-514350">
              <a:buFont typeface="+mj-lt"/>
              <a:buAutoNum type="arabicPeriod"/>
            </a:pPr>
            <a:r>
              <a:rPr lang="en-US" altLang="en-US" sz="3200" dirty="0" err="1"/>
              <a:t>Naratif</a:t>
            </a:r>
            <a:endParaRPr lang="th-TH" altLang="en-US" sz="3200" dirty="0"/>
          </a:p>
          <a:p>
            <a:pPr marL="514350" indent="-514350" eaLnBrk="1" hangingPunct="1">
              <a:buFont typeface="+mj-lt"/>
              <a:buAutoNum type="arabicPeriod"/>
            </a:pPr>
            <a:r>
              <a:rPr lang="en-US" altLang="en-US" sz="3200" dirty="0" err="1"/>
              <a:t>Studi</a:t>
            </a:r>
            <a:r>
              <a:rPr lang="en-US" altLang="en-US" sz="3200" dirty="0"/>
              <a:t> </a:t>
            </a:r>
            <a:r>
              <a:rPr lang="en-US" altLang="en-US" sz="3200" dirty="0" err="1"/>
              <a:t>Kasus</a:t>
            </a:r>
            <a:endParaRPr lang="en-US" altLang="en-US" sz="3200" dirty="0"/>
          </a:p>
          <a:p>
            <a:pPr marL="514350" indent="-514350" eaLnBrk="1" hangingPunct="1">
              <a:buFont typeface="+mj-lt"/>
              <a:buAutoNum type="arabicPeriod"/>
            </a:pPr>
            <a:r>
              <a:rPr lang="en-US" altLang="en-US" sz="3200" dirty="0" err="1"/>
              <a:t>Fenomenologi</a:t>
            </a:r>
            <a:r>
              <a:rPr lang="th-TH" altLang="en-US" sz="3200" dirty="0"/>
              <a:t> </a:t>
            </a:r>
            <a:endParaRPr lang="en-US" altLang="en-US" sz="3200" dirty="0"/>
          </a:p>
          <a:p>
            <a:pPr marL="514350" indent="-514350" eaLnBrk="1" hangingPunct="1">
              <a:buFont typeface="+mj-lt"/>
              <a:buAutoNum type="arabicPeriod"/>
            </a:pPr>
            <a:r>
              <a:rPr lang="en-US" altLang="en-US" sz="3200" dirty="0"/>
              <a:t>Ethnography</a:t>
            </a:r>
          </a:p>
          <a:p>
            <a:pPr marL="514350" indent="-514350" eaLnBrk="1" hangingPunct="1">
              <a:buFont typeface="+mj-lt"/>
              <a:buAutoNum type="arabicPeriod"/>
            </a:pPr>
            <a:r>
              <a:rPr lang="en-US" altLang="en-US" sz="3200" dirty="0"/>
              <a:t>Grounded theory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dirty="0" err="1">
                <a:latin typeface="Calibri" pitchFamily="34" charset="0"/>
                <a:cs typeface="Calibri" pitchFamily="34" charset="0"/>
              </a:rPr>
              <a:t>Naratif</a:t>
            </a:r>
            <a:endParaRPr lang="en-US" dirty="0">
              <a:latin typeface="Calibri" pitchFamily="34" charset="0"/>
              <a:cs typeface="Calibri" pitchFamily="34" charset="0"/>
            </a:endParaRPr>
          </a:p>
        </p:txBody>
      </p:sp>
      <p:sp>
        <p:nvSpPr>
          <p:cNvPr id="16387" name="Content Placeholder 2"/>
          <p:cNvSpPr>
            <a:spLocks noGrp="1"/>
          </p:cNvSpPr>
          <p:nvPr>
            <p:ph idx="1"/>
          </p:nvPr>
        </p:nvSpPr>
        <p:spPr/>
        <p:txBody>
          <a:bodyPr/>
          <a:lstStyle/>
          <a:p>
            <a:r>
              <a:rPr lang="en-US" dirty="0" err="1">
                <a:latin typeface="Calibri" pitchFamily="34" charset="0"/>
                <a:cs typeface="Calibri" pitchFamily="34" charset="0"/>
              </a:rPr>
              <a:t>Mempelajari</a:t>
            </a:r>
            <a:r>
              <a:rPr lang="en-US" dirty="0">
                <a:latin typeface="Calibri" pitchFamily="34" charset="0"/>
                <a:cs typeface="Calibri" pitchFamily="34" charset="0"/>
              </a:rPr>
              <a:t> </a:t>
            </a:r>
            <a:r>
              <a:rPr lang="en-US" dirty="0" err="1">
                <a:latin typeface="Calibri" pitchFamily="34" charset="0"/>
                <a:cs typeface="Calibri" pitchFamily="34" charset="0"/>
              </a:rPr>
              <a:t>kehidupan</a:t>
            </a:r>
            <a:r>
              <a:rPr lang="en-US" dirty="0">
                <a:latin typeface="Calibri" pitchFamily="34" charset="0"/>
                <a:cs typeface="Calibri" pitchFamily="34" charset="0"/>
              </a:rPr>
              <a:t> orang</a:t>
            </a:r>
          </a:p>
          <a:p>
            <a:r>
              <a:rPr lang="en-US" dirty="0" err="1">
                <a:latin typeface="Calibri" pitchFamily="34" charset="0"/>
                <a:cs typeface="Calibri" pitchFamily="34" charset="0"/>
              </a:rPr>
              <a:t>Meminta</a:t>
            </a:r>
            <a:r>
              <a:rPr lang="en-US" dirty="0">
                <a:latin typeface="Calibri" pitchFamily="34" charset="0"/>
                <a:cs typeface="Calibri" pitchFamily="34" charset="0"/>
              </a:rPr>
              <a:t> </a:t>
            </a:r>
            <a:r>
              <a:rPr lang="en-US" dirty="0" err="1">
                <a:latin typeface="Calibri" pitchFamily="34" charset="0"/>
                <a:cs typeface="Calibri" pitchFamily="34" charset="0"/>
              </a:rPr>
              <a:t>informan</a:t>
            </a:r>
            <a:r>
              <a:rPr lang="en-US" dirty="0">
                <a:latin typeface="Calibri" pitchFamily="34" charset="0"/>
                <a:cs typeface="Calibri" pitchFamily="34" charset="0"/>
              </a:rPr>
              <a:t> </a:t>
            </a:r>
            <a:r>
              <a:rPr lang="en-US" dirty="0" err="1">
                <a:latin typeface="Calibri" pitchFamily="34" charset="0"/>
                <a:cs typeface="Calibri" pitchFamily="34" charset="0"/>
              </a:rPr>
              <a:t>menceritakan</a:t>
            </a:r>
            <a:r>
              <a:rPr lang="en-US" dirty="0">
                <a:latin typeface="Calibri" pitchFamily="34" charset="0"/>
                <a:cs typeface="Calibri" pitchFamily="34" charset="0"/>
              </a:rPr>
              <a:t> </a:t>
            </a:r>
            <a:r>
              <a:rPr lang="en-US" dirty="0" err="1">
                <a:latin typeface="Calibri" pitchFamily="34" charset="0"/>
                <a:cs typeface="Calibri" pitchFamily="34" charset="0"/>
              </a:rPr>
              <a:t>kehidupan</a:t>
            </a:r>
            <a:r>
              <a:rPr lang="en-US" dirty="0">
                <a:latin typeface="Calibri" pitchFamily="34" charset="0"/>
                <a:cs typeface="Calibri" pitchFamily="34" charset="0"/>
              </a:rPr>
              <a:t> </a:t>
            </a:r>
            <a:r>
              <a:rPr lang="en-US" dirty="0" err="1">
                <a:latin typeface="Calibri" pitchFamily="34" charset="0"/>
                <a:cs typeface="Calibri" pitchFamily="34" charset="0"/>
              </a:rPr>
              <a:t>mereka</a:t>
            </a:r>
            <a:endParaRPr lang="en-US" dirty="0">
              <a:latin typeface="Calibri" pitchFamily="34" charset="0"/>
              <a:cs typeface="Calibri" pitchFamily="34" charset="0"/>
            </a:endParaRPr>
          </a:p>
          <a:p>
            <a:r>
              <a:rPr lang="en-US" dirty="0" err="1">
                <a:latin typeface="Calibri" pitchFamily="34" charset="0"/>
                <a:cs typeface="Calibri" pitchFamily="34" charset="0"/>
              </a:rPr>
              <a:t>Informasi</a:t>
            </a:r>
            <a:r>
              <a:rPr lang="en-US" dirty="0">
                <a:latin typeface="Calibri" pitchFamily="34" charset="0"/>
                <a:cs typeface="Calibri" pitchFamily="34" charset="0"/>
              </a:rPr>
              <a:t> </a:t>
            </a:r>
            <a:r>
              <a:rPr lang="en-US" dirty="0" err="1">
                <a:latin typeface="Calibri" pitchFamily="34" charset="0"/>
                <a:cs typeface="Calibri" pitchFamily="34" charset="0"/>
              </a:rPr>
              <a:t>diceritakan</a:t>
            </a:r>
            <a:r>
              <a:rPr lang="en-US" dirty="0">
                <a:latin typeface="Calibri" pitchFamily="34" charset="0"/>
                <a:cs typeface="Calibri" pitchFamily="34" charset="0"/>
              </a:rPr>
              <a:t> </a:t>
            </a:r>
            <a:r>
              <a:rPr lang="en-US" dirty="0" err="1">
                <a:latin typeface="Calibri" pitchFamily="34" charset="0"/>
                <a:cs typeface="Calibri" pitchFamily="34" charset="0"/>
              </a:rPr>
              <a:t>kembali</a:t>
            </a:r>
            <a:r>
              <a:rPr lang="en-US" dirty="0">
                <a:latin typeface="Calibri" pitchFamily="34" charset="0"/>
                <a:cs typeface="Calibri" pitchFamily="34" charset="0"/>
              </a:rPr>
              <a:t> </a:t>
            </a:r>
            <a:r>
              <a:rPr lang="en-US" dirty="0" err="1">
                <a:latin typeface="Calibri" pitchFamily="34" charset="0"/>
                <a:cs typeface="Calibri" pitchFamily="34" charset="0"/>
              </a:rPr>
              <a:t>oleh</a:t>
            </a:r>
            <a:r>
              <a:rPr lang="en-US" dirty="0">
                <a:latin typeface="Calibri" pitchFamily="34" charset="0"/>
                <a:cs typeface="Calibri" pitchFamily="34" charset="0"/>
              </a:rPr>
              <a:t> </a:t>
            </a:r>
            <a:r>
              <a:rPr lang="en-US" dirty="0" err="1">
                <a:latin typeface="Calibri" pitchFamily="34" charset="0"/>
                <a:cs typeface="Calibri" pitchFamily="34" charset="0"/>
              </a:rPr>
              <a:t>peneliti</a:t>
            </a:r>
            <a:r>
              <a:rPr lang="en-US" dirty="0">
                <a:latin typeface="Calibri" pitchFamily="34" charset="0"/>
                <a:cs typeface="Calibri" pitchFamily="34" charset="0"/>
              </a:rPr>
              <a:t> </a:t>
            </a:r>
            <a:r>
              <a:rPr lang="en-US" dirty="0" err="1">
                <a:latin typeface="Calibri" pitchFamily="34" charset="0"/>
                <a:cs typeface="Calibri" pitchFamily="34" charset="0"/>
              </a:rPr>
              <a:t>menjadi</a:t>
            </a:r>
            <a:r>
              <a:rPr lang="en-US" dirty="0">
                <a:latin typeface="Calibri" pitchFamily="34" charset="0"/>
                <a:cs typeface="Calibri" pitchFamily="34" charset="0"/>
              </a:rPr>
              <a:t> </a:t>
            </a:r>
            <a:r>
              <a:rPr lang="en-US" dirty="0" err="1">
                <a:latin typeface="Calibri" pitchFamily="34" charset="0"/>
                <a:cs typeface="Calibri" pitchFamily="34" charset="0"/>
              </a:rPr>
              <a:t>suatu</a:t>
            </a:r>
            <a:r>
              <a:rPr lang="en-US" dirty="0">
                <a:latin typeface="Calibri" pitchFamily="34" charset="0"/>
                <a:cs typeface="Calibri" pitchFamily="34" charset="0"/>
              </a:rPr>
              <a:t> </a:t>
            </a:r>
            <a:r>
              <a:rPr lang="en-US" dirty="0" err="1">
                <a:latin typeface="Calibri" pitchFamily="34" charset="0"/>
                <a:cs typeface="Calibri" pitchFamily="34" charset="0"/>
              </a:rPr>
              <a:t>kronologi</a:t>
            </a:r>
            <a:r>
              <a:rPr lang="en-US" dirty="0">
                <a:latin typeface="Calibri" pitchFamily="34" charset="0"/>
                <a:cs typeface="Calibri" pitchFamily="34" charset="0"/>
              </a:rPr>
              <a:t> </a:t>
            </a:r>
            <a:r>
              <a:rPr lang="en-US" dirty="0" err="1">
                <a:latin typeface="Calibri" pitchFamily="34" charset="0"/>
                <a:cs typeface="Calibri" pitchFamily="34" charset="0"/>
              </a:rPr>
              <a:t>naratif</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212650861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362"/>
            <a:ext cx="4114800" cy="506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609600" y="1581150"/>
            <a:ext cx="4038600" cy="742950"/>
          </a:xfrm>
        </p:spPr>
        <p:txBody>
          <a:bodyPr>
            <a:normAutofit fontScale="90000"/>
          </a:bodyPr>
          <a:lstStyle/>
          <a:p>
            <a:r>
              <a:rPr lang="id-ID" dirty="0">
                <a:latin typeface="Arial Black" pitchFamily="34" charset="0"/>
              </a:rPr>
              <a:t>Gambar apa?</a:t>
            </a:r>
            <a:endParaRPr lang="en-US" dirty="0">
              <a:latin typeface="Arial Black" pitchFamily="34" charset="0"/>
            </a:endParaRPr>
          </a:p>
        </p:txBody>
      </p:sp>
    </p:spTree>
    <p:extLst>
      <p:ext uri="{BB962C8B-B14F-4D97-AF65-F5344CB8AC3E}">
        <p14:creationId xmlns:p14="http://schemas.microsoft.com/office/powerpoint/2010/main" val="3117068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a:latin typeface="Calibri" pitchFamily="34" charset="0"/>
                <a:cs typeface="Calibri" pitchFamily="34" charset="0"/>
              </a:rPr>
              <a:t>Case studies</a:t>
            </a:r>
          </a:p>
        </p:txBody>
      </p:sp>
      <p:sp>
        <p:nvSpPr>
          <p:cNvPr id="14339" name="Content Placeholder 2"/>
          <p:cNvSpPr>
            <a:spLocks noGrp="1"/>
          </p:cNvSpPr>
          <p:nvPr>
            <p:ph idx="1"/>
          </p:nvPr>
        </p:nvSpPr>
        <p:spPr/>
        <p:txBody>
          <a:bodyPr/>
          <a:lstStyle/>
          <a:p>
            <a:r>
              <a:rPr lang="en-US">
                <a:latin typeface="Calibri" pitchFamily="34" charset="0"/>
                <a:cs typeface="Calibri" pitchFamily="34" charset="0"/>
              </a:rPr>
              <a:t>Mengkaji secara mendalam suatu program, kegiatan, kejadian, proses, seseorang atau sekumpulan orang. </a:t>
            </a:r>
          </a:p>
          <a:p>
            <a:r>
              <a:rPr lang="en-US">
                <a:latin typeface="Calibri" pitchFamily="34" charset="0"/>
                <a:cs typeface="Calibri" pitchFamily="34" charset="0"/>
              </a:rPr>
              <a:t>Kasus dibatasi menurut waktu dan aktifitasnya</a:t>
            </a:r>
          </a:p>
          <a:p>
            <a:endParaRPr lang="en-US">
              <a:latin typeface="Calibri" pitchFamily="34" charset="0"/>
              <a:cs typeface="Calibri" pitchFamily="34" charset="0"/>
            </a:endParaRPr>
          </a:p>
        </p:txBody>
      </p:sp>
    </p:spTree>
    <p:extLst>
      <p:ext uri="{BB962C8B-B14F-4D97-AF65-F5344CB8AC3E}">
        <p14:creationId xmlns:p14="http://schemas.microsoft.com/office/powerpoint/2010/main" val="214772276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altLang="en-US" dirty="0"/>
              <a:t>Case study</a:t>
            </a:r>
          </a:p>
        </p:txBody>
      </p:sp>
      <p:sp>
        <p:nvSpPr>
          <p:cNvPr id="16387" name="Rectangle 3"/>
          <p:cNvSpPr>
            <a:spLocks noGrp="1" noChangeArrowheads="1"/>
          </p:cNvSpPr>
          <p:nvPr>
            <p:ph sz="quarter" idx="1"/>
          </p:nvPr>
        </p:nvSpPr>
        <p:spPr/>
        <p:txBody>
          <a:bodyPr>
            <a:normAutofit lnSpcReduction="10000"/>
          </a:bodyPr>
          <a:lstStyle/>
          <a:p>
            <a:pPr eaLnBrk="1" hangingPunct="1">
              <a:lnSpc>
                <a:spcPct val="90000"/>
              </a:lnSpc>
            </a:pPr>
            <a:r>
              <a:rPr lang="en-US" altLang="en-US" sz="2800"/>
              <a:t>Penelitian bertujuan untuk menggali lebih dalam terhadap sejumlah kecil kasus</a:t>
            </a:r>
          </a:p>
          <a:p>
            <a:pPr eaLnBrk="1" hangingPunct="1">
              <a:lnSpc>
                <a:spcPct val="90000"/>
              </a:lnSpc>
            </a:pPr>
            <a:r>
              <a:rPr lang="en-US" altLang="en-US" sz="2800"/>
              <a:t>Menggambarkan wujud sebuah unit seperti orang, organisasi, institusi, atau kejadian</a:t>
            </a:r>
          </a:p>
          <a:p>
            <a:pPr eaLnBrk="1" hangingPunct="1">
              <a:lnSpc>
                <a:spcPct val="90000"/>
              </a:lnSpc>
            </a:pPr>
            <a:r>
              <a:rPr lang="en-US" altLang="en-US" sz="2800"/>
              <a:t>Kisaran studinya bisa dari sederhana sampai  kompleks:</a:t>
            </a:r>
          </a:p>
          <a:p>
            <a:pPr lvl="1" eaLnBrk="1" hangingPunct="1">
              <a:lnSpc>
                <a:spcPct val="90000"/>
              </a:lnSpc>
            </a:pPr>
            <a:r>
              <a:rPr lang="en-US" altLang="en-US" sz="2300"/>
              <a:t>Yang paling sederhana adalah deskripsi kejadian tunggal</a:t>
            </a:r>
          </a:p>
          <a:p>
            <a:pPr lvl="1" eaLnBrk="1" hangingPunct="1">
              <a:lnSpc>
                <a:spcPct val="90000"/>
              </a:lnSpc>
            </a:pPr>
            <a:r>
              <a:rPr lang="en-US" altLang="en-US" sz="2200"/>
              <a:t>Yang lebih kompleks adalah analisi situasi sosial pada periode tertentu</a:t>
            </a:r>
          </a:p>
          <a:p>
            <a:pPr eaLnBrk="1" hangingPunct="1">
              <a:lnSpc>
                <a:spcPct val="90000"/>
              </a:lnSpc>
            </a:pPr>
            <a:endParaRPr lang="en-US" altLang="en-US"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lgn="ctr" eaLnBrk="1" hangingPunct="1"/>
            <a:r>
              <a:rPr lang="en-US" altLang="en-US"/>
              <a:t>Case study</a:t>
            </a:r>
          </a:p>
        </p:txBody>
      </p:sp>
      <p:sp>
        <p:nvSpPr>
          <p:cNvPr id="17411" name="Rectangle 3"/>
          <p:cNvSpPr>
            <a:spLocks noGrp="1" noChangeArrowheads="1"/>
          </p:cNvSpPr>
          <p:nvPr>
            <p:ph sz="quarter" idx="1"/>
          </p:nvPr>
        </p:nvSpPr>
        <p:spPr/>
        <p:txBody>
          <a:bodyPr/>
          <a:lstStyle/>
          <a:p>
            <a:pPr eaLnBrk="1" hangingPunct="1"/>
            <a:r>
              <a:rPr lang="en-US" altLang="en-US"/>
              <a:t>Studi kasus menghasilkan data yang kaya dan mendalam</a:t>
            </a:r>
          </a:p>
          <a:p>
            <a:pPr eaLnBrk="1" hangingPunct="1"/>
            <a:r>
              <a:rPr lang="en-US" altLang="en-US"/>
              <a:t>Menggambarkan kasus khusus secara detail</a:t>
            </a:r>
          </a:p>
          <a:p>
            <a:pPr eaLnBrk="1" hangingPunct="1"/>
            <a:r>
              <a:rPr lang="en-US" altLang="en-US"/>
              <a:t>Generalisasi bukan menjadi tujuan dari penelitian ini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dirty="0" err="1"/>
              <a:t>Fenomenologi</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charset="0"/>
              <a:buChar char="l"/>
              <a:defRPr/>
            </a:pPr>
            <a:r>
              <a:rPr lang="en-US" dirty="0" err="1"/>
              <a:t>Identifikasi</a:t>
            </a:r>
            <a:r>
              <a:rPr lang="en-US" dirty="0"/>
              <a:t> </a:t>
            </a:r>
            <a:r>
              <a:rPr lang="en-US" dirty="0" err="1"/>
              <a:t>esensi</a:t>
            </a:r>
            <a:r>
              <a:rPr lang="en-US" dirty="0"/>
              <a:t> </a:t>
            </a:r>
            <a:r>
              <a:rPr lang="en-US" dirty="0" err="1"/>
              <a:t>pengalaman</a:t>
            </a:r>
            <a:r>
              <a:rPr lang="en-US" dirty="0"/>
              <a:t> </a:t>
            </a:r>
            <a:r>
              <a:rPr lang="en-US" dirty="0" err="1"/>
              <a:t>manusia</a:t>
            </a:r>
            <a:r>
              <a:rPr lang="en-US" dirty="0"/>
              <a:t> </a:t>
            </a:r>
            <a:r>
              <a:rPr lang="en-US" dirty="0" err="1"/>
              <a:t>tentang</a:t>
            </a:r>
            <a:r>
              <a:rPr lang="en-US" dirty="0"/>
              <a:t> </a:t>
            </a:r>
            <a:r>
              <a:rPr lang="en-US" dirty="0" err="1"/>
              <a:t>suatu</a:t>
            </a:r>
            <a:r>
              <a:rPr lang="en-US" dirty="0"/>
              <a:t> </a:t>
            </a:r>
            <a:r>
              <a:rPr lang="en-US" dirty="0" err="1"/>
              <a:t>fenomena</a:t>
            </a:r>
            <a:endParaRPr lang="en-US" dirty="0"/>
          </a:p>
          <a:p>
            <a:pPr>
              <a:buFont typeface="Wingdings" charset="0"/>
              <a:buChar char="l"/>
              <a:defRPr/>
            </a:pPr>
            <a:r>
              <a:rPr lang="en-US" dirty="0" err="1"/>
              <a:t>Memahami</a:t>
            </a:r>
            <a:r>
              <a:rPr lang="en-US" dirty="0"/>
              <a:t> </a:t>
            </a:r>
            <a:r>
              <a:rPr lang="en-US" dirty="0" err="1"/>
              <a:t>pengalaman</a:t>
            </a:r>
            <a:r>
              <a:rPr lang="en-US" dirty="0"/>
              <a:t> </a:t>
            </a:r>
            <a:r>
              <a:rPr lang="en-US" dirty="0" err="1"/>
              <a:t>hidup</a:t>
            </a:r>
            <a:r>
              <a:rPr lang="en-US" dirty="0"/>
              <a:t> (the lived experiences) </a:t>
            </a:r>
            <a:r>
              <a:rPr lang="en-US" dirty="0" err="1"/>
              <a:t>suatu</a:t>
            </a:r>
            <a:r>
              <a:rPr lang="en-US" dirty="0"/>
              <a:t> </a:t>
            </a:r>
            <a:r>
              <a:rPr lang="en-US" dirty="0" err="1"/>
              <a:t>fenomena</a:t>
            </a:r>
            <a:endParaRPr lang="en-US" dirty="0"/>
          </a:p>
          <a:p>
            <a:pPr>
              <a:buFont typeface="Wingdings" charset="0"/>
              <a:buChar char="l"/>
              <a:defRPr/>
            </a:pPr>
            <a:r>
              <a:rPr lang="en-US" dirty="0" err="1"/>
              <a:t>Mengumpulkan</a:t>
            </a:r>
            <a:r>
              <a:rPr lang="en-US" dirty="0"/>
              <a:t> data </a:t>
            </a:r>
            <a:r>
              <a:rPr lang="en-US" dirty="0" err="1"/>
              <a:t>dari</a:t>
            </a:r>
            <a:r>
              <a:rPr lang="en-US" dirty="0"/>
              <a:t> </a:t>
            </a:r>
            <a:r>
              <a:rPr lang="en-US" dirty="0" err="1"/>
              <a:t>informan</a:t>
            </a:r>
            <a:r>
              <a:rPr lang="en-US" dirty="0"/>
              <a:t> yang </a:t>
            </a:r>
            <a:r>
              <a:rPr lang="en-US" dirty="0" err="1"/>
              <a:t>mengalami</a:t>
            </a:r>
            <a:r>
              <a:rPr lang="en-US" dirty="0"/>
              <a:t> </a:t>
            </a:r>
            <a:r>
              <a:rPr lang="en-US" dirty="0" err="1"/>
              <a:t>suatu</a:t>
            </a:r>
            <a:r>
              <a:rPr lang="en-US" dirty="0"/>
              <a:t> </a:t>
            </a:r>
            <a:r>
              <a:rPr lang="en-US" dirty="0" err="1"/>
              <a:t>fenomena</a:t>
            </a:r>
            <a:endParaRPr lang="en-US" dirty="0"/>
          </a:p>
          <a:p>
            <a:pPr>
              <a:buFont typeface="Wingdings" charset="0"/>
              <a:buChar char="l"/>
              <a:defRPr/>
            </a:pPr>
            <a:r>
              <a:rPr lang="en-US" dirty="0" err="1"/>
              <a:t>Sejumlah</a:t>
            </a:r>
            <a:r>
              <a:rPr lang="en-US" dirty="0"/>
              <a:t> </a:t>
            </a:r>
            <a:r>
              <a:rPr lang="en-US" dirty="0" err="1"/>
              <a:t>kecil</a:t>
            </a:r>
            <a:r>
              <a:rPr lang="en-US" dirty="0"/>
              <a:t> </a:t>
            </a:r>
            <a:r>
              <a:rPr lang="en-US" dirty="0" err="1"/>
              <a:t>informan</a:t>
            </a:r>
            <a:r>
              <a:rPr lang="en-US" dirty="0"/>
              <a:t> </a:t>
            </a:r>
            <a:r>
              <a:rPr lang="en-US" dirty="0" err="1"/>
              <a:t>diikuti</a:t>
            </a:r>
            <a:r>
              <a:rPr lang="en-US" dirty="0"/>
              <a:t> </a:t>
            </a:r>
            <a:r>
              <a:rPr lang="en-US" dirty="0" err="1"/>
              <a:t>secara</a:t>
            </a:r>
            <a:r>
              <a:rPr lang="en-US" dirty="0"/>
              <a:t> </a:t>
            </a:r>
            <a:r>
              <a:rPr lang="en-US" dirty="0" err="1"/>
              <a:t>mendalam</a:t>
            </a:r>
            <a:r>
              <a:rPr lang="en-US" dirty="0"/>
              <a:t> </a:t>
            </a:r>
            <a:r>
              <a:rPr lang="en-US" dirty="0" err="1"/>
              <a:t>untuk</a:t>
            </a:r>
            <a:r>
              <a:rPr lang="en-US" dirty="0"/>
              <a:t> </a:t>
            </a:r>
            <a:r>
              <a:rPr lang="en-US" dirty="0" err="1"/>
              <a:t>memahami</a:t>
            </a:r>
            <a:r>
              <a:rPr lang="en-US" dirty="0"/>
              <a:t> </a:t>
            </a:r>
            <a:r>
              <a:rPr lang="en-US" dirty="0" err="1"/>
              <a:t>pengalaman</a:t>
            </a:r>
            <a:r>
              <a:rPr lang="en-US" dirty="0"/>
              <a:t> </a:t>
            </a:r>
            <a:r>
              <a:rPr lang="en-US" dirty="0" err="1"/>
              <a:t>hidup</a:t>
            </a:r>
            <a:r>
              <a:rPr lang="en-US" dirty="0"/>
              <a:t> </a:t>
            </a:r>
          </a:p>
        </p:txBody>
      </p:sp>
    </p:spTree>
    <p:extLst>
      <p:ext uri="{BB962C8B-B14F-4D97-AF65-F5344CB8AC3E}">
        <p14:creationId xmlns:p14="http://schemas.microsoft.com/office/powerpoint/2010/main" val="138474850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altLang="en-US" dirty="0" err="1"/>
              <a:t>Fenomenologi</a:t>
            </a:r>
            <a:endParaRPr lang="en-US" altLang="en-US" dirty="0"/>
          </a:p>
        </p:txBody>
      </p:sp>
      <p:sp>
        <p:nvSpPr>
          <p:cNvPr id="18435" name="Rectangle 3"/>
          <p:cNvSpPr>
            <a:spLocks noGrp="1" noChangeArrowheads="1"/>
          </p:cNvSpPr>
          <p:nvPr>
            <p:ph sz="quarter" idx="1"/>
          </p:nvPr>
        </p:nvSpPr>
        <p:spPr/>
        <p:txBody>
          <a:bodyPr>
            <a:normAutofit/>
          </a:bodyPr>
          <a:lstStyle/>
          <a:p>
            <a:pPr eaLnBrk="1" hangingPunct="1"/>
            <a:r>
              <a:rPr lang="en-US" altLang="en-US"/>
              <a:t>Fenomena bisa berbentuk even, situasi, dan pengalaman atau konsep/sikap</a:t>
            </a:r>
          </a:p>
          <a:p>
            <a:pPr eaLnBrk="1" hangingPunct="1"/>
            <a:r>
              <a:rPr lang="en-US" altLang="en-US"/>
              <a:t>Kita dikelilingi banyak fenomena, kita sadar akan tetapi tidak sepenuhnya memahami</a:t>
            </a:r>
          </a:p>
          <a:p>
            <a:pPr eaLnBrk="1" hangingPunct="1"/>
            <a:r>
              <a:rPr lang="en-US" altLang="en-US"/>
              <a:t>Kurangnya pemahaman akan fenomena karena kebanyakan tidak digambarkan dan dijelaskan secara detail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altLang="en-US" dirty="0" err="1"/>
              <a:t>Fenomenologi</a:t>
            </a:r>
            <a:endParaRPr lang="en-US" altLang="en-US" dirty="0"/>
          </a:p>
        </p:txBody>
      </p:sp>
      <p:sp>
        <p:nvSpPr>
          <p:cNvPr id="19459" name="Rectangle 3"/>
          <p:cNvSpPr>
            <a:spLocks noGrp="1" noChangeArrowheads="1"/>
          </p:cNvSpPr>
          <p:nvPr>
            <p:ph sz="quarter" idx="1"/>
          </p:nvPr>
        </p:nvSpPr>
        <p:spPr/>
        <p:txBody>
          <a:bodyPr>
            <a:normAutofit lnSpcReduction="10000"/>
          </a:bodyPr>
          <a:lstStyle/>
          <a:p>
            <a:pPr eaLnBrk="1" hangingPunct="1"/>
            <a:r>
              <a:rPr lang="en-US" altLang="en-US" sz="2700"/>
              <a:t>Penelitian diawali dengan adanya gap dalam pemahaman kita</a:t>
            </a:r>
          </a:p>
          <a:p>
            <a:pPr eaLnBrk="1" hangingPunct="1"/>
            <a:r>
              <a:rPr lang="en-US" altLang="en-US" sz="2700"/>
              <a:t>Klarifikasi atau iluminasi sangat dibutuhkan</a:t>
            </a:r>
          </a:p>
          <a:p>
            <a:pPr eaLnBrk="1" hangingPunct="1"/>
            <a:r>
              <a:rPr lang="en-US" altLang="en-US" sz="2700"/>
              <a:t>Fenomenologi riset tidak perlu memberikan penjelasan yang pasti tentang terjadi nya fenomena tetapi justru meningkatkan kesadaran dan pemahaman secara </a:t>
            </a:r>
            <a:r>
              <a:rPr lang="en-US" altLang="en-US" sz="2700" b="1"/>
              <a:t>insight</a:t>
            </a:r>
            <a:r>
              <a:rPr lang="en-US" altLang="en-US" sz="2700"/>
              <a:t> kepada pembacanya tentang fenomena tersebut.</a:t>
            </a:r>
          </a:p>
          <a:p>
            <a:pPr eaLnBrk="1" hangingPunct="1"/>
            <a:endParaRPr lang="en-US" altLang="en-US" sz="27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285750"/>
            <a:ext cx="8153400" cy="742950"/>
          </a:xfrm>
        </p:spPr>
        <p:txBody>
          <a:bodyPr>
            <a:normAutofit fontScale="90000"/>
          </a:bodyPr>
          <a:lstStyle/>
          <a:p>
            <a:pPr eaLnBrk="1" hangingPunct="1"/>
            <a:r>
              <a:rPr lang="en-US" altLang="en-US" dirty="0" err="1"/>
              <a:t>Ethnografi</a:t>
            </a:r>
            <a:endParaRPr lang="en-US" altLang="en-US" dirty="0"/>
          </a:p>
        </p:txBody>
      </p:sp>
      <p:sp>
        <p:nvSpPr>
          <p:cNvPr id="20483" name="Rectangle 3"/>
          <p:cNvSpPr>
            <a:spLocks noGrp="1" noChangeArrowheads="1"/>
          </p:cNvSpPr>
          <p:nvPr>
            <p:ph sz="quarter" idx="1"/>
          </p:nvPr>
        </p:nvSpPr>
        <p:spPr>
          <a:xfrm>
            <a:off x="685800" y="1200150"/>
            <a:ext cx="8458200" cy="3429000"/>
          </a:xfrm>
        </p:spPr>
        <p:txBody>
          <a:bodyPr>
            <a:normAutofit fontScale="92500" lnSpcReduction="20000"/>
          </a:bodyPr>
          <a:lstStyle/>
          <a:p>
            <a:pPr eaLnBrk="1" hangingPunct="1"/>
            <a:r>
              <a:rPr lang="en-US" altLang="en-US"/>
              <a:t>Berlatarbelakang anthropology (Budaya)</a:t>
            </a:r>
          </a:p>
          <a:p>
            <a:pPr eaLnBrk="1" hangingPunct="1"/>
            <a:r>
              <a:rPr lang="en-US" altLang="en-US"/>
              <a:t>Berarti ‘gambaran masyarakat’</a:t>
            </a:r>
          </a:p>
          <a:p>
            <a:pPr eaLnBrk="1" hangingPunct="1"/>
            <a:r>
              <a:rPr lang="en-US" altLang="en-US"/>
              <a:t>Merupakan dekripsi budaya dan masyarakat </a:t>
            </a:r>
          </a:p>
          <a:p>
            <a:pPr eaLnBrk="1" hangingPunct="1"/>
            <a:r>
              <a:rPr lang="en-US" altLang="en-US"/>
              <a:t>Parameter budaya :</a:t>
            </a:r>
          </a:p>
          <a:p>
            <a:pPr lvl="1" eaLnBrk="1" hangingPunct="1"/>
            <a:r>
              <a:rPr lang="en-US" altLang="en-US"/>
              <a:t>Geografi: bagian tertentu dari sebuah negara/ tempat</a:t>
            </a:r>
          </a:p>
          <a:p>
            <a:pPr lvl="1" eaLnBrk="1" hangingPunct="1"/>
            <a:r>
              <a:rPr lang="en-US" altLang="en-US"/>
              <a:t>Agama</a:t>
            </a:r>
          </a:p>
          <a:p>
            <a:pPr lvl="1" eaLnBrk="1" hangingPunct="1"/>
            <a:r>
              <a:rPr lang="en-US" altLang="en-US"/>
              <a:t>Suku bangsa</a:t>
            </a:r>
          </a:p>
          <a:p>
            <a:pPr lvl="1" eaLnBrk="1" hangingPunct="1"/>
            <a:r>
              <a:rPr lang="en-US" altLang="en-US"/>
              <a:t>Shared experience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342900"/>
            <a:ext cx="8153400" cy="742950"/>
          </a:xfrm>
        </p:spPr>
        <p:txBody>
          <a:bodyPr>
            <a:normAutofit fontScale="90000"/>
          </a:bodyPr>
          <a:lstStyle/>
          <a:p>
            <a:pPr eaLnBrk="1" hangingPunct="1"/>
            <a:r>
              <a:rPr lang="en-US" altLang="en-US" dirty="0"/>
              <a:t>Ethnography</a:t>
            </a:r>
          </a:p>
        </p:txBody>
      </p:sp>
      <p:sp>
        <p:nvSpPr>
          <p:cNvPr id="21507" name="Rectangle 3"/>
          <p:cNvSpPr>
            <a:spLocks noGrp="1" noChangeArrowheads="1"/>
          </p:cNvSpPr>
          <p:nvPr>
            <p:ph sz="quarter" idx="1"/>
          </p:nvPr>
        </p:nvSpPr>
        <p:spPr/>
        <p:txBody>
          <a:bodyPr>
            <a:normAutofit/>
          </a:bodyPr>
          <a:lstStyle/>
          <a:p>
            <a:pPr eaLnBrk="1" hangingPunct="1">
              <a:lnSpc>
                <a:spcPct val="90000"/>
              </a:lnSpc>
            </a:pPr>
            <a:r>
              <a:rPr lang="en-US" altLang="en-US" sz="2700"/>
              <a:t>Contoh: adanya budaya yang mengatur kontak antara pria dan wanita membuat wanita asia sungkan untuk melakukan cervical screening</a:t>
            </a:r>
          </a:p>
          <a:p>
            <a:pPr eaLnBrk="1" hangingPunct="1">
              <a:lnSpc>
                <a:spcPct val="90000"/>
              </a:lnSpc>
            </a:pPr>
            <a:r>
              <a:rPr lang="en-US" altLang="en-US" sz="2700"/>
              <a:t>Etnografi membantu para petugas kesehatan untuk mengembangkan kesadaran budaya dan sensitivitas sekaligus menguatkan kualitas penyediaan pelayanan kesehatan bagi masyarakat dari berbagai budaya</a:t>
            </a:r>
          </a:p>
          <a:p>
            <a:pPr eaLnBrk="1" hangingPunct="1">
              <a:lnSpc>
                <a:spcPct val="90000"/>
              </a:lnSpc>
            </a:pPr>
            <a:endParaRPr lang="en-US" altLang="en-US" sz="27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42900"/>
            <a:ext cx="8153400" cy="742950"/>
          </a:xfrm>
        </p:spPr>
        <p:txBody>
          <a:bodyPr>
            <a:normAutofit fontScale="90000"/>
          </a:bodyPr>
          <a:lstStyle/>
          <a:p>
            <a:pPr eaLnBrk="1" hangingPunct="1"/>
            <a:r>
              <a:rPr lang="en-US" altLang="en-US" dirty="0"/>
              <a:t>Ethnography</a:t>
            </a:r>
          </a:p>
        </p:txBody>
      </p:sp>
      <p:sp>
        <p:nvSpPr>
          <p:cNvPr id="22531" name="Rectangle 3"/>
          <p:cNvSpPr>
            <a:spLocks noGrp="1" noChangeArrowheads="1"/>
          </p:cNvSpPr>
          <p:nvPr>
            <p:ph sz="quarter" idx="1"/>
          </p:nvPr>
        </p:nvSpPr>
        <p:spPr>
          <a:xfrm>
            <a:off x="533400" y="1371600"/>
            <a:ext cx="8153400" cy="3200400"/>
          </a:xfrm>
        </p:spPr>
        <p:txBody>
          <a:bodyPr>
            <a:normAutofit fontScale="92500"/>
          </a:bodyPr>
          <a:lstStyle/>
          <a:p>
            <a:pPr eaLnBrk="1" hangingPunct="1"/>
            <a:r>
              <a:rPr lang="en-US" altLang="en-US" sz="2700" dirty="0" err="1"/>
              <a:t>Memerlukan</a:t>
            </a:r>
            <a:r>
              <a:rPr lang="en-US" altLang="en-US" sz="2700" dirty="0"/>
              <a:t> </a:t>
            </a:r>
            <a:r>
              <a:rPr lang="en-US" altLang="en-US" sz="2700" dirty="0" err="1"/>
              <a:t>banyak</a:t>
            </a:r>
            <a:r>
              <a:rPr lang="en-US" altLang="en-US" sz="2700" dirty="0"/>
              <a:t> </a:t>
            </a:r>
            <a:r>
              <a:rPr lang="en-US" altLang="en-US" sz="2700" dirty="0" err="1"/>
              <a:t>kerja</a:t>
            </a:r>
            <a:r>
              <a:rPr lang="en-US" altLang="en-US" sz="2700" dirty="0"/>
              <a:t> di </a:t>
            </a:r>
            <a:r>
              <a:rPr lang="en-US" altLang="en-US" sz="2700" dirty="0" err="1"/>
              <a:t>lapangan</a:t>
            </a:r>
            <a:endParaRPr lang="en-US" altLang="en-US" sz="2700" dirty="0"/>
          </a:p>
          <a:p>
            <a:pPr eaLnBrk="1" hangingPunct="1"/>
            <a:r>
              <a:rPr lang="en-US" altLang="en-US" sz="2700" dirty="0" err="1"/>
              <a:t>Pengumpulan</a:t>
            </a:r>
            <a:r>
              <a:rPr lang="en-US" altLang="en-US" sz="2700" dirty="0"/>
              <a:t> data </a:t>
            </a:r>
            <a:r>
              <a:rPr lang="en-US" altLang="en-US" sz="2700" dirty="0" err="1"/>
              <a:t>dengan</a:t>
            </a:r>
            <a:r>
              <a:rPr lang="en-US" altLang="en-US" sz="2700" dirty="0"/>
              <a:t> </a:t>
            </a:r>
            <a:r>
              <a:rPr lang="en-US" altLang="en-US" sz="2700" dirty="0" err="1"/>
              <a:t>wawancara</a:t>
            </a:r>
            <a:r>
              <a:rPr lang="en-US" altLang="en-US" sz="2700" dirty="0"/>
              <a:t> </a:t>
            </a:r>
            <a:r>
              <a:rPr lang="en-US" altLang="en-US" sz="2700" dirty="0" err="1"/>
              <a:t>infromal</a:t>
            </a:r>
            <a:r>
              <a:rPr lang="en-US" altLang="en-US" sz="2700" dirty="0"/>
              <a:t> </a:t>
            </a:r>
            <a:r>
              <a:rPr lang="en-US" altLang="en-US" sz="2700" dirty="0" err="1"/>
              <a:t>dan</a:t>
            </a:r>
            <a:r>
              <a:rPr lang="en-US" altLang="en-US" sz="2700" dirty="0"/>
              <a:t> formal</a:t>
            </a:r>
          </a:p>
          <a:p>
            <a:pPr eaLnBrk="1" hangingPunct="1"/>
            <a:r>
              <a:rPr lang="en-US" altLang="en-US" sz="2700" dirty="0" err="1"/>
              <a:t>Seringkali</a:t>
            </a:r>
            <a:r>
              <a:rPr lang="en-US" altLang="en-US" sz="2700" dirty="0"/>
              <a:t> </a:t>
            </a:r>
            <a:r>
              <a:rPr lang="en-US" altLang="en-US" sz="2700" dirty="0" err="1"/>
              <a:t>mewawancarai</a:t>
            </a:r>
            <a:r>
              <a:rPr lang="en-US" altLang="en-US" sz="2700" dirty="0"/>
              <a:t> </a:t>
            </a:r>
            <a:r>
              <a:rPr lang="en-US" altLang="en-US" sz="2700" dirty="0" err="1"/>
              <a:t>individu</a:t>
            </a:r>
            <a:r>
              <a:rPr lang="en-US" altLang="en-US" sz="2700" dirty="0"/>
              <a:t> </a:t>
            </a:r>
            <a:r>
              <a:rPr lang="en-US" altLang="en-US" sz="2700" dirty="0" err="1"/>
              <a:t>untuk</a:t>
            </a:r>
            <a:r>
              <a:rPr lang="en-US" altLang="en-US" sz="2700" dirty="0"/>
              <a:t> </a:t>
            </a:r>
            <a:r>
              <a:rPr lang="en-US" altLang="en-US" sz="2700" dirty="0" err="1"/>
              <a:t>berbagai</a:t>
            </a:r>
            <a:r>
              <a:rPr lang="en-US" altLang="en-US" sz="2700" dirty="0"/>
              <a:t> </a:t>
            </a:r>
            <a:r>
              <a:rPr lang="en-US" altLang="en-US" sz="2700" dirty="0" err="1"/>
              <a:t>kegiatan</a:t>
            </a:r>
            <a:endParaRPr lang="en-US" altLang="en-US" sz="2700" dirty="0"/>
          </a:p>
          <a:p>
            <a:pPr eaLnBrk="1" hangingPunct="1"/>
            <a:r>
              <a:rPr lang="en-US" altLang="en-US" sz="2700" dirty="0" err="1"/>
              <a:t>Memerlukan</a:t>
            </a:r>
            <a:r>
              <a:rPr lang="en-US" altLang="en-US" sz="2700" dirty="0"/>
              <a:t> </a:t>
            </a:r>
            <a:r>
              <a:rPr lang="en-US" altLang="en-US" sz="2700" dirty="0" err="1"/>
              <a:t>observasi</a:t>
            </a:r>
            <a:r>
              <a:rPr lang="en-US" altLang="en-US" sz="2700" dirty="0"/>
              <a:t> </a:t>
            </a:r>
            <a:r>
              <a:rPr lang="en-US" altLang="en-US" sz="2700" dirty="0" err="1"/>
              <a:t>partisipasi</a:t>
            </a:r>
            <a:endParaRPr lang="en-US" altLang="en-US" sz="2700" dirty="0"/>
          </a:p>
          <a:p>
            <a:pPr eaLnBrk="1" hangingPunct="1"/>
            <a:r>
              <a:rPr lang="en-US" altLang="en-US" sz="2700" dirty="0" err="1"/>
              <a:t>Sangat</a:t>
            </a:r>
            <a:r>
              <a:rPr lang="en-US" altLang="en-US" sz="2700" dirty="0"/>
              <a:t> </a:t>
            </a:r>
            <a:r>
              <a:rPr lang="en-US" altLang="en-US" sz="2700" dirty="0" err="1"/>
              <a:t>memboroskan</a:t>
            </a:r>
            <a:r>
              <a:rPr lang="en-US" altLang="en-US" sz="2700" dirty="0"/>
              <a:t> </a:t>
            </a:r>
            <a:r>
              <a:rPr lang="en-US" altLang="en-US" sz="2700" dirty="0" err="1"/>
              <a:t>waktu</a:t>
            </a:r>
            <a:endParaRPr lang="en-US" altLang="en-US" sz="2700" dirty="0"/>
          </a:p>
          <a:p>
            <a:pPr eaLnBrk="1" hangingPunct="1"/>
            <a:r>
              <a:rPr lang="en-US" altLang="en-US" sz="2700" dirty="0" err="1"/>
              <a:t>Periode</a:t>
            </a:r>
            <a:r>
              <a:rPr lang="en-US" altLang="en-US" sz="2700" dirty="0"/>
              <a:t> </a:t>
            </a:r>
            <a:r>
              <a:rPr lang="en-US" altLang="en-US" sz="2700" dirty="0" err="1"/>
              <a:t>kerja</a:t>
            </a:r>
            <a:r>
              <a:rPr lang="en-US" altLang="en-US" sz="2700" dirty="0"/>
              <a:t> di </a:t>
            </a:r>
            <a:r>
              <a:rPr lang="en-US" altLang="en-US" sz="2700" dirty="0" err="1"/>
              <a:t>lapangan</a:t>
            </a:r>
            <a:r>
              <a:rPr lang="en-US" altLang="en-US" sz="2700" dirty="0"/>
              <a:t> </a:t>
            </a:r>
            <a:r>
              <a:rPr lang="en-US" altLang="en-US" sz="2700" dirty="0" err="1"/>
              <a:t>sangat</a:t>
            </a:r>
            <a:r>
              <a:rPr lang="en-US" altLang="en-US" sz="2700" dirty="0"/>
              <a:t> / </a:t>
            </a:r>
            <a:r>
              <a:rPr lang="en-US" altLang="en-US" sz="2700" dirty="0" err="1"/>
              <a:t>relatif</a:t>
            </a:r>
            <a:r>
              <a:rPr lang="en-US" altLang="en-US" sz="2700" dirty="0"/>
              <a:t> lama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342900"/>
            <a:ext cx="8153400" cy="742950"/>
          </a:xfrm>
        </p:spPr>
        <p:txBody>
          <a:bodyPr>
            <a:normAutofit fontScale="90000"/>
          </a:bodyPr>
          <a:lstStyle/>
          <a:p>
            <a:pPr eaLnBrk="1" hangingPunct="1"/>
            <a:r>
              <a:rPr lang="en-US" altLang="en-US" dirty="0"/>
              <a:t>Ethnography</a:t>
            </a:r>
          </a:p>
        </p:txBody>
      </p:sp>
      <p:sp>
        <p:nvSpPr>
          <p:cNvPr id="23555" name="Rectangle 3"/>
          <p:cNvSpPr>
            <a:spLocks noGrp="1" noChangeArrowheads="1"/>
          </p:cNvSpPr>
          <p:nvPr>
            <p:ph sz="quarter" idx="1"/>
          </p:nvPr>
        </p:nvSpPr>
        <p:spPr>
          <a:xfrm>
            <a:off x="533400" y="1257300"/>
            <a:ext cx="8153400" cy="3371850"/>
          </a:xfrm>
        </p:spPr>
        <p:txBody>
          <a:bodyPr>
            <a:normAutofit fontScale="92500" lnSpcReduction="20000"/>
          </a:bodyPr>
          <a:lstStyle/>
          <a:p>
            <a:pPr eaLnBrk="1" hangingPunct="1">
              <a:lnSpc>
                <a:spcPct val="90000"/>
              </a:lnSpc>
            </a:pPr>
            <a:r>
              <a:rPr lang="en-US" altLang="en-US" sz="2400"/>
              <a:t>Analisa data dengan mempergunakan pendekatan emik (peneliti berusaha menginterpretasi data dari perspektif masyarakat yang diteliti)</a:t>
            </a:r>
          </a:p>
          <a:p>
            <a:pPr eaLnBrk="1" hangingPunct="1">
              <a:lnSpc>
                <a:spcPct val="90000"/>
              </a:lnSpc>
            </a:pPr>
            <a:r>
              <a:rPr lang="en-US" altLang="en-US" sz="2400"/>
              <a:t>Seringkali mempergunakan bahasa lokal untuk mendeskripsikan fenomena (mis. Diare.. Disebut apa…sbg gejala…)</a:t>
            </a:r>
          </a:p>
          <a:p>
            <a:pPr eaLnBrk="1" hangingPunct="1">
              <a:lnSpc>
                <a:spcPct val="90000"/>
              </a:lnSpc>
            </a:pPr>
            <a:r>
              <a:rPr lang="en-US" altLang="en-US" sz="2400"/>
              <a:t>Kesulitannya bila peneliti tidak familiar dg sosial budaya masy atau dg bahasa lokal</a:t>
            </a:r>
          </a:p>
          <a:p>
            <a:pPr eaLnBrk="1" hangingPunct="1">
              <a:lnSpc>
                <a:spcPct val="90000"/>
              </a:lnSpc>
            </a:pPr>
            <a:r>
              <a:rPr lang="en-US" altLang="en-US" sz="2400"/>
              <a:t>Peneliti sebagai outsider bisa menyebabkan kebingungan atau kesalahpahaman</a:t>
            </a:r>
          </a:p>
          <a:p>
            <a:pPr eaLnBrk="1" hangingPunct="1">
              <a:lnSpc>
                <a:spcPct val="90000"/>
              </a:lnSpc>
            </a:pPr>
            <a:r>
              <a:rPr lang="en-US" altLang="en-US" sz="2400"/>
              <a:t>Peneliti harus kembali ke lapangan untuk mengecek interpretasinya dengan informan untuk validasi data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870"/>
            <a:ext cx="7085586" cy="504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04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dirty="0"/>
              <a:t>Grounded Theory</a:t>
            </a:r>
          </a:p>
        </p:txBody>
      </p:sp>
      <p:sp>
        <p:nvSpPr>
          <p:cNvPr id="3" name="Content Placeholder 2"/>
          <p:cNvSpPr>
            <a:spLocks noGrp="1"/>
          </p:cNvSpPr>
          <p:nvPr>
            <p:ph idx="1"/>
          </p:nvPr>
        </p:nvSpPr>
        <p:spPr/>
        <p:txBody>
          <a:bodyPr>
            <a:normAutofit fontScale="92500" lnSpcReduction="20000"/>
          </a:bodyPr>
          <a:lstStyle/>
          <a:p>
            <a:pPr>
              <a:buFont typeface="Wingdings" charset="0"/>
              <a:buChar char="l"/>
              <a:defRPr/>
            </a:pPr>
            <a:r>
              <a:rPr lang="en-US" dirty="0" err="1"/>
              <a:t>Berusaha</a:t>
            </a:r>
            <a:r>
              <a:rPr lang="en-US" dirty="0"/>
              <a:t> </a:t>
            </a:r>
            <a:r>
              <a:rPr lang="en-US" dirty="0" err="1"/>
              <a:t>membangun</a:t>
            </a:r>
            <a:r>
              <a:rPr lang="en-US" dirty="0"/>
              <a:t> </a:t>
            </a:r>
            <a:r>
              <a:rPr lang="en-US" dirty="0" err="1"/>
              <a:t>teori</a:t>
            </a:r>
            <a:r>
              <a:rPr lang="en-US" dirty="0"/>
              <a:t> </a:t>
            </a:r>
            <a:r>
              <a:rPr lang="en-US" dirty="0" err="1"/>
              <a:t>abstrak</a:t>
            </a:r>
            <a:r>
              <a:rPr lang="en-US" dirty="0"/>
              <a:t> </a:t>
            </a:r>
            <a:r>
              <a:rPr lang="en-US" dirty="0" err="1"/>
              <a:t>suatu</a:t>
            </a:r>
            <a:r>
              <a:rPr lang="en-US" dirty="0"/>
              <a:t> proses, </a:t>
            </a:r>
            <a:r>
              <a:rPr lang="en-US" dirty="0" err="1"/>
              <a:t>aksi</a:t>
            </a:r>
            <a:r>
              <a:rPr lang="en-US" dirty="0"/>
              <a:t>, </a:t>
            </a:r>
            <a:r>
              <a:rPr lang="en-US" dirty="0" err="1"/>
              <a:t>interaksi</a:t>
            </a:r>
            <a:r>
              <a:rPr lang="en-US" dirty="0"/>
              <a:t> </a:t>
            </a:r>
            <a:r>
              <a:rPr lang="en-US" dirty="0" err="1"/>
              <a:t>berdasarkan</a:t>
            </a:r>
            <a:r>
              <a:rPr lang="en-US" dirty="0"/>
              <a:t> </a:t>
            </a:r>
            <a:r>
              <a:rPr lang="en-US" dirty="0" err="1"/>
              <a:t>pemahaman</a:t>
            </a:r>
            <a:r>
              <a:rPr lang="en-US" dirty="0"/>
              <a:t> </a:t>
            </a:r>
            <a:r>
              <a:rPr lang="en-US" dirty="0" err="1"/>
              <a:t>informan</a:t>
            </a:r>
            <a:endParaRPr lang="en-US" dirty="0"/>
          </a:p>
          <a:p>
            <a:pPr>
              <a:buFont typeface="Wingdings" charset="0"/>
              <a:buChar char="l"/>
              <a:defRPr/>
            </a:pPr>
            <a:r>
              <a:rPr lang="en-US" dirty="0" err="1"/>
              <a:t>Membutuhkan</a:t>
            </a:r>
            <a:r>
              <a:rPr lang="en-US" dirty="0"/>
              <a:t> </a:t>
            </a:r>
            <a:r>
              <a:rPr lang="en-US" dirty="0" err="1"/>
              <a:t>pengumpulan</a:t>
            </a:r>
            <a:r>
              <a:rPr lang="en-US" dirty="0"/>
              <a:t> data </a:t>
            </a:r>
            <a:r>
              <a:rPr lang="en-US" dirty="0" err="1"/>
              <a:t>bertahap</a:t>
            </a:r>
            <a:r>
              <a:rPr lang="en-US" dirty="0"/>
              <a:t> </a:t>
            </a:r>
            <a:r>
              <a:rPr lang="en-US" dirty="0" err="1"/>
              <a:t>untuk</a:t>
            </a:r>
            <a:r>
              <a:rPr lang="en-US" dirty="0"/>
              <a:t> </a:t>
            </a:r>
            <a:r>
              <a:rPr lang="en-US" dirty="0" err="1"/>
              <a:t>membangun</a:t>
            </a:r>
            <a:r>
              <a:rPr lang="en-US" dirty="0"/>
              <a:t> </a:t>
            </a:r>
            <a:r>
              <a:rPr lang="en-US" dirty="0" err="1"/>
              <a:t>kategori</a:t>
            </a:r>
            <a:r>
              <a:rPr lang="en-US" dirty="0"/>
              <a:t> </a:t>
            </a:r>
            <a:r>
              <a:rPr lang="en-US" dirty="0" err="1"/>
              <a:t>dan</a:t>
            </a:r>
            <a:r>
              <a:rPr lang="en-US" dirty="0"/>
              <a:t> </a:t>
            </a:r>
            <a:r>
              <a:rPr lang="en-US" dirty="0" err="1"/>
              <a:t>hubungan</a:t>
            </a:r>
            <a:r>
              <a:rPr lang="en-US" dirty="0"/>
              <a:t> </a:t>
            </a:r>
            <a:r>
              <a:rPr lang="en-US" dirty="0" err="1"/>
              <a:t>antar</a:t>
            </a:r>
            <a:r>
              <a:rPr lang="en-US" dirty="0"/>
              <a:t> </a:t>
            </a:r>
            <a:r>
              <a:rPr lang="en-US" dirty="0" err="1"/>
              <a:t>kategori</a:t>
            </a:r>
            <a:r>
              <a:rPr lang="en-US" dirty="0"/>
              <a:t> </a:t>
            </a:r>
            <a:r>
              <a:rPr lang="en-US" dirty="0" err="1"/>
              <a:t>dari</a:t>
            </a:r>
            <a:r>
              <a:rPr lang="en-US" dirty="0"/>
              <a:t> data yang </a:t>
            </a:r>
            <a:r>
              <a:rPr lang="en-US" dirty="0" err="1"/>
              <a:t>terkumpul</a:t>
            </a:r>
            <a:endParaRPr lang="en-US" dirty="0"/>
          </a:p>
          <a:p>
            <a:pPr>
              <a:buFont typeface="Wingdings" charset="0"/>
              <a:buChar char="l"/>
              <a:defRPr/>
            </a:pPr>
            <a:r>
              <a:rPr lang="en-US" dirty="0" err="1"/>
              <a:t>Analisa</a:t>
            </a:r>
            <a:r>
              <a:rPr lang="en-US" dirty="0"/>
              <a:t> </a:t>
            </a:r>
            <a:r>
              <a:rPr lang="en-US" dirty="0" err="1"/>
              <a:t>dilakukan</a:t>
            </a:r>
            <a:r>
              <a:rPr lang="en-US" dirty="0"/>
              <a:t> </a:t>
            </a:r>
            <a:r>
              <a:rPr lang="en-US" dirty="0" err="1"/>
              <a:t>dengan</a:t>
            </a:r>
            <a:r>
              <a:rPr lang="en-US" dirty="0"/>
              <a:t> </a:t>
            </a:r>
            <a:r>
              <a:rPr lang="en-US" dirty="0" err="1"/>
              <a:t>membandingkan</a:t>
            </a:r>
            <a:r>
              <a:rPr lang="en-US" dirty="0"/>
              <a:t> </a:t>
            </a:r>
            <a:r>
              <a:rPr lang="en-US" dirty="0" err="1"/>
              <a:t>secara</a:t>
            </a:r>
            <a:r>
              <a:rPr lang="en-US" dirty="0"/>
              <a:t> </a:t>
            </a:r>
            <a:r>
              <a:rPr lang="en-US" dirty="0" err="1"/>
              <a:t>terus</a:t>
            </a:r>
            <a:r>
              <a:rPr lang="en-US" dirty="0"/>
              <a:t> </a:t>
            </a:r>
            <a:r>
              <a:rPr lang="en-US" dirty="0" err="1"/>
              <a:t>menerus</a:t>
            </a:r>
            <a:endParaRPr lang="en-US" dirty="0"/>
          </a:p>
          <a:p>
            <a:pPr>
              <a:buFont typeface="Wingdings" charset="0"/>
              <a:buChar char="l"/>
              <a:defRPr/>
            </a:pPr>
            <a:r>
              <a:rPr lang="en-US" dirty="0" err="1"/>
              <a:t>Melihat</a:t>
            </a:r>
            <a:r>
              <a:rPr lang="en-US" dirty="0"/>
              <a:t> </a:t>
            </a:r>
            <a:r>
              <a:rPr lang="en-US" dirty="0" err="1"/>
              <a:t>pola</a:t>
            </a:r>
            <a:r>
              <a:rPr lang="en-US" dirty="0"/>
              <a:t> </a:t>
            </a:r>
            <a:r>
              <a:rPr lang="en-US" dirty="0" err="1"/>
              <a:t>dengan</a:t>
            </a:r>
            <a:r>
              <a:rPr lang="en-US" dirty="0"/>
              <a:t> </a:t>
            </a:r>
            <a:r>
              <a:rPr lang="en-US" dirty="0" err="1"/>
              <a:t>mengamati</a:t>
            </a:r>
            <a:r>
              <a:rPr lang="en-US" dirty="0"/>
              <a:t> </a:t>
            </a:r>
            <a:r>
              <a:rPr lang="en-US" dirty="0" err="1"/>
              <a:t>persamaan</a:t>
            </a:r>
            <a:r>
              <a:rPr lang="en-US" dirty="0"/>
              <a:t>, </a:t>
            </a:r>
            <a:r>
              <a:rPr lang="en-US" dirty="0" err="1"/>
              <a:t>perbedaan</a:t>
            </a:r>
            <a:endParaRPr lang="en-US" dirty="0"/>
          </a:p>
        </p:txBody>
      </p:sp>
    </p:spTree>
    <p:extLst>
      <p:ext uri="{BB962C8B-B14F-4D97-AF65-F5344CB8AC3E}">
        <p14:creationId xmlns:p14="http://schemas.microsoft.com/office/powerpoint/2010/main" val="344400462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ctr" eaLnBrk="1" hangingPunct="1"/>
            <a:r>
              <a:rPr lang="en-US" altLang="en-US"/>
              <a:t>Grounded study</a:t>
            </a:r>
          </a:p>
        </p:txBody>
      </p:sp>
      <p:sp>
        <p:nvSpPr>
          <p:cNvPr id="24579" name="Rectangle 3"/>
          <p:cNvSpPr>
            <a:spLocks noGrp="1" noChangeArrowheads="1"/>
          </p:cNvSpPr>
          <p:nvPr>
            <p:ph sz="quarter" idx="1"/>
          </p:nvPr>
        </p:nvSpPr>
        <p:spPr/>
        <p:txBody>
          <a:bodyPr>
            <a:normAutofit/>
          </a:bodyPr>
          <a:lstStyle/>
          <a:p>
            <a:pPr eaLnBrk="1" hangingPunct="1">
              <a:lnSpc>
                <a:spcPct val="90000"/>
              </a:lnSpc>
            </a:pPr>
            <a:r>
              <a:rPr lang="en-US" altLang="en-US" sz="2700"/>
              <a:t>Tujuan utama adalah mengembangkan teori baru melalui pengumpulan data dan analisis data tentang suatu fenomena</a:t>
            </a:r>
          </a:p>
          <a:p>
            <a:pPr eaLnBrk="1" hangingPunct="1">
              <a:lnSpc>
                <a:spcPct val="90000"/>
              </a:lnSpc>
            </a:pPr>
            <a:r>
              <a:rPr lang="en-US" altLang="en-US" sz="2700"/>
              <a:t>Mempelajari sesuatu jauh lebih dalam dari sebuah fenomena</a:t>
            </a:r>
          </a:p>
          <a:p>
            <a:pPr eaLnBrk="1" hangingPunct="1">
              <a:lnSpc>
                <a:spcPct val="90000"/>
              </a:lnSpc>
            </a:pPr>
            <a:r>
              <a:rPr lang="en-US" altLang="en-US" sz="2700"/>
              <a:t>Penjelasan yang muncul merupakan pengetahuan baru</a:t>
            </a:r>
          </a:p>
          <a:p>
            <a:pPr eaLnBrk="1" hangingPunct="1">
              <a:lnSpc>
                <a:spcPct val="90000"/>
              </a:lnSpc>
            </a:pPr>
            <a:r>
              <a:rPr lang="en-US" altLang="en-US" sz="2700"/>
              <a:t>Biasanya mengembangkan teori baru tentang sebuah fenomena</a:t>
            </a:r>
          </a:p>
          <a:p>
            <a:pPr eaLnBrk="1" hangingPunct="1">
              <a:lnSpc>
                <a:spcPct val="90000"/>
              </a:lnSpc>
              <a:buFont typeface="Wingdings" pitchFamily="2" charset="2"/>
              <a:buNone/>
            </a:pPr>
            <a:endParaRPr lang="en-US" altLang="en-US" sz="27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altLang="en-US" dirty="0"/>
              <a:t>Grounded study</a:t>
            </a:r>
          </a:p>
        </p:txBody>
      </p:sp>
      <p:sp>
        <p:nvSpPr>
          <p:cNvPr id="25603" name="Rectangle 3"/>
          <p:cNvSpPr>
            <a:spLocks noGrp="1" noChangeArrowheads="1"/>
          </p:cNvSpPr>
          <p:nvPr>
            <p:ph sz="quarter" idx="1"/>
          </p:nvPr>
        </p:nvSpPr>
        <p:spPr/>
        <p:txBody>
          <a:bodyPr>
            <a:normAutofit/>
          </a:bodyPr>
          <a:lstStyle/>
          <a:p>
            <a:pPr eaLnBrk="1" hangingPunct="1"/>
            <a:r>
              <a:rPr lang="en-US" altLang="en-US" sz="2700"/>
              <a:t>Teknik pengumpulan data sangat beragam</a:t>
            </a:r>
          </a:p>
          <a:p>
            <a:pPr eaLnBrk="1" hangingPunct="1"/>
            <a:r>
              <a:rPr lang="en-US" altLang="en-US" sz="2700"/>
              <a:t>Lebih utama dengan wawancara dan observasi</a:t>
            </a:r>
          </a:p>
          <a:p>
            <a:pPr eaLnBrk="1" hangingPunct="1"/>
            <a:r>
              <a:rPr lang="en-US" altLang="en-US" sz="2700"/>
              <a:t>Adanya literatur review dan analisis dokumentasi merupakan hal yang sangat penting</a:t>
            </a:r>
          </a:p>
          <a:p>
            <a:pPr eaLnBrk="1" hangingPunct="1"/>
            <a:r>
              <a:rPr lang="en-US" altLang="en-US" sz="2700"/>
              <a:t>Adanya pengumpulan dan analisis data secara simultan yang dikenal sebagai “constant comparative analysis”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en-US" dirty="0"/>
              <a:t>Grounded study</a:t>
            </a:r>
          </a:p>
        </p:txBody>
      </p:sp>
      <p:sp>
        <p:nvSpPr>
          <p:cNvPr id="26627" name="Rectangle 3"/>
          <p:cNvSpPr>
            <a:spLocks noGrp="1" noChangeArrowheads="1"/>
          </p:cNvSpPr>
          <p:nvPr>
            <p:ph sz="quarter" idx="1"/>
          </p:nvPr>
        </p:nvSpPr>
        <p:spPr/>
        <p:txBody>
          <a:bodyPr>
            <a:normAutofit lnSpcReduction="10000"/>
          </a:bodyPr>
          <a:lstStyle/>
          <a:p>
            <a:pPr eaLnBrk="1" hangingPunct="1"/>
            <a:r>
              <a:rPr lang="en-US" altLang="en-US" sz="2800"/>
              <a:t>Data ditranskrip dan dianalisa kontennya secepat mungkin mengikuti pengumpulan data</a:t>
            </a:r>
          </a:p>
          <a:p>
            <a:pPr eaLnBrk="1" hangingPunct="1"/>
            <a:r>
              <a:rPr lang="en-US" altLang="en-US" sz="2800"/>
              <a:t>Ide muncul dari analisis kemudian dimasukkan pada pengumpulan data berikutnya</a:t>
            </a:r>
          </a:p>
          <a:p>
            <a:pPr eaLnBrk="1" hangingPunct="1"/>
            <a:r>
              <a:rPr lang="en-US" altLang="en-US" sz="2800"/>
              <a:t>Pengumpulan data melalui wawancara semi terstruktur dapat dilakukan dan dijadwalkan bertahap meskipun pada pelaksanaan tahap berikutnya akan berbeda dengan jadwal semula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2648" y="171450"/>
            <a:ext cx="8378952" cy="742950"/>
          </a:xfrm>
        </p:spPr>
        <p:txBody>
          <a:bodyPr>
            <a:noAutofit/>
          </a:bodyPr>
          <a:lstStyle/>
          <a:p>
            <a:r>
              <a:rPr lang="id-ID" altLang="en-US" sz="3200" dirty="0"/>
              <a:t>Pengumpulan data Kualitatif</a:t>
            </a:r>
            <a:endParaRPr lang="id-ID" sz="3200" dirty="0"/>
          </a:p>
        </p:txBody>
      </p:sp>
      <p:sp>
        <p:nvSpPr>
          <p:cNvPr id="4" name="Content Placeholder 3"/>
          <p:cNvSpPr>
            <a:spLocks noGrp="1"/>
          </p:cNvSpPr>
          <p:nvPr>
            <p:ph sz="quarter" idx="1"/>
          </p:nvPr>
        </p:nvSpPr>
        <p:spPr>
          <a:xfrm>
            <a:off x="612648" y="1200150"/>
            <a:ext cx="8153400" cy="3943350"/>
          </a:xfrm>
        </p:spPr>
        <p:txBody>
          <a:bodyPr>
            <a:noAutofit/>
          </a:bodyPr>
          <a:lstStyle/>
          <a:p>
            <a:pPr marL="662940" lvl="1" indent="-342900"/>
            <a:r>
              <a:rPr lang="id-ID" altLang="en-US" sz="3600" dirty="0"/>
              <a:t>Wawancara mendalam (Indepth interview)</a:t>
            </a:r>
          </a:p>
          <a:p>
            <a:pPr marL="662940" lvl="1" indent="-342900"/>
            <a:r>
              <a:rPr lang="id-ID" altLang="en-US" sz="3600" dirty="0"/>
              <a:t>Focus Group </a:t>
            </a:r>
            <a:r>
              <a:rPr lang="id-ID" altLang="en-US" sz="3600" dirty="0" err="1"/>
              <a:t>Discussion</a:t>
            </a:r>
            <a:endParaRPr lang="id-ID" altLang="en-US" sz="3600" dirty="0"/>
          </a:p>
          <a:p>
            <a:pPr marL="662940" lvl="1" indent="-342900"/>
            <a:r>
              <a:rPr lang="id-ID" altLang="en-US" sz="3600" dirty="0"/>
              <a:t>Observasi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971551"/>
            <a:ext cx="7543800" cy="2402681"/>
          </a:xfrm>
        </p:spPr>
        <p:txBody>
          <a:bodyPr/>
          <a:lstStyle/>
          <a:p>
            <a:pPr fontAlgn="auto">
              <a:spcAft>
                <a:spcPts val="0"/>
              </a:spcAft>
              <a:defRPr/>
            </a:pPr>
            <a:r>
              <a:rPr lang="en-US" dirty="0" err="1"/>
              <a:t>Teknik</a:t>
            </a:r>
            <a:r>
              <a:rPr lang="en-US" dirty="0"/>
              <a:t> </a:t>
            </a:r>
            <a:r>
              <a:rPr lang="en-US" dirty="0" err="1"/>
              <a:t>Wawancara</a:t>
            </a:r>
            <a:r>
              <a:rPr lang="en-US" dirty="0"/>
              <a:t> </a:t>
            </a:r>
            <a:r>
              <a:rPr lang="en-US" dirty="0" err="1"/>
              <a:t>Mendalam</a:t>
            </a:r>
            <a:r>
              <a:rPr lang="en-US" dirty="0"/>
              <a:t> </a:t>
            </a:r>
            <a:br>
              <a:rPr lang="en-US" dirty="0"/>
            </a:br>
            <a:r>
              <a:rPr lang="en-US" dirty="0"/>
              <a:t>(</a:t>
            </a:r>
            <a:r>
              <a:rPr lang="en-US" dirty="0" err="1"/>
              <a:t>Indepth</a:t>
            </a:r>
            <a:r>
              <a:rPr lang="en-US" dirty="0"/>
              <a:t> Interview)</a:t>
            </a:r>
            <a:endParaRPr lang="id-ID" dirty="0"/>
          </a:p>
        </p:txBody>
      </p:sp>
      <p:sp>
        <p:nvSpPr>
          <p:cNvPr id="6" name="Subtitle 5"/>
          <p:cNvSpPr>
            <a:spLocks noGrp="1"/>
          </p:cNvSpPr>
          <p:nvPr>
            <p:ph type="subTitle" idx="1"/>
          </p:nvPr>
        </p:nvSpPr>
        <p:spPr>
          <a:xfrm>
            <a:off x="685800" y="3429000"/>
            <a:ext cx="6461125" cy="800100"/>
          </a:xfrm>
        </p:spPr>
        <p:txBody>
          <a:bodyPr rtlCol="0"/>
          <a:lstStyle/>
          <a:p>
            <a:pPr fontAlgn="auto">
              <a:spcAft>
                <a:spcPts val="0"/>
              </a:spcAft>
              <a:buFont typeface="Arial" pitchFamily="34" charset="0"/>
              <a:buNone/>
              <a:defRPr/>
            </a:pPr>
            <a:endParaRPr lang="id-ID"/>
          </a:p>
        </p:txBody>
      </p:sp>
    </p:spTree>
    <p:extLst>
      <p:ext uri="{BB962C8B-B14F-4D97-AF65-F5344CB8AC3E}">
        <p14:creationId xmlns:p14="http://schemas.microsoft.com/office/powerpoint/2010/main" val="2953264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4294967295"/>
          </p:nvPr>
        </p:nvSpPr>
        <p:spPr>
          <a:xfrm>
            <a:off x="304800" y="1123950"/>
            <a:ext cx="8534400" cy="3733800"/>
          </a:xfrm>
        </p:spPr>
        <p:txBody>
          <a:bodyPr rtlCol="0">
            <a:noAutofit/>
          </a:bodyPr>
          <a:lstStyle/>
          <a:p>
            <a:pPr marL="457200" lvl="1" indent="0" fontAlgn="auto">
              <a:lnSpc>
                <a:spcPct val="115000"/>
              </a:lnSpc>
              <a:spcAft>
                <a:spcPts val="0"/>
              </a:spcAft>
              <a:buFontTx/>
              <a:buNone/>
              <a:defRPr/>
            </a:pPr>
            <a:r>
              <a:rPr lang="en-US" sz="2800" dirty="0" err="1">
                <a:sym typeface="Wingdings" pitchFamily="2" charset="2"/>
              </a:rPr>
              <a:t>Teknik</a:t>
            </a:r>
            <a:r>
              <a:rPr lang="en-US" sz="2800" dirty="0">
                <a:sym typeface="Wingdings" pitchFamily="2" charset="2"/>
              </a:rPr>
              <a:t> </a:t>
            </a:r>
            <a:r>
              <a:rPr lang="en-US" sz="2800" dirty="0" err="1">
                <a:sym typeface="Wingdings" pitchFamily="2" charset="2"/>
              </a:rPr>
              <a:t>wawancara</a:t>
            </a:r>
            <a:r>
              <a:rPr lang="en-US" sz="2800" dirty="0">
                <a:sym typeface="Wingdings" pitchFamily="2" charset="2"/>
              </a:rPr>
              <a:t> </a:t>
            </a:r>
            <a:r>
              <a:rPr lang="en-US" sz="2800" dirty="0" err="1">
                <a:sym typeface="Wingdings" pitchFamily="2" charset="2"/>
              </a:rPr>
              <a:t>antara</a:t>
            </a:r>
            <a:r>
              <a:rPr lang="en-US" sz="2800" dirty="0">
                <a:sym typeface="Wingdings" pitchFamily="2" charset="2"/>
              </a:rPr>
              <a:t> </a:t>
            </a:r>
            <a:r>
              <a:rPr lang="en-US" sz="2800" dirty="0" err="1">
                <a:sym typeface="Wingdings" pitchFamily="2" charset="2"/>
              </a:rPr>
              <a:t>seorang</a:t>
            </a:r>
            <a:r>
              <a:rPr lang="en-US" sz="2800" dirty="0">
                <a:sym typeface="Wingdings" pitchFamily="2" charset="2"/>
              </a:rPr>
              <a:t> </a:t>
            </a:r>
            <a:r>
              <a:rPr lang="en-US" sz="2800" dirty="0" err="1">
                <a:sym typeface="Wingdings" pitchFamily="2" charset="2"/>
              </a:rPr>
              <a:t>peneliti</a:t>
            </a:r>
            <a:r>
              <a:rPr lang="en-US" sz="2800" dirty="0">
                <a:sym typeface="Wingdings" pitchFamily="2" charset="2"/>
              </a:rPr>
              <a:t> </a:t>
            </a:r>
            <a:r>
              <a:rPr lang="en-US" sz="2800" dirty="0" err="1">
                <a:sym typeface="Wingdings" pitchFamily="2" charset="2"/>
              </a:rPr>
              <a:t>dengan</a:t>
            </a:r>
            <a:r>
              <a:rPr lang="en-US" sz="2800" dirty="0">
                <a:sym typeface="Wingdings" pitchFamily="2" charset="2"/>
              </a:rPr>
              <a:t> </a:t>
            </a:r>
            <a:r>
              <a:rPr lang="en-US" sz="2800" dirty="0" err="1">
                <a:sym typeface="Wingdings" pitchFamily="2" charset="2"/>
              </a:rPr>
              <a:t>seorang</a:t>
            </a:r>
            <a:r>
              <a:rPr lang="en-US" sz="2800" dirty="0">
                <a:sym typeface="Wingdings" pitchFamily="2" charset="2"/>
              </a:rPr>
              <a:t> </a:t>
            </a:r>
            <a:r>
              <a:rPr lang="en-US" sz="2800" dirty="0" err="1">
                <a:sym typeface="Wingdings" pitchFamily="2" charset="2"/>
              </a:rPr>
              <a:t>informan</a:t>
            </a:r>
            <a:r>
              <a:rPr lang="en-US" sz="2800" dirty="0">
                <a:sym typeface="Wingdings" pitchFamily="2" charset="2"/>
              </a:rPr>
              <a:t> </a:t>
            </a:r>
            <a:r>
              <a:rPr lang="en-US" sz="2800" dirty="0" err="1">
                <a:sym typeface="Wingdings" pitchFamily="2" charset="2"/>
              </a:rPr>
              <a:t>dimana</a:t>
            </a:r>
            <a:r>
              <a:rPr lang="en-US" sz="2800" dirty="0">
                <a:sym typeface="Wingdings" pitchFamily="2" charset="2"/>
              </a:rPr>
              <a:t> </a:t>
            </a:r>
            <a:r>
              <a:rPr lang="en-US" sz="2800" dirty="0" err="1">
                <a:sym typeface="Wingdings" pitchFamily="2" charset="2"/>
              </a:rPr>
              <a:t>didalamnya</a:t>
            </a:r>
            <a:r>
              <a:rPr lang="en-US" sz="2800" dirty="0">
                <a:sym typeface="Wingdings" pitchFamily="2" charset="2"/>
              </a:rPr>
              <a:t> </a:t>
            </a:r>
            <a:r>
              <a:rPr lang="en-US" sz="2800" dirty="0" err="1">
                <a:sym typeface="Wingdings" pitchFamily="2" charset="2"/>
              </a:rPr>
              <a:t>terjadi</a:t>
            </a:r>
            <a:r>
              <a:rPr lang="en-US" sz="2800" dirty="0">
                <a:sym typeface="Wingdings" pitchFamily="2" charset="2"/>
              </a:rPr>
              <a:t> : </a:t>
            </a:r>
          </a:p>
          <a:p>
            <a:pPr marL="457200" lvl="1" indent="0" fontAlgn="auto">
              <a:lnSpc>
                <a:spcPct val="115000"/>
              </a:lnSpc>
              <a:spcAft>
                <a:spcPts val="0"/>
              </a:spcAft>
              <a:buFont typeface="Wingdings" pitchFamily="2" charset="2"/>
              <a:buChar char="Ø"/>
              <a:defRPr/>
            </a:pPr>
            <a:r>
              <a:rPr lang="en-US" sz="2800" dirty="0">
                <a:sym typeface="Wingdings" pitchFamily="2" charset="2"/>
              </a:rPr>
              <a:t> </a:t>
            </a:r>
            <a:r>
              <a:rPr lang="en-US" sz="2800" dirty="0" err="1">
                <a:sym typeface="Wingdings" pitchFamily="2" charset="2"/>
              </a:rPr>
              <a:t>hubungan</a:t>
            </a:r>
            <a:r>
              <a:rPr lang="en-US" sz="2800" dirty="0">
                <a:sym typeface="Wingdings" pitchFamily="2" charset="2"/>
              </a:rPr>
              <a:t> yang </a:t>
            </a:r>
            <a:r>
              <a:rPr lang="en-US" sz="2800" dirty="0" err="1">
                <a:sym typeface="Wingdings" pitchFamily="2" charset="2"/>
              </a:rPr>
              <a:t>akrab</a:t>
            </a:r>
            <a:r>
              <a:rPr lang="en-US" sz="2800" dirty="0">
                <a:sym typeface="Wingdings" pitchFamily="2" charset="2"/>
              </a:rPr>
              <a:t> </a:t>
            </a:r>
            <a:r>
              <a:rPr lang="en-US" sz="2800" i="1" dirty="0">
                <a:sym typeface="Wingdings" pitchFamily="2" charset="2"/>
              </a:rPr>
              <a:t>(Rapport),</a:t>
            </a:r>
            <a:r>
              <a:rPr lang="en-US" sz="2800" dirty="0">
                <a:sym typeface="Wingdings" pitchFamily="2" charset="2"/>
              </a:rPr>
              <a:t> </a:t>
            </a:r>
          </a:p>
          <a:p>
            <a:pPr marL="457200" lvl="1" indent="0" fontAlgn="auto">
              <a:lnSpc>
                <a:spcPct val="115000"/>
              </a:lnSpc>
              <a:spcAft>
                <a:spcPts val="0"/>
              </a:spcAft>
              <a:buFont typeface="Wingdings" pitchFamily="2" charset="2"/>
              <a:buChar char="Ø"/>
              <a:defRPr/>
            </a:pPr>
            <a:r>
              <a:rPr lang="en-US" sz="2800" dirty="0">
                <a:sym typeface="Wingdings" pitchFamily="2" charset="2"/>
              </a:rPr>
              <a:t> </a:t>
            </a:r>
            <a:r>
              <a:rPr lang="en-US" sz="2800" dirty="0" err="1">
                <a:sym typeface="Wingdings" pitchFamily="2" charset="2"/>
              </a:rPr>
              <a:t>penggalian</a:t>
            </a:r>
            <a:r>
              <a:rPr lang="en-US" sz="2800" dirty="0">
                <a:sym typeface="Wingdings" pitchFamily="2" charset="2"/>
              </a:rPr>
              <a:t> </a:t>
            </a:r>
            <a:r>
              <a:rPr lang="en-US" sz="2800" dirty="0" err="1">
                <a:sym typeface="Wingdings" pitchFamily="2" charset="2"/>
              </a:rPr>
              <a:t>informasi</a:t>
            </a:r>
            <a:r>
              <a:rPr lang="en-US" sz="2800" dirty="0">
                <a:sym typeface="Wingdings" pitchFamily="2" charset="2"/>
              </a:rPr>
              <a:t> yang </a:t>
            </a:r>
            <a:r>
              <a:rPr lang="en-US" sz="2800" dirty="0" err="1">
                <a:sym typeface="Wingdings" pitchFamily="2" charset="2"/>
              </a:rPr>
              <a:t>lebih</a:t>
            </a:r>
            <a:r>
              <a:rPr lang="en-US" sz="2800" dirty="0">
                <a:sym typeface="Wingdings" pitchFamily="2" charset="2"/>
              </a:rPr>
              <a:t> </a:t>
            </a:r>
            <a:r>
              <a:rPr lang="id-ID" sz="2800" dirty="0">
                <a:sym typeface="Wingdings" pitchFamily="2" charset="2"/>
              </a:rPr>
              <a:t> </a:t>
            </a:r>
            <a:r>
              <a:rPr lang="en-US" sz="2800" dirty="0" err="1">
                <a:sym typeface="Wingdings" pitchFamily="2" charset="2"/>
              </a:rPr>
              <a:t>dalam</a:t>
            </a:r>
            <a:r>
              <a:rPr lang="en-US" sz="2800" dirty="0">
                <a:sym typeface="Wingdings" pitchFamily="2" charset="2"/>
              </a:rPr>
              <a:t>, </a:t>
            </a:r>
            <a:r>
              <a:rPr lang="en-US" sz="2800" dirty="0" err="1">
                <a:sym typeface="Wingdings" pitchFamily="2" charset="2"/>
              </a:rPr>
              <a:t>dan</a:t>
            </a:r>
            <a:r>
              <a:rPr lang="en-US" sz="2800" dirty="0">
                <a:sym typeface="Wingdings" pitchFamily="2" charset="2"/>
              </a:rPr>
              <a:t>  </a:t>
            </a:r>
          </a:p>
          <a:p>
            <a:pPr marL="457200" lvl="1" indent="0" fontAlgn="auto">
              <a:lnSpc>
                <a:spcPct val="115000"/>
              </a:lnSpc>
              <a:spcAft>
                <a:spcPts val="0"/>
              </a:spcAft>
              <a:buFont typeface="Wingdings" pitchFamily="2" charset="2"/>
              <a:buChar char="Ø"/>
              <a:defRPr/>
            </a:pPr>
            <a:r>
              <a:rPr lang="en-US" sz="2800" dirty="0">
                <a:sym typeface="Wingdings" pitchFamily="2" charset="2"/>
              </a:rPr>
              <a:t> </a:t>
            </a:r>
            <a:r>
              <a:rPr lang="en-US" sz="2800" dirty="0" err="1">
                <a:sym typeface="Wingdings" pitchFamily="2" charset="2"/>
              </a:rPr>
              <a:t>biasanya</a:t>
            </a:r>
            <a:r>
              <a:rPr lang="en-US" sz="2800" dirty="0">
                <a:sym typeface="Wingdings" pitchFamily="2" charset="2"/>
              </a:rPr>
              <a:t> </a:t>
            </a:r>
            <a:r>
              <a:rPr lang="en-US" sz="2800" dirty="0" err="1">
                <a:sym typeface="Wingdings" pitchFamily="2" charset="2"/>
              </a:rPr>
              <a:t>dengan</a:t>
            </a:r>
            <a:r>
              <a:rPr lang="en-US" sz="2800" dirty="0">
                <a:sym typeface="Wingdings" pitchFamily="2" charset="2"/>
              </a:rPr>
              <a:t> </a:t>
            </a:r>
            <a:r>
              <a:rPr lang="en-US" sz="2800" dirty="0" err="1">
                <a:sym typeface="Wingdings" pitchFamily="2" charset="2"/>
              </a:rPr>
              <a:t>menggunakan</a:t>
            </a:r>
            <a:r>
              <a:rPr lang="id-ID" sz="2800" dirty="0">
                <a:sym typeface="Wingdings" pitchFamily="2" charset="2"/>
              </a:rPr>
              <a:t> </a:t>
            </a:r>
            <a:r>
              <a:rPr lang="en-US" sz="2800" dirty="0" err="1">
                <a:sym typeface="Wingdings" pitchFamily="2" charset="2"/>
              </a:rPr>
              <a:t>pertanyaan</a:t>
            </a:r>
            <a:r>
              <a:rPr lang="en-US" sz="2800" dirty="0">
                <a:sym typeface="Wingdings" pitchFamily="2" charset="2"/>
              </a:rPr>
              <a:t> </a:t>
            </a:r>
            <a:r>
              <a:rPr lang="en-US" sz="2800" dirty="0" err="1">
                <a:sym typeface="Wingdings" pitchFamily="2" charset="2"/>
              </a:rPr>
              <a:t>terbuka</a:t>
            </a:r>
            <a:r>
              <a:rPr lang="en-US" sz="2800" dirty="0">
                <a:sym typeface="Wingdings" pitchFamily="2" charset="2"/>
              </a:rPr>
              <a:t>.</a:t>
            </a:r>
          </a:p>
          <a:p>
            <a:pPr fontAlgn="auto">
              <a:lnSpc>
                <a:spcPct val="115000"/>
              </a:lnSpc>
              <a:spcAft>
                <a:spcPts val="0"/>
              </a:spcAft>
              <a:buFontTx/>
              <a:buNone/>
              <a:defRPr/>
            </a:pPr>
            <a:endParaRPr lang="en-US" sz="2800" dirty="0">
              <a:latin typeface="Lucida Handwriting" pitchFamily="66" charset="0"/>
              <a:sym typeface="Wingdings" pitchFamily="2" charset="2"/>
            </a:endParaRPr>
          </a:p>
        </p:txBody>
      </p:sp>
      <p:sp>
        <p:nvSpPr>
          <p:cNvPr id="4100" name="Text Box 8"/>
          <p:cNvSpPr txBox="1">
            <a:spLocks noChangeArrowheads="1"/>
          </p:cNvSpPr>
          <p:nvPr/>
        </p:nvSpPr>
        <p:spPr bwMode="auto">
          <a:xfrm>
            <a:off x="0" y="228601"/>
            <a:ext cx="9144000" cy="7078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d-ID" sz="4000" b="1" dirty="0">
                <a:solidFill>
                  <a:schemeClr val="bg1"/>
                </a:solidFill>
              </a:rPr>
              <a:t>Wawancara mendalam</a:t>
            </a:r>
            <a:endParaRPr lang="en-GB" sz="4000" b="1" dirty="0">
              <a:solidFill>
                <a:schemeClr val="bg1"/>
              </a:solidFill>
            </a:endParaRPr>
          </a:p>
        </p:txBody>
      </p:sp>
    </p:spTree>
    <p:extLst>
      <p:ext uri="{BB962C8B-B14F-4D97-AF65-F5344CB8AC3E}">
        <p14:creationId xmlns:p14="http://schemas.microsoft.com/office/powerpoint/2010/main" val="1355366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66700" y="1352550"/>
            <a:ext cx="8610600" cy="300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5000"/>
              </a:lnSpc>
              <a:buFontTx/>
              <a:buAutoNum type="arabicPeriod"/>
            </a:pPr>
            <a:r>
              <a:rPr lang="en-US" sz="2400" dirty="0" err="1">
                <a:sym typeface="Wingdings" pitchFamily="2" charset="2"/>
              </a:rPr>
              <a:t>Masalah</a:t>
            </a:r>
            <a:r>
              <a:rPr lang="en-US" sz="2400" dirty="0">
                <a:sym typeface="Wingdings" pitchFamily="2" charset="2"/>
              </a:rPr>
              <a:t> </a:t>
            </a:r>
            <a:r>
              <a:rPr lang="en-US" sz="2400" dirty="0" err="1">
                <a:sym typeface="Wingdings" pitchFamily="2" charset="2"/>
              </a:rPr>
              <a:t>rumit</a:t>
            </a:r>
            <a:r>
              <a:rPr lang="en-US" sz="2400" dirty="0">
                <a:sym typeface="Wingdings" pitchFamily="2" charset="2"/>
              </a:rPr>
              <a:t>, </a:t>
            </a:r>
            <a:r>
              <a:rPr lang="en-US" sz="2400" dirty="0" err="1">
                <a:sym typeface="Wingdings" pitchFamily="2" charset="2"/>
              </a:rPr>
              <a:t>sensitif</a:t>
            </a:r>
            <a:r>
              <a:rPr lang="en-US" sz="2400" dirty="0">
                <a:sym typeface="Wingdings" pitchFamily="2" charset="2"/>
              </a:rPr>
              <a:t> </a:t>
            </a:r>
            <a:r>
              <a:rPr lang="en-US" sz="2400" dirty="0" err="1">
                <a:sym typeface="Wingdings" pitchFamily="2" charset="2"/>
              </a:rPr>
              <a:t>dan</a:t>
            </a:r>
            <a:r>
              <a:rPr lang="en-US" sz="2400" dirty="0">
                <a:sym typeface="Wingdings" pitchFamily="2" charset="2"/>
              </a:rPr>
              <a:t> </a:t>
            </a:r>
            <a:r>
              <a:rPr lang="en-US" sz="2400" dirty="0" err="1">
                <a:sym typeface="Wingdings" pitchFamily="2" charset="2"/>
              </a:rPr>
              <a:t>butu</a:t>
            </a:r>
            <a:r>
              <a:rPr lang="id-ID" sz="2400" dirty="0">
                <a:sym typeface="Wingdings" pitchFamily="2" charset="2"/>
              </a:rPr>
              <a:t>h </a:t>
            </a:r>
            <a:r>
              <a:rPr lang="en-US" sz="2400" dirty="0" err="1">
                <a:sym typeface="Wingdings" pitchFamily="2" charset="2"/>
              </a:rPr>
              <a:t>pendekatan</a:t>
            </a:r>
            <a:r>
              <a:rPr lang="en-US" sz="2400" dirty="0">
                <a:sym typeface="Wingdings" pitchFamily="2" charset="2"/>
              </a:rPr>
              <a:t> </a:t>
            </a:r>
            <a:r>
              <a:rPr lang="en-US" sz="2400" dirty="0" err="1">
                <a:sym typeface="Wingdings" pitchFamily="2" charset="2"/>
              </a:rPr>
              <a:t>yg</a:t>
            </a:r>
            <a:r>
              <a:rPr lang="en-US" sz="2400" dirty="0">
                <a:sym typeface="Wingdings" pitchFamily="2" charset="2"/>
              </a:rPr>
              <a:t> </a:t>
            </a:r>
            <a:r>
              <a:rPr lang="en-US" sz="2400" dirty="0" err="1">
                <a:sym typeface="Wingdings" pitchFamily="2" charset="2"/>
              </a:rPr>
              <a:t>akrab</a:t>
            </a:r>
            <a:r>
              <a:rPr lang="en-US" sz="2400" dirty="0">
                <a:sym typeface="Wingdings" pitchFamily="2" charset="2"/>
              </a:rPr>
              <a:t>.</a:t>
            </a:r>
          </a:p>
          <a:p>
            <a:pPr eaLnBrk="1" hangingPunct="1">
              <a:lnSpc>
                <a:spcPct val="125000"/>
              </a:lnSpc>
              <a:buFontTx/>
              <a:buAutoNum type="arabicPeriod"/>
            </a:pPr>
            <a:r>
              <a:rPr lang="en-US" sz="2400" dirty="0" err="1">
                <a:sym typeface="Wingdings" pitchFamily="2" charset="2"/>
              </a:rPr>
              <a:t>Informan</a:t>
            </a:r>
            <a:r>
              <a:rPr lang="en-US" sz="2400" dirty="0">
                <a:sym typeface="Wingdings" pitchFamily="2" charset="2"/>
              </a:rPr>
              <a:t> </a:t>
            </a:r>
            <a:r>
              <a:rPr lang="en-US" sz="2400" dirty="0" err="1">
                <a:sym typeface="Wingdings" pitchFamily="2" charset="2"/>
              </a:rPr>
              <a:t>punya</a:t>
            </a:r>
            <a:r>
              <a:rPr lang="en-US" sz="2400" dirty="0">
                <a:sym typeface="Wingdings" pitchFamily="2" charset="2"/>
              </a:rPr>
              <a:t> </a:t>
            </a:r>
            <a:r>
              <a:rPr lang="en-US" sz="2400" dirty="0" err="1">
                <a:sym typeface="Wingdings" pitchFamily="2" charset="2"/>
              </a:rPr>
              <a:t>pengetahuan</a:t>
            </a:r>
            <a:r>
              <a:rPr lang="en-US" sz="2400" dirty="0">
                <a:sym typeface="Wingdings" pitchFamily="2" charset="2"/>
              </a:rPr>
              <a:t> </a:t>
            </a:r>
            <a:r>
              <a:rPr lang="en-US" sz="2400" dirty="0" err="1">
                <a:sym typeface="Wingdings" pitchFamily="2" charset="2"/>
              </a:rPr>
              <a:t>yg</a:t>
            </a:r>
            <a:r>
              <a:rPr lang="en-US" sz="2400" dirty="0">
                <a:sym typeface="Wingdings" pitchFamily="2" charset="2"/>
              </a:rPr>
              <a:t> </a:t>
            </a:r>
            <a:r>
              <a:rPr lang="en-US" sz="2400" dirty="0" err="1">
                <a:sym typeface="Wingdings" pitchFamily="2" charset="2"/>
              </a:rPr>
              <a:t>cukup</a:t>
            </a:r>
            <a:r>
              <a:rPr lang="en-US" sz="2400" dirty="0">
                <a:sym typeface="Wingdings" pitchFamily="2" charset="2"/>
              </a:rPr>
              <a:t> </a:t>
            </a:r>
            <a:r>
              <a:rPr lang="en-US" sz="2400" dirty="0" err="1">
                <a:sym typeface="Wingdings" pitchFamily="2" charset="2"/>
              </a:rPr>
              <a:t>tentang</a:t>
            </a:r>
            <a:r>
              <a:rPr lang="en-US" sz="2400" dirty="0">
                <a:sym typeface="Wingdings" pitchFamily="2" charset="2"/>
              </a:rPr>
              <a:t> </a:t>
            </a:r>
            <a:r>
              <a:rPr lang="en-US" sz="2400" dirty="0" err="1">
                <a:sym typeface="Wingdings" pitchFamily="2" charset="2"/>
              </a:rPr>
              <a:t>mslh</a:t>
            </a:r>
            <a:r>
              <a:rPr lang="en-US" sz="2400" dirty="0">
                <a:sym typeface="Wingdings" pitchFamily="2" charset="2"/>
              </a:rPr>
              <a:t> </a:t>
            </a:r>
            <a:r>
              <a:rPr lang="en-US" sz="2400" dirty="0" err="1">
                <a:sym typeface="Wingdings" pitchFamily="2" charset="2"/>
              </a:rPr>
              <a:t>yg</a:t>
            </a:r>
            <a:r>
              <a:rPr lang="en-US" sz="2400" dirty="0">
                <a:sym typeface="Wingdings" pitchFamily="2" charset="2"/>
              </a:rPr>
              <a:t> </a:t>
            </a:r>
            <a:r>
              <a:rPr lang="en-US" sz="2400" dirty="0" err="1">
                <a:sym typeface="Wingdings" pitchFamily="2" charset="2"/>
              </a:rPr>
              <a:t>sedang</a:t>
            </a:r>
            <a:r>
              <a:rPr lang="en-US" sz="2400" dirty="0">
                <a:sym typeface="Wingdings" pitchFamily="2" charset="2"/>
              </a:rPr>
              <a:t> </a:t>
            </a:r>
            <a:r>
              <a:rPr lang="en-US" sz="2400" dirty="0" err="1">
                <a:sym typeface="Wingdings" pitchFamily="2" charset="2"/>
              </a:rPr>
              <a:t>digali</a:t>
            </a:r>
            <a:r>
              <a:rPr lang="en-US" sz="2400" dirty="0">
                <a:sym typeface="Wingdings" pitchFamily="2" charset="2"/>
              </a:rPr>
              <a:t>.</a:t>
            </a:r>
          </a:p>
          <a:p>
            <a:pPr eaLnBrk="1" hangingPunct="1">
              <a:lnSpc>
                <a:spcPct val="125000"/>
              </a:lnSpc>
            </a:pPr>
            <a:r>
              <a:rPr lang="en-US" sz="2400" dirty="0">
                <a:sym typeface="Wingdings" pitchFamily="2" charset="2"/>
              </a:rPr>
              <a:t>3.Informan </a:t>
            </a:r>
            <a:r>
              <a:rPr lang="en-US" sz="2400" dirty="0" err="1">
                <a:sym typeface="Wingdings" pitchFamily="2" charset="2"/>
              </a:rPr>
              <a:t>secara</a:t>
            </a:r>
            <a:r>
              <a:rPr lang="en-US" sz="2400" dirty="0">
                <a:sym typeface="Wingdings" pitchFamily="2" charset="2"/>
              </a:rPr>
              <a:t> </a:t>
            </a:r>
            <a:r>
              <a:rPr lang="en-US" sz="2400" dirty="0" err="1">
                <a:sym typeface="Wingdings" pitchFamily="2" charset="2"/>
              </a:rPr>
              <a:t>geografis</a:t>
            </a:r>
            <a:r>
              <a:rPr lang="en-US" sz="2400" dirty="0">
                <a:sym typeface="Wingdings" pitchFamily="2" charset="2"/>
              </a:rPr>
              <a:t> </a:t>
            </a:r>
            <a:r>
              <a:rPr lang="en-US" sz="2400" dirty="0" err="1">
                <a:sym typeface="Wingdings" pitchFamily="2" charset="2"/>
              </a:rPr>
              <a:t>terpencar</a:t>
            </a:r>
            <a:endParaRPr lang="en-US" sz="2400" dirty="0">
              <a:sym typeface="Wingdings" pitchFamily="2" charset="2"/>
            </a:endParaRPr>
          </a:p>
          <a:p>
            <a:pPr eaLnBrk="1" hangingPunct="1">
              <a:lnSpc>
                <a:spcPct val="125000"/>
              </a:lnSpc>
            </a:pPr>
            <a:r>
              <a:rPr lang="en-US" sz="2400" dirty="0">
                <a:sym typeface="Wingdings" pitchFamily="2" charset="2"/>
              </a:rPr>
              <a:t>4.Adanya </a:t>
            </a:r>
            <a:r>
              <a:rPr lang="en-US" sz="2400" dirty="0" err="1">
                <a:sym typeface="Wingdings" pitchFamily="2" charset="2"/>
              </a:rPr>
              <a:t>tekanan</a:t>
            </a:r>
            <a:r>
              <a:rPr lang="en-US" sz="2400" dirty="0">
                <a:sym typeface="Wingdings" pitchFamily="2" charset="2"/>
              </a:rPr>
              <a:t> </a:t>
            </a:r>
            <a:r>
              <a:rPr lang="en-US" sz="2400" dirty="0" err="1">
                <a:sym typeface="Wingdings" pitchFamily="2" charset="2"/>
              </a:rPr>
              <a:t>dari</a:t>
            </a:r>
            <a:r>
              <a:rPr lang="en-US" sz="2400" dirty="0">
                <a:sym typeface="Wingdings" pitchFamily="2" charset="2"/>
              </a:rPr>
              <a:t> </a:t>
            </a:r>
            <a:r>
              <a:rPr lang="en-US" sz="2400" dirty="0" err="1">
                <a:sym typeface="Wingdings" pitchFamily="2" charset="2"/>
              </a:rPr>
              <a:t>kelompok</a:t>
            </a:r>
            <a:r>
              <a:rPr lang="en-US" sz="2400" dirty="0">
                <a:sym typeface="Wingdings" pitchFamily="2" charset="2"/>
              </a:rPr>
              <a:t> </a:t>
            </a:r>
            <a:r>
              <a:rPr lang="en-US" sz="2400" dirty="0" err="1">
                <a:sym typeface="Wingdings" pitchFamily="2" charset="2"/>
              </a:rPr>
              <a:t>sebayanya</a:t>
            </a:r>
            <a:r>
              <a:rPr lang="en-US" sz="2400" dirty="0">
                <a:sym typeface="Wingdings" pitchFamily="2" charset="2"/>
              </a:rPr>
              <a:t>. </a:t>
            </a:r>
          </a:p>
          <a:p>
            <a:pPr eaLnBrk="1" hangingPunct="1">
              <a:lnSpc>
                <a:spcPct val="125000"/>
              </a:lnSpc>
              <a:spcBef>
                <a:spcPct val="50000"/>
              </a:spcBef>
            </a:pPr>
            <a:endParaRPr lang="en-GB" sz="2400" dirty="0"/>
          </a:p>
        </p:txBody>
      </p:sp>
      <p:sp>
        <p:nvSpPr>
          <p:cNvPr id="5123" name="Text Box 6"/>
          <p:cNvSpPr txBox="1">
            <a:spLocks noChangeArrowheads="1"/>
          </p:cNvSpPr>
          <p:nvPr/>
        </p:nvSpPr>
        <p:spPr bwMode="auto">
          <a:xfrm>
            <a:off x="0" y="273844"/>
            <a:ext cx="9144000" cy="7078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dirty="0" err="1">
                <a:solidFill>
                  <a:schemeClr val="bg1"/>
                </a:solidFill>
              </a:rPr>
              <a:t>Penggunaan</a:t>
            </a:r>
            <a:r>
              <a:rPr lang="en-US" sz="4000" b="1" dirty="0">
                <a:solidFill>
                  <a:schemeClr val="bg1"/>
                </a:solidFill>
              </a:rPr>
              <a:t> </a:t>
            </a:r>
            <a:r>
              <a:rPr lang="en-US" sz="4000" b="1" dirty="0" err="1">
                <a:solidFill>
                  <a:schemeClr val="bg1"/>
                </a:solidFill>
              </a:rPr>
              <a:t>Wawancara</a:t>
            </a:r>
            <a:r>
              <a:rPr lang="en-US" sz="4000" b="1" dirty="0">
                <a:solidFill>
                  <a:schemeClr val="bg1"/>
                </a:solidFill>
              </a:rPr>
              <a:t> </a:t>
            </a:r>
            <a:r>
              <a:rPr lang="en-US" sz="4000" b="1" dirty="0" err="1">
                <a:solidFill>
                  <a:schemeClr val="bg1"/>
                </a:solidFill>
              </a:rPr>
              <a:t>Mendalam</a:t>
            </a:r>
            <a:endParaRPr lang="en-GB" sz="4000" b="1" dirty="0">
              <a:solidFill>
                <a:schemeClr val="bg1"/>
              </a:solidFill>
            </a:endParaRPr>
          </a:p>
        </p:txBody>
      </p:sp>
    </p:spTree>
    <p:extLst>
      <p:ext uri="{BB962C8B-B14F-4D97-AF65-F5344CB8AC3E}">
        <p14:creationId xmlns:p14="http://schemas.microsoft.com/office/powerpoint/2010/main" val="2982535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28600" y="742951"/>
            <a:ext cx="85344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800" b="1" i="1" dirty="0">
                <a:cs typeface="Arial" charset="0"/>
              </a:rPr>
              <a:t>   </a:t>
            </a:r>
            <a:endParaRPr lang="en-US" sz="2800" b="1" i="1" dirty="0">
              <a:solidFill>
                <a:schemeClr val="tx2"/>
              </a:solidFill>
              <a:cs typeface="Arial" charset="0"/>
            </a:endParaRPr>
          </a:p>
          <a:p>
            <a:pPr eaLnBrk="1" hangingPunct="1">
              <a:buFontTx/>
              <a:buAutoNum type="arabicPeriod"/>
            </a:pPr>
            <a:r>
              <a:rPr lang="en-US" sz="2800" dirty="0" err="1">
                <a:cs typeface="Arial" charset="0"/>
              </a:rPr>
              <a:t>Pelaksanaannya</a:t>
            </a:r>
            <a:r>
              <a:rPr lang="en-US" sz="2800" dirty="0">
                <a:cs typeface="Arial" charset="0"/>
              </a:rPr>
              <a:t> </a:t>
            </a:r>
            <a:r>
              <a:rPr lang="en-US" sz="2800" dirty="0" err="1">
                <a:cs typeface="Arial" charset="0"/>
              </a:rPr>
              <a:t>dilakukan</a:t>
            </a:r>
            <a:r>
              <a:rPr lang="en-US" sz="2800" dirty="0">
                <a:cs typeface="Arial" charset="0"/>
              </a:rPr>
              <a:t> </a:t>
            </a:r>
            <a:r>
              <a:rPr lang="en-US" sz="2800" dirty="0" err="1">
                <a:cs typeface="Arial" charset="0"/>
              </a:rPr>
              <a:t>diberbagai</a:t>
            </a:r>
            <a:r>
              <a:rPr lang="en-US" sz="2800" dirty="0">
                <a:cs typeface="Arial" charset="0"/>
              </a:rPr>
              <a:t> </a:t>
            </a:r>
            <a:r>
              <a:rPr lang="en-US" sz="2800" dirty="0" err="1">
                <a:cs typeface="Arial" charset="0"/>
              </a:rPr>
              <a:t>tempat</a:t>
            </a:r>
            <a:r>
              <a:rPr lang="en-US" sz="2800" dirty="0">
                <a:cs typeface="Arial" charset="0"/>
              </a:rPr>
              <a:t> </a:t>
            </a:r>
            <a:r>
              <a:rPr lang="en-US" sz="2800" dirty="0">
                <a:cs typeface="Arial" charset="0"/>
                <a:sym typeface="Wingdings" pitchFamily="2" charset="2"/>
              </a:rPr>
              <a:t> </a:t>
            </a:r>
            <a:r>
              <a:rPr lang="en-US" sz="2800" dirty="0" err="1">
                <a:cs typeface="Arial" charset="0"/>
                <a:sym typeface="Wingdings" pitchFamily="2" charset="2"/>
              </a:rPr>
              <a:t>kurang</a:t>
            </a:r>
            <a:r>
              <a:rPr lang="en-US" sz="2800" dirty="0">
                <a:cs typeface="Arial" charset="0"/>
                <a:sym typeface="Wingdings" pitchFamily="2" charset="2"/>
              </a:rPr>
              <a:t> </a:t>
            </a:r>
            <a:r>
              <a:rPr lang="en-US" sz="2800" dirty="0" err="1">
                <a:cs typeface="Arial" charset="0"/>
                <a:sym typeface="Wingdings" pitchFamily="2" charset="2"/>
              </a:rPr>
              <a:t>bisa</a:t>
            </a:r>
            <a:r>
              <a:rPr lang="en-US" sz="2800" dirty="0">
                <a:cs typeface="Arial" charset="0"/>
                <a:sym typeface="Wingdings" pitchFamily="2" charset="2"/>
              </a:rPr>
              <a:t> </a:t>
            </a:r>
            <a:r>
              <a:rPr lang="en-US" sz="2800" dirty="0" err="1">
                <a:cs typeface="Arial" charset="0"/>
                <a:sym typeface="Wingdings" pitchFamily="2" charset="2"/>
              </a:rPr>
              <a:t>dlm</a:t>
            </a:r>
            <a:r>
              <a:rPr lang="en-US" sz="2800" dirty="0">
                <a:cs typeface="Arial" charset="0"/>
                <a:sym typeface="Wingdings" pitchFamily="2" charset="2"/>
              </a:rPr>
              <a:t> </a:t>
            </a:r>
            <a:r>
              <a:rPr lang="en-US" sz="2800" dirty="0" err="1">
                <a:cs typeface="Arial" charset="0"/>
                <a:sym typeface="Wingdings" pitchFamily="2" charset="2"/>
              </a:rPr>
              <a:t>kontrol</a:t>
            </a:r>
            <a:r>
              <a:rPr lang="en-US" sz="2800" dirty="0">
                <a:cs typeface="Arial" charset="0"/>
                <a:sym typeface="Wingdings" pitchFamily="2" charset="2"/>
              </a:rPr>
              <a:t> </a:t>
            </a:r>
            <a:r>
              <a:rPr lang="en-US" sz="2800" dirty="0" err="1">
                <a:cs typeface="Arial" charset="0"/>
                <a:sym typeface="Wingdings" pitchFamily="2" charset="2"/>
              </a:rPr>
              <a:t>lingkungan</a:t>
            </a:r>
            <a:r>
              <a:rPr lang="en-US" sz="2800" dirty="0">
                <a:cs typeface="Arial" charset="0"/>
                <a:sym typeface="Wingdings" pitchFamily="2" charset="2"/>
              </a:rPr>
              <a:t> </a:t>
            </a:r>
            <a:r>
              <a:rPr lang="en-US" sz="2800" dirty="0" err="1">
                <a:cs typeface="Arial" charset="0"/>
                <a:sym typeface="Wingdings" pitchFamily="2" charset="2"/>
              </a:rPr>
              <a:t>karena</a:t>
            </a:r>
            <a:r>
              <a:rPr lang="en-US" sz="2800" dirty="0">
                <a:cs typeface="Arial" charset="0"/>
                <a:sym typeface="Wingdings" pitchFamily="2" charset="2"/>
              </a:rPr>
              <a:t> </a:t>
            </a:r>
            <a:r>
              <a:rPr lang="en-US" sz="2800" dirty="0" err="1">
                <a:cs typeface="Arial" charset="0"/>
                <a:sym typeface="Wingdings" pitchFamily="2" charset="2"/>
              </a:rPr>
              <a:t>berganti-ganti</a:t>
            </a:r>
            <a:r>
              <a:rPr lang="en-US" sz="2800" dirty="0">
                <a:cs typeface="Arial" charset="0"/>
                <a:sym typeface="Wingdings" pitchFamily="2" charset="2"/>
              </a:rPr>
              <a:t>.</a:t>
            </a:r>
          </a:p>
          <a:p>
            <a:pPr eaLnBrk="1" hangingPunct="1">
              <a:buFontTx/>
              <a:buAutoNum type="arabicPeriod"/>
            </a:pPr>
            <a:r>
              <a:rPr lang="en-US" sz="2800" dirty="0" err="1">
                <a:cs typeface="Arial" charset="0"/>
              </a:rPr>
              <a:t>Kesenjangan</a:t>
            </a:r>
            <a:r>
              <a:rPr lang="en-US" sz="2800" dirty="0">
                <a:cs typeface="Arial" charset="0"/>
              </a:rPr>
              <a:t> </a:t>
            </a:r>
            <a:r>
              <a:rPr lang="en-US" sz="2800" dirty="0" err="1">
                <a:cs typeface="Arial" charset="0"/>
              </a:rPr>
              <a:t>pengetahuan</a:t>
            </a:r>
            <a:r>
              <a:rPr lang="en-US" sz="2800" dirty="0">
                <a:cs typeface="Arial" charset="0"/>
              </a:rPr>
              <a:t> </a:t>
            </a:r>
            <a:r>
              <a:rPr lang="en-US" sz="2800" dirty="0" err="1">
                <a:cs typeface="Arial" charset="0"/>
              </a:rPr>
              <a:t>informan</a:t>
            </a:r>
            <a:r>
              <a:rPr lang="en-US" sz="2800" dirty="0">
                <a:cs typeface="Arial" charset="0"/>
              </a:rPr>
              <a:t> dg </a:t>
            </a:r>
            <a:r>
              <a:rPr lang="en-US" sz="2800" dirty="0" err="1">
                <a:cs typeface="Arial" charset="0"/>
              </a:rPr>
              <a:t>peneliti</a:t>
            </a:r>
            <a:r>
              <a:rPr lang="en-US" sz="2800" dirty="0">
                <a:cs typeface="Arial" charset="0"/>
              </a:rPr>
              <a:t> (</a:t>
            </a:r>
            <a:r>
              <a:rPr lang="en-US" sz="2800" dirty="0" err="1">
                <a:cs typeface="Arial" charset="0"/>
              </a:rPr>
              <a:t>kalangan</a:t>
            </a:r>
            <a:r>
              <a:rPr lang="en-US" sz="2800" dirty="0">
                <a:cs typeface="Arial" charset="0"/>
              </a:rPr>
              <a:t> </a:t>
            </a:r>
            <a:r>
              <a:rPr lang="en-US" sz="2800" dirty="0" err="1">
                <a:cs typeface="Arial" charset="0"/>
              </a:rPr>
              <a:t>profesi</a:t>
            </a:r>
            <a:r>
              <a:rPr lang="en-US" sz="2800" dirty="0">
                <a:cs typeface="Arial" charset="0"/>
              </a:rPr>
              <a:t>)</a:t>
            </a:r>
          </a:p>
          <a:p>
            <a:pPr eaLnBrk="1" hangingPunct="1">
              <a:buFontTx/>
              <a:buAutoNum type="arabicPeriod"/>
            </a:pPr>
            <a:r>
              <a:rPr lang="en-US" sz="2800" dirty="0" err="1">
                <a:cs typeface="Arial" charset="0"/>
              </a:rPr>
              <a:t>Observasi</a:t>
            </a:r>
            <a:r>
              <a:rPr lang="en-US" sz="2800" dirty="0">
                <a:cs typeface="Arial" charset="0"/>
              </a:rPr>
              <a:t> &amp; </a:t>
            </a:r>
            <a:r>
              <a:rPr lang="en-US" sz="2800" dirty="0" err="1">
                <a:cs typeface="Arial" charset="0"/>
              </a:rPr>
              <a:t>umpan</a:t>
            </a:r>
            <a:r>
              <a:rPr lang="en-US" sz="2800" dirty="0">
                <a:cs typeface="Arial" charset="0"/>
              </a:rPr>
              <a:t> </a:t>
            </a:r>
            <a:r>
              <a:rPr lang="en-US" sz="2800" dirty="0" err="1">
                <a:cs typeface="Arial" charset="0"/>
              </a:rPr>
              <a:t>balik</a:t>
            </a:r>
            <a:r>
              <a:rPr lang="en-US" sz="2800" dirty="0">
                <a:cs typeface="Arial" charset="0"/>
              </a:rPr>
              <a:t> </a:t>
            </a:r>
            <a:r>
              <a:rPr lang="en-US" sz="2800" dirty="0" err="1">
                <a:cs typeface="Arial" charset="0"/>
              </a:rPr>
              <a:t>terbatas</a:t>
            </a:r>
            <a:r>
              <a:rPr lang="en-US" sz="2800" dirty="0">
                <a:cs typeface="Arial" charset="0"/>
              </a:rPr>
              <a:t> (</a:t>
            </a:r>
            <a:r>
              <a:rPr lang="en-US" sz="2800" dirty="0" err="1">
                <a:cs typeface="Arial" charset="0"/>
              </a:rPr>
              <a:t>tdk</a:t>
            </a:r>
            <a:r>
              <a:rPr lang="en-US" sz="2800" dirty="0">
                <a:cs typeface="Arial" charset="0"/>
              </a:rPr>
              <a:t> </a:t>
            </a:r>
            <a:r>
              <a:rPr lang="en-US" sz="2800" dirty="0" err="1">
                <a:cs typeface="Arial" charset="0"/>
              </a:rPr>
              <a:t>bisa</a:t>
            </a:r>
            <a:r>
              <a:rPr lang="en-US" sz="2800" dirty="0">
                <a:cs typeface="Arial" charset="0"/>
              </a:rPr>
              <a:t> </a:t>
            </a:r>
            <a:r>
              <a:rPr lang="en-US" sz="2800" dirty="0" err="1">
                <a:cs typeface="Arial" charset="0"/>
              </a:rPr>
              <a:t>mengamati</a:t>
            </a:r>
            <a:r>
              <a:rPr lang="en-US" sz="2800" dirty="0">
                <a:cs typeface="Arial" charset="0"/>
              </a:rPr>
              <a:t> </a:t>
            </a:r>
            <a:r>
              <a:rPr lang="en-US" sz="2800" dirty="0" err="1">
                <a:cs typeface="Arial" charset="0"/>
              </a:rPr>
              <a:t>pelaksanaan</a:t>
            </a:r>
            <a:r>
              <a:rPr lang="en-US" sz="2800" dirty="0">
                <a:cs typeface="Arial" charset="0"/>
              </a:rPr>
              <a:t> </a:t>
            </a:r>
            <a:r>
              <a:rPr lang="en-US" sz="2800" dirty="0" err="1">
                <a:cs typeface="Arial" charset="0"/>
              </a:rPr>
              <a:t>wawancara</a:t>
            </a:r>
            <a:r>
              <a:rPr lang="en-US" sz="2800" dirty="0">
                <a:cs typeface="Arial" charset="0"/>
              </a:rPr>
              <a:t>)</a:t>
            </a:r>
          </a:p>
          <a:p>
            <a:pPr eaLnBrk="1" hangingPunct="1">
              <a:spcBef>
                <a:spcPct val="50000"/>
              </a:spcBef>
            </a:pPr>
            <a:endParaRPr lang="en-US" sz="2800" dirty="0">
              <a:latin typeface="Times New Roman" pitchFamily="18" charset="0"/>
            </a:endParaRPr>
          </a:p>
        </p:txBody>
      </p:sp>
      <p:sp>
        <p:nvSpPr>
          <p:cNvPr id="6147" name="Text Box 5"/>
          <p:cNvSpPr txBox="1">
            <a:spLocks noChangeArrowheads="1"/>
          </p:cNvSpPr>
          <p:nvPr/>
        </p:nvSpPr>
        <p:spPr bwMode="auto">
          <a:xfrm>
            <a:off x="0" y="342901"/>
            <a:ext cx="9144000" cy="7078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dirty="0">
                <a:solidFill>
                  <a:schemeClr val="bg1"/>
                </a:solidFill>
              </a:rPr>
              <a:t>BEBERAPA KELEMAHAN</a:t>
            </a:r>
            <a:endParaRPr lang="en-GB" sz="4000" b="1" dirty="0">
              <a:solidFill>
                <a:schemeClr val="bg1"/>
              </a:solidFill>
            </a:endParaRPr>
          </a:p>
        </p:txBody>
      </p:sp>
    </p:spTree>
    <p:extLst>
      <p:ext uri="{BB962C8B-B14F-4D97-AF65-F5344CB8AC3E}">
        <p14:creationId xmlns:p14="http://schemas.microsoft.com/office/powerpoint/2010/main" val="4176116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304800" y="619185"/>
            <a:ext cx="84582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en-US" sz="3200" dirty="0" err="1">
                <a:solidFill>
                  <a:schemeClr val="tx2"/>
                </a:solidFill>
                <a:latin typeface="Monotype Corsiva" pitchFamily="66" charset="0"/>
              </a:rPr>
              <a:t>lanjutan</a:t>
            </a:r>
            <a:r>
              <a:rPr lang="en-US" sz="3200" dirty="0">
                <a:solidFill>
                  <a:schemeClr val="tx2"/>
                </a:solidFill>
                <a:latin typeface="Monotype Corsiva" pitchFamily="66" charset="0"/>
              </a:rPr>
              <a:t>…. :</a:t>
            </a:r>
          </a:p>
          <a:p>
            <a:pPr marL="342900" indent="-342900"/>
            <a:r>
              <a:rPr lang="en-US" sz="2800" dirty="0"/>
              <a:t>4. </a:t>
            </a:r>
            <a:r>
              <a:rPr lang="en-US" sz="2800" dirty="0" err="1"/>
              <a:t>Peneliti</a:t>
            </a:r>
            <a:r>
              <a:rPr lang="en-US" sz="2800" dirty="0"/>
              <a:t> </a:t>
            </a:r>
            <a:r>
              <a:rPr lang="en-US" sz="2800" dirty="0" err="1"/>
              <a:t>terhambat</a:t>
            </a:r>
            <a:r>
              <a:rPr lang="en-US" sz="2800" dirty="0"/>
              <a:t> </a:t>
            </a:r>
            <a:r>
              <a:rPr lang="en-US" sz="2800" dirty="0" err="1"/>
              <a:t>dlm</a:t>
            </a:r>
            <a:r>
              <a:rPr lang="en-US" sz="2800" dirty="0"/>
              <a:t> </a:t>
            </a:r>
            <a:r>
              <a:rPr lang="en-US" sz="2800" dirty="0" err="1"/>
              <a:t>menerima</a:t>
            </a:r>
            <a:r>
              <a:rPr lang="en-US" sz="2800" dirty="0"/>
              <a:t> info </a:t>
            </a:r>
            <a:r>
              <a:rPr lang="en-US" sz="2800" dirty="0" err="1"/>
              <a:t>scr</a:t>
            </a:r>
            <a:r>
              <a:rPr lang="en-US" sz="2800" dirty="0"/>
              <a:t> </a:t>
            </a:r>
            <a:r>
              <a:rPr lang="en-US" sz="2800" dirty="0" err="1"/>
              <a:t>tepat</a:t>
            </a:r>
            <a:r>
              <a:rPr lang="en-US" sz="2800" dirty="0"/>
              <a:t>, </a:t>
            </a:r>
            <a:r>
              <a:rPr lang="en-US" sz="2800" dirty="0" err="1"/>
              <a:t>krn</a:t>
            </a:r>
            <a:r>
              <a:rPr lang="en-US" sz="2800" dirty="0"/>
              <a:t> </a:t>
            </a:r>
            <a:r>
              <a:rPr lang="en-US" sz="2800" dirty="0" err="1"/>
              <a:t>lelah</a:t>
            </a:r>
            <a:r>
              <a:rPr lang="en-US" sz="2800" dirty="0"/>
              <a:t>, </a:t>
            </a:r>
            <a:r>
              <a:rPr lang="en-US" sz="2800" dirty="0" err="1"/>
              <a:t>bosan</a:t>
            </a:r>
            <a:r>
              <a:rPr lang="en-US" sz="2800" dirty="0"/>
              <a:t>, m</a:t>
            </a:r>
            <a:r>
              <a:rPr lang="id-ID" sz="2800" dirty="0"/>
              <a:t>eng</a:t>
            </a:r>
            <a:r>
              <a:rPr lang="en-US" sz="2800" dirty="0" err="1"/>
              <a:t>harap</a:t>
            </a:r>
            <a:r>
              <a:rPr lang="en-US" sz="2800" dirty="0"/>
              <a:t> j</a:t>
            </a:r>
            <a:r>
              <a:rPr lang="id-ID" sz="2800" dirty="0"/>
              <a:t>awaban </a:t>
            </a:r>
            <a:r>
              <a:rPr lang="en-US" sz="2800" dirty="0" err="1"/>
              <a:t>tertentu</a:t>
            </a:r>
            <a:r>
              <a:rPr lang="en-US" sz="2800" dirty="0"/>
              <a:t>, </a:t>
            </a:r>
            <a:r>
              <a:rPr lang="en-US" sz="2800" dirty="0" err="1"/>
              <a:t>sibuk</a:t>
            </a:r>
            <a:r>
              <a:rPr lang="en-US" sz="2800" dirty="0"/>
              <a:t> </a:t>
            </a:r>
            <a:r>
              <a:rPr lang="en-US" sz="2800" dirty="0" err="1"/>
              <a:t>catat</a:t>
            </a:r>
            <a:r>
              <a:rPr lang="en-US" sz="2800" dirty="0"/>
              <a:t>, </a:t>
            </a:r>
            <a:r>
              <a:rPr lang="id-ID" sz="2800" dirty="0"/>
              <a:t>masalah bahasa, </a:t>
            </a:r>
            <a:r>
              <a:rPr lang="en-US" sz="2800" dirty="0" err="1"/>
              <a:t>teknis</a:t>
            </a:r>
            <a:r>
              <a:rPr lang="en-US" sz="2800" dirty="0"/>
              <a:t>, </a:t>
            </a:r>
            <a:r>
              <a:rPr lang="en-US" sz="2800" dirty="0" err="1"/>
              <a:t>dll</a:t>
            </a:r>
            <a:r>
              <a:rPr lang="en-US" sz="2800" dirty="0"/>
              <a:t>.</a:t>
            </a:r>
            <a:endParaRPr lang="id-ID" sz="2800" dirty="0"/>
          </a:p>
          <a:p>
            <a:pPr marL="342900" indent="-342900"/>
            <a:endParaRPr lang="en-US" sz="2800" dirty="0"/>
          </a:p>
          <a:p>
            <a:pPr marL="342900" indent="-342900">
              <a:buFontTx/>
              <a:buAutoNum type="arabicPeriod" startAt="5"/>
            </a:pPr>
            <a:r>
              <a:rPr lang="en-US" sz="2800" dirty="0"/>
              <a:t> </a:t>
            </a:r>
            <a:r>
              <a:rPr lang="en-US" sz="2800" dirty="0" err="1"/>
              <a:t>Terhambat</a:t>
            </a:r>
            <a:r>
              <a:rPr lang="en-US" sz="2800" dirty="0"/>
              <a:t> </a:t>
            </a:r>
            <a:r>
              <a:rPr lang="en-US" sz="2800" dirty="0" err="1"/>
              <a:t>dlm</a:t>
            </a:r>
            <a:r>
              <a:rPr lang="en-US" sz="2800" dirty="0"/>
              <a:t> </a:t>
            </a:r>
            <a:r>
              <a:rPr lang="en-US" sz="2800" dirty="0" err="1"/>
              <a:t>menerima</a:t>
            </a:r>
            <a:r>
              <a:rPr lang="en-US" sz="2800" dirty="0"/>
              <a:t> info </a:t>
            </a:r>
            <a:r>
              <a:rPr lang="en-US" sz="2800" dirty="0" err="1"/>
              <a:t>scr</a:t>
            </a:r>
            <a:r>
              <a:rPr lang="en-US" sz="2800" dirty="0"/>
              <a:t> </a:t>
            </a:r>
            <a:r>
              <a:rPr lang="en-US" sz="2800" dirty="0" err="1"/>
              <a:t>benar</a:t>
            </a:r>
            <a:r>
              <a:rPr lang="en-US" sz="2800" dirty="0"/>
              <a:t> </a:t>
            </a:r>
            <a:r>
              <a:rPr lang="en-US" sz="2800" dirty="0" err="1"/>
              <a:t>krn</a:t>
            </a:r>
            <a:r>
              <a:rPr lang="en-US" sz="2800" dirty="0"/>
              <a:t> </a:t>
            </a:r>
            <a:r>
              <a:rPr lang="en-US" sz="2800" dirty="0" err="1"/>
              <a:t>kerancuan</a:t>
            </a:r>
            <a:r>
              <a:rPr lang="en-US" sz="2800" dirty="0"/>
              <a:t> </a:t>
            </a:r>
            <a:r>
              <a:rPr lang="en-US" sz="2800" dirty="0" err="1"/>
              <a:t>jawaban</a:t>
            </a:r>
            <a:r>
              <a:rPr lang="en-US" sz="2800" dirty="0"/>
              <a:t>, </a:t>
            </a:r>
            <a:r>
              <a:rPr lang="en-US" sz="2800" dirty="0" err="1"/>
              <a:t>mengingat</a:t>
            </a:r>
            <a:r>
              <a:rPr lang="en-US" sz="2800" dirty="0"/>
              <a:t> </a:t>
            </a:r>
            <a:r>
              <a:rPr lang="en-US" sz="2800" dirty="0" err="1"/>
              <a:t>jawaban</a:t>
            </a:r>
            <a:r>
              <a:rPr lang="en-US" sz="2800" dirty="0"/>
              <a:t> </a:t>
            </a:r>
            <a:r>
              <a:rPr lang="en-US" sz="2800" dirty="0" err="1"/>
              <a:t>informan</a:t>
            </a:r>
            <a:r>
              <a:rPr lang="en-US" sz="2800" dirty="0"/>
              <a:t> s</a:t>
            </a:r>
            <a:r>
              <a:rPr lang="id-ID" sz="2800" dirty="0"/>
              <a:t>ecara</a:t>
            </a:r>
            <a:r>
              <a:rPr lang="en-US" sz="2800" dirty="0"/>
              <a:t>  </a:t>
            </a:r>
            <a:r>
              <a:rPr lang="en-US" sz="2800" dirty="0" err="1"/>
              <a:t>selektif</a:t>
            </a:r>
            <a:r>
              <a:rPr lang="en-US" sz="2800" dirty="0"/>
              <a:t> &amp; </a:t>
            </a:r>
            <a:r>
              <a:rPr lang="en-US" sz="2800" dirty="0" err="1"/>
              <a:t>upaya</a:t>
            </a:r>
            <a:r>
              <a:rPr lang="en-US" sz="2800" dirty="0"/>
              <a:t> </a:t>
            </a:r>
            <a:r>
              <a:rPr lang="en-US" sz="2800" dirty="0" err="1"/>
              <a:t>menerima</a:t>
            </a:r>
            <a:r>
              <a:rPr lang="en-US" sz="2800" dirty="0"/>
              <a:t> info </a:t>
            </a:r>
            <a:r>
              <a:rPr lang="en-US" sz="2800" dirty="0" err="1"/>
              <a:t>terlalu</a:t>
            </a:r>
            <a:r>
              <a:rPr lang="en-US" sz="2800" dirty="0"/>
              <a:t> </a:t>
            </a:r>
            <a:r>
              <a:rPr lang="en-US" sz="2800" dirty="0" err="1"/>
              <a:t>banyak</a:t>
            </a:r>
            <a:r>
              <a:rPr lang="en-US" sz="2800" dirty="0"/>
              <a:t>.</a:t>
            </a:r>
          </a:p>
        </p:txBody>
      </p:sp>
      <p:sp>
        <p:nvSpPr>
          <p:cNvPr id="3" name="Text Box 5"/>
          <p:cNvSpPr txBox="1">
            <a:spLocks noChangeArrowheads="1"/>
          </p:cNvSpPr>
          <p:nvPr/>
        </p:nvSpPr>
        <p:spPr bwMode="auto">
          <a:xfrm>
            <a:off x="-38100" y="0"/>
            <a:ext cx="9144000" cy="7078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dirty="0">
                <a:solidFill>
                  <a:schemeClr val="bg1"/>
                </a:solidFill>
              </a:rPr>
              <a:t>BEBERAPA KELEMAHAN</a:t>
            </a:r>
            <a:endParaRPr lang="en-GB" sz="4000" b="1" dirty="0">
              <a:solidFill>
                <a:schemeClr val="bg1"/>
              </a:solidFill>
            </a:endParaRPr>
          </a:p>
        </p:txBody>
      </p:sp>
    </p:spTree>
    <p:extLst>
      <p:ext uri="{BB962C8B-B14F-4D97-AF65-F5344CB8AC3E}">
        <p14:creationId xmlns:p14="http://schemas.microsoft.com/office/powerpoint/2010/main" val="2076364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altLang="en-US" b="1" dirty="0">
                <a:solidFill>
                  <a:schemeClr val="accent2">
                    <a:lumMod val="75000"/>
                  </a:schemeClr>
                </a:solidFill>
                <a:latin typeface="Arial Black" pitchFamily="34" charset="0"/>
              </a:rPr>
              <a:t>Penelitian kualitatif...</a:t>
            </a:r>
            <a:endParaRPr lang="id-ID" dirty="0">
              <a:solidFill>
                <a:schemeClr val="accent2">
                  <a:lumMod val="75000"/>
                </a:schemeClr>
              </a:solidFill>
            </a:endParaRPr>
          </a:p>
        </p:txBody>
      </p:sp>
      <p:sp>
        <p:nvSpPr>
          <p:cNvPr id="4" name="Content Placeholder 3"/>
          <p:cNvSpPr>
            <a:spLocks noGrp="1"/>
          </p:cNvSpPr>
          <p:nvPr>
            <p:ph sz="quarter" idx="1"/>
          </p:nvPr>
        </p:nvSpPr>
        <p:spPr/>
        <p:txBody>
          <a:bodyPr>
            <a:normAutofit fontScale="85000" lnSpcReduction="10000"/>
          </a:bodyPr>
          <a:lstStyle/>
          <a:p>
            <a:pPr marL="342900" indent="-342900"/>
            <a:endParaRPr lang="id-ID" altLang="en-US" sz="2400" dirty="0"/>
          </a:p>
          <a:p>
            <a:pPr marL="342900" indent="-342900"/>
            <a:r>
              <a:rPr lang="id-ID" altLang="en-US" sz="3200" dirty="0"/>
              <a:t>Memungkinkan kita memahami masyarakat secara personal dan </a:t>
            </a:r>
            <a:r>
              <a:rPr lang="id-ID" altLang="en-US" sz="3200" dirty="0">
                <a:solidFill>
                  <a:srgbClr val="0070C0"/>
                </a:solidFill>
              </a:rPr>
              <a:t>memandang</a:t>
            </a:r>
            <a:r>
              <a:rPr lang="en-US" altLang="en-US" sz="3200" dirty="0">
                <a:solidFill>
                  <a:srgbClr val="0070C0"/>
                </a:solidFill>
              </a:rPr>
              <a:t> </a:t>
            </a:r>
            <a:r>
              <a:rPr lang="id-ID" altLang="en-US" sz="3200" dirty="0">
                <a:solidFill>
                  <a:srgbClr val="0070C0"/>
                </a:solidFill>
              </a:rPr>
              <a:t>mereka sebagaimana mereka sendiri mengungkapkan pandangannya</a:t>
            </a:r>
            <a:r>
              <a:rPr lang="id-ID" altLang="en-US" sz="3200" dirty="0"/>
              <a:t>.</a:t>
            </a:r>
          </a:p>
          <a:p>
            <a:pPr marL="342900" indent="-342900"/>
            <a:r>
              <a:rPr lang="id-ID" altLang="en-US" sz="3200" dirty="0"/>
              <a:t>Memungkinkan kita membuat dan menyusun konsep-konsep yang hakiki yang tidak ditemukan dalam metoda kuantitatif seperti konsep puas, indah, cinta, menderita, harapan keyakinan, dll.</a:t>
            </a:r>
            <a:endParaRPr lang="en-GB" altLang="en-US" sz="3200" dirty="0"/>
          </a:p>
          <a:p>
            <a:endParaRPr lang="id-ID"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262759" y="674384"/>
            <a:ext cx="86868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en-US" sz="3200" dirty="0" err="1">
                <a:solidFill>
                  <a:schemeClr val="tx2"/>
                </a:solidFill>
                <a:latin typeface="Monotype Corsiva" pitchFamily="66" charset="0"/>
              </a:rPr>
              <a:t>Lanjutan</a:t>
            </a:r>
            <a:r>
              <a:rPr lang="en-US" sz="3200" dirty="0">
                <a:solidFill>
                  <a:schemeClr val="tx2"/>
                </a:solidFill>
                <a:latin typeface="Monotype Corsiva" pitchFamily="66" charset="0"/>
              </a:rPr>
              <a:t> … :</a:t>
            </a:r>
          </a:p>
          <a:p>
            <a:pPr marL="342900" indent="-342900">
              <a:buFontTx/>
              <a:buAutoNum type="arabicPeriod" startAt="6"/>
            </a:pPr>
            <a:r>
              <a:rPr lang="en-US" sz="2800" dirty="0"/>
              <a:t> </a:t>
            </a:r>
            <a:r>
              <a:rPr lang="en-US" sz="2800" dirty="0" err="1"/>
              <a:t>Terhambat</a:t>
            </a:r>
            <a:r>
              <a:rPr lang="en-US" sz="2800" dirty="0"/>
              <a:t> </a:t>
            </a:r>
            <a:r>
              <a:rPr lang="en-US" sz="2800" dirty="0" err="1"/>
              <a:t>dlm</a:t>
            </a:r>
            <a:r>
              <a:rPr lang="en-US" sz="2800" dirty="0"/>
              <a:t> </a:t>
            </a:r>
            <a:r>
              <a:rPr lang="en-US" sz="2800" dirty="0" err="1"/>
              <a:t>menilai</a:t>
            </a:r>
            <a:r>
              <a:rPr lang="en-US" sz="2800" dirty="0"/>
              <a:t> info </a:t>
            </a:r>
            <a:r>
              <a:rPr lang="en-US" sz="2800" dirty="0" err="1"/>
              <a:t>secara</a:t>
            </a:r>
            <a:r>
              <a:rPr lang="en-US" sz="2800" dirty="0"/>
              <a:t> </a:t>
            </a:r>
            <a:r>
              <a:rPr lang="en-US" sz="2800" dirty="0" err="1"/>
              <a:t>kritis</a:t>
            </a:r>
            <a:r>
              <a:rPr lang="en-US" sz="2800" dirty="0"/>
              <a:t> </a:t>
            </a:r>
            <a:r>
              <a:rPr lang="en-US" sz="2800" dirty="0" err="1"/>
              <a:t>krn</a:t>
            </a:r>
            <a:r>
              <a:rPr lang="en-US" sz="2800" dirty="0"/>
              <a:t> </a:t>
            </a:r>
            <a:r>
              <a:rPr lang="en-US" sz="2800" dirty="0" err="1"/>
              <a:t>hrs</a:t>
            </a:r>
            <a:r>
              <a:rPr lang="en-US" sz="2800" dirty="0"/>
              <a:t> </a:t>
            </a:r>
            <a:r>
              <a:rPr lang="en-US" sz="2800" dirty="0" err="1"/>
              <a:t>kendalikan</a:t>
            </a:r>
            <a:r>
              <a:rPr lang="en-US" sz="2800" dirty="0"/>
              <a:t> </a:t>
            </a:r>
            <a:r>
              <a:rPr lang="en-US" sz="2800" dirty="0" err="1"/>
              <a:t>jwbn</a:t>
            </a:r>
            <a:r>
              <a:rPr lang="en-US" sz="2800" dirty="0"/>
              <a:t> </a:t>
            </a:r>
            <a:r>
              <a:rPr lang="en-US" sz="2800" dirty="0" err="1"/>
              <a:t>informan</a:t>
            </a:r>
            <a:r>
              <a:rPr lang="en-US" sz="2800" dirty="0"/>
              <a:t> </a:t>
            </a:r>
            <a:r>
              <a:rPr lang="en-US" sz="2800" dirty="0" err="1"/>
              <a:t>yg</a:t>
            </a:r>
            <a:r>
              <a:rPr lang="en-US" sz="2800" dirty="0"/>
              <a:t> </a:t>
            </a:r>
            <a:r>
              <a:rPr lang="en-US" sz="2800" dirty="0" err="1"/>
              <a:t>tdk</a:t>
            </a:r>
            <a:r>
              <a:rPr lang="en-US" sz="2800" dirty="0"/>
              <a:t> </a:t>
            </a:r>
            <a:r>
              <a:rPr lang="en-US" sz="2800" dirty="0" err="1"/>
              <a:t>relevan</a:t>
            </a:r>
            <a:r>
              <a:rPr lang="en-US" sz="2800" dirty="0"/>
              <a:t> &amp;</a:t>
            </a:r>
            <a:r>
              <a:rPr lang="id-ID" sz="2800" dirty="0"/>
              <a:t> </a:t>
            </a:r>
            <a:r>
              <a:rPr lang="en-US" sz="2800" dirty="0" err="1"/>
              <a:t>mengarahkn</a:t>
            </a:r>
            <a:r>
              <a:rPr lang="en-US" sz="2800" dirty="0"/>
              <a:t> </a:t>
            </a:r>
            <a:r>
              <a:rPr lang="en-US" sz="2800" dirty="0" err="1"/>
              <a:t>kembali</a:t>
            </a:r>
            <a:r>
              <a:rPr lang="en-US" sz="2800" dirty="0"/>
              <a:t>(refocusing)</a:t>
            </a:r>
            <a:endParaRPr lang="id-ID" sz="2800" dirty="0"/>
          </a:p>
          <a:p>
            <a:endParaRPr lang="en-US" sz="2800" dirty="0"/>
          </a:p>
          <a:p>
            <a:pPr marL="342900" indent="-342900">
              <a:buFontTx/>
              <a:buAutoNum type="arabicPeriod" startAt="7"/>
            </a:pPr>
            <a:r>
              <a:rPr lang="en-US" sz="2800" dirty="0"/>
              <a:t> </a:t>
            </a:r>
            <a:r>
              <a:rPr lang="en-US" sz="2800" dirty="0" err="1"/>
              <a:t>Terhambat</a:t>
            </a:r>
            <a:r>
              <a:rPr lang="en-US" sz="2800" dirty="0"/>
              <a:t> </a:t>
            </a:r>
            <a:r>
              <a:rPr lang="en-US" sz="2800" dirty="0" err="1"/>
              <a:t>bertindak</a:t>
            </a:r>
            <a:r>
              <a:rPr lang="en-US" sz="2800" dirty="0"/>
              <a:t> </a:t>
            </a:r>
            <a:r>
              <a:rPr lang="en-US" sz="2800" dirty="0" err="1"/>
              <a:t>segera</a:t>
            </a:r>
            <a:r>
              <a:rPr lang="en-US" sz="2800" dirty="0"/>
              <a:t> </a:t>
            </a:r>
            <a:r>
              <a:rPr lang="en-US" sz="2800" dirty="0" err="1"/>
              <a:t>atas</a:t>
            </a:r>
            <a:r>
              <a:rPr lang="en-US" sz="2800" dirty="0"/>
              <a:t>  info </a:t>
            </a:r>
            <a:r>
              <a:rPr lang="en-US" sz="2800" dirty="0" err="1"/>
              <a:t>yg</a:t>
            </a:r>
            <a:r>
              <a:rPr lang="en-US" sz="2800" dirty="0"/>
              <a:t> </a:t>
            </a:r>
            <a:r>
              <a:rPr lang="en-US" sz="2800" dirty="0" err="1"/>
              <a:t>diperoleh</a:t>
            </a:r>
            <a:r>
              <a:rPr lang="en-US" sz="2800" dirty="0"/>
              <a:t> &amp; </a:t>
            </a:r>
            <a:r>
              <a:rPr lang="en-US" sz="2800" dirty="0" err="1"/>
              <a:t>mengalihkan</a:t>
            </a:r>
            <a:r>
              <a:rPr lang="id-ID" sz="2800" dirty="0"/>
              <a:t> </a:t>
            </a:r>
            <a:r>
              <a:rPr lang="en-US" sz="2800" dirty="0" err="1"/>
              <a:t>wawancara</a:t>
            </a:r>
            <a:r>
              <a:rPr lang="en-US" sz="2800" dirty="0"/>
              <a:t> yang </a:t>
            </a:r>
            <a:r>
              <a:rPr lang="en-US" sz="2800" dirty="0" err="1"/>
              <a:t>sedang</a:t>
            </a:r>
            <a:r>
              <a:rPr lang="en-US" sz="2800" dirty="0"/>
              <a:t> </a:t>
            </a:r>
          </a:p>
          <a:p>
            <a:pPr marL="342900" indent="-342900"/>
            <a:r>
              <a:rPr lang="en-US" sz="2800" dirty="0"/>
              <a:t>    </a:t>
            </a:r>
            <a:r>
              <a:rPr lang="en-US" sz="2800" dirty="0" err="1"/>
              <a:t>berlangsung</a:t>
            </a:r>
            <a:r>
              <a:rPr lang="en-US" sz="2800" dirty="0"/>
              <a:t> </a:t>
            </a:r>
            <a:r>
              <a:rPr lang="en-US" sz="2800" dirty="0" err="1"/>
              <a:t>krn</a:t>
            </a:r>
            <a:r>
              <a:rPr lang="en-US" sz="2800" dirty="0"/>
              <a:t> </a:t>
            </a:r>
            <a:r>
              <a:rPr lang="en-US" sz="2800" dirty="0" err="1"/>
              <a:t>kemampuan</a:t>
            </a:r>
            <a:r>
              <a:rPr lang="en-US" sz="2800" dirty="0"/>
              <a:t> </a:t>
            </a:r>
            <a:r>
              <a:rPr lang="en-US" sz="2800" dirty="0" err="1"/>
              <a:t>peneliti</a:t>
            </a:r>
            <a:r>
              <a:rPr lang="en-US" sz="2800" dirty="0"/>
              <a:t> </a:t>
            </a:r>
            <a:r>
              <a:rPr lang="en-US" sz="2800" dirty="0" err="1"/>
              <a:t>dalam</a:t>
            </a:r>
            <a:r>
              <a:rPr lang="en-US" sz="2800" dirty="0"/>
              <a:t> </a:t>
            </a:r>
            <a:r>
              <a:rPr lang="en-US" sz="2800" dirty="0" err="1"/>
              <a:t>menggali</a:t>
            </a:r>
            <a:r>
              <a:rPr lang="en-US" sz="2800" dirty="0"/>
              <a:t> info.</a:t>
            </a:r>
          </a:p>
        </p:txBody>
      </p:sp>
      <p:sp>
        <p:nvSpPr>
          <p:cNvPr id="3" name="Text Box 5"/>
          <p:cNvSpPr txBox="1">
            <a:spLocks noChangeArrowheads="1"/>
          </p:cNvSpPr>
          <p:nvPr/>
        </p:nvSpPr>
        <p:spPr bwMode="auto">
          <a:xfrm>
            <a:off x="-15766" y="0"/>
            <a:ext cx="9144000" cy="7078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dirty="0">
                <a:solidFill>
                  <a:schemeClr val="bg1"/>
                </a:solidFill>
              </a:rPr>
              <a:t>BEBERAPA KELEMAHAN</a:t>
            </a:r>
            <a:endParaRPr lang="en-GB" sz="4000" b="1" dirty="0">
              <a:solidFill>
                <a:schemeClr val="bg1"/>
              </a:solidFill>
            </a:endParaRPr>
          </a:p>
        </p:txBody>
      </p:sp>
    </p:spTree>
    <p:extLst>
      <p:ext uri="{BB962C8B-B14F-4D97-AF65-F5344CB8AC3E}">
        <p14:creationId xmlns:p14="http://schemas.microsoft.com/office/powerpoint/2010/main" val="3345366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0" y="114301"/>
            <a:ext cx="9144000" cy="64633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dirty="0">
                <a:solidFill>
                  <a:schemeClr val="bg1"/>
                </a:solidFill>
              </a:rPr>
              <a:t>LANGKAH-LANGKAH PELAKSANAAN</a:t>
            </a:r>
            <a:endParaRPr lang="en-GB" sz="3600" b="1" dirty="0">
              <a:solidFill>
                <a:schemeClr val="bg1"/>
              </a:solidFill>
            </a:endParaRPr>
          </a:p>
        </p:txBody>
      </p:sp>
      <p:sp>
        <p:nvSpPr>
          <p:cNvPr id="9219" name="Rectangle 6"/>
          <p:cNvSpPr>
            <a:spLocks noChangeArrowheads="1"/>
          </p:cNvSpPr>
          <p:nvPr/>
        </p:nvSpPr>
        <p:spPr bwMode="auto">
          <a:xfrm>
            <a:off x="170793" y="971550"/>
            <a:ext cx="8686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15000"/>
              </a:lnSpc>
              <a:spcBef>
                <a:spcPct val="20000"/>
              </a:spcBef>
              <a:buFontTx/>
              <a:buBlip>
                <a:blip r:embed="rId2"/>
              </a:buBlip>
            </a:pPr>
            <a:r>
              <a:rPr lang="en-US" sz="2400" dirty="0" err="1"/>
              <a:t>Pikirkan</a:t>
            </a:r>
            <a:r>
              <a:rPr lang="en-US" sz="2400" dirty="0"/>
              <a:t>  </a:t>
            </a:r>
            <a:r>
              <a:rPr lang="en-US" sz="2400" dirty="0" err="1"/>
              <a:t>informasi</a:t>
            </a:r>
            <a:r>
              <a:rPr lang="en-US" sz="2400" dirty="0"/>
              <a:t> </a:t>
            </a:r>
            <a:r>
              <a:rPr lang="en-US" sz="2400" dirty="0" err="1"/>
              <a:t>apa</a:t>
            </a:r>
            <a:r>
              <a:rPr lang="en-US" sz="2400" dirty="0"/>
              <a:t> yang </a:t>
            </a:r>
            <a:r>
              <a:rPr lang="en-US" sz="2400" dirty="0" err="1"/>
              <a:t>ingin</a:t>
            </a:r>
            <a:r>
              <a:rPr lang="en-US" sz="2400" dirty="0"/>
              <a:t> </a:t>
            </a:r>
            <a:r>
              <a:rPr lang="en-US" sz="2400" dirty="0" err="1"/>
              <a:t>anda</a:t>
            </a:r>
            <a:r>
              <a:rPr lang="en-US" sz="2400" dirty="0"/>
              <a:t> </a:t>
            </a:r>
            <a:r>
              <a:rPr lang="en-US" sz="2400" dirty="0" err="1"/>
              <a:t>gali</a:t>
            </a:r>
            <a:endParaRPr lang="en-US" sz="2400" dirty="0"/>
          </a:p>
          <a:p>
            <a:pPr marL="342900" indent="-342900">
              <a:lnSpc>
                <a:spcPct val="115000"/>
              </a:lnSpc>
              <a:spcBef>
                <a:spcPct val="20000"/>
              </a:spcBef>
              <a:buFontTx/>
              <a:buBlip>
                <a:blip r:embed="rId2"/>
              </a:buBlip>
            </a:pPr>
            <a:r>
              <a:rPr lang="en-US" sz="2400" dirty="0" err="1"/>
              <a:t>Pertimbangkan</a:t>
            </a:r>
            <a:r>
              <a:rPr lang="en-US" sz="2400" dirty="0"/>
              <a:t> </a:t>
            </a:r>
            <a:r>
              <a:rPr lang="en-US" sz="2400" dirty="0" err="1"/>
              <a:t>apakah</a:t>
            </a:r>
            <a:r>
              <a:rPr lang="en-US" sz="2400" dirty="0"/>
              <a:t> </a:t>
            </a:r>
            <a:r>
              <a:rPr lang="en-US" sz="2400" dirty="0" err="1"/>
              <a:t>wawancara</a:t>
            </a:r>
            <a:r>
              <a:rPr lang="en-US" sz="2400" dirty="0"/>
              <a:t> </a:t>
            </a:r>
            <a:r>
              <a:rPr lang="en-US" sz="2400" dirty="0" err="1"/>
              <a:t>mendalam</a:t>
            </a:r>
            <a:r>
              <a:rPr lang="en-US" sz="2400" dirty="0"/>
              <a:t> </a:t>
            </a:r>
            <a:r>
              <a:rPr lang="en-US" sz="2400" dirty="0" err="1"/>
              <a:t>memang</a:t>
            </a:r>
            <a:r>
              <a:rPr lang="en-US" sz="2400" dirty="0"/>
              <a:t> </a:t>
            </a:r>
            <a:r>
              <a:rPr lang="en-US" sz="2400" dirty="0" err="1"/>
              <a:t>cara</a:t>
            </a:r>
            <a:r>
              <a:rPr lang="en-US" sz="2400" dirty="0"/>
              <a:t> yang paling </a:t>
            </a:r>
            <a:r>
              <a:rPr lang="en-US" sz="2400" dirty="0" err="1"/>
              <a:t>tepat</a:t>
            </a:r>
            <a:endParaRPr lang="en-US" sz="2400" dirty="0"/>
          </a:p>
          <a:p>
            <a:pPr marL="342900" indent="-342900">
              <a:lnSpc>
                <a:spcPct val="115000"/>
              </a:lnSpc>
              <a:spcBef>
                <a:spcPct val="20000"/>
              </a:spcBef>
              <a:buFontTx/>
              <a:buBlip>
                <a:blip r:embed="rId2"/>
              </a:buBlip>
            </a:pPr>
            <a:r>
              <a:rPr lang="en-US" sz="2400" dirty="0" err="1"/>
              <a:t>Identifikasikan</a:t>
            </a:r>
            <a:r>
              <a:rPr lang="en-US" sz="2400" dirty="0"/>
              <a:t> </a:t>
            </a:r>
            <a:r>
              <a:rPr lang="en-US" sz="2400" dirty="0" err="1"/>
              <a:t>narasumber</a:t>
            </a:r>
            <a:r>
              <a:rPr lang="en-US" sz="2400" dirty="0"/>
              <a:t> </a:t>
            </a:r>
            <a:r>
              <a:rPr lang="en-US" sz="2400" dirty="0" err="1"/>
              <a:t>untuk</a:t>
            </a:r>
            <a:r>
              <a:rPr lang="en-US" sz="2400" dirty="0"/>
              <a:t> </a:t>
            </a:r>
            <a:r>
              <a:rPr lang="en-US" sz="2400" dirty="0" err="1"/>
              <a:t>membantu</a:t>
            </a:r>
            <a:r>
              <a:rPr lang="en-US" sz="2400" dirty="0"/>
              <a:t>  </a:t>
            </a:r>
            <a:r>
              <a:rPr lang="en-US" sz="2400" dirty="0" err="1"/>
              <a:t>merencanakan</a:t>
            </a:r>
            <a:r>
              <a:rPr lang="en-US" sz="2400" dirty="0"/>
              <a:t> </a:t>
            </a:r>
            <a:r>
              <a:rPr lang="en-US" sz="2400" dirty="0" err="1"/>
              <a:t>dan</a:t>
            </a:r>
            <a:r>
              <a:rPr lang="en-US" sz="2400" dirty="0"/>
              <a:t> </a:t>
            </a:r>
            <a:r>
              <a:rPr lang="en-US" sz="2400" dirty="0" err="1"/>
              <a:t>memberikan</a:t>
            </a:r>
            <a:r>
              <a:rPr lang="en-US" sz="2400" dirty="0"/>
              <a:t> </a:t>
            </a:r>
            <a:r>
              <a:rPr lang="en-US" sz="2400" i="1" dirty="0"/>
              <a:t>briefing/training</a:t>
            </a:r>
            <a:r>
              <a:rPr lang="en-US" sz="2400" dirty="0"/>
              <a:t> </a:t>
            </a:r>
            <a:r>
              <a:rPr lang="en-US" sz="2400" dirty="0" err="1"/>
              <a:t>ke</a:t>
            </a:r>
            <a:r>
              <a:rPr lang="en-US" sz="2400" dirty="0"/>
              <a:t> </a:t>
            </a:r>
            <a:r>
              <a:rPr lang="en-US" sz="2400" dirty="0" err="1"/>
              <a:t>pewawancara</a:t>
            </a:r>
            <a:endParaRPr lang="en-US" sz="2400" dirty="0"/>
          </a:p>
          <a:p>
            <a:pPr marL="342900" indent="-342900">
              <a:lnSpc>
                <a:spcPct val="115000"/>
              </a:lnSpc>
              <a:spcBef>
                <a:spcPct val="20000"/>
              </a:spcBef>
              <a:buFontTx/>
              <a:buBlip>
                <a:blip r:embed="rId2"/>
              </a:buBlip>
            </a:pPr>
            <a:r>
              <a:rPr lang="en-US" sz="2400" dirty="0" err="1"/>
              <a:t>Tentukan</a:t>
            </a:r>
            <a:r>
              <a:rPr lang="en-US" sz="2400" dirty="0"/>
              <a:t> </a:t>
            </a:r>
            <a:r>
              <a:rPr lang="en-US" sz="2400" dirty="0" err="1"/>
              <a:t>siapa</a:t>
            </a:r>
            <a:r>
              <a:rPr lang="en-US" sz="2400" dirty="0"/>
              <a:t> </a:t>
            </a:r>
            <a:r>
              <a:rPr lang="en-US" sz="2400" dirty="0" err="1"/>
              <a:t>responden</a:t>
            </a:r>
            <a:r>
              <a:rPr lang="en-US" sz="2400" dirty="0"/>
              <a:t>/</a:t>
            </a:r>
            <a:r>
              <a:rPr lang="en-US" sz="2400" dirty="0" err="1"/>
              <a:t>informannya</a:t>
            </a:r>
            <a:r>
              <a:rPr lang="en-US" sz="2400" dirty="0"/>
              <a:t>.</a:t>
            </a:r>
          </a:p>
          <a:p>
            <a:pPr marL="342900" indent="-342900">
              <a:lnSpc>
                <a:spcPct val="115000"/>
              </a:lnSpc>
              <a:spcBef>
                <a:spcPct val="20000"/>
              </a:spcBef>
              <a:buFontTx/>
              <a:buBlip>
                <a:blip r:embed="rId2"/>
              </a:buBlip>
            </a:pPr>
            <a:r>
              <a:rPr lang="en-US" sz="2400" dirty="0" err="1"/>
              <a:t>Siapkan</a:t>
            </a:r>
            <a:r>
              <a:rPr lang="en-US" sz="2400" dirty="0"/>
              <a:t> </a:t>
            </a:r>
            <a:r>
              <a:rPr lang="en-US" sz="2400" dirty="0" err="1"/>
              <a:t>pedoman</a:t>
            </a:r>
            <a:r>
              <a:rPr lang="en-US" sz="2400" dirty="0"/>
              <a:t> </a:t>
            </a:r>
            <a:r>
              <a:rPr lang="en-US" sz="2400" dirty="0" err="1"/>
              <a:t>wawancara</a:t>
            </a:r>
            <a:endParaRPr lang="en-US" sz="2400" dirty="0"/>
          </a:p>
        </p:txBody>
      </p:sp>
    </p:spTree>
    <p:extLst>
      <p:ext uri="{BB962C8B-B14F-4D97-AF65-F5344CB8AC3E}">
        <p14:creationId xmlns:p14="http://schemas.microsoft.com/office/powerpoint/2010/main" val="988939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583214"/>
            <a:ext cx="7477125" cy="572690"/>
          </a:xfrm>
        </p:spPr>
        <p:txBody>
          <a:bodyPr>
            <a:normAutofit fontScale="90000"/>
          </a:bodyPr>
          <a:lstStyle/>
          <a:p>
            <a:pPr fontAlgn="auto">
              <a:spcAft>
                <a:spcPts val="0"/>
              </a:spcAft>
              <a:defRPr/>
            </a:pPr>
            <a:r>
              <a:rPr lang="en-US" dirty="0" err="1">
                <a:latin typeface="Monotype Corsiva" pitchFamily="66" charset="0"/>
              </a:rPr>
              <a:t>Lanjutan</a:t>
            </a:r>
            <a:r>
              <a:rPr lang="en-US" dirty="0"/>
              <a:t> …</a:t>
            </a:r>
            <a:endParaRPr lang="en-GB" dirty="0"/>
          </a:p>
        </p:txBody>
      </p:sp>
      <p:sp>
        <p:nvSpPr>
          <p:cNvPr id="10243" name="Rectangle 4"/>
          <p:cNvSpPr>
            <a:spLocks noGrp="1" noChangeArrowheads="1"/>
          </p:cNvSpPr>
          <p:nvPr>
            <p:ph idx="1"/>
          </p:nvPr>
        </p:nvSpPr>
        <p:spPr>
          <a:xfrm>
            <a:off x="457200" y="1352550"/>
            <a:ext cx="7386638" cy="3373041"/>
          </a:xfrm>
        </p:spPr>
        <p:txBody>
          <a:bodyPr>
            <a:normAutofit lnSpcReduction="10000"/>
          </a:bodyPr>
          <a:lstStyle/>
          <a:p>
            <a:r>
              <a:rPr lang="en-US" sz="2800" dirty="0" err="1"/>
              <a:t>Seleksi</a:t>
            </a:r>
            <a:r>
              <a:rPr lang="en-US" sz="2800" dirty="0"/>
              <a:t> </a:t>
            </a:r>
            <a:r>
              <a:rPr lang="en-US" sz="2800" dirty="0" err="1"/>
              <a:t>pewawancara</a:t>
            </a:r>
            <a:r>
              <a:rPr lang="en-US" sz="2800" dirty="0"/>
              <a:t> </a:t>
            </a:r>
          </a:p>
          <a:p>
            <a:r>
              <a:rPr lang="en-US" sz="2800" i="1" dirty="0"/>
              <a:t>Briefing/Training</a:t>
            </a:r>
            <a:r>
              <a:rPr lang="en-US" sz="2800" dirty="0"/>
              <a:t> </a:t>
            </a:r>
            <a:r>
              <a:rPr lang="en-US" sz="2800" dirty="0" err="1"/>
              <a:t>para</a:t>
            </a:r>
            <a:r>
              <a:rPr lang="en-US" sz="2800" dirty="0"/>
              <a:t> </a:t>
            </a:r>
            <a:r>
              <a:rPr lang="en-US" sz="2800" dirty="0" err="1"/>
              <a:t>pewawancara</a:t>
            </a:r>
            <a:r>
              <a:rPr lang="en-US" sz="2800" dirty="0"/>
              <a:t> </a:t>
            </a:r>
            <a:r>
              <a:rPr lang="en-US" sz="2800" dirty="0" err="1"/>
              <a:t>dalam</a:t>
            </a:r>
            <a:r>
              <a:rPr lang="en-US" sz="2800" dirty="0"/>
              <a:t> </a:t>
            </a:r>
            <a:r>
              <a:rPr lang="en-US" sz="2800" dirty="0" err="1"/>
              <a:t>menggunakan</a:t>
            </a:r>
            <a:r>
              <a:rPr lang="en-US" sz="2800" dirty="0"/>
              <a:t> </a:t>
            </a:r>
            <a:r>
              <a:rPr lang="en-US" sz="2800" dirty="0" err="1"/>
              <a:t>pedoman</a:t>
            </a:r>
            <a:r>
              <a:rPr lang="en-US" sz="2800" dirty="0"/>
              <a:t> </a:t>
            </a:r>
            <a:r>
              <a:rPr lang="en-US" sz="2800" dirty="0" err="1"/>
              <a:t>wawancara</a:t>
            </a:r>
            <a:endParaRPr lang="en-US" sz="2800" dirty="0"/>
          </a:p>
          <a:p>
            <a:r>
              <a:rPr lang="en-US" sz="2800" dirty="0" err="1"/>
              <a:t>Uji</a:t>
            </a:r>
            <a:r>
              <a:rPr lang="en-US" sz="2800" dirty="0"/>
              <a:t> </a:t>
            </a:r>
            <a:r>
              <a:rPr lang="en-US" sz="2800" dirty="0" err="1"/>
              <a:t>coba</a:t>
            </a:r>
            <a:r>
              <a:rPr lang="en-US" sz="2800" dirty="0"/>
              <a:t> </a:t>
            </a:r>
            <a:r>
              <a:rPr lang="en-US" sz="2800" dirty="0" err="1"/>
              <a:t>pedoman</a:t>
            </a:r>
            <a:r>
              <a:rPr lang="en-US" sz="2800" dirty="0"/>
              <a:t> </a:t>
            </a:r>
            <a:r>
              <a:rPr lang="en-US" sz="2800" dirty="0" err="1"/>
              <a:t>wawancara</a:t>
            </a:r>
            <a:r>
              <a:rPr lang="en-US" sz="2800" dirty="0"/>
              <a:t>.</a:t>
            </a:r>
          </a:p>
          <a:p>
            <a:r>
              <a:rPr lang="en-US" sz="2800" dirty="0" err="1"/>
              <a:t>Persiapan</a:t>
            </a:r>
            <a:r>
              <a:rPr lang="en-US" sz="2800" dirty="0"/>
              <a:t> </a:t>
            </a:r>
            <a:r>
              <a:rPr lang="en-US" sz="2800" dirty="0" err="1"/>
              <a:t>untuk</a:t>
            </a:r>
            <a:r>
              <a:rPr lang="en-US" sz="2800" dirty="0"/>
              <a:t> </a:t>
            </a:r>
            <a:r>
              <a:rPr lang="en-US" sz="2800" dirty="0" err="1"/>
              <a:t>wawancara</a:t>
            </a:r>
            <a:r>
              <a:rPr lang="en-US" sz="2800" dirty="0"/>
              <a:t> yang </a:t>
            </a:r>
            <a:r>
              <a:rPr lang="en-US" sz="2800" dirty="0" err="1"/>
              <a:t>sebenarnya</a:t>
            </a:r>
            <a:endParaRPr lang="en-US" sz="2800" dirty="0"/>
          </a:p>
          <a:p>
            <a:r>
              <a:rPr lang="en-US" sz="2800" dirty="0" err="1"/>
              <a:t>Pewawancara</a:t>
            </a:r>
            <a:r>
              <a:rPr lang="en-US" sz="2800" dirty="0"/>
              <a:t> </a:t>
            </a:r>
            <a:r>
              <a:rPr lang="en-US" sz="2800" dirty="0" err="1"/>
              <a:t>melakukan</a:t>
            </a:r>
            <a:r>
              <a:rPr lang="en-US" sz="2800" dirty="0"/>
              <a:t> </a:t>
            </a:r>
            <a:r>
              <a:rPr lang="en-US" sz="2800" dirty="0" err="1"/>
              <a:t>wawancara</a:t>
            </a:r>
            <a:endParaRPr lang="en-US" sz="2800" dirty="0"/>
          </a:p>
          <a:p>
            <a:r>
              <a:rPr lang="en-US" sz="2800" dirty="0" err="1"/>
              <a:t>Analisis</a:t>
            </a:r>
            <a:r>
              <a:rPr lang="en-US" sz="2800" dirty="0"/>
              <a:t> </a:t>
            </a:r>
            <a:r>
              <a:rPr lang="en-US" sz="2800" dirty="0" err="1"/>
              <a:t>dan</a:t>
            </a:r>
            <a:r>
              <a:rPr lang="en-US" sz="2800" dirty="0"/>
              <a:t> </a:t>
            </a:r>
            <a:r>
              <a:rPr lang="en-US" sz="2800" dirty="0" err="1"/>
              <a:t>interpretasi</a:t>
            </a:r>
            <a:r>
              <a:rPr lang="en-US" sz="2800" dirty="0"/>
              <a:t> data</a:t>
            </a:r>
          </a:p>
        </p:txBody>
      </p:sp>
      <p:sp>
        <p:nvSpPr>
          <p:cNvPr id="4" name="Text Box 5"/>
          <p:cNvSpPr txBox="1">
            <a:spLocks noChangeArrowheads="1"/>
          </p:cNvSpPr>
          <p:nvPr/>
        </p:nvSpPr>
        <p:spPr bwMode="auto">
          <a:xfrm>
            <a:off x="0" y="0"/>
            <a:ext cx="9144000" cy="64633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dirty="0">
                <a:solidFill>
                  <a:schemeClr val="bg1"/>
                </a:solidFill>
              </a:rPr>
              <a:t>LANGKAH-LANGKAH PELAKSANAAN</a:t>
            </a:r>
            <a:endParaRPr lang="en-GB" sz="3600" b="1" dirty="0">
              <a:solidFill>
                <a:schemeClr val="bg1"/>
              </a:solidFill>
            </a:endParaRPr>
          </a:p>
        </p:txBody>
      </p:sp>
    </p:spTree>
    <p:extLst>
      <p:ext uri="{BB962C8B-B14F-4D97-AF65-F5344CB8AC3E}">
        <p14:creationId xmlns:p14="http://schemas.microsoft.com/office/powerpoint/2010/main" val="4178853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152400" y="1314450"/>
            <a:ext cx="8763000" cy="372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23875" indent="-523875">
              <a:lnSpc>
                <a:spcPct val="125000"/>
              </a:lnSpc>
              <a:spcBef>
                <a:spcPct val="50000"/>
              </a:spcBef>
            </a:pPr>
            <a:r>
              <a:rPr lang="en-US" sz="3200" dirty="0">
                <a:cs typeface="Arial" charset="0"/>
                <a:sym typeface="Wingdings" pitchFamily="2" charset="2"/>
              </a:rPr>
              <a:t> 1.Pelaksanaan </a:t>
            </a:r>
            <a:r>
              <a:rPr lang="en-US" sz="3200" dirty="0" err="1">
                <a:cs typeface="Arial" charset="0"/>
                <a:sym typeface="Wingdings" pitchFamily="2" charset="2"/>
              </a:rPr>
              <a:t>dpt</a:t>
            </a:r>
            <a:r>
              <a:rPr lang="en-US" sz="3200" dirty="0">
                <a:cs typeface="Arial" charset="0"/>
                <a:sym typeface="Wingdings" pitchFamily="2" charset="2"/>
              </a:rPr>
              <a:t> </a:t>
            </a:r>
            <a:r>
              <a:rPr lang="en-US" sz="3200" dirty="0" err="1">
                <a:cs typeface="Arial" charset="0"/>
                <a:sym typeface="Wingdings" pitchFamily="2" charset="2"/>
              </a:rPr>
              <a:t>dilakukan</a:t>
            </a:r>
            <a:r>
              <a:rPr lang="en-US" sz="3200" dirty="0">
                <a:cs typeface="Arial" charset="0"/>
                <a:sym typeface="Wingdings" pitchFamily="2" charset="2"/>
              </a:rPr>
              <a:t>  </a:t>
            </a:r>
            <a:r>
              <a:rPr lang="en-US" sz="3200" dirty="0" err="1">
                <a:cs typeface="Arial" charset="0"/>
                <a:sym typeface="Wingdings" pitchFamily="2" charset="2"/>
              </a:rPr>
              <a:t>diberbagai</a:t>
            </a:r>
            <a:r>
              <a:rPr lang="en-US" sz="3200" dirty="0">
                <a:cs typeface="Arial" charset="0"/>
                <a:sym typeface="Wingdings" pitchFamily="2" charset="2"/>
              </a:rPr>
              <a:t> </a:t>
            </a:r>
            <a:r>
              <a:rPr lang="en-US" sz="3200" dirty="0" err="1">
                <a:cs typeface="Arial" charset="0"/>
                <a:sym typeface="Wingdings" pitchFamily="2" charset="2"/>
              </a:rPr>
              <a:t>tempat</a:t>
            </a:r>
            <a:r>
              <a:rPr lang="en-US" sz="3200" dirty="0">
                <a:cs typeface="Arial" charset="0"/>
                <a:sym typeface="Wingdings" pitchFamily="2" charset="2"/>
              </a:rPr>
              <a:t> (</a:t>
            </a:r>
            <a:r>
              <a:rPr lang="en-US" sz="3200" dirty="0" err="1">
                <a:cs typeface="Arial" charset="0"/>
                <a:sym typeface="Wingdings" pitchFamily="2" charset="2"/>
              </a:rPr>
              <a:t>privat</a:t>
            </a:r>
            <a:r>
              <a:rPr lang="en-US" sz="3200" dirty="0">
                <a:cs typeface="Arial" charset="0"/>
                <a:sym typeface="Wingdings" pitchFamily="2" charset="2"/>
              </a:rPr>
              <a:t>)</a:t>
            </a:r>
            <a:endParaRPr lang="en-US" sz="3200" dirty="0">
              <a:cs typeface="Times New Roman" pitchFamily="18" charset="0"/>
              <a:sym typeface="Wingdings" pitchFamily="2" charset="2"/>
            </a:endParaRPr>
          </a:p>
          <a:p>
            <a:pPr marL="523875" indent="-523875" algn="just">
              <a:lnSpc>
                <a:spcPct val="125000"/>
              </a:lnSpc>
            </a:pPr>
            <a:r>
              <a:rPr lang="en-US" sz="3200" dirty="0">
                <a:cs typeface="Arial" charset="0"/>
                <a:sym typeface="Wingdings" pitchFamily="2" charset="2"/>
              </a:rPr>
              <a:t> 2.Kenali </a:t>
            </a:r>
            <a:r>
              <a:rPr lang="en-US" sz="3200" dirty="0" err="1">
                <a:cs typeface="Arial" charset="0"/>
                <a:sym typeface="Wingdings" pitchFamily="2" charset="2"/>
              </a:rPr>
              <a:t>informan</a:t>
            </a:r>
            <a:r>
              <a:rPr lang="en-US" sz="3200" dirty="0">
                <a:cs typeface="Arial" charset="0"/>
                <a:sym typeface="Wingdings" pitchFamily="2" charset="2"/>
              </a:rPr>
              <a:t> </a:t>
            </a:r>
            <a:r>
              <a:rPr lang="en-US" sz="3200" dirty="0" err="1">
                <a:cs typeface="Arial" charset="0"/>
                <a:sym typeface="Wingdings" pitchFamily="2" charset="2"/>
              </a:rPr>
              <a:t>secara</a:t>
            </a:r>
            <a:r>
              <a:rPr lang="en-US" sz="3200" dirty="0">
                <a:cs typeface="Arial" charset="0"/>
                <a:sym typeface="Wingdings" pitchFamily="2" charset="2"/>
              </a:rPr>
              <a:t> </a:t>
            </a:r>
            <a:r>
              <a:rPr lang="en-US" sz="3200" dirty="0" err="1">
                <a:cs typeface="Arial" charset="0"/>
                <a:sym typeface="Wingdings" pitchFamily="2" charset="2"/>
              </a:rPr>
              <a:t>pribadi</a:t>
            </a:r>
            <a:endParaRPr lang="en-US" sz="3200" dirty="0">
              <a:cs typeface="Times New Roman" pitchFamily="18" charset="0"/>
              <a:sym typeface="Wingdings" pitchFamily="2" charset="2"/>
            </a:endParaRPr>
          </a:p>
          <a:p>
            <a:pPr marL="523875" indent="-523875">
              <a:lnSpc>
                <a:spcPct val="125000"/>
              </a:lnSpc>
            </a:pPr>
            <a:r>
              <a:rPr lang="en-US" sz="3200" dirty="0">
                <a:cs typeface="Arial" charset="0"/>
                <a:sym typeface="Wingdings" pitchFamily="2" charset="2"/>
              </a:rPr>
              <a:t> 3.Perkenalan </a:t>
            </a:r>
            <a:r>
              <a:rPr lang="en-US" sz="3200" dirty="0" err="1">
                <a:cs typeface="Arial" charset="0"/>
                <a:sym typeface="Wingdings" pitchFamily="2" charset="2"/>
              </a:rPr>
              <a:t>diri</a:t>
            </a:r>
            <a:r>
              <a:rPr lang="en-US" sz="3200" dirty="0">
                <a:cs typeface="Arial" charset="0"/>
                <a:sym typeface="Wingdings" pitchFamily="2" charset="2"/>
              </a:rPr>
              <a:t>, </a:t>
            </a:r>
            <a:r>
              <a:rPr lang="en-US" sz="3200" dirty="0" err="1">
                <a:cs typeface="Arial" charset="0"/>
                <a:sym typeface="Wingdings" pitchFamily="2" charset="2"/>
              </a:rPr>
              <a:t>ungkapkan</a:t>
            </a:r>
            <a:r>
              <a:rPr lang="en-US" sz="3200" dirty="0">
                <a:cs typeface="Arial" charset="0"/>
                <a:sym typeface="Wingdings" pitchFamily="2" charset="2"/>
              </a:rPr>
              <a:t> </a:t>
            </a:r>
            <a:r>
              <a:rPr lang="en-US" sz="3200" dirty="0" err="1">
                <a:cs typeface="Arial" charset="0"/>
                <a:sym typeface="Wingdings" pitchFamily="2" charset="2"/>
              </a:rPr>
              <a:t>tujuan</a:t>
            </a:r>
            <a:r>
              <a:rPr lang="en-US" sz="3200" dirty="0">
                <a:cs typeface="Arial" charset="0"/>
                <a:sym typeface="Wingdings" pitchFamily="2" charset="2"/>
              </a:rPr>
              <a:t> </a:t>
            </a:r>
            <a:r>
              <a:rPr lang="en-US" sz="3200" dirty="0" err="1">
                <a:cs typeface="Arial" charset="0"/>
                <a:sym typeface="Wingdings" pitchFamily="2" charset="2"/>
              </a:rPr>
              <a:t>wwcr</a:t>
            </a:r>
            <a:r>
              <a:rPr lang="en-US" sz="3200" dirty="0">
                <a:cs typeface="Arial" charset="0"/>
                <a:sym typeface="Wingdings" pitchFamily="2" charset="2"/>
              </a:rPr>
              <a:t> </a:t>
            </a:r>
            <a:r>
              <a:rPr lang="en-US" sz="3200" dirty="0" err="1">
                <a:cs typeface="Arial" charset="0"/>
                <a:sym typeface="Wingdings" pitchFamily="2" charset="2"/>
              </a:rPr>
              <a:t>dan</a:t>
            </a:r>
            <a:r>
              <a:rPr lang="en-US" sz="3200" dirty="0">
                <a:cs typeface="Arial" charset="0"/>
                <a:sym typeface="Wingdings" pitchFamily="2" charset="2"/>
              </a:rPr>
              <a:t> </a:t>
            </a:r>
            <a:r>
              <a:rPr lang="en-US" sz="3200" i="1" dirty="0">
                <a:cs typeface="Arial" charset="0"/>
                <a:sym typeface="Wingdings" pitchFamily="2" charset="2"/>
              </a:rPr>
              <a:t>inform consent</a:t>
            </a:r>
            <a:r>
              <a:rPr lang="en-US" sz="3200" dirty="0">
                <a:cs typeface="Arial" charset="0"/>
                <a:sym typeface="Wingdings" pitchFamily="2" charset="2"/>
              </a:rPr>
              <a:t> </a:t>
            </a:r>
            <a:r>
              <a:rPr lang="en-US" sz="3200" dirty="0" err="1">
                <a:cs typeface="Arial" charset="0"/>
                <a:sym typeface="Wingdings" pitchFamily="2" charset="2"/>
              </a:rPr>
              <a:t>serta</a:t>
            </a:r>
            <a:r>
              <a:rPr lang="en-US" sz="3200" dirty="0">
                <a:cs typeface="Arial" charset="0"/>
                <a:sym typeface="Wingdings" pitchFamily="2" charset="2"/>
              </a:rPr>
              <a:t> </a:t>
            </a:r>
            <a:r>
              <a:rPr lang="en-US" sz="3200" dirty="0" err="1">
                <a:cs typeface="Arial" charset="0"/>
                <a:sym typeface="Wingdings" pitchFamily="2" charset="2"/>
              </a:rPr>
              <a:t>jaminan</a:t>
            </a:r>
            <a:r>
              <a:rPr lang="en-US" sz="3200" dirty="0">
                <a:cs typeface="Arial" charset="0"/>
                <a:sym typeface="Wingdings" pitchFamily="2" charset="2"/>
              </a:rPr>
              <a:t> </a:t>
            </a:r>
            <a:r>
              <a:rPr lang="en-US" sz="3200" dirty="0" err="1">
                <a:cs typeface="Arial" charset="0"/>
                <a:sym typeface="Wingdings" pitchFamily="2" charset="2"/>
              </a:rPr>
              <a:t>kerahasiaan</a:t>
            </a:r>
            <a:r>
              <a:rPr lang="en-US" sz="3200" dirty="0">
                <a:sym typeface="Wingdings" pitchFamily="2" charset="2"/>
              </a:rPr>
              <a:t> </a:t>
            </a:r>
          </a:p>
          <a:p>
            <a:pPr marL="523875" indent="-523875">
              <a:lnSpc>
                <a:spcPct val="125000"/>
              </a:lnSpc>
            </a:pPr>
            <a:endParaRPr lang="en-US" sz="3200" dirty="0">
              <a:sym typeface="Wingdings" pitchFamily="2" charset="2"/>
            </a:endParaRPr>
          </a:p>
        </p:txBody>
      </p:sp>
      <p:sp>
        <p:nvSpPr>
          <p:cNvPr id="11267" name="Text Box 6"/>
          <p:cNvSpPr txBox="1">
            <a:spLocks noChangeArrowheads="1"/>
          </p:cNvSpPr>
          <p:nvPr/>
        </p:nvSpPr>
        <p:spPr bwMode="auto">
          <a:xfrm>
            <a:off x="0" y="114301"/>
            <a:ext cx="9144000" cy="5232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chemeClr val="bg1"/>
                </a:solidFill>
              </a:rPr>
              <a:t>BEBERAPA HAL YANG PERLU</a:t>
            </a:r>
            <a:r>
              <a:rPr lang="id-ID" sz="2800" b="1" dirty="0">
                <a:solidFill>
                  <a:schemeClr val="bg1"/>
                </a:solidFill>
              </a:rPr>
              <a:t> </a:t>
            </a:r>
            <a:r>
              <a:rPr lang="en-US" sz="2800" b="1" dirty="0">
                <a:solidFill>
                  <a:schemeClr val="bg1"/>
                </a:solidFill>
              </a:rPr>
              <a:t>DIPERHATIKAN</a:t>
            </a:r>
            <a:endParaRPr lang="en-GB" sz="2800" b="1" dirty="0">
              <a:solidFill>
                <a:schemeClr val="bg1"/>
              </a:solidFill>
            </a:endParaRPr>
          </a:p>
        </p:txBody>
      </p:sp>
    </p:spTree>
    <p:extLst>
      <p:ext uri="{BB962C8B-B14F-4D97-AF65-F5344CB8AC3E}">
        <p14:creationId xmlns:p14="http://schemas.microsoft.com/office/powerpoint/2010/main" val="1657482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628" y="1352550"/>
            <a:ext cx="8839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eaLnBrk="0" hangingPunct="0">
              <a:tabLst>
                <a:tab pos="404813" algn="l"/>
              </a:tabLst>
              <a:defRPr>
                <a:solidFill>
                  <a:schemeClr val="tx1"/>
                </a:solidFill>
                <a:latin typeface="Arial" charset="0"/>
              </a:defRPr>
            </a:lvl1pPr>
            <a:lvl2pPr marL="742950" indent="-285750" eaLnBrk="0" hangingPunct="0">
              <a:tabLst>
                <a:tab pos="404813" algn="l"/>
              </a:tabLst>
              <a:defRPr>
                <a:solidFill>
                  <a:schemeClr val="tx1"/>
                </a:solidFill>
                <a:latin typeface="Arial" charset="0"/>
              </a:defRPr>
            </a:lvl2pPr>
            <a:lvl3pPr marL="1143000" indent="-228600" eaLnBrk="0" hangingPunct="0">
              <a:tabLst>
                <a:tab pos="404813" algn="l"/>
              </a:tabLst>
              <a:defRPr>
                <a:solidFill>
                  <a:schemeClr val="tx1"/>
                </a:solidFill>
                <a:latin typeface="Arial" charset="0"/>
              </a:defRPr>
            </a:lvl3pPr>
            <a:lvl4pPr marL="1600200" indent="-228600" eaLnBrk="0" hangingPunct="0">
              <a:tabLst>
                <a:tab pos="404813" algn="l"/>
              </a:tabLst>
              <a:defRPr>
                <a:solidFill>
                  <a:schemeClr val="tx1"/>
                </a:solidFill>
                <a:latin typeface="Arial" charset="0"/>
              </a:defRPr>
            </a:lvl4pPr>
            <a:lvl5pPr marL="2057400" indent="-228600" eaLnBrk="0" hangingPunct="0">
              <a:tabLst>
                <a:tab pos="404813" algn="l"/>
              </a:tabLst>
              <a:defRPr>
                <a:solidFill>
                  <a:schemeClr val="tx1"/>
                </a:solidFill>
                <a:latin typeface="Arial" charset="0"/>
              </a:defRPr>
            </a:lvl5pPr>
            <a:lvl6pPr marL="2514600" indent="-228600" eaLnBrk="0" fontAlgn="base" hangingPunct="0">
              <a:spcBef>
                <a:spcPct val="0"/>
              </a:spcBef>
              <a:spcAft>
                <a:spcPct val="0"/>
              </a:spcAft>
              <a:tabLst>
                <a:tab pos="404813" algn="l"/>
              </a:tabLst>
              <a:defRPr>
                <a:solidFill>
                  <a:schemeClr val="tx1"/>
                </a:solidFill>
                <a:latin typeface="Arial" charset="0"/>
              </a:defRPr>
            </a:lvl6pPr>
            <a:lvl7pPr marL="2971800" indent="-228600" eaLnBrk="0" fontAlgn="base" hangingPunct="0">
              <a:spcBef>
                <a:spcPct val="0"/>
              </a:spcBef>
              <a:spcAft>
                <a:spcPct val="0"/>
              </a:spcAft>
              <a:tabLst>
                <a:tab pos="404813" algn="l"/>
              </a:tabLst>
              <a:defRPr>
                <a:solidFill>
                  <a:schemeClr val="tx1"/>
                </a:solidFill>
                <a:latin typeface="Arial" charset="0"/>
              </a:defRPr>
            </a:lvl7pPr>
            <a:lvl8pPr marL="3429000" indent="-228600" eaLnBrk="0" fontAlgn="base" hangingPunct="0">
              <a:spcBef>
                <a:spcPct val="0"/>
              </a:spcBef>
              <a:spcAft>
                <a:spcPct val="0"/>
              </a:spcAft>
              <a:tabLst>
                <a:tab pos="404813" algn="l"/>
              </a:tabLst>
              <a:defRPr>
                <a:solidFill>
                  <a:schemeClr val="tx1"/>
                </a:solidFill>
                <a:latin typeface="Arial" charset="0"/>
              </a:defRPr>
            </a:lvl8pPr>
            <a:lvl9pPr marL="3886200" indent="-228600" eaLnBrk="0" fontAlgn="base" hangingPunct="0">
              <a:spcBef>
                <a:spcPct val="0"/>
              </a:spcBef>
              <a:spcAft>
                <a:spcPct val="0"/>
              </a:spcAft>
              <a:tabLst>
                <a:tab pos="404813" algn="l"/>
              </a:tabLst>
              <a:defRPr>
                <a:solidFill>
                  <a:schemeClr val="tx1"/>
                </a:solidFill>
                <a:latin typeface="Arial" charset="0"/>
              </a:defRPr>
            </a:lvl9pPr>
          </a:lstStyle>
          <a:p>
            <a:pPr algn="just" eaLnBrk="1" hangingPunct="1">
              <a:spcBef>
                <a:spcPct val="50000"/>
              </a:spcBef>
            </a:pPr>
            <a:r>
              <a:rPr lang="en-US" sz="2800" dirty="0">
                <a:cs typeface="Arial" charset="0"/>
              </a:rPr>
              <a:t>4.Bersikap </a:t>
            </a:r>
            <a:r>
              <a:rPr lang="en-US" sz="2800" dirty="0" err="1">
                <a:cs typeface="Arial" charset="0"/>
              </a:rPr>
              <a:t>interaktif</a:t>
            </a:r>
            <a:r>
              <a:rPr lang="en-US" sz="2800" dirty="0">
                <a:cs typeface="Arial" charset="0"/>
              </a:rPr>
              <a:t> &amp; </a:t>
            </a:r>
            <a:r>
              <a:rPr lang="en-US" sz="2800" dirty="0" err="1">
                <a:cs typeface="Arial" charset="0"/>
              </a:rPr>
              <a:t>sensitif</a:t>
            </a:r>
            <a:r>
              <a:rPr lang="en-US" sz="2800" dirty="0">
                <a:cs typeface="Arial" charset="0"/>
              </a:rPr>
              <a:t> </a:t>
            </a:r>
            <a:r>
              <a:rPr lang="en-US" sz="2800" dirty="0" err="1">
                <a:cs typeface="Arial" charset="0"/>
              </a:rPr>
              <a:t>thd</a:t>
            </a:r>
            <a:r>
              <a:rPr lang="en-US" sz="2800" dirty="0">
                <a:cs typeface="Arial" charset="0"/>
              </a:rPr>
              <a:t> </a:t>
            </a:r>
            <a:r>
              <a:rPr lang="en-US" sz="2800" dirty="0" err="1">
                <a:cs typeface="Arial" charset="0"/>
              </a:rPr>
              <a:t>bhs</a:t>
            </a:r>
            <a:r>
              <a:rPr lang="en-US" sz="2800" dirty="0">
                <a:cs typeface="Arial" charset="0"/>
              </a:rPr>
              <a:t> </a:t>
            </a:r>
            <a:r>
              <a:rPr lang="en-US" sz="2800" dirty="0" err="1">
                <a:cs typeface="Arial" charset="0"/>
              </a:rPr>
              <a:t>dan</a:t>
            </a:r>
            <a:r>
              <a:rPr lang="en-US" sz="2800" dirty="0">
                <a:cs typeface="Arial" charset="0"/>
              </a:rPr>
              <a:t> </a:t>
            </a:r>
            <a:r>
              <a:rPr lang="en-US" sz="2800" dirty="0" err="1">
                <a:cs typeface="Arial" charset="0"/>
              </a:rPr>
              <a:t>konsep</a:t>
            </a:r>
            <a:r>
              <a:rPr lang="en-US" sz="2800" dirty="0">
                <a:cs typeface="Arial" charset="0"/>
              </a:rPr>
              <a:t> </a:t>
            </a:r>
            <a:r>
              <a:rPr lang="en-US" sz="2800" dirty="0" err="1">
                <a:cs typeface="Arial" charset="0"/>
              </a:rPr>
              <a:t>informan</a:t>
            </a:r>
            <a:r>
              <a:rPr lang="en-US" sz="2800" dirty="0">
                <a:cs typeface="Arial" charset="0"/>
              </a:rPr>
              <a:t>,   </a:t>
            </a:r>
            <a:r>
              <a:rPr lang="en-US" sz="2800" dirty="0" err="1">
                <a:cs typeface="Arial" charset="0"/>
              </a:rPr>
              <a:t>serta</a:t>
            </a:r>
            <a:r>
              <a:rPr lang="en-US" sz="2800" dirty="0">
                <a:cs typeface="Arial" charset="0"/>
              </a:rPr>
              <a:t> </a:t>
            </a:r>
            <a:r>
              <a:rPr lang="en-US" sz="2800" dirty="0" err="1">
                <a:cs typeface="Arial" charset="0"/>
              </a:rPr>
              <a:t>fleksibel</a:t>
            </a:r>
            <a:r>
              <a:rPr lang="en-US" sz="2800" dirty="0">
                <a:cs typeface="Arial" charset="0"/>
              </a:rPr>
              <a:t> </a:t>
            </a:r>
            <a:r>
              <a:rPr lang="en-US" sz="2800" dirty="0" err="1">
                <a:cs typeface="Arial" charset="0"/>
              </a:rPr>
              <a:t>thd</a:t>
            </a:r>
            <a:r>
              <a:rPr lang="en-US" sz="2800" dirty="0">
                <a:cs typeface="Arial" charset="0"/>
              </a:rPr>
              <a:t> agenda</a:t>
            </a:r>
            <a:endParaRPr lang="en-US" sz="2800" dirty="0">
              <a:latin typeface="Times New Roman" pitchFamily="18" charset="0"/>
              <a:cs typeface="Times New Roman" pitchFamily="18" charset="0"/>
            </a:endParaRPr>
          </a:p>
          <a:p>
            <a:pPr algn="just" eaLnBrk="1" hangingPunct="1">
              <a:spcBef>
                <a:spcPct val="50000"/>
              </a:spcBef>
            </a:pPr>
            <a:r>
              <a:rPr lang="en-US" sz="2800" dirty="0">
                <a:cs typeface="Arial" charset="0"/>
              </a:rPr>
              <a:t>5.Masuk </a:t>
            </a:r>
            <a:r>
              <a:rPr lang="en-US" sz="2800" dirty="0" err="1">
                <a:cs typeface="Arial" charset="0"/>
              </a:rPr>
              <a:t>dlm</a:t>
            </a:r>
            <a:r>
              <a:rPr lang="en-US" sz="2800" dirty="0">
                <a:cs typeface="Arial" charset="0"/>
              </a:rPr>
              <a:t> </a:t>
            </a:r>
            <a:r>
              <a:rPr lang="en-US" sz="2800" dirty="0" err="1">
                <a:cs typeface="Arial" charset="0"/>
              </a:rPr>
              <a:t>topik</a:t>
            </a:r>
            <a:r>
              <a:rPr lang="en-US" sz="2800" dirty="0">
                <a:cs typeface="Arial" charset="0"/>
              </a:rPr>
              <a:t> </a:t>
            </a:r>
            <a:r>
              <a:rPr lang="en-US" sz="2800" dirty="0" err="1">
                <a:cs typeface="Arial" charset="0"/>
              </a:rPr>
              <a:t>scr</a:t>
            </a:r>
            <a:r>
              <a:rPr lang="en-US" sz="2800" dirty="0">
                <a:cs typeface="Arial" charset="0"/>
              </a:rPr>
              <a:t> </a:t>
            </a:r>
            <a:r>
              <a:rPr lang="en-US" sz="2800" dirty="0" err="1">
                <a:cs typeface="Arial" charset="0"/>
              </a:rPr>
              <a:t>mendalam</a:t>
            </a:r>
            <a:r>
              <a:rPr lang="en-US" sz="2800" dirty="0">
                <a:cs typeface="Arial" charset="0"/>
              </a:rPr>
              <a:t>, </a:t>
            </a:r>
            <a:r>
              <a:rPr lang="en-US" sz="2800" dirty="0" err="1">
                <a:cs typeface="Arial" charset="0"/>
              </a:rPr>
              <a:t>menelaah</a:t>
            </a:r>
            <a:r>
              <a:rPr lang="en-US" sz="2800" dirty="0">
                <a:cs typeface="Arial" charset="0"/>
              </a:rPr>
              <a:t> </a:t>
            </a:r>
            <a:r>
              <a:rPr lang="en-US" sz="2800" dirty="0" err="1">
                <a:cs typeface="Arial" charset="0"/>
              </a:rPr>
              <a:t>sejauh</a:t>
            </a:r>
            <a:r>
              <a:rPr lang="en-US" sz="2800" dirty="0">
                <a:cs typeface="Arial" charset="0"/>
              </a:rPr>
              <a:t> </a:t>
            </a:r>
            <a:r>
              <a:rPr lang="en-US" sz="2800" dirty="0" err="1">
                <a:cs typeface="Arial" charset="0"/>
              </a:rPr>
              <a:t>mungkin</a:t>
            </a:r>
            <a:r>
              <a:rPr lang="en-US" sz="2800" dirty="0">
                <a:cs typeface="Arial" charset="0"/>
              </a:rPr>
              <a:t> info &amp; </a:t>
            </a:r>
            <a:r>
              <a:rPr lang="en-US" sz="2800" dirty="0" err="1">
                <a:cs typeface="Arial" charset="0"/>
              </a:rPr>
              <a:t>menguak</a:t>
            </a:r>
            <a:r>
              <a:rPr lang="en-US" sz="2800" dirty="0">
                <a:cs typeface="Arial" charset="0"/>
              </a:rPr>
              <a:t> info </a:t>
            </a:r>
            <a:r>
              <a:rPr lang="en-US" sz="2800" dirty="0" err="1">
                <a:cs typeface="Arial" charset="0"/>
              </a:rPr>
              <a:t>baru</a:t>
            </a:r>
            <a:endParaRPr lang="en-US" sz="2800" dirty="0">
              <a:latin typeface="Times New Roman" pitchFamily="18" charset="0"/>
              <a:cs typeface="Times New Roman" pitchFamily="18" charset="0"/>
            </a:endParaRPr>
          </a:p>
          <a:p>
            <a:pPr algn="just" eaLnBrk="1" hangingPunct="1">
              <a:spcBef>
                <a:spcPct val="50000"/>
              </a:spcBef>
            </a:pPr>
            <a:r>
              <a:rPr lang="en-US" sz="2800" dirty="0">
                <a:cs typeface="Arial" charset="0"/>
              </a:rPr>
              <a:t>6. </a:t>
            </a:r>
            <a:r>
              <a:rPr lang="en-US" sz="2800" dirty="0" err="1"/>
              <a:t>Mulai</a:t>
            </a:r>
            <a:r>
              <a:rPr lang="en-US" sz="2800" dirty="0"/>
              <a:t> dg </a:t>
            </a:r>
            <a:r>
              <a:rPr lang="en-US" sz="2800" dirty="0" err="1"/>
              <a:t>pertanyaan</a:t>
            </a:r>
            <a:r>
              <a:rPr lang="en-US" sz="2800" dirty="0"/>
              <a:t> </a:t>
            </a:r>
            <a:r>
              <a:rPr lang="en-US" sz="2800" dirty="0" err="1"/>
              <a:t>yg</a:t>
            </a:r>
            <a:r>
              <a:rPr lang="en-US" sz="2800" dirty="0"/>
              <a:t> </a:t>
            </a:r>
            <a:r>
              <a:rPr lang="en-US" sz="2800" dirty="0" err="1"/>
              <a:t>mudah</a:t>
            </a:r>
            <a:r>
              <a:rPr lang="en-US" sz="2800" dirty="0"/>
              <a:t> </a:t>
            </a:r>
            <a:r>
              <a:rPr lang="en-US" sz="2800" dirty="0" err="1"/>
              <a:t>dijawab</a:t>
            </a:r>
            <a:r>
              <a:rPr lang="en-US" sz="2800" dirty="0">
                <a:cs typeface="Arial" charset="0"/>
              </a:rPr>
              <a:t>..</a:t>
            </a:r>
            <a:r>
              <a:rPr lang="en-US" sz="2800" dirty="0">
                <a:latin typeface="Times New Roman" pitchFamily="18" charset="0"/>
              </a:rPr>
              <a:t> </a:t>
            </a:r>
          </a:p>
        </p:txBody>
      </p:sp>
      <p:sp>
        <p:nvSpPr>
          <p:cNvPr id="12291" name="Text Box 3"/>
          <p:cNvSpPr txBox="1">
            <a:spLocks noChangeArrowheads="1"/>
          </p:cNvSpPr>
          <p:nvPr/>
        </p:nvSpPr>
        <p:spPr bwMode="auto">
          <a:xfrm>
            <a:off x="215462" y="492264"/>
            <a:ext cx="4648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err="1">
                <a:solidFill>
                  <a:schemeClr val="tx2"/>
                </a:solidFill>
                <a:latin typeface="Monotype Corsiva" pitchFamily="66" charset="0"/>
              </a:rPr>
              <a:t>Lanjutan</a:t>
            </a:r>
            <a:r>
              <a:rPr lang="en-US" sz="4000" dirty="0">
                <a:solidFill>
                  <a:schemeClr val="tx2"/>
                </a:solidFill>
                <a:latin typeface="Monotype Corsiva" pitchFamily="66" charset="0"/>
              </a:rPr>
              <a:t> :</a:t>
            </a:r>
            <a:endParaRPr lang="en-GB" sz="4000" dirty="0">
              <a:solidFill>
                <a:schemeClr val="tx2"/>
              </a:solidFill>
              <a:latin typeface="Monotype Corsiva" pitchFamily="66" charset="0"/>
            </a:endParaRPr>
          </a:p>
        </p:txBody>
      </p:sp>
      <p:sp>
        <p:nvSpPr>
          <p:cNvPr id="4" name="Text Box 6"/>
          <p:cNvSpPr txBox="1">
            <a:spLocks noChangeArrowheads="1"/>
          </p:cNvSpPr>
          <p:nvPr/>
        </p:nvSpPr>
        <p:spPr bwMode="auto">
          <a:xfrm>
            <a:off x="0" y="114301"/>
            <a:ext cx="9144000" cy="5232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chemeClr val="bg1"/>
                </a:solidFill>
              </a:rPr>
              <a:t>BEBERAPA HAL YANG PERLU</a:t>
            </a:r>
            <a:r>
              <a:rPr lang="id-ID" sz="2800" b="1" dirty="0">
                <a:solidFill>
                  <a:schemeClr val="bg1"/>
                </a:solidFill>
              </a:rPr>
              <a:t> </a:t>
            </a:r>
            <a:r>
              <a:rPr lang="en-US" sz="2800" b="1" dirty="0">
                <a:solidFill>
                  <a:schemeClr val="bg1"/>
                </a:solidFill>
              </a:rPr>
              <a:t>DIPERHATIKAN</a:t>
            </a:r>
            <a:endParaRPr lang="en-GB" sz="2800" b="1" dirty="0">
              <a:solidFill>
                <a:schemeClr val="bg1"/>
              </a:solidFill>
            </a:endParaRPr>
          </a:p>
        </p:txBody>
      </p:sp>
    </p:spTree>
    <p:extLst>
      <p:ext uri="{BB962C8B-B14F-4D97-AF65-F5344CB8AC3E}">
        <p14:creationId xmlns:p14="http://schemas.microsoft.com/office/powerpoint/2010/main" val="1186872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fontAlgn="auto">
              <a:spcAft>
                <a:spcPts val="0"/>
              </a:spcAft>
              <a:defRPr/>
            </a:pPr>
            <a:r>
              <a:rPr lang="en-US">
                <a:latin typeface="Monotype Corsiva" pitchFamily="66" charset="0"/>
              </a:rPr>
              <a:t>Lanjutan …</a:t>
            </a:r>
            <a:endParaRPr lang="en-GB">
              <a:latin typeface="Monotype Corsiva" pitchFamily="66" charset="0"/>
            </a:endParaRPr>
          </a:p>
        </p:txBody>
      </p:sp>
      <p:sp>
        <p:nvSpPr>
          <p:cNvPr id="13315" name="Rectangle 3"/>
          <p:cNvSpPr>
            <a:spLocks noGrp="1" noChangeArrowheads="1"/>
          </p:cNvSpPr>
          <p:nvPr>
            <p:ph idx="1"/>
          </p:nvPr>
        </p:nvSpPr>
        <p:spPr>
          <a:xfrm>
            <a:off x="228600" y="1200150"/>
            <a:ext cx="7386638" cy="3373041"/>
          </a:xfrm>
        </p:spPr>
        <p:txBody>
          <a:bodyPr/>
          <a:lstStyle/>
          <a:p>
            <a:pPr>
              <a:lnSpc>
                <a:spcPct val="90000"/>
              </a:lnSpc>
              <a:buFontTx/>
              <a:buNone/>
            </a:pPr>
            <a:r>
              <a:rPr lang="en-US"/>
              <a:t>7. Lakukan wwcr dg pertanyaan ”open-ended”, netral, dan jelas, kmd baru mendalam</a:t>
            </a:r>
          </a:p>
          <a:p>
            <a:pPr>
              <a:lnSpc>
                <a:spcPct val="90000"/>
              </a:lnSpc>
              <a:buFontTx/>
              <a:buNone/>
            </a:pPr>
            <a:r>
              <a:rPr lang="en-US"/>
              <a:t>8.Berikan batasan-batasan jawaban scr tdk lgs</a:t>
            </a:r>
          </a:p>
          <a:p>
            <a:pPr>
              <a:lnSpc>
                <a:spcPct val="90000"/>
              </a:lnSpc>
              <a:buFontTx/>
              <a:buNone/>
            </a:pPr>
            <a:r>
              <a:rPr lang="en-US"/>
              <a:t>9.Buatlah daftar pertanyaan inti sbg batasan.</a:t>
            </a:r>
          </a:p>
          <a:p>
            <a:pPr>
              <a:lnSpc>
                <a:spcPct val="90000"/>
              </a:lnSpc>
              <a:buFontTx/>
              <a:buNone/>
            </a:pPr>
            <a:r>
              <a:rPr lang="en-US"/>
              <a:t>10.Buatlah konsensus jika terjadi hal-hal khusus</a:t>
            </a:r>
            <a:endParaRPr lang="en-GB"/>
          </a:p>
        </p:txBody>
      </p:sp>
    </p:spTree>
    <p:extLst>
      <p:ext uri="{BB962C8B-B14F-4D97-AF65-F5344CB8AC3E}">
        <p14:creationId xmlns:p14="http://schemas.microsoft.com/office/powerpoint/2010/main" val="3855918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28600" y="1233488"/>
            <a:ext cx="8686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eaLnBrk="0" hangingPunct="0">
              <a:tabLst>
                <a:tab pos="571500" algn="l"/>
              </a:tabLst>
              <a:defRPr>
                <a:solidFill>
                  <a:schemeClr val="tx1"/>
                </a:solidFill>
                <a:latin typeface="Arial" charset="0"/>
              </a:defRPr>
            </a:lvl1pPr>
            <a:lvl2pPr marL="742950" indent="-285750" eaLnBrk="0" hangingPunct="0">
              <a:tabLst>
                <a:tab pos="571500" algn="l"/>
              </a:tabLst>
              <a:defRPr>
                <a:solidFill>
                  <a:schemeClr val="tx1"/>
                </a:solidFill>
                <a:latin typeface="Arial" charset="0"/>
              </a:defRPr>
            </a:lvl2pPr>
            <a:lvl3pPr marL="1143000" indent="-228600" eaLnBrk="0" hangingPunct="0">
              <a:tabLst>
                <a:tab pos="571500" algn="l"/>
              </a:tabLst>
              <a:defRPr>
                <a:solidFill>
                  <a:schemeClr val="tx1"/>
                </a:solidFill>
                <a:latin typeface="Arial" charset="0"/>
              </a:defRPr>
            </a:lvl3pPr>
            <a:lvl4pPr marL="1600200" indent="-228600" eaLnBrk="0" hangingPunct="0">
              <a:tabLst>
                <a:tab pos="571500" algn="l"/>
              </a:tabLst>
              <a:defRPr>
                <a:solidFill>
                  <a:schemeClr val="tx1"/>
                </a:solidFill>
                <a:latin typeface="Arial" charset="0"/>
              </a:defRPr>
            </a:lvl4pPr>
            <a:lvl5pPr marL="2057400" indent="-228600" eaLnBrk="0" hangingPunct="0">
              <a:tabLst>
                <a:tab pos="571500" algn="l"/>
              </a:tabLst>
              <a:defRPr>
                <a:solidFill>
                  <a:schemeClr val="tx1"/>
                </a:solidFill>
                <a:latin typeface="Arial" charset="0"/>
              </a:defRPr>
            </a:lvl5pPr>
            <a:lvl6pPr marL="2514600" indent="-228600" eaLnBrk="0" fontAlgn="base" hangingPunct="0">
              <a:spcBef>
                <a:spcPct val="0"/>
              </a:spcBef>
              <a:spcAft>
                <a:spcPct val="0"/>
              </a:spcAft>
              <a:tabLst>
                <a:tab pos="571500" algn="l"/>
              </a:tabLst>
              <a:defRPr>
                <a:solidFill>
                  <a:schemeClr val="tx1"/>
                </a:solidFill>
                <a:latin typeface="Arial" charset="0"/>
              </a:defRPr>
            </a:lvl6pPr>
            <a:lvl7pPr marL="2971800" indent="-228600" eaLnBrk="0" fontAlgn="base" hangingPunct="0">
              <a:spcBef>
                <a:spcPct val="0"/>
              </a:spcBef>
              <a:spcAft>
                <a:spcPct val="0"/>
              </a:spcAft>
              <a:tabLst>
                <a:tab pos="571500" algn="l"/>
              </a:tabLst>
              <a:defRPr>
                <a:solidFill>
                  <a:schemeClr val="tx1"/>
                </a:solidFill>
                <a:latin typeface="Arial" charset="0"/>
              </a:defRPr>
            </a:lvl7pPr>
            <a:lvl8pPr marL="3429000" indent="-228600" eaLnBrk="0" fontAlgn="base" hangingPunct="0">
              <a:spcBef>
                <a:spcPct val="0"/>
              </a:spcBef>
              <a:spcAft>
                <a:spcPct val="0"/>
              </a:spcAft>
              <a:tabLst>
                <a:tab pos="571500" algn="l"/>
              </a:tabLst>
              <a:defRPr>
                <a:solidFill>
                  <a:schemeClr val="tx1"/>
                </a:solidFill>
                <a:latin typeface="Arial" charset="0"/>
              </a:defRPr>
            </a:lvl8pPr>
            <a:lvl9pPr marL="3886200" indent="-228600" eaLnBrk="0" fontAlgn="base" hangingPunct="0">
              <a:spcBef>
                <a:spcPct val="0"/>
              </a:spcBef>
              <a:spcAft>
                <a:spcPct val="0"/>
              </a:spcAft>
              <a:tabLst>
                <a:tab pos="571500" algn="l"/>
              </a:tabLst>
              <a:defRPr>
                <a:solidFill>
                  <a:schemeClr val="tx1"/>
                </a:solidFill>
                <a:latin typeface="Arial" charset="0"/>
              </a:defRPr>
            </a:lvl9pPr>
          </a:lstStyle>
          <a:p>
            <a:pPr algn="just" eaLnBrk="1" hangingPunct="1">
              <a:spcBef>
                <a:spcPct val="50000"/>
              </a:spcBef>
            </a:pPr>
            <a:r>
              <a:rPr lang="en-US" sz="2800" dirty="0">
                <a:cs typeface="Arial" charset="0"/>
              </a:rPr>
              <a:t> </a:t>
            </a:r>
            <a:r>
              <a:rPr lang="en-US" sz="2800" b="1" i="1" dirty="0">
                <a:cs typeface="Arial" charset="0"/>
              </a:rPr>
              <a:t>Patton (1985) :</a:t>
            </a:r>
            <a:endParaRPr lang="en-US" sz="2800" b="1" i="1" dirty="0">
              <a:latin typeface="Times New Roman" pitchFamily="18" charset="0"/>
              <a:cs typeface="Times New Roman" pitchFamily="18" charset="0"/>
            </a:endParaRPr>
          </a:p>
          <a:p>
            <a:pPr eaLnBrk="1" hangingPunct="1">
              <a:spcBef>
                <a:spcPct val="50000"/>
              </a:spcBef>
              <a:tabLst>
                <a:tab pos="536575" algn="l"/>
              </a:tabLst>
            </a:pPr>
            <a:r>
              <a:rPr lang="en-US" sz="2800" dirty="0">
                <a:cs typeface="Arial" charset="0"/>
              </a:rPr>
              <a:t> a.  </a:t>
            </a:r>
            <a:r>
              <a:rPr lang="en-US" sz="2800" dirty="0" err="1">
                <a:cs typeface="Arial" charset="0"/>
              </a:rPr>
              <a:t>Mengetahui</a:t>
            </a:r>
            <a:r>
              <a:rPr lang="en-US" sz="2800" dirty="0">
                <a:cs typeface="Arial" charset="0"/>
              </a:rPr>
              <a:t> </a:t>
            </a:r>
            <a:r>
              <a:rPr lang="en-US" sz="2800" dirty="0" err="1">
                <a:cs typeface="Arial" charset="0"/>
              </a:rPr>
              <a:t>tujuan</a:t>
            </a:r>
            <a:r>
              <a:rPr lang="en-US" sz="2800" dirty="0">
                <a:cs typeface="Arial" charset="0"/>
              </a:rPr>
              <a:t> </a:t>
            </a:r>
            <a:r>
              <a:rPr lang="en-US" sz="2800" dirty="0" err="1">
                <a:cs typeface="Arial" charset="0"/>
              </a:rPr>
              <a:t>wawancara</a:t>
            </a:r>
            <a:endParaRPr lang="en-US" sz="2800" dirty="0">
              <a:latin typeface="Times New Roman" pitchFamily="18" charset="0"/>
              <a:cs typeface="Times New Roman" pitchFamily="18" charset="0"/>
            </a:endParaRPr>
          </a:p>
          <a:p>
            <a:pPr eaLnBrk="1" hangingPunct="1">
              <a:spcBef>
                <a:spcPct val="50000"/>
              </a:spcBef>
              <a:tabLst>
                <a:tab pos="536575" algn="l"/>
              </a:tabLst>
            </a:pPr>
            <a:r>
              <a:rPr lang="en-US" sz="2800" dirty="0">
                <a:cs typeface="Arial" charset="0"/>
              </a:rPr>
              <a:t> b.</a:t>
            </a:r>
            <a:r>
              <a:rPr lang="id-ID" sz="2800" dirty="0">
                <a:cs typeface="Arial" charset="0"/>
              </a:rPr>
              <a:t> </a:t>
            </a:r>
            <a:r>
              <a:rPr lang="en-US" sz="2800" dirty="0" err="1">
                <a:cs typeface="Arial" charset="0"/>
              </a:rPr>
              <a:t>Mengajukan</a:t>
            </a:r>
            <a:r>
              <a:rPr lang="en-US" sz="2800" dirty="0">
                <a:cs typeface="Arial" charset="0"/>
              </a:rPr>
              <a:t> </a:t>
            </a:r>
            <a:r>
              <a:rPr lang="en-US" sz="2800" dirty="0" err="1">
                <a:cs typeface="Arial" charset="0"/>
              </a:rPr>
              <a:t>pertanyaan</a:t>
            </a:r>
            <a:r>
              <a:rPr lang="en-US" sz="2800" dirty="0">
                <a:cs typeface="Arial" charset="0"/>
              </a:rPr>
              <a:t> </a:t>
            </a:r>
            <a:r>
              <a:rPr lang="en-US" sz="2800" dirty="0" err="1">
                <a:cs typeface="Arial" charset="0"/>
              </a:rPr>
              <a:t>yg</a:t>
            </a:r>
            <a:r>
              <a:rPr lang="en-US" sz="2800" dirty="0">
                <a:cs typeface="Arial" charset="0"/>
              </a:rPr>
              <a:t> </a:t>
            </a:r>
            <a:r>
              <a:rPr lang="en-US" sz="2800" dirty="0" err="1">
                <a:cs typeface="Arial" charset="0"/>
              </a:rPr>
              <a:t>tepat</a:t>
            </a:r>
            <a:r>
              <a:rPr lang="en-US" sz="2800" dirty="0">
                <a:cs typeface="Arial" charset="0"/>
              </a:rPr>
              <a:t> </a:t>
            </a:r>
            <a:r>
              <a:rPr lang="en-US" sz="2800" dirty="0" err="1">
                <a:cs typeface="Arial" charset="0"/>
              </a:rPr>
              <a:t>untuk</a:t>
            </a:r>
            <a:r>
              <a:rPr lang="en-US" sz="2800" dirty="0">
                <a:cs typeface="Arial" charset="0"/>
              </a:rPr>
              <a:t> </a:t>
            </a:r>
            <a:r>
              <a:rPr lang="en-US" sz="2800" dirty="0" err="1">
                <a:cs typeface="Arial" charset="0"/>
              </a:rPr>
              <a:t>mendapatkan</a:t>
            </a:r>
            <a:r>
              <a:rPr lang="en-US" sz="2800" dirty="0">
                <a:cs typeface="Arial" charset="0"/>
              </a:rPr>
              <a:t> </a:t>
            </a:r>
            <a:r>
              <a:rPr lang="en-US" sz="2800" dirty="0" err="1">
                <a:cs typeface="Arial" charset="0"/>
              </a:rPr>
              <a:t>informasi</a:t>
            </a:r>
            <a:r>
              <a:rPr lang="en-US" sz="2800" dirty="0">
                <a:cs typeface="Arial" charset="0"/>
              </a:rPr>
              <a:t> yang </a:t>
            </a:r>
            <a:r>
              <a:rPr lang="en-US" sz="2800" dirty="0" err="1">
                <a:cs typeface="Arial" charset="0"/>
              </a:rPr>
              <a:t>dibutuhkan</a:t>
            </a:r>
            <a:endParaRPr lang="en-US" sz="2800" dirty="0">
              <a:cs typeface="Arial" charset="0"/>
            </a:endParaRPr>
          </a:p>
          <a:p>
            <a:pPr eaLnBrk="1" hangingPunct="1">
              <a:spcBef>
                <a:spcPct val="50000"/>
              </a:spcBef>
              <a:tabLst>
                <a:tab pos="536575" algn="l"/>
              </a:tabLst>
            </a:pPr>
            <a:r>
              <a:rPr lang="en-US" sz="2800" dirty="0">
                <a:cs typeface="Arial" charset="0"/>
              </a:rPr>
              <a:t> c. </a:t>
            </a:r>
            <a:r>
              <a:rPr lang="en-US" sz="2800" dirty="0" err="1">
                <a:cs typeface="Arial" charset="0"/>
              </a:rPr>
              <a:t>Berikan</a:t>
            </a:r>
            <a:r>
              <a:rPr lang="en-US" sz="2800" dirty="0">
                <a:cs typeface="Arial" charset="0"/>
              </a:rPr>
              <a:t> </a:t>
            </a:r>
            <a:r>
              <a:rPr lang="en-US" sz="2800" dirty="0" err="1">
                <a:cs typeface="Arial" charset="0"/>
              </a:rPr>
              <a:t>umpan</a:t>
            </a:r>
            <a:r>
              <a:rPr lang="en-US" sz="2800" dirty="0">
                <a:cs typeface="Arial" charset="0"/>
              </a:rPr>
              <a:t> </a:t>
            </a:r>
            <a:r>
              <a:rPr lang="en-US" sz="2800" dirty="0" err="1">
                <a:cs typeface="Arial" charset="0"/>
              </a:rPr>
              <a:t>balik</a:t>
            </a:r>
            <a:r>
              <a:rPr lang="en-US" sz="2800" dirty="0">
                <a:cs typeface="Arial" charset="0"/>
              </a:rPr>
              <a:t> </a:t>
            </a:r>
            <a:r>
              <a:rPr lang="en-US" sz="2800" dirty="0" err="1">
                <a:cs typeface="Arial" charset="0"/>
              </a:rPr>
              <a:t>lisan</a:t>
            </a:r>
            <a:r>
              <a:rPr lang="en-US" sz="2800" dirty="0">
                <a:cs typeface="Arial" charset="0"/>
              </a:rPr>
              <a:t>/nonverbal </a:t>
            </a:r>
            <a:r>
              <a:rPr lang="en-US" sz="2800" dirty="0" err="1">
                <a:cs typeface="Arial" charset="0"/>
              </a:rPr>
              <a:t>scr</a:t>
            </a:r>
            <a:r>
              <a:rPr lang="en-US" sz="2800" dirty="0">
                <a:cs typeface="Arial" charset="0"/>
              </a:rPr>
              <a:t> </a:t>
            </a:r>
            <a:r>
              <a:rPr lang="en-US" sz="2800" dirty="0" err="1">
                <a:cs typeface="Arial" charset="0"/>
              </a:rPr>
              <a:t>tepat</a:t>
            </a:r>
            <a:r>
              <a:rPr lang="en-US" sz="2800" dirty="0">
                <a:cs typeface="Arial" charset="0"/>
              </a:rPr>
              <a:t>	</a:t>
            </a:r>
            <a:endParaRPr lang="en-US" sz="2800" dirty="0">
              <a:latin typeface="Times New Roman" pitchFamily="18" charset="0"/>
              <a:cs typeface="Times New Roman" pitchFamily="18" charset="0"/>
            </a:endParaRPr>
          </a:p>
          <a:p>
            <a:pPr eaLnBrk="1" hangingPunct="1">
              <a:spcBef>
                <a:spcPct val="50000"/>
              </a:spcBef>
            </a:pPr>
            <a:endParaRPr lang="en-US" sz="2800" dirty="0">
              <a:latin typeface="Times New Roman" pitchFamily="18" charset="0"/>
            </a:endParaRPr>
          </a:p>
        </p:txBody>
      </p:sp>
      <p:sp>
        <p:nvSpPr>
          <p:cNvPr id="14339" name="Text Box 3"/>
          <p:cNvSpPr txBox="1">
            <a:spLocks noChangeArrowheads="1"/>
          </p:cNvSpPr>
          <p:nvPr/>
        </p:nvSpPr>
        <p:spPr bwMode="auto">
          <a:xfrm>
            <a:off x="0" y="114300"/>
            <a:ext cx="9144000" cy="7078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a:solidFill>
                  <a:schemeClr val="bg1"/>
                </a:solidFill>
              </a:rPr>
              <a:t>3 Strategi Menjaga Wawancara</a:t>
            </a:r>
            <a:endParaRPr lang="en-GB" sz="4000" b="1">
              <a:solidFill>
                <a:schemeClr val="bg1"/>
              </a:solidFill>
            </a:endParaRPr>
          </a:p>
        </p:txBody>
      </p:sp>
    </p:spTree>
    <p:extLst>
      <p:ext uri="{BB962C8B-B14F-4D97-AF65-F5344CB8AC3E}">
        <p14:creationId xmlns:p14="http://schemas.microsoft.com/office/powerpoint/2010/main" val="3491045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Grp="1" noChangeArrowheads="1"/>
          </p:cNvSpPr>
          <p:nvPr>
            <p:ph type="title"/>
          </p:nvPr>
        </p:nvSpPr>
        <p:spPr>
          <a:xfrm>
            <a:off x="0" y="205979"/>
            <a:ext cx="9144000" cy="857250"/>
          </a:xfrm>
          <a:solidFill>
            <a:schemeClr val="accent1"/>
          </a:solidFill>
        </p:spPr>
        <p:txBody>
          <a:bodyPr/>
          <a:lstStyle/>
          <a:p>
            <a:pPr algn="ctr" fontAlgn="auto">
              <a:spcBef>
                <a:spcPct val="50000"/>
              </a:spcBef>
              <a:spcAft>
                <a:spcPts val="0"/>
              </a:spcAft>
              <a:defRPr/>
            </a:pPr>
            <a:r>
              <a:rPr lang="en-US" dirty="0">
                <a:solidFill>
                  <a:schemeClr val="bg1"/>
                </a:solidFill>
              </a:rPr>
              <a:t>MEREKAM WAWANCARA</a:t>
            </a:r>
            <a:endParaRPr lang="en-GB" dirty="0">
              <a:solidFill>
                <a:schemeClr val="bg1"/>
              </a:solidFill>
            </a:endParaRPr>
          </a:p>
        </p:txBody>
      </p:sp>
      <p:sp>
        <p:nvSpPr>
          <p:cNvPr id="15363" name="Rectangle 3"/>
          <p:cNvSpPr>
            <a:spLocks noGrp="1" noChangeArrowheads="1"/>
          </p:cNvSpPr>
          <p:nvPr>
            <p:ph idx="1"/>
          </p:nvPr>
        </p:nvSpPr>
        <p:spPr>
          <a:xfrm>
            <a:off x="609600" y="1428750"/>
            <a:ext cx="8153400" cy="3371850"/>
          </a:xfrm>
        </p:spPr>
        <p:txBody>
          <a:bodyPr/>
          <a:lstStyle/>
          <a:p>
            <a:pPr marL="609600" indent="-609600">
              <a:buFontTx/>
              <a:buNone/>
            </a:pPr>
            <a:r>
              <a:rPr lang="en-US" sz="2400" dirty="0"/>
              <a:t>1.	</a:t>
            </a:r>
            <a:r>
              <a:rPr lang="en-US" sz="2400" dirty="0" err="1"/>
              <a:t>Catatan</a:t>
            </a:r>
            <a:r>
              <a:rPr lang="en-US" sz="2400" dirty="0"/>
              <a:t> </a:t>
            </a:r>
            <a:r>
              <a:rPr lang="en-US" sz="2400" dirty="0" err="1"/>
              <a:t>yg</a:t>
            </a:r>
            <a:r>
              <a:rPr lang="en-US" sz="2400" dirty="0"/>
              <a:t> </a:t>
            </a:r>
            <a:r>
              <a:rPr lang="en-US" sz="2400" dirty="0" err="1"/>
              <a:t>ditulis</a:t>
            </a:r>
            <a:r>
              <a:rPr lang="en-US" sz="2400" dirty="0"/>
              <a:t> </a:t>
            </a:r>
            <a:r>
              <a:rPr lang="en-US" sz="2400" dirty="0" err="1"/>
              <a:t>peneliti</a:t>
            </a:r>
            <a:r>
              <a:rPr lang="en-US" sz="2400" dirty="0"/>
              <a:t> </a:t>
            </a:r>
            <a:r>
              <a:rPr lang="en-US" sz="2400" dirty="0" err="1"/>
              <a:t>langsung</a:t>
            </a:r>
            <a:r>
              <a:rPr lang="en-US" sz="2400" dirty="0"/>
              <a:t> </a:t>
            </a:r>
            <a:r>
              <a:rPr lang="en-US" sz="2400" dirty="0" err="1"/>
              <a:t>saat</a:t>
            </a:r>
            <a:r>
              <a:rPr lang="en-US" sz="2400" dirty="0"/>
              <a:t> </a:t>
            </a:r>
            <a:r>
              <a:rPr lang="en-US" sz="2400" dirty="0" err="1"/>
              <a:t>wawancara</a:t>
            </a:r>
            <a:endParaRPr lang="en-US" sz="2400" dirty="0"/>
          </a:p>
          <a:p>
            <a:pPr marL="609600" indent="-609600">
              <a:buFontTx/>
              <a:buAutoNum type="arabicPeriod" startAt="2"/>
            </a:pPr>
            <a:r>
              <a:rPr lang="en-US" sz="2400" dirty="0" err="1"/>
              <a:t>Cacatan</a:t>
            </a:r>
            <a:r>
              <a:rPr lang="en-US" sz="2400" dirty="0"/>
              <a:t> </a:t>
            </a:r>
            <a:r>
              <a:rPr lang="en-US" sz="2400" dirty="0" err="1"/>
              <a:t>yg</a:t>
            </a:r>
            <a:r>
              <a:rPr lang="en-US" sz="2400" dirty="0"/>
              <a:t> </a:t>
            </a:r>
            <a:r>
              <a:rPr lang="en-US" sz="2400" dirty="0" err="1"/>
              <a:t>ditulis</a:t>
            </a:r>
            <a:r>
              <a:rPr lang="en-US" sz="2400" dirty="0"/>
              <a:t> </a:t>
            </a:r>
            <a:r>
              <a:rPr lang="en-US" sz="2400" dirty="0" err="1"/>
              <a:t>peneliti</a:t>
            </a:r>
            <a:r>
              <a:rPr lang="en-US" sz="2400" dirty="0"/>
              <a:t> </a:t>
            </a:r>
            <a:r>
              <a:rPr lang="en-US" sz="2400" dirty="0" err="1"/>
              <a:t>setelah</a:t>
            </a:r>
            <a:r>
              <a:rPr lang="en-US" sz="2400" dirty="0"/>
              <a:t> </a:t>
            </a:r>
            <a:r>
              <a:rPr lang="en-US" sz="2400" dirty="0" err="1"/>
              <a:t>wawancara</a:t>
            </a:r>
            <a:endParaRPr lang="en-US" sz="2400" dirty="0"/>
          </a:p>
          <a:p>
            <a:pPr marL="609600" indent="-609600">
              <a:buFontTx/>
              <a:buAutoNum type="arabicPeriod" startAt="2"/>
            </a:pPr>
            <a:r>
              <a:rPr lang="en-US" sz="2400" dirty="0" err="1"/>
              <a:t>Cacatan</a:t>
            </a:r>
            <a:r>
              <a:rPr lang="en-US" sz="2400" dirty="0"/>
              <a:t> </a:t>
            </a:r>
            <a:r>
              <a:rPr lang="en-US" sz="2400" dirty="0" err="1"/>
              <a:t>yg</a:t>
            </a:r>
            <a:r>
              <a:rPr lang="en-US" sz="2400" dirty="0"/>
              <a:t> </a:t>
            </a:r>
            <a:r>
              <a:rPr lang="en-US" sz="2400" dirty="0" err="1"/>
              <a:t>ditulis</a:t>
            </a:r>
            <a:r>
              <a:rPr lang="en-US" sz="2400" dirty="0"/>
              <a:t> </a:t>
            </a:r>
            <a:r>
              <a:rPr lang="en-US" sz="2400" dirty="0" err="1"/>
              <a:t>asisten</a:t>
            </a:r>
            <a:r>
              <a:rPr lang="en-US" sz="2400" dirty="0"/>
              <a:t> </a:t>
            </a:r>
            <a:r>
              <a:rPr lang="en-US" sz="2400" dirty="0" err="1"/>
              <a:t>peneliti</a:t>
            </a:r>
            <a:endParaRPr lang="en-US" sz="2400" dirty="0"/>
          </a:p>
          <a:p>
            <a:pPr marL="609600" indent="-609600">
              <a:buFontTx/>
              <a:buNone/>
            </a:pPr>
            <a:r>
              <a:rPr lang="en-US" sz="2400" dirty="0"/>
              <a:t>4.  	</a:t>
            </a:r>
            <a:r>
              <a:rPr lang="en-US" sz="2400" dirty="0" err="1"/>
              <a:t>Rekaman</a:t>
            </a:r>
            <a:r>
              <a:rPr lang="en-US" sz="2400" dirty="0"/>
              <a:t> audio</a:t>
            </a:r>
          </a:p>
          <a:p>
            <a:pPr marL="609600" indent="-609600"/>
            <a:r>
              <a:rPr lang="en-US" sz="2400" dirty="0">
                <a:sym typeface="Wingdings" pitchFamily="2" charset="2"/>
              </a:rPr>
              <a:t></a:t>
            </a:r>
            <a:r>
              <a:rPr lang="en-US" sz="2400" dirty="0"/>
              <a:t> </a:t>
            </a:r>
            <a:r>
              <a:rPr lang="en-US" sz="2400" dirty="0" err="1"/>
              <a:t>Hasil</a:t>
            </a:r>
            <a:r>
              <a:rPr lang="en-US" sz="2400" dirty="0"/>
              <a:t> </a:t>
            </a:r>
            <a:r>
              <a:rPr lang="en-US" sz="2400" dirty="0" err="1"/>
              <a:t>catatan</a:t>
            </a:r>
            <a:r>
              <a:rPr lang="en-US" sz="2400" dirty="0"/>
              <a:t> </a:t>
            </a:r>
            <a:r>
              <a:rPr lang="en-US" sz="2400" dirty="0" err="1"/>
              <a:t>wwcr</a:t>
            </a:r>
            <a:r>
              <a:rPr lang="en-US" sz="2400" dirty="0"/>
              <a:t> </a:t>
            </a:r>
            <a:r>
              <a:rPr lang="en-US" sz="2400" dirty="0" err="1"/>
              <a:t>berupa</a:t>
            </a:r>
            <a:r>
              <a:rPr lang="en-US" sz="2400" dirty="0"/>
              <a:t> </a:t>
            </a:r>
            <a:r>
              <a:rPr lang="en-US" sz="2400" dirty="0" err="1"/>
              <a:t>trankrip</a:t>
            </a:r>
            <a:r>
              <a:rPr lang="en-US" sz="2400" dirty="0"/>
              <a:t> </a:t>
            </a:r>
            <a:r>
              <a:rPr lang="en-US" sz="2400" dirty="0" err="1"/>
              <a:t>hasil</a:t>
            </a:r>
            <a:r>
              <a:rPr lang="en-US" sz="2400" dirty="0"/>
              <a:t>.</a:t>
            </a:r>
            <a:endParaRPr lang="en-GB" sz="2400" dirty="0"/>
          </a:p>
        </p:txBody>
      </p:sp>
    </p:spTree>
    <p:extLst>
      <p:ext uri="{BB962C8B-B14F-4D97-AF65-F5344CB8AC3E}">
        <p14:creationId xmlns:p14="http://schemas.microsoft.com/office/powerpoint/2010/main" val="1847485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Grp="1" noChangeArrowheads="1"/>
          </p:cNvSpPr>
          <p:nvPr>
            <p:ph type="title"/>
          </p:nvPr>
        </p:nvSpPr>
        <p:spPr>
          <a:xfrm>
            <a:off x="0" y="0"/>
            <a:ext cx="9144000" cy="857250"/>
          </a:xfrm>
          <a:solidFill>
            <a:schemeClr val="accent1"/>
          </a:solidFill>
        </p:spPr>
        <p:txBody>
          <a:bodyPr/>
          <a:lstStyle/>
          <a:p>
            <a:pPr algn="ctr" fontAlgn="auto">
              <a:spcBef>
                <a:spcPct val="50000"/>
              </a:spcBef>
              <a:spcAft>
                <a:spcPts val="0"/>
              </a:spcAft>
              <a:defRPr/>
            </a:pPr>
            <a:r>
              <a:rPr lang="en-US" sz="3200" dirty="0">
                <a:solidFill>
                  <a:schemeClr val="bg1"/>
                </a:solidFill>
              </a:rPr>
              <a:t>MENYUSUN PEDOMAN WAWANCARA</a:t>
            </a:r>
            <a:endParaRPr lang="en-GB" sz="3200" dirty="0">
              <a:solidFill>
                <a:schemeClr val="bg1"/>
              </a:solidFill>
            </a:endParaRPr>
          </a:p>
        </p:txBody>
      </p:sp>
      <p:sp>
        <p:nvSpPr>
          <p:cNvPr id="16387" name="Rectangle 3"/>
          <p:cNvSpPr>
            <a:spLocks noGrp="1" noChangeArrowheads="1"/>
          </p:cNvSpPr>
          <p:nvPr>
            <p:ph idx="1"/>
          </p:nvPr>
        </p:nvSpPr>
        <p:spPr>
          <a:xfrm>
            <a:off x="0" y="1123949"/>
            <a:ext cx="8991600" cy="3870723"/>
          </a:xfrm>
        </p:spPr>
        <p:txBody>
          <a:bodyPr>
            <a:noAutofit/>
          </a:bodyPr>
          <a:lstStyle/>
          <a:p>
            <a:pPr marL="609600" indent="-609600">
              <a:buFontTx/>
              <a:buAutoNum type="arabicPeriod"/>
            </a:pPr>
            <a:r>
              <a:rPr lang="en-US" sz="2000" dirty="0" err="1"/>
              <a:t>Tentukan</a:t>
            </a:r>
            <a:r>
              <a:rPr lang="en-US" sz="2000" dirty="0"/>
              <a:t> &amp; </a:t>
            </a:r>
            <a:r>
              <a:rPr lang="en-US" sz="2000" dirty="0" err="1"/>
              <a:t>tulis</a:t>
            </a:r>
            <a:r>
              <a:rPr lang="en-US" sz="2000" dirty="0"/>
              <a:t>  </a:t>
            </a:r>
            <a:r>
              <a:rPr lang="en-US" sz="2000" dirty="0" err="1"/>
              <a:t>maksud</a:t>
            </a:r>
            <a:r>
              <a:rPr lang="en-US" sz="2000" dirty="0"/>
              <a:t> </a:t>
            </a:r>
            <a:r>
              <a:rPr lang="en-US" sz="2000" dirty="0" err="1"/>
              <a:t>dan</a:t>
            </a:r>
            <a:r>
              <a:rPr lang="en-US" sz="2000" dirty="0"/>
              <a:t> </a:t>
            </a:r>
            <a:r>
              <a:rPr lang="en-US" sz="2000" dirty="0" err="1"/>
              <a:t>tujuan</a:t>
            </a:r>
            <a:r>
              <a:rPr lang="en-US" sz="2000" dirty="0"/>
              <a:t> </a:t>
            </a:r>
            <a:r>
              <a:rPr lang="en-US" sz="2000" dirty="0" err="1"/>
              <a:t>penelitian</a:t>
            </a:r>
            <a:endParaRPr lang="en-US" sz="2000" dirty="0"/>
          </a:p>
          <a:p>
            <a:pPr marL="609600" indent="-609600">
              <a:buFontTx/>
              <a:buAutoNum type="arabicPeriod"/>
            </a:pPr>
            <a:r>
              <a:rPr lang="en-US" sz="2000" dirty="0" err="1"/>
              <a:t>Tulis</a:t>
            </a:r>
            <a:r>
              <a:rPr lang="en-US" sz="2000" dirty="0"/>
              <a:t> </a:t>
            </a:r>
            <a:r>
              <a:rPr lang="en-US" sz="2000" dirty="0" err="1"/>
              <a:t>bagian</a:t>
            </a:r>
            <a:r>
              <a:rPr lang="en-US" sz="2000" dirty="0"/>
              <a:t> paling </a:t>
            </a:r>
            <a:r>
              <a:rPr lang="en-US" sz="2000" dirty="0" err="1"/>
              <a:t>pokok</a:t>
            </a:r>
            <a:r>
              <a:rPr lang="en-US" sz="2000" dirty="0"/>
              <a:t> </a:t>
            </a:r>
            <a:r>
              <a:rPr lang="en-US" sz="2000" dirty="0" err="1"/>
              <a:t>atau</a:t>
            </a:r>
            <a:r>
              <a:rPr lang="en-US" sz="2000" dirty="0"/>
              <a:t> sub </a:t>
            </a:r>
            <a:r>
              <a:rPr lang="en-US" sz="2000" dirty="0" err="1"/>
              <a:t>tema</a:t>
            </a:r>
            <a:r>
              <a:rPr lang="en-US" sz="2000" dirty="0"/>
              <a:t> masing2  </a:t>
            </a:r>
            <a:r>
              <a:rPr lang="en-US" sz="2000" dirty="0" err="1"/>
              <a:t>sasaran</a:t>
            </a:r>
            <a:r>
              <a:rPr lang="en-US" sz="2000" dirty="0"/>
              <a:t> yang </a:t>
            </a:r>
            <a:r>
              <a:rPr lang="en-US" sz="2000" dirty="0" err="1"/>
              <a:t>spesifik</a:t>
            </a:r>
            <a:endParaRPr lang="en-US" sz="2000" dirty="0"/>
          </a:p>
          <a:p>
            <a:pPr marL="609600" indent="-609600">
              <a:buFontTx/>
              <a:buAutoNum type="arabicPeriod"/>
            </a:pPr>
            <a:r>
              <a:rPr lang="en-US" sz="2000" dirty="0" err="1"/>
              <a:t>Buat</a:t>
            </a:r>
            <a:r>
              <a:rPr lang="en-US" sz="2000" dirty="0"/>
              <a:t> </a:t>
            </a:r>
            <a:r>
              <a:rPr lang="en-US" sz="2000" dirty="0" err="1"/>
              <a:t>draf</a:t>
            </a:r>
            <a:r>
              <a:rPr lang="en-US" sz="2000" dirty="0"/>
              <a:t> </a:t>
            </a:r>
            <a:r>
              <a:rPr lang="en-US" sz="2000" dirty="0" err="1"/>
              <a:t>sementara</a:t>
            </a:r>
            <a:r>
              <a:rPr lang="en-US" sz="2000" dirty="0"/>
              <a:t> </a:t>
            </a:r>
            <a:r>
              <a:rPr lang="en-US" sz="2000" dirty="0" err="1"/>
              <a:t>tentang</a:t>
            </a:r>
            <a:r>
              <a:rPr lang="en-US" sz="2000" dirty="0"/>
              <a:t> pertanyaan2 yang  </a:t>
            </a:r>
            <a:r>
              <a:rPr lang="en-US" sz="2000" dirty="0" err="1"/>
              <a:t>dapat</a:t>
            </a:r>
            <a:r>
              <a:rPr lang="en-US" sz="2000" dirty="0"/>
              <a:t> </a:t>
            </a:r>
            <a:r>
              <a:rPr lang="en-US" sz="2000" dirty="0" err="1"/>
              <a:t>ditanyakan</a:t>
            </a:r>
            <a:r>
              <a:rPr lang="en-US" sz="2000" dirty="0"/>
              <a:t> </a:t>
            </a:r>
            <a:r>
              <a:rPr lang="en-US" sz="2000" dirty="0" err="1"/>
              <a:t>kepada</a:t>
            </a:r>
            <a:r>
              <a:rPr lang="en-US" sz="2000" dirty="0"/>
              <a:t> </a:t>
            </a:r>
            <a:r>
              <a:rPr lang="en-US" sz="2000" dirty="0" err="1"/>
              <a:t>responden</a:t>
            </a:r>
            <a:endParaRPr lang="en-US" sz="2000" dirty="0"/>
          </a:p>
          <a:p>
            <a:pPr marL="609600" indent="-609600">
              <a:buFontTx/>
              <a:buAutoNum type="arabicPeriod"/>
            </a:pPr>
            <a:r>
              <a:rPr lang="en-US" sz="2000" dirty="0" err="1"/>
              <a:t>Periksa</a:t>
            </a:r>
            <a:r>
              <a:rPr lang="en-US" sz="2000" dirty="0"/>
              <a:t> </a:t>
            </a:r>
            <a:r>
              <a:rPr lang="en-US" sz="2000" dirty="0" err="1"/>
              <a:t>setiap</a:t>
            </a:r>
            <a:r>
              <a:rPr lang="en-US" sz="2000" dirty="0"/>
              <a:t> </a:t>
            </a:r>
            <a:r>
              <a:rPr lang="en-US" sz="2000" dirty="0" err="1"/>
              <a:t>pertanyaan</a:t>
            </a:r>
            <a:r>
              <a:rPr lang="en-US" sz="2000" dirty="0"/>
              <a:t> </a:t>
            </a:r>
            <a:r>
              <a:rPr lang="en-US" sz="2000" dirty="0" err="1"/>
              <a:t>dan</a:t>
            </a:r>
            <a:r>
              <a:rPr lang="en-US" sz="2000" dirty="0"/>
              <a:t> </a:t>
            </a:r>
            <a:r>
              <a:rPr lang="en-US" sz="2000" dirty="0" err="1"/>
              <a:t>cocokkan</a:t>
            </a:r>
            <a:r>
              <a:rPr lang="en-US" sz="2000" dirty="0"/>
              <a:t> </a:t>
            </a:r>
            <a:r>
              <a:rPr lang="en-US" sz="2000" dirty="0" err="1"/>
              <a:t>dengan</a:t>
            </a:r>
            <a:r>
              <a:rPr lang="en-US" sz="2000" dirty="0"/>
              <a:t>   </a:t>
            </a:r>
            <a:r>
              <a:rPr lang="en-US" sz="2000" dirty="0" err="1"/>
              <a:t>maksud</a:t>
            </a:r>
            <a:r>
              <a:rPr lang="en-US" sz="2000" dirty="0"/>
              <a:t> </a:t>
            </a:r>
            <a:r>
              <a:rPr lang="en-US" sz="2000" dirty="0" err="1"/>
              <a:t>dan</a:t>
            </a:r>
            <a:r>
              <a:rPr lang="en-US" sz="2000" dirty="0"/>
              <a:t> </a:t>
            </a:r>
            <a:r>
              <a:rPr lang="en-US" sz="2000" dirty="0" err="1"/>
              <a:t>tujuan</a:t>
            </a:r>
            <a:r>
              <a:rPr lang="en-US" sz="2000" dirty="0"/>
              <a:t> </a:t>
            </a:r>
            <a:r>
              <a:rPr lang="en-US" sz="2000" dirty="0" err="1"/>
              <a:t>penelitian</a:t>
            </a:r>
            <a:endParaRPr lang="en-US" sz="2000" dirty="0"/>
          </a:p>
          <a:p>
            <a:pPr marL="609600" indent="-609600">
              <a:buFontTx/>
              <a:buAutoNum type="arabicPeriod"/>
            </a:pPr>
            <a:r>
              <a:rPr lang="en-US" sz="2000" dirty="0" err="1"/>
              <a:t>Periksa</a:t>
            </a:r>
            <a:r>
              <a:rPr lang="en-US" sz="2000" dirty="0"/>
              <a:t> </a:t>
            </a:r>
            <a:r>
              <a:rPr lang="en-US" sz="2000" dirty="0" err="1"/>
              <a:t>kembali</a:t>
            </a:r>
            <a:r>
              <a:rPr lang="en-US" sz="2000" dirty="0"/>
              <a:t> pertanyaan2 </a:t>
            </a:r>
            <a:r>
              <a:rPr lang="en-US" sz="2000" dirty="0" err="1"/>
              <a:t>untuk</a:t>
            </a:r>
            <a:r>
              <a:rPr lang="en-US" sz="2000" dirty="0"/>
              <a:t> </a:t>
            </a:r>
            <a:r>
              <a:rPr lang="en-US" sz="2000" dirty="0" err="1"/>
              <a:t>meyakinkan</a:t>
            </a:r>
            <a:r>
              <a:rPr lang="en-US" sz="2000" dirty="0"/>
              <a:t>  </a:t>
            </a:r>
            <a:r>
              <a:rPr lang="en-US" sz="2000" dirty="0" err="1"/>
              <a:t>informasi</a:t>
            </a:r>
            <a:r>
              <a:rPr lang="en-US" sz="2000" dirty="0"/>
              <a:t> </a:t>
            </a:r>
            <a:r>
              <a:rPr lang="en-US" sz="2000" dirty="0" err="1"/>
              <a:t>apa</a:t>
            </a:r>
            <a:r>
              <a:rPr lang="en-US" sz="2000" dirty="0"/>
              <a:t> yang </a:t>
            </a:r>
            <a:r>
              <a:rPr lang="en-US" sz="2000" dirty="0" err="1"/>
              <a:t>dibutuhkan</a:t>
            </a:r>
            <a:r>
              <a:rPr lang="en-US" sz="2000" dirty="0"/>
              <a:t> </a:t>
            </a:r>
            <a:r>
              <a:rPr lang="en-US" sz="2000" dirty="0" err="1"/>
              <a:t>untuk</a:t>
            </a:r>
            <a:r>
              <a:rPr lang="en-US" sz="2000" dirty="0"/>
              <a:t> </a:t>
            </a:r>
            <a:r>
              <a:rPr lang="en-US" sz="2000" dirty="0" err="1"/>
              <a:t>diperoleh</a:t>
            </a:r>
            <a:r>
              <a:rPr lang="en-US" sz="2000" dirty="0"/>
              <a:t>.</a:t>
            </a:r>
          </a:p>
          <a:p>
            <a:pPr marL="609600" indent="-609600">
              <a:buFontTx/>
              <a:buAutoNum type="arabicPeriod"/>
            </a:pPr>
            <a:r>
              <a:rPr lang="en-US" sz="2000" dirty="0" err="1"/>
              <a:t>Karakteristik</a:t>
            </a:r>
            <a:r>
              <a:rPr lang="en-US" sz="2000" dirty="0"/>
              <a:t> </a:t>
            </a:r>
            <a:r>
              <a:rPr lang="en-US" sz="2000" dirty="0" err="1"/>
              <a:t>pertanyaan</a:t>
            </a:r>
            <a:r>
              <a:rPr lang="en-US" sz="2000" dirty="0"/>
              <a:t>:</a:t>
            </a:r>
          </a:p>
          <a:p>
            <a:pPr marL="1371600" lvl="2" indent="-457200">
              <a:buFont typeface="Wingdings" pitchFamily="2" charset="2"/>
              <a:buChar char="ü"/>
            </a:pPr>
            <a:r>
              <a:rPr lang="en-US" sz="2000" dirty="0" err="1"/>
              <a:t>Jelas</a:t>
            </a:r>
            <a:r>
              <a:rPr lang="en-US" sz="2000" dirty="0"/>
              <a:t> </a:t>
            </a:r>
            <a:r>
              <a:rPr lang="en-US" sz="2000" dirty="0" err="1"/>
              <a:t>dan</a:t>
            </a:r>
            <a:r>
              <a:rPr lang="en-US" sz="2000" dirty="0"/>
              <a:t> </a:t>
            </a:r>
            <a:r>
              <a:rPr lang="en-US" sz="2000" dirty="0" err="1"/>
              <a:t>sederhana</a:t>
            </a:r>
            <a:endParaRPr lang="en-US" sz="2000" dirty="0"/>
          </a:p>
          <a:p>
            <a:pPr marL="1371600" lvl="2" indent="-457200">
              <a:buFont typeface="Wingdings" pitchFamily="2" charset="2"/>
              <a:buChar char="ü"/>
            </a:pPr>
            <a:r>
              <a:rPr lang="en-US" sz="2000" dirty="0" err="1"/>
              <a:t>Mudah</a:t>
            </a:r>
            <a:r>
              <a:rPr lang="en-US" sz="2000" dirty="0"/>
              <a:t> </a:t>
            </a:r>
            <a:r>
              <a:rPr lang="en-US" sz="2000" dirty="0" err="1"/>
              <a:t>dimengerti</a:t>
            </a:r>
            <a:endParaRPr lang="en-US" sz="2000" dirty="0"/>
          </a:p>
          <a:p>
            <a:pPr marL="1371600" lvl="2" indent="-457200">
              <a:buFont typeface="Wingdings" pitchFamily="2" charset="2"/>
              <a:buChar char="ü"/>
            </a:pPr>
            <a:r>
              <a:rPr lang="en-US" sz="2000" dirty="0" err="1"/>
              <a:t>Sesuai</a:t>
            </a:r>
            <a:r>
              <a:rPr lang="en-US" sz="2000" dirty="0"/>
              <a:t> </a:t>
            </a:r>
            <a:r>
              <a:rPr lang="en-US" sz="2000" dirty="0" err="1"/>
              <a:t>dengan</a:t>
            </a:r>
            <a:r>
              <a:rPr lang="en-US" sz="2000" dirty="0"/>
              <a:t> </a:t>
            </a:r>
            <a:r>
              <a:rPr lang="en-US" sz="2000" dirty="0" err="1"/>
              <a:t>pengalaman</a:t>
            </a:r>
            <a:r>
              <a:rPr lang="en-US" sz="2000" dirty="0"/>
              <a:t> </a:t>
            </a:r>
            <a:r>
              <a:rPr lang="en-US" sz="2000" dirty="0" err="1"/>
              <a:t>responden</a:t>
            </a:r>
            <a:endParaRPr lang="en-US" sz="2000" dirty="0"/>
          </a:p>
        </p:txBody>
      </p:sp>
    </p:spTree>
    <p:extLst>
      <p:ext uri="{BB962C8B-B14F-4D97-AF65-F5344CB8AC3E}">
        <p14:creationId xmlns:p14="http://schemas.microsoft.com/office/powerpoint/2010/main" val="14882350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Tugas</a:t>
            </a:r>
            <a:endParaRPr lang="en-US" dirty="0"/>
          </a:p>
        </p:txBody>
      </p:sp>
      <p:sp>
        <p:nvSpPr>
          <p:cNvPr id="3" name="Content Placeholder 2"/>
          <p:cNvSpPr>
            <a:spLocks noGrp="1"/>
          </p:cNvSpPr>
          <p:nvPr>
            <p:ph sz="quarter" idx="1"/>
          </p:nvPr>
        </p:nvSpPr>
        <p:spPr/>
        <p:txBody>
          <a:bodyPr/>
          <a:lstStyle/>
          <a:p>
            <a:r>
              <a:rPr lang="id-ID" dirty="0"/>
              <a:t>Buat kelompok 3 orang</a:t>
            </a:r>
          </a:p>
          <a:p>
            <a:r>
              <a:rPr lang="id-ID" dirty="0"/>
              <a:t>Tentukan tema penelitian kualitatif sederhana (1 variabel)</a:t>
            </a:r>
          </a:p>
          <a:p>
            <a:r>
              <a:rPr lang="id-ID" dirty="0"/>
              <a:t>Buatlah daftar pertanyaan </a:t>
            </a:r>
            <a:r>
              <a:rPr lang="id-ID" dirty="0">
                <a:sym typeface="Wingdings" pitchFamily="2" charset="2"/>
              </a:rPr>
              <a:t> untuk minggu depan</a:t>
            </a:r>
            <a:endParaRPr lang="en-US" dirty="0"/>
          </a:p>
        </p:txBody>
      </p:sp>
    </p:spTree>
    <p:extLst>
      <p:ext uri="{BB962C8B-B14F-4D97-AF65-F5344CB8AC3E}">
        <p14:creationId xmlns:p14="http://schemas.microsoft.com/office/powerpoint/2010/main" val="330759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altLang="en-US" b="1" dirty="0">
                <a:solidFill>
                  <a:schemeClr val="folHlink"/>
                </a:solidFill>
              </a:rPr>
              <a:t>PENELITIAN KUALITATIF ADALAH</a:t>
            </a:r>
            <a:r>
              <a:rPr lang="id-ID" altLang="en-US" b="1" dirty="0"/>
              <a:t> </a:t>
            </a:r>
            <a:endParaRPr lang="id-ID" dirty="0"/>
          </a:p>
        </p:txBody>
      </p:sp>
      <p:sp>
        <p:nvSpPr>
          <p:cNvPr id="3" name="Content Placeholder 2"/>
          <p:cNvSpPr>
            <a:spLocks noGrp="1"/>
          </p:cNvSpPr>
          <p:nvPr>
            <p:ph sz="quarter" idx="1"/>
          </p:nvPr>
        </p:nvSpPr>
        <p:spPr>
          <a:xfrm>
            <a:off x="612648" y="1200150"/>
            <a:ext cx="8531352" cy="3810000"/>
          </a:xfrm>
        </p:spPr>
        <p:txBody>
          <a:bodyPr>
            <a:normAutofit fontScale="47500" lnSpcReduction="20000"/>
          </a:bodyPr>
          <a:lstStyle/>
          <a:p>
            <a:pPr marL="342900" indent="-342900">
              <a:buNone/>
            </a:pPr>
            <a:endParaRPr lang="id-ID" altLang="en-US" sz="3600" dirty="0"/>
          </a:p>
          <a:p>
            <a:pPr marL="342900" indent="-342900"/>
            <a:r>
              <a:rPr lang="id-ID" altLang="en-US" sz="5100" dirty="0"/>
              <a:t>Jenis penelitian yang menghasilkan penemuan-penemuan yang tidak dapat dicapai dengan prosedur-prosedur statistik atau cara lain dari kuantifikasi.</a:t>
            </a:r>
          </a:p>
          <a:p>
            <a:pPr marL="342900" indent="-342900"/>
            <a:endParaRPr lang="id-ID" altLang="en-US" sz="5100" dirty="0"/>
          </a:p>
          <a:p>
            <a:pPr marL="342900" indent="-342900"/>
            <a:r>
              <a:rPr lang="id-ID" altLang="en-US" sz="5100" dirty="0"/>
              <a:t>Metoda kualitatif menghasilkan data kualitatif berupa kata-kata, ungkapan atau catatan orang, tingkah laku yang terobservasi. Mengarah kepada keadaan dan individu secara </a:t>
            </a:r>
            <a:r>
              <a:rPr lang="id-ID" altLang="en-US" sz="5100" dirty="0">
                <a:solidFill>
                  <a:srgbClr val="C00000"/>
                </a:solidFill>
              </a:rPr>
              <a:t>holistik (utuh). </a:t>
            </a:r>
            <a:r>
              <a:rPr lang="id-ID" altLang="en-US" sz="5100" dirty="0"/>
              <a:t>Pokok kajiannya tidak akan diredusir (disederhanakan) kepada variabel yang telah ditata atau sebuah hipotesa yang telah direncanakan</a:t>
            </a:r>
            <a:r>
              <a:rPr lang="en-US" altLang="en-US" sz="5100" dirty="0"/>
              <a:t> </a:t>
            </a:r>
            <a:r>
              <a:rPr lang="id-ID" altLang="en-US" sz="5100" dirty="0"/>
              <a:t>sebelumnya.</a:t>
            </a:r>
          </a:p>
          <a:p>
            <a:endParaRPr lang="id-ID" sz="51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endParaRPr lang="id-ID"/>
          </a:p>
        </p:txBody>
      </p:sp>
      <p:sp>
        <p:nvSpPr>
          <p:cNvPr id="33794" name="Rectangle 2"/>
          <p:cNvSpPr>
            <a:spLocks noGrp="1" noChangeArrowheads="1"/>
          </p:cNvSpPr>
          <p:nvPr>
            <p:ph type="title"/>
          </p:nvPr>
        </p:nvSpPr>
        <p:spPr/>
        <p:txBody>
          <a:bodyPr>
            <a:normAutofit fontScale="90000"/>
          </a:bodyPr>
          <a:lstStyle/>
          <a:p>
            <a:pPr eaLnBrk="1" hangingPunct="1"/>
            <a:r>
              <a:rPr lang="en-US" altLang="en-US"/>
              <a:t>Focus Group Discussion</a:t>
            </a:r>
          </a:p>
        </p:txBody>
      </p:sp>
      <p:pic>
        <p:nvPicPr>
          <p:cNvPr id="33798" name="Picture 6" descr="Image result for focused group discussion"/>
          <p:cNvPicPr>
            <a:picLocks noChangeAspect="1" noChangeArrowheads="1"/>
          </p:cNvPicPr>
          <p:nvPr/>
        </p:nvPicPr>
        <p:blipFill>
          <a:blip r:embed="rId2"/>
          <a:srcRect/>
          <a:stretch>
            <a:fillRect/>
          </a:stretch>
        </p:blipFill>
        <p:spPr bwMode="auto">
          <a:xfrm>
            <a:off x="1524000" y="0"/>
            <a:ext cx="4770438" cy="3412071"/>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th-TH" altLang="en-US" dirty="0">
                <a:solidFill>
                  <a:schemeClr val="tx1"/>
                </a:solidFill>
                <a:latin typeface="+mn-lt"/>
              </a:rPr>
              <a:t>Focus Group</a:t>
            </a:r>
            <a:r>
              <a:rPr lang="en-US" altLang="en-US" dirty="0">
                <a:solidFill>
                  <a:schemeClr val="tx1"/>
                </a:solidFill>
                <a:latin typeface="+mn-lt"/>
              </a:rPr>
              <a:t> discussion</a:t>
            </a:r>
            <a:endParaRPr lang="th-TH" altLang="en-US" dirty="0">
              <a:solidFill>
                <a:schemeClr val="tx1"/>
              </a:solidFill>
              <a:latin typeface="+mn-lt"/>
            </a:endParaRPr>
          </a:p>
        </p:txBody>
      </p:sp>
      <p:sp>
        <p:nvSpPr>
          <p:cNvPr id="34819" name="Rectangle 3"/>
          <p:cNvSpPr>
            <a:spLocks noGrp="1" noChangeArrowheads="1"/>
          </p:cNvSpPr>
          <p:nvPr>
            <p:ph sz="quarter" idx="1"/>
          </p:nvPr>
        </p:nvSpPr>
        <p:spPr/>
        <p:txBody>
          <a:bodyPr>
            <a:noAutofit/>
          </a:bodyPr>
          <a:lstStyle/>
          <a:p>
            <a:pPr marL="533400" indent="-533400" eaLnBrk="1" hangingPunct="1">
              <a:lnSpc>
                <a:spcPct val="90000"/>
              </a:lnSpc>
            </a:pPr>
            <a:endParaRPr lang="en-US" altLang="en-US" sz="2000" dirty="0">
              <a:latin typeface="+mj-lt"/>
            </a:endParaRPr>
          </a:p>
          <a:p>
            <a:pPr marL="533400" indent="-533400" eaLnBrk="1" hangingPunct="1">
              <a:lnSpc>
                <a:spcPct val="90000"/>
              </a:lnSpc>
            </a:pPr>
            <a:r>
              <a:rPr lang="en-US" altLang="en-US" sz="2800" dirty="0" err="1">
                <a:latin typeface="+mj-lt"/>
              </a:rPr>
              <a:t>Salah</a:t>
            </a:r>
            <a:r>
              <a:rPr lang="en-US" altLang="en-US" sz="2800" dirty="0">
                <a:latin typeface="+mj-lt"/>
              </a:rPr>
              <a:t> </a:t>
            </a:r>
            <a:r>
              <a:rPr lang="en-US" altLang="en-US" sz="2800" dirty="0" err="1">
                <a:latin typeface="+mj-lt"/>
              </a:rPr>
              <a:t>satu</a:t>
            </a:r>
            <a:r>
              <a:rPr lang="en-US" altLang="en-US" sz="2800" dirty="0">
                <a:latin typeface="+mj-lt"/>
              </a:rPr>
              <a:t> </a:t>
            </a:r>
            <a:r>
              <a:rPr lang="en-US" altLang="en-US" sz="2800" dirty="0" err="1">
                <a:latin typeface="+mj-lt"/>
              </a:rPr>
              <a:t>teknik</a:t>
            </a:r>
            <a:r>
              <a:rPr lang="en-US" altLang="en-US" sz="2800" dirty="0">
                <a:latin typeface="+mj-lt"/>
              </a:rPr>
              <a:t> </a:t>
            </a:r>
            <a:r>
              <a:rPr lang="en-US" altLang="en-US" sz="2800" dirty="0" err="1">
                <a:latin typeface="+mj-lt"/>
              </a:rPr>
              <a:t>penelitian</a:t>
            </a:r>
            <a:r>
              <a:rPr lang="en-US" altLang="en-US" sz="2800" dirty="0">
                <a:latin typeface="+mj-lt"/>
              </a:rPr>
              <a:t> yang </a:t>
            </a:r>
            <a:r>
              <a:rPr lang="en-US" altLang="en-US" sz="2800" dirty="0" err="1">
                <a:latin typeface="+mj-lt"/>
              </a:rPr>
              <a:t>mengumpulkan</a:t>
            </a:r>
            <a:r>
              <a:rPr lang="en-US" altLang="en-US" sz="2800" dirty="0">
                <a:latin typeface="+mj-lt"/>
              </a:rPr>
              <a:t> data </a:t>
            </a:r>
            <a:r>
              <a:rPr lang="en-US" altLang="en-US" sz="2800" dirty="0" err="1">
                <a:latin typeface="+mj-lt"/>
              </a:rPr>
              <a:t>melalui</a:t>
            </a:r>
            <a:r>
              <a:rPr lang="en-US" altLang="en-US" sz="2800" dirty="0">
                <a:latin typeface="+mj-lt"/>
              </a:rPr>
              <a:t> </a:t>
            </a:r>
            <a:r>
              <a:rPr lang="en-US" altLang="en-US" sz="2800" dirty="0" err="1">
                <a:latin typeface="+mj-lt"/>
              </a:rPr>
              <a:t>diskusi</a:t>
            </a:r>
            <a:r>
              <a:rPr lang="en-US" altLang="en-US" sz="2800" dirty="0">
                <a:latin typeface="+mj-lt"/>
              </a:rPr>
              <a:t> </a:t>
            </a:r>
            <a:r>
              <a:rPr lang="en-US" altLang="en-US" sz="2800" dirty="0" err="1">
                <a:latin typeface="+mj-lt"/>
              </a:rPr>
              <a:t>kelompok</a:t>
            </a:r>
            <a:r>
              <a:rPr lang="en-US" altLang="en-US" sz="2800" dirty="0">
                <a:latin typeface="+mj-lt"/>
              </a:rPr>
              <a:t> </a:t>
            </a:r>
            <a:r>
              <a:rPr lang="en-US" altLang="en-US" sz="2800" dirty="0" err="1">
                <a:latin typeface="+mj-lt"/>
              </a:rPr>
              <a:t>interaktif</a:t>
            </a:r>
            <a:r>
              <a:rPr lang="en-US" altLang="en-US" sz="2800" dirty="0">
                <a:latin typeface="+mj-lt"/>
              </a:rPr>
              <a:t> </a:t>
            </a:r>
            <a:r>
              <a:rPr lang="en-US" altLang="en-US" sz="2800" dirty="0" err="1">
                <a:latin typeface="+mj-lt"/>
              </a:rPr>
              <a:t>pada</a:t>
            </a:r>
            <a:r>
              <a:rPr lang="en-US" altLang="en-US" sz="2800" dirty="0">
                <a:latin typeface="+mj-lt"/>
              </a:rPr>
              <a:t> </a:t>
            </a:r>
            <a:r>
              <a:rPr lang="en-US" altLang="en-US" sz="2800" dirty="0" err="1">
                <a:latin typeface="+mj-lt"/>
              </a:rPr>
              <a:t>sebuah</a:t>
            </a:r>
            <a:r>
              <a:rPr lang="en-US" altLang="en-US" sz="2800" dirty="0">
                <a:latin typeface="+mj-lt"/>
              </a:rPr>
              <a:t> </a:t>
            </a:r>
            <a:r>
              <a:rPr lang="en-US" altLang="en-US" sz="2800" dirty="0" err="1">
                <a:latin typeface="+mj-lt"/>
              </a:rPr>
              <a:t>topik</a:t>
            </a:r>
            <a:r>
              <a:rPr lang="en-US" altLang="en-US" sz="2800" dirty="0">
                <a:latin typeface="+mj-lt"/>
              </a:rPr>
              <a:t> yang </a:t>
            </a:r>
            <a:r>
              <a:rPr lang="en-US" altLang="en-US" sz="2800" dirty="0" err="1">
                <a:latin typeface="+mj-lt"/>
              </a:rPr>
              <a:t>ditentukan</a:t>
            </a:r>
            <a:r>
              <a:rPr lang="en-US" altLang="en-US" sz="2800" dirty="0">
                <a:latin typeface="+mj-lt"/>
              </a:rPr>
              <a:t> </a:t>
            </a:r>
            <a:r>
              <a:rPr lang="en-US" altLang="en-US" sz="2800" dirty="0" err="1">
                <a:latin typeface="+mj-lt"/>
              </a:rPr>
              <a:t>oleh</a:t>
            </a:r>
            <a:r>
              <a:rPr lang="en-US" altLang="en-US" sz="2800" dirty="0">
                <a:latin typeface="+mj-lt"/>
              </a:rPr>
              <a:t> </a:t>
            </a:r>
            <a:r>
              <a:rPr lang="en-US" altLang="en-US" sz="2800" dirty="0" err="1">
                <a:latin typeface="+mj-lt"/>
              </a:rPr>
              <a:t>peneliti</a:t>
            </a:r>
            <a:endParaRPr lang="en-US" altLang="en-US" sz="2800" dirty="0">
              <a:latin typeface="+mj-lt"/>
            </a:endParaRPr>
          </a:p>
          <a:p>
            <a:pPr marL="533400" indent="-533400" eaLnBrk="1" hangingPunct="1">
              <a:lnSpc>
                <a:spcPct val="90000"/>
              </a:lnSpc>
              <a:buFont typeface="Wingdings" pitchFamily="2" charset="2"/>
              <a:buNone/>
            </a:pPr>
            <a:endParaRPr lang="en-US" altLang="en-US" sz="2000" dirty="0">
              <a:latin typeface="+mj-lt"/>
            </a:endParaRPr>
          </a:p>
          <a:p>
            <a:pPr marL="533400" indent="-533400" eaLnBrk="1" hangingPunct="1">
              <a:lnSpc>
                <a:spcPct val="90000"/>
              </a:lnSpc>
              <a:buFont typeface="Wingdings" pitchFamily="2" charset="2"/>
              <a:buNone/>
            </a:pPr>
            <a:r>
              <a:rPr lang="en-US" altLang="en-US" sz="2000" dirty="0">
                <a:latin typeface="+mj-lt"/>
              </a:rPr>
              <a:t>		</a:t>
            </a:r>
          </a:p>
          <a:p>
            <a:pPr marL="533400" indent="-533400" eaLnBrk="1" hangingPunct="1">
              <a:lnSpc>
                <a:spcPct val="90000"/>
              </a:lnSpc>
              <a:buFont typeface="Wingdings" pitchFamily="2" charset="2"/>
              <a:buNone/>
            </a:pPr>
            <a:r>
              <a:rPr lang="en-US" altLang="en-US" sz="2000" dirty="0">
                <a:latin typeface="+mj-lt"/>
              </a:rPr>
              <a:t>							(</a:t>
            </a:r>
            <a:r>
              <a:rPr lang="th-TH" altLang="en-US" sz="1600" dirty="0">
                <a:latin typeface="+mj-lt"/>
              </a:rPr>
              <a:t>Morgan, </a:t>
            </a:r>
            <a:r>
              <a:rPr lang="th-TH" altLang="en-US" sz="2000" dirty="0">
                <a:latin typeface="+mj-lt"/>
              </a:rPr>
              <a:t>1993</a:t>
            </a:r>
            <a:r>
              <a:rPr lang="en-US" altLang="en-US" sz="2000" dirty="0">
                <a:latin typeface="+mj-lt"/>
              </a:rPr>
              <a:t>)</a:t>
            </a:r>
            <a:endParaRPr lang="th-TH" altLang="en-US" sz="2800" dirty="0">
              <a:latin typeface="+mj-lt"/>
            </a:endParaRPr>
          </a:p>
          <a:p>
            <a:pPr marL="533400" indent="-533400" eaLnBrk="1" hangingPunct="1">
              <a:lnSpc>
                <a:spcPct val="90000"/>
              </a:lnSpc>
            </a:pPr>
            <a:endParaRPr lang="th-TH" altLang="en-US" sz="3200" dirty="0">
              <a:latin typeface="+mj-lt"/>
            </a:endParaRPr>
          </a:p>
          <a:p>
            <a:pPr marL="533400" indent="-533400" eaLnBrk="1" hangingPunct="1">
              <a:lnSpc>
                <a:spcPct val="90000"/>
              </a:lnSpc>
            </a:pPr>
            <a:endParaRPr lang="th-TH" altLang="en-US" sz="2400" dirty="0">
              <a:latin typeface="+mj-lt"/>
            </a:endParaRPr>
          </a:p>
          <a:p>
            <a:pPr marL="533400" indent="-533400" eaLnBrk="1" hangingPunct="1">
              <a:lnSpc>
                <a:spcPct val="90000"/>
              </a:lnSpc>
              <a:buFont typeface="Wingdings" pitchFamily="2" charset="2"/>
              <a:buNone/>
            </a:pPr>
            <a:endParaRPr lang="th-TH" altLang="en-US" sz="2000" dirty="0">
              <a:latin typeface="+mj-lt"/>
            </a:endParaRPr>
          </a:p>
          <a:p>
            <a:pPr marL="533400" indent="-533400" eaLnBrk="1" hangingPunct="1">
              <a:lnSpc>
                <a:spcPct val="90000"/>
              </a:lnSpc>
            </a:pPr>
            <a:endParaRPr lang="th-TH" altLang="en-US" sz="1600" dirty="0">
              <a:latin typeface="+mj-lt"/>
            </a:endParaRPr>
          </a:p>
          <a:p>
            <a:pPr marL="533400" indent="-533400" eaLnBrk="1" hangingPunct="1">
              <a:lnSpc>
                <a:spcPct val="90000"/>
              </a:lnSpc>
              <a:buFont typeface="Wingdings" pitchFamily="2" charset="2"/>
              <a:buNone/>
            </a:pPr>
            <a:r>
              <a:rPr lang="th-TH" altLang="en-US" sz="1600" dirty="0">
                <a:latin typeface="+mj-lt"/>
              </a:rPr>
              <a:t>									</a:t>
            </a:r>
            <a:endParaRPr lang="en-US" altLang="en-US" sz="1600" dirty="0">
              <a:latin typeface="+mj-l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en-US" altLang="en-US" dirty="0" err="1">
                <a:solidFill>
                  <a:schemeClr val="tx1"/>
                </a:solidFill>
                <a:latin typeface="+mn-lt"/>
              </a:rPr>
              <a:t>Kunci</a:t>
            </a:r>
            <a:r>
              <a:rPr lang="en-US" altLang="en-US" dirty="0">
                <a:solidFill>
                  <a:schemeClr val="tx1"/>
                </a:solidFill>
                <a:latin typeface="+mn-lt"/>
              </a:rPr>
              <a:t> FGD</a:t>
            </a:r>
            <a:endParaRPr lang="th-TH" altLang="en-US" dirty="0">
              <a:solidFill>
                <a:schemeClr val="tx1"/>
              </a:solidFill>
              <a:latin typeface="+mn-lt"/>
            </a:endParaRPr>
          </a:p>
        </p:txBody>
      </p:sp>
      <p:sp>
        <p:nvSpPr>
          <p:cNvPr id="36867" name="Rectangle 3"/>
          <p:cNvSpPr>
            <a:spLocks noGrp="1" noChangeArrowheads="1"/>
          </p:cNvSpPr>
          <p:nvPr>
            <p:ph sz="quarter" idx="1"/>
          </p:nvPr>
        </p:nvSpPr>
        <p:spPr/>
        <p:txBody>
          <a:bodyPr>
            <a:normAutofit lnSpcReduction="10000"/>
          </a:bodyPr>
          <a:lstStyle/>
          <a:p>
            <a:pPr eaLnBrk="1" hangingPunct="1">
              <a:buFont typeface="Wingdings" pitchFamily="2" charset="2"/>
              <a:buNone/>
            </a:pPr>
            <a:endParaRPr lang="en-US" altLang="en-US" dirty="0"/>
          </a:p>
          <a:p>
            <a:pPr marL="892175" lvl="1" indent="-525463" eaLnBrk="1" hangingPunct="1"/>
            <a:r>
              <a:rPr lang="en-US" altLang="en-US" sz="3500" dirty="0" err="1"/>
              <a:t>Topik</a:t>
            </a:r>
            <a:r>
              <a:rPr lang="en-US" altLang="en-US" sz="3500" dirty="0"/>
              <a:t> </a:t>
            </a:r>
            <a:r>
              <a:rPr lang="en-US" altLang="en-US" sz="3500" dirty="0" err="1"/>
              <a:t>ditentukan</a:t>
            </a:r>
            <a:r>
              <a:rPr lang="en-US" altLang="en-US" sz="3500" dirty="0"/>
              <a:t> </a:t>
            </a:r>
            <a:r>
              <a:rPr lang="en-US" altLang="en-US" sz="3500" dirty="0" err="1"/>
              <a:t>oleh</a:t>
            </a:r>
            <a:r>
              <a:rPr lang="en-US" altLang="en-US" sz="3500" dirty="0"/>
              <a:t> </a:t>
            </a:r>
            <a:r>
              <a:rPr lang="en-US" altLang="en-US" sz="3500" dirty="0" err="1"/>
              <a:t>peneliti</a:t>
            </a:r>
            <a:endParaRPr lang="en-US" altLang="en-US" sz="3500" dirty="0"/>
          </a:p>
          <a:p>
            <a:pPr marL="892175" lvl="1" indent="-525463" eaLnBrk="1" hangingPunct="1"/>
            <a:r>
              <a:rPr lang="en-US" altLang="en-US" sz="3500" dirty="0" err="1"/>
              <a:t>Diskusi</a:t>
            </a:r>
            <a:r>
              <a:rPr lang="en-US" altLang="en-US" sz="3500" dirty="0"/>
              <a:t> </a:t>
            </a:r>
            <a:r>
              <a:rPr lang="en-US" altLang="en-US" sz="3500" dirty="0" err="1"/>
              <a:t>interaktif</a:t>
            </a:r>
            <a:r>
              <a:rPr lang="en-US" altLang="en-US" sz="3500" dirty="0"/>
              <a:t> </a:t>
            </a:r>
            <a:r>
              <a:rPr lang="en-US" altLang="en-US" sz="3500" dirty="0" err="1"/>
              <a:t>sebagai</a:t>
            </a:r>
            <a:r>
              <a:rPr lang="en-US" altLang="en-US" sz="3500" dirty="0"/>
              <a:t> </a:t>
            </a:r>
            <a:r>
              <a:rPr lang="en-US" altLang="en-US" sz="3500" dirty="0" err="1"/>
              <a:t>sumber</a:t>
            </a:r>
            <a:r>
              <a:rPr lang="en-US" altLang="en-US" sz="3500" dirty="0"/>
              <a:t> data</a:t>
            </a:r>
          </a:p>
          <a:p>
            <a:pPr marL="892175" lvl="1" indent="-525463" eaLnBrk="1" hangingPunct="1"/>
            <a:r>
              <a:rPr lang="en-US" altLang="en-US" sz="3500" dirty="0" err="1"/>
              <a:t>Peranan</a:t>
            </a:r>
            <a:r>
              <a:rPr lang="en-US" altLang="en-US" sz="3500" dirty="0"/>
              <a:t> </a:t>
            </a:r>
            <a:r>
              <a:rPr lang="en-US" altLang="en-US" sz="3500" dirty="0" err="1"/>
              <a:t>peneliti</a:t>
            </a:r>
            <a:r>
              <a:rPr lang="en-US" altLang="en-US" sz="3500" dirty="0"/>
              <a:t> </a:t>
            </a:r>
            <a:r>
              <a:rPr lang="en-US" altLang="en-US" sz="3500" dirty="0" err="1"/>
              <a:t>dalam</a:t>
            </a:r>
            <a:r>
              <a:rPr lang="en-US" altLang="en-US" sz="3500" dirty="0"/>
              <a:t> </a:t>
            </a:r>
            <a:r>
              <a:rPr lang="en-US" altLang="en-US" sz="3500" dirty="0" err="1"/>
              <a:t>menggerakkan</a:t>
            </a:r>
            <a:r>
              <a:rPr lang="en-US" altLang="en-US" sz="3500" dirty="0"/>
              <a:t> </a:t>
            </a:r>
            <a:r>
              <a:rPr lang="en-US" altLang="en-US" sz="3500" dirty="0" err="1"/>
              <a:t>diskusi</a:t>
            </a:r>
            <a:r>
              <a:rPr lang="en-US" altLang="en-US" sz="3500" dirty="0"/>
              <a:t> </a:t>
            </a:r>
            <a:r>
              <a:rPr lang="en-US" altLang="en-US" sz="3500" dirty="0" err="1"/>
              <a:t>sangat</a:t>
            </a:r>
            <a:r>
              <a:rPr lang="en-US" altLang="en-US" sz="3500" dirty="0"/>
              <a:t> </a:t>
            </a:r>
            <a:r>
              <a:rPr lang="en-US" altLang="en-US" sz="3500" dirty="0" err="1"/>
              <a:t>besar</a:t>
            </a:r>
            <a:endParaRPr lang="en-US" altLang="en-US" sz="3500" dirty="0"/>
          </a:p>
          <a:p>
            <a:pPr marL="892175" lvl="1" indent="-525463" eaLnBrk="1" hangingPunct="1">
              <a:buNone/>
            </a:pPr>
            <a:r>
              <a:rPr lang="id-ID" altLang="en-US" sz="3500" dirty="0">
                <a:sym typeface="Wingdings" pitchFamily="2" charset="2"/>
              </a:rPr>
              <a:t>	</a:t>
            </a:r>
            <a:r>
              <a:rPr lang="en-US" altLang="en-US" sz="3500" dirty="0">
                <a:sym typeface="Wingdings" pitchFamily="2" charset="2"/>
              </a:rPr>
              <a:t> </a:t>
            </a:r>
            <a:r>
              <a:rPr lang="en-US" altLang="en-US" sz="3500" dirty="0" err="1">
                <a:sym typeface="Wingdings" pitchFamily="2" charset="2"/>
              </a:rPr>
              <a:t>menanyakan</a:t>
            </a:r>
            <a:r>
              <a:rPr lang="en-US" altLang="en-US" sz="3500" dirty="0">
                <a:sym typeface="Wingdings" pitchFamily="2" charset="2"/>
              </a:rPr>
              <a:t> </a:t>
            </a:r>
            <a:r>
              <a:rPr lang="en-US" altLang="en-US" sz="3500" dirty="0" err="1">
                <a:sym typeface="Wingdings" pitchFamily="2" charset="2"/>
              </a:rPr>
              <a:t>pendapat</a:t>
            </a:r>
            <a:endParaRPr lang="en-US" altLang="en-US" sz="3500" dirty="0"/>
          </a:p>
          <a:p>
            <a:pPr lvl="1" eaLnBrk="1" hangingPunct="1">
              <a:buFont typeface="Wingdings" pitchFamily="2" charset="2"/>
              <a:buNone/>
            </a:pPr>
            <a:endParaRPr lang="th-TH" altLang="en-US" sz="35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altLang="en-US" dirty="0" err="1">
                <a:solidFill>
                  <a:schemeClr val="tx1"/>
                </a:solidFill>
              </a:rPr>
              <a:t>Langkah</a:t>
            </a:r>
            <a:r>
              <a:rPr lang="en-US" altLang="en-US" dirty="0">
                <a:solidFill>
                  <a:schemeClr val="tx1"/>
                </a:solidFill>
              </a:rPr>
              <a:t> </a:t>
            </a:r>
            <a:r>
              <a:rPr lang="en-US" altLang="en-US" dirty="0" err="1">
                <a:solidFill>
                  <a:schemeClr val="tx1"/>
                </a:solidFill>
              </a:rPr>
              <a:t>melakukan</a:t>
            </a:r>
            <a:r>
              <a:rPr lang="en-US" altLang="en-US" dirty="0">
                <a:solidFill>
                  <a:schemeClr val="tx1"/>
                </a:solidFill>
              </a:rPr>
              <a:t> FGD</a:t>
            </a:r>
            <a:endParaRPr lang="th-TH" altLang="en-US" dirty="0">
              <a:solidFill>
                <a:schemeClr val="tx1"/>
              </a:solidFill>
            </a:endParaRPr>
          </a:p>
        </p:txBody>
      </p:sp>
      <p:sp>
        <p:nvSpPr>
          <p:cNvPr id="38915" name="Rectangle 3"/>
          <p:cNvSpPr>
            <a:spLocks noGrp="1" noChangeArrowheads="1"/>
          </p:cNvSpPr>
          <p:nvPr>
            <p:ph sz="quarter" idx="1"/>
          </p:nvPr>
        </p:nvSpPr>
        <p:spPr/>
        <p:txBody>
          <a:bodyPr>
            <a:normAutofit fontScale="92500" lnSpcReduction="20000"/>
          </a:bodyPr>
          <a:lstStyle/>
          <a:p>
            <a:pPr eaLnBrk="1" hangingPunct="1"/>
            <a:r>
              <a:rPr lang="en-US" altLang="en-US" dirty="0" err="1">
                <a:latin typeface="+mj-lt"/>
              </a:rPr>
              <a:t>Mengidentifikasi</a:t>
            </a:r>
            <a:r>
              <a:rPr lang="en-US" altLang="en-US" dirty="0">
                <a:latin typeface="+mj-lt"/>
              </a:rPr>
              <a:t> </a:t>
            </a:r>
            <a:r>
              <a:rPr lang="en-US" altLang="en-US" dirty="0" err="1">
                <a:latin typeface="+mj-lt"/>
              </a:rPr>
              <a:t>topik</a:t>
            </a:r>
            <a:r>
              <a:rPr lang="en-US" altLang="en-US" dirty="0">
                <a:latin typeface="+mj-lt"/>
              </a:rPr>
              <a:t> </a:t>
            </a:r>
            <a:r>
              <a:rPr lang="en-US" altLang="en-US" dirty="0" err="1">
                <a:latin typeface="+mj-lt"/>
              </a:rPr>
              <a:t>penelitian</a:t>
            </a:r>
            <a:r>
              <a:rPr lang="en-US" altLang="en-US" dirty="0">
                <a:latin typeface="+mj-lt"/>
              </a:rPr>
              <a:t> </a:t>
            </a:r>
            <a:r>
              <a:rPr lang="en-US" altLang="en-US" dirty="0" err="1">
                <a:latin typeface="+mj-lt"/>
              </a:rPr>
              <a:t>dan</a:t>
            </a:r>
            <a:r>
              <a:rPr lang="en-US" altLang="en-US" dirty="0">
                <a:latin typeface="+mj-lt"/>
              </a:rPr>
              <a:t> setting </a:t>
            </a:r>
            <a:r>
              <a:rPr lang="en-US" altLang="en-US" dirty="0" err="1">
                <a:latin typeface="+mj-lt"/>
              </a:rPr>
              <a:t>untuk</a:t>
            </a:r>
            <a:r>
              <a:rPr lang="en-US" altLang="en-US" dirty="0">
                <a:latin typeface="+mj-lt"/>
              </a:rPr>
              <a:t> </a:t>
            </a:r>
            <a:r>
              <a:rPr lang="en-US" altLang="en-US" dirty="0" err="1">
                <a:latin typeface="+mj-lt"/>
              </a:rPr>
              <a:t>investigasi</a:t>
            </a:r>
            <a:endParaRPr lang="en-US" altLang="en-US" dirty="0">
              <a:latin typeface="+mj-lt"/>
            </a:endParaRPr>
          </a:p>
          <a:p>
            <a:pPr eaLnBrk="1" hangingPunct="1"/>
            <a:r>
              <a:rPr lang="en-US" altLang="en-US" dirty="0" err="1">
                <a:latin typeface="+mj-lt"/>
              </a:rPr>
              <a:t>Mendesain</a:t>
            </a:r>
            <a:r>
              <a:rPr lang="en-US" altLang="en-US" dirty="0">
                <a:latin typeface="+mj-lt"/>
              </a:rPr>
              <a:t> </a:t>
            </a:r>
            <a:r>
              <a:rPr lang="en-US" altLang="en-US" dirty="0" err="1">
                <a:latin typeface="+mj-lt"/>
              </a:rPr>
              <a:t>anggota</a:t>
            </a:r>
            <a:r>
              <a:rPr lang="en-US" altLang="en-US" dirty="0">
                <a:latin typeface="+mj-lt"/>
              </a:rPr>
              <a:t> FGD </a:t>
            </a:r>
            <a:r>
              <a:rPr lang="en-US" altLang="en-US" dirty="0" err="1">
                <a:latin typeface="+mj-lt"/>
              </a:rPr>
              <a:t>untuk</a:t>
            </a:r>
            <a:r>
              <a:rPr lang="en-US" altLang="en-US" dirty="0">
                <a:latin typeface="+mj-lt"/>
              </a:rPr>
              <a:t> </a:t>
            </a:r>
            <a:r>
              <a:rPr lang="en-US" altLang="en-US" dirty="0" err="1">
                <a:latin typeface="+mj-lt"/>
              </a:rPr>
              <a:t>membentuk</a:t>
            </a:r>
            <a:r>
              <a:rPr lang="en-US" altLang="en-US" dirty="0">
                <a:latin typeface="+mj-lt"/>
              </a:rPr>
              <a:t> </a:t>
            </a:r>
            <a:r>
              <a:rPr lang="en-US" altLang="en-US" dirty="0" err="1">
                <a:latin typeface="+mj-lt"/>
              </a:rPr>
              <a:t>grup</a:t>
            </a:r>
            <a:r>
              <a:rPr lang="en-US" altLang="en-US" dirty="0">
                <a:latin typeface="+mj-lt"/>
              </a:rPr>
              <a:t> yang </a:t>
            </a:r>
            <a:r>
              <a:rPr lang="en-US" altLang="en-US" dirty="0" err="1">
                <a:latin typeface="+mj-lt"/>
              </a:rPr>
              <a:t>terarah</a:t>
            </a:r>
            <a:endParaRPr lang="en-US" altLang="en-US" dirty="0">
              <a:latin typeface="+mj-lt"/>
            </a:endParaRPr>
          </a:p>
          <a:p>
            <a:pPr eaLnBrk="1" hangingPunct="1"/>
            <a:r>
              <a:rPr lang="en-US" altLang="en-US" dirty="0" err="1">
                <a:latin typeface="+mj-lt"/>
              </a:rPr>
              <a:t>Mengembangkan</a:t>
            </a:r>
            <a:r>
              <a:rPr lang="en-US" altLang="en-US" dirty="0">
                <a:latin typeface="+mj-lt"/>
              </a:rPr>
              <a:t> </a:t>
            </a:r>
            <a:r>
              <a:rPr lang="en-US" altLang="en-US" dirty="0" err="1">
                <a:latin typeface="+mj-lt"/>
              </a:rPr>
              <a:t>dan</a:t>
            </a:r>
            <a:r>
              <a:rPr lang="en-US" altLang="en-US" dirty="0">
                <a:latin typeface="+mj-lt"/>
              </a:rPr>
              <a:t> </a:t>
            </a:r>
            <a:r>
              <a:rPr lang="en-US" altLang="en-US" dirty="0" err="1">
                <a:latin typeface="+mj-lt"/>
              </a:rPr>
              <a:t>uji</a:t>
            </a:r>
            <a:r>
              <a:rPr lang="en-US" altLang="en-US" dirty="0">
                <a:latin typeface="+mj-lt"/>
              </a:rPr>
              <a:t> </a:t>
            </a:r>
            <a:r>
              <a:rPr lang="en-US" altLang="en-US" dirty="0" err="1">
                <a:latin typeface="+mj-lt"/>
              </a:rPr>
              <a:t>coba</a:t>
            </a:r>
            <a:r>
              <a:rPr lang="en-US" altLang="en-US" dirty="0">
                <a:latin typeface="+mj-lt"/>
              </a:rPr>
              <a:t> </a:t>
            </a:r>
            <a:r>
              <a:rPr lang="en-US" altLang="en-US" dirty="0" err="1">
                <a:latin typeface="+mj-lt"/>
              </a:rPr>
              <a:t>panduan</a:t>
            </a:r>
            <a:r>
              <a:rPr lang="en-US" altLang="en-US" dirty="0">
                <a:latin typeface="+mj-lt"/>
              </a:rPr>
              <a:t> FGD</a:t>
            </a:r>
            <a:endParaRPr lang="th-TH" altLang="en-US" dirty="0">
              <a:latin typeface="+mj-lt"/>
            </a:endParaRPr>
          </a:p>
          <a:p>
            <a:pPr eaLnBrk="1" hangingPunct="1"/>
            <a:r>
              <a:rPr lang="en-US" altLang="en-US" dirty="0" err="1">
                <a:latin typeface="+mj-lt"/>
              </a:rPr>
              <a:t>Memilih</a:t>
            </a:r>
            <a:r>
              <a:rPr lang="en-US" altLang="en-US" dirty="0">
                <a:latin typeface="+mj-lt"/>
              </a:rPr>
              <a:t> </a:t>
            </a:r>
            <a:r>
              <a:rPr lang="en-US" altLang="en-US" dirty="0" err="1">
                <a:latin typeface="+mj-lt"/>
              </a:rPr>
              <a:t>dan</a:t>
            </a:r>
            <a:r>
              <a:rPr lang="en-US" altLang="en-US" dirty="0">
                <a:latin typeface="+mj-lt"/>
              </a:rPr>
              <a:t> </a:t>
            </a:r>
            <a:r>
              <a:rPr lang="en-US" altLang="en-US" dirty="0" err="1">
                <a:latin typeface="+mj-lt"/>
              </a:rPr>
              <a:t>melatih</a:t>
            </a:r>
            <a:r>
              <a:rPr lang="en-US" altLang="en-US" dirty="0">
                <a:latin typeface="+mj-lt"/>
              </a:rPr>
              <a:t> moderator FGD</a:t>
            </a:r>
            <a:endParaRPr lang="th-TH" altLang="en-US" dirty="0">
              <a:latin typeface="+mj-lt"/>
            </a:endParaRPr>
          </a:p>
          <a:p>
            <a:pPr eaLnBrk="1" hangingPunct="1"/>
            <a:r>
              <a:rPr lang="en-US" altLang="en-US" dirty="0" err="1">
                <a:latin typeface="+mj-lt"/>
              </a:rPr>
              <a:t>Melaksanakan</a:t>
            </a:r>
            <a:r>
              <a:rPr lang="en-US" altLang="en-US" dirty="0">
                <a:latin typeface="+mj-lt"/>
              </a:rPr>
              <a:t> FGD</a:t>
            </a:r>
            <a:endParaRPr lang="th-TH" altLang="en-US" dirty="0">
              <a:latin typeface="+mj-lt"/>
            </a:endParaRPr>
          </a:p>
          <a:p>
            <a:pPr eaLnBrk="1" hangingPunct="1"/>
            <a:r>
              <a:rPr lang="en-US" altLang="en-US" dirty="0" err="1">
                <a:latin typeface="+mj-lt"/>
              </a:rPr>
              <a:t>Persiapan</a:t>
            </a:r>
            <a:r>
              <a:rPr lang="en-US" altLang="en-US" dirty="0">
                <a:latin typeface="+mj-lt"/>
              </a:rPr>
              <a:t> data </a:t>
            </a:r>
            <a:r>
              <a:rPr lang="en-US" altLang="en-US" dirty="0" err="1">
                <a:latin typeface="+mj-lt"/>
              </a:rPr>
              <a:t>dan</a:t>
            </a:r>
            <a:r>
              <a:rPr lang="en-US" altLang="en-US" dirty="0">
                <a:latin typeface="+mj-lt"/>
              </a:rPr>
              <a:t> </a:t>
            </a:r>
            <a:r>
              <a:rPr lang="en-US" altLang="en-US" dirty="0" err="1">
                <a:latin typeface="+mj-lt"/>
              </a:rPr>
              <a:t>analisi</a:t>
            </a:r>
            <a:r>
              <a:rPr lang="en-US" altLang="en-US" dirty="0">
                <a:latin typeface="+mj-lt"/>
              </a:rPr>
              <a:t> data </a:t>
            </a:r>
            <a:endParaRPr lang="th-TH" altLang="en-US" dirty="0">
              <a:latin typeface="+mj-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normAutofit/>
          </a:bodyPr>
          <a:lstStyle/>
          <a:p>
            <a:pPr eaLnBrk="1" hangingPunct="1"/>
            <a:r>
              <a:rPr lang="en-US" altLang="en-US" sz="3600" dirty="0" err="1">
                <a:solidFill>
                  <a:schemeClr val="tx1"/>
                </a:solidFill>
              </a:rPr>
              <a:t>Memilih</a:t>
            </a:r>
            <a:r>
              <a:rPr lang="en-US" altLang="en-US" sz="3600" dirty="0">
                <a:solidFill>
                  <a:schemeClr val="tx1"/>
                </a:solidFill>
              </a:rPr>
              <a:t> </a:t>
            </a:r>
            <a:r>
              <a:rPr lang="en-US" altLang="en-US" sz="3600" dirty="0" err="1">
                <a:solidFill>
                  <a:schemeClr val="tx1"/>
                </a:solidFill>
              </a:rPr>
              <a:t>Topik</a:t>
            </a:r>
            <a:r>
              <a:rPr lang="en-US" altLang="en-US" sz="3600" dirty="0">
                <a:solidFill>
                  <a:schemeClr val="tx1"/>
                </a:solidFill>
              </a:rPr>
              <a:t> </a:t>
            </a:r>
            <a:r>
              <a:rPr lang="en-US" altLang="en-US" sz="3600" dirty="0" err="1">
                <a:solidFill>
                  <a:schemeClr val="tx1"/>
                </a:solidFill>
              </a:rPr>
              <a:t>untuk</a:t>
            </a:r>
            <a:r>
              <a:rPr lang="en-US" altLang="en-US" sz="3600" dirty="0">
                <a:solidFill>
                  <a:schemeClr val="tx1"/>
                </a:solidFill>
              </a:rPr>
              <a:t> </a:t>
            </a:r>
            <a:r>
              <a:rPr lang="th-TH" altLang="en-US" sz="3600" dirty="0">
                <a:solidFill>
                  <a:schemeClr val="tx1"/>
                </a:solidFill>
              </a:rPr>
              <a:t> </a:t>
            </a:r>
            <a:r>
              <a:rPr lang="en-US" altLang="en-US" sz="3600" dirty="0">
                <a:solidFill>
                  <a:schemeClr val="tx1"/>
                </a:solidFill>
              </a:rPr>
              <a:t>FGD</a:t>
            </a:r>
            <a:endParaRPr lang="th-TH" altLang="en-US" sz="3600" dirty="0">
              <a:solidFill>
                <a:schemeClr val="tx1"/>
              </a:solidFill>
            </a:endParaRPr>
          </a:p>
        </p:txBody>
      </p:sp>
      <p:sp>
        <p:nvSpPr>
          <p:cNvPr id="39938" name="Rectangle 2"/>
          <p:cNvSpPr>
            <a:spLocks noGrp="1" noChangeArrowheads="1"/>
          </p:cNvSpPr>
          <p:nvPr>
            <p:ph sz="quarter" idx="1"/>
          </p:nvPr>
        </p:nvSpPr>
        <p:spPr/>
        <p:txBody>
          <a:bodyPr>
            <a:normAutofit/>
          </a:bodyPr>
          <a:lstStyle/>
          <a:p>
            <a:pPr eaLnBrk="1" hangingPunct="1"/>
            <a:r>
              <a:rPr lang="en-US" altLang="en-US" sz="2800" dirty="0" err="1">
                <a:latin typeface="+mj-lt"/>
              </a:rPr>
              <a:t>Topik</a:t>
            </a:r>
            <a:r>
              <a:rPr lang="en-US" altLang="en-US" sz="2800" dirty="0">
                <a:latin typeface="+mj-lt"/>
              </a:rPr>
              <a:t> yang </a:t>
            </a:r>
            <a:r>
              <a:rPr lang="en-US" altLang="en-US" sz="2800" dirty="0" err="1">
                <a:latin typeface="+mj-lt"/>
              </a:rPr>
              <a:t>baik</a:t>
            </a:r>
            <a:r>
              <a:rPr lang="en-US" altLang="en-US" sz="2800" dirty="0">
                <a:latin typeface="+mj-lt"/>
              </a:rPr>
              <a:t>:</a:t>
            </a:r>
          </a:p>
          <a:p>
            <a:pPr lvl="1" eaLnBrk="1" hangingPunct="1"/>
            <a:r>
              <a:rPr lang="en-US" altLang="en-US" sz="2800" dirty="0" err="1">
                <a:latin typeface="+mj-lt"/>
              </a:rPr>
              <a:t>Spesifik</a:t>
            </a:r>
            <a:r>
              <a:rPr lang="en-US" altLang="en-US" sz="2800" dirty="0">
                <a:latin typeface="+mj-lt"/>
              </a:rPr>
              <a:t>, </a:t>
            </a:r>
            <a:r>
              <a:rPr lang="en-US" altLang="en-US" sz="2800" dirty="0" err="1">
                <a:latin typeface="+mj-lt"/>
              </a:rPr>
              <a:t>tidak</a:t>
            </a:r>
            <a:r>
              <a:rPr lang="en-US" altLang="en-US" sz="2800" dirty="0">
                <a:latin typeface="+mj-lt"/>
              </a:rPr>
              <a:t> </a:t>
            </a:r>
            <a:r>
              <a:rPr lang="en-US" altLang="en-US" sz="2800" dirty="0" err="1">
                <a:latin typeface="+mj-lt"/>
              </a:rPr>
              <a:t>memuat</a:t>
            </a:r>
            <a:r>
              <a:rPr lang="en-US" altLang="en-US" sz="2800" dirty="0">
                <a:latin typeface="+mj-lt"/>
              </a:rPr>
              <a:t> </a:t>
            </a:r>
            <a:r>
              <a:rPr lang="en-US" altLang="en-US" sz="2800" dirty="0" err="1">
                <a:latin typeface="+mj-lt"/>
              </a:rPr>
              <a:t>terlalu</a:t>
            </a:r>
            <a:r>
              <a:rPr lang="en-US" altLang="en-US" sz="2800" dirty="0">
                <a:latin typeface="+mj-lt"/>
              </a:rPr>
              <a:t> </a:t>
            </a:r>
            <a:r>
              <a:rPr lang="en-US" altLang="en-US" sz="2800" dirty="0" err="1">
                <a:latin typeface="+mj-lt"/>
              </a:rPr>
              <a:t>banyak</a:t>
            </a:r>
            <a:r>
              <a:rPr lang="en-US" altLang="en-US" sz="2800" dirty="0">
                <a:latin typeface="+mj-lt"/>
              </a:rPr>
              <a:t> </a:t>
            </a:r>
            <a:r>
              <a:rPr lang="en-US" altLang="en-US" sz="2800" dirty="0" err="1">
                <a:latin typeface="+mj-lt"/>
              </a:rPr>
              <a:t>isu</a:t>
            </a:r>
            <a:r>
              <a:rPr lang="en-US" altLang="en-US" sz="2800" dirty="0">
                <a:latin typeface="+mj-lt"/>
              </a:rPr>
              <a:t> </a:t>
            </a:r>
            <a:r>
              <a:rPr lang="en-US" altLang="en-US" sz="2800" dirty="0" err="1">
                <a:latin typeface="+mj-lt"/>
              </a:rPr>
              <a:t>dan</a:t>
            </a:r>
            <a:r>
              <a:rPr lang="en-US" altLang="en-US" sz="2800" dirty="0">
                <a:latin typeface="+mj-lt"/>
              </a:rPr>
              <a:t> </a:t>
            </a:r>
            <a:r>
              <a:rPr lang="en-US" altLang="en-US" sz="2800" dirty="0" err="1">
                <a:latin typeface="+mj-lt"/>
              </a:rPr>
              <a:t>konsep</a:t>
            </a:r>
            <a:r>
              <a:rPr lang="en-US" altLang="en-US" sz="2800" dirty="0">
                <a:latin typeface="+mj-lt"/>
              </a:rPr>
              <a:t> yang </a:t>
            </a:r>
            <a:r>
              <a:rPr lang="en-US" altLang="en-US" sz="2800" dirty="0" err="1">
                <a:latin typeface="+mj-lt"/>
              </a:rPr>
              <a:t>akan</a:t>
            </a:r>
            <a:r>
              <a:rPr lang="en-US" altLang="en-US" sz="2800" dirty="0">
                <a:latin typeface="+mj-lt"/>
              </a:rPr>
              <a:t> </a:t>
            </a:r>
            <a:r>
              <a:rPr lang="en-US" altLang="en-US" sz="2800" dirty="0" err="1">
                <a:latin typeface="+mj-lt"/>
              </a:rPr>
              <a:t>diinvestigasi</a:t>
            </a:r>
            <a:endParaRPr lang="th-TH" altLang="en-US" sz="2800" dirty="0">
              <a:latin typeface="+mj-lt"/>
            </a:endParaRPr>
          </a:p>
          <a:p>
            <a:pPr lvl="1" eaLnBrk="1" hangingPunct="1"/>
            <a:r>
              <a:rPr lang="en-US" altLang="en-US" sz="2800" dirty="0" err="1">
                <a:latin typeface="+mj-lt"/>
              </a:rPr>
              <a:t>Berdasarkan</a:t>
            </a:r>
            <a:r>
              <a:rPr lang="en-US" altLang="en-US" sz="2800" dirty="0">
                <a:latin typeface="+mj-lt"/>
              </a:rPr>
              <a:t> </a:t>
            </a:r>
            <a:r>
              <a:rPr lang="en-US" altLang="en-US" sz="2800" dirty="0" err="1">
                <a:latin typeface="+mj-lt"/>
              </a:rPr>
              <a:t>teori</a:t>
            </a:r>
            <a:r>
              <a:rPr lang="en-US" altLang="en-US" sz="2800" dirty="0">
                <a:latin typeface="+mj-lt"/>
              </a:rPr>
              <a:t>, </a:t>
            </a:r>
            <a:r>
              <a:rPr lang="en-US" altLang="en-US" sz="2800" dirty="0" err="1">
                <a:latin typeface="+mj-lt"/>
              </a:rPr>
              <a:t>atau</a:t>
            </a:r>
            <a:r>
              <a:rPr lang="en-US" altLang="en-US" sz="2800" dirty="0">
                <a:latin typeface="+mj-lt"/>
              </a:rPr>
              <a:t> </a:t>
            </a:r>
            <a:r>
              <a:rPr lang="en-US" altLang="en-US" sz="2800" dirty="0" err="1">
                <a:latin typeface="+mj-lt"/>
              </a:rPr>
              <a:t>dapat</a:t>
            </a:r>
            <a:r>
              <a:rPr lang="en-US" altLang="en-US" sz="2800" dirty="0">
                <a:latin typeface="+mj-lt"/>
              </a:rPr>
              <a:t> </a:t>
            </a:r>
            <a:r>
              <a:rPr lang="en-US" altLang="en-US" sz="2800" dirty="0" err="1">
                <a:latin typeface="+mj-lt"/>
              </a:rPr>
              <a:t>diimplementasikan</a:t>
            </a:r>
            <a:r>
              <a:rPr lang="en-US" altLang="en-US" sz="2800" dirty="0">
                <a:latin typeface="+mj-lt"/>
              </a:rPr>
              <a:t> </a:t>
            </a:r>
            <a:r>
              <a:rPr lang="en-US" altLang="en-US" sz="2800" dirty="0" err="1">
                <a:latin typeface="+mj-lt"/>
              </a:rPr>
              <a:t>berdasarkan</a:t>
            </a:r>
            <a:r>
              <a:rPr lang="en-US" altLang="en-US" sz="2800" dirty="0">
                <a:latin typeface="+mj-lt"/>
              </a:rPr>
              <a:t> </a:t>
            </a:r>
            <a:r>
              <a:rPr lang="en-US" altLang="en-US" sz="2800" dirty="0" err="1">
                <a:latin typeface="+mj-lt"/>
              </a:rPr>
              <a:t>teori</a:t>
            </a:r>
            <a:endParaRPr lang="th-TH" altLang="en-US" sz="2800" dirty="0">
              <a:latin typeface="+mj-lt"/>
            </a:endParaRPr>
          </a:p>
          <a:p>
            <a:pPr lvl="1" eaLnBrk="1" hangingPunct="1"/>
            <a:r>
              <a:rPr lang="en-US" altLang="en-US" sz="2800" dirty="0" err="1">
                <a:latin typeface="+mj-lt"/>
              </a:rPr>
              <a:t>Praktis</a:t>
            </a:r>
            <a:r>
              <a:rPr lang="en-US" altLang="en-US" sz="2800" dirty="0">
                <a:latin typeface="+mj-lt"/>
              </a:rPr>
              <a:t>, </a:t>
            </a:r>
            <a:r>
              <a:rPr lang="en-US" altLang="en-US" sz="2800" dirty="0" err="1">
                <a:latin typeface="+mj-lt"/>
              </a:rPr>
              <a:t>mudah</a:t>
            </a:r>
            <a:r>
              <a:rPr lang="en-US" altLang="en-US" sz="2800" dirty="0">
                <a:latin typeface="+mj-lt"/>
              </a:rPr>
              <a:t> </a:t>
            </a:r>
            <a:r>
              <a:rPr lang="en-US" altLang="en-US" sz="2800" dirty="0" err="1">
                <a:latin typeface="+mj-lt"/>
              </a:rPr>
              <a:t>untuk</a:t>
            </a:r>
            <a:r>
              <a:rPr lang="en-US" altLang="en-US" sz="2800" dirty="0">
                <a:latin typeface="+mj-lt"/>
              </a:rPr>
              <a:t> </a:t>
            </a:r>
            <a:r>
              <a:rPr lang="en-US" altLang="en-US" sz="2800" dirty="0" err="1">
                <a:latin typeface="+mj-lt"/>
              </a:rPr>
              <a:t>dilaksanakan</a:t>
            </a:r>
            <a:r>
              <a:rPr lang="en-US" altLang="en-US" sz="2800" dirty="0">
                <a:latin typeface="+mj-lt"/>
              </a:rPr>
              <a:t> </a:t>
            </a:r>
            <a:r>
              <a:rPr lang="en-US" altLang="en-US" sz="2800" dirty="0" err="1">
                <a:latin typeface="+mj-lt"/>
              </a:rPr>
              <a:t>sesuai</a:t>
            </a:r>
            <a:r>
              <a:rPr lang="en-US" altLang="en-US" sz="2800" dirty="0">
                <a:latin typeface="+mj-lt"/>
              </a:rPr>
              <a:t> </a:t>
            </a:r>
            <a:r>
              <a:rPr lang="en-US" altLang="en-US" sz="2800" dirty="0" err="1">
                <a:latin typeface="+mj-lt"/>
              </a:rPr>
              <a:t>dengan</a:t>
            </a:r>
            <a:r>
              <a:rPr lang="en-US" altLang="en-US" sz="2800" dirty="0">
                <a:latin typeface="+mj-lt"/>
              </a:rPr>
              <a:t> </a:t>
            </a:r>
            <a:r>
              <a:rPr lang="en-US" altLang="en-US" sz="2800" dirty="0" err="1">
                <a:latin typeface="+mj-lt"/>
              </a:rPr>
              <a:t>waktu</a:t>
            </a:r>
            <a:r>
              <a:rPr lang="en-US" altLang="en-US" sz="2800" dirty="0">
                <a:latin typeface="+mj-lt"/>
              </a:rPr>
              <a:t> </a:t>
            </a:r>
            <a:r>
              <a:rPr lang="en-US" altLang="en-US" sz="2800" dirty="0" err="1">
                <a:latin typeface="+mj-lt"/>
              </a:rPr>
              <a:t>dan</a:t>
            </a:r>
            <a:r>
              <a:rPr lang="en-US" altLang="en-US" sz="2800" dirty="0">
                <a:latin typeface="+mj-lt"/>
              </a:rPr>
              <a:t> </a:t>
            </a:r>
            <a:r>
              <a:rPr lang="en-US" altLang="en-US" sz="2800" dirty="0" err="1">
                <a:latin typeface="+mj-lt"/>
              </a:rPr>
              <a:t>sumber</a:t>
            </a:r>
            <a:r>
              <a:rPr lang="en-US" altLang="en-US" sz="2800" dirty="0">
                <a:latin typeface="+mj-lt"/>
              </a:rPr>
              <a:t> </a:t>
            </a:r>
            <a:r>
              <a:rPr lang="en-US" altLang="en-US" sz="2800" dirty="0" err="1">
                <a:latin typeface="+mj-lt"/>
              </a:rPr>
              <a:t>daya</a:t>
            </a:r>
            <a:endParaRPr lang="th-TH" altLang="en-US" sz="2800" dirty="0">
              <a:latin typeface="+mj-lt"/>
            </a:endParaRPr>
          </a:p>
          <a:p>
            <a:pPr lvl="1" eaLnBrk="1" hangingPunct="1">
              <a:buFont typeface="Wingdings" pitchFamily="2" charset="2"/>
              <a:buNone/>
            </a:pPr>
            <a:endParaRPr lang="th-TH" altLang="en-US" sz="3000" dirty="0">
              <a:latin typeface="+mj-l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normAutofit/>
          </a:bodyPr>
          <a:lstStyle/>
          <a:p>
            <a:pPr eaLnBrk="1" hangingPunct="1"/>
            <a:r>
              <a:rPr lang="en-US" altLang="en-US" sz="4000">
                <a:solidFill>
                  <a:schemeClr val="tx1"/>
                </a:solidFill>
                <a:cs typeface="Arial" charset="0"/>
              </a:rPr>
              <a:t>Anggota FGD</a:t>
            </a:r>
            <a:endParaRPr lang="th-TH" altLang="en-US" sz="4000">
              <a:solidFill>
                <a:schemeClr val="tx1"/>
              </a:solidFill>
              <a:cs typeface="Arial" charset="0"/>
            </a:endParaRPr>
          </a:p>
        </p:txBody>
      </p:sp>
      <p:sp>
        <p:nvSpPr>
          <p:cNvPr id="40962" name="Rectangle 2"/>
          <p:cNvSpPr>
            <a:spLocks noGrp="1" noChangeArrowheads="1"/>
          </p:cNvSpPr>
          <p:nvPr>
            <p:ph sz="quarter" idx="1"/>
          </p:nvPr>
        </p:nvSpPr>
        <p:spPr/>
        <p:txBody>
          <a:bodyPr>
            <a:normAutofit fontScale="92500" lnSpcReduction="10000"/>
          </a:bodyPr>
          <a:lstStyle/>
          <a:p>
            <a:pPr eaLnBrk="1" hangingPunct="1">
              <a:lnSpc>
                <a:spcPct val="90000"/>
              </a:lnSpc>
            </a:pPr>
            <a:r>
              <a:rPr lang="en-US" altLang="en-US">
                <a:cs typeface="Arial" charset="0"/>
              </a:rPr>
              <a:t>Pertimbangan umum</a:t>
            </a:r>
          </a:p>
          <a:p>
            <a:pPr lvl="1" eaLnBrk="1" hangingPunct="1">
              <a:lnSpc>
                <a:spcPct val="90000"/>
              </a:lnSpc>
            </a:pPr>
            <a:r>
              <a:rPr lang="en-US" altLang="en-US">
                <a:cs typeface="Arial" charset="0"/>
              </a:rPr>
              <a:t>Pertanyaan penelitian dan tujuan: anggota harus direncakan dan dipilih dengan pertimbangan penuh mengacu pertanyaan penelitian dan tujuan</a:t>
            </a:r>
            <a:endParaRPr lang="th-TH" altLang="en-US">
              <a:cs typeface="Arial" charset="0"/>
            </a:endParaRPr>
          </a:p>
          <a:p>
            <a:pPr lvl="1" eaLnBrk="1" hangingPunct="1">
              <a:lnSpc>
                <a:spcPct val="90000"/>
              </a:lnSpc>
            </a:pPr>
            <a:r>
              <a:rPr lang="en-US" altLang="en-US">
                <a:cs typeface="Arial" charset="0"/>
              </a:rPr>
              <a:t>Dinamika kelompok: mengantisipasi dinamika kelompok jika kelompok merupakan kombinasi dari beberapa karakter</a:t>
            </a:r>
            <a:endParaRPr lang="th-TH" altLang="en-US">
              <a:cs typeface="Arial" charset="0"/>
            </a:endParaRPr>
          </a:p>
          <a:p>
            <a:pPr lvl="1" eaLnBrk="1" hangingPunct="1">
              <a:lnSpc>
                <a:spcPct val="90000"/>
              </a:lnSpc>
            </a:pPr>
            <a:r>
              <a:rPr lang="en-US" altLang="en-US">
                <a:cs typeface="Arial" charset="0"/>
              </a:rPr>
              <a:t>Homogenitas VS heterogenitas</a:t>
            </a:r>
            <a:endParaRPr lang="th-TH" altLang="en-US">
              <a:cs typeface="Arial" charset="0"/>
            </a:endParaRPr>
          </a:p>
          <a:p>
            <a:pPr lvl="1" eaLnBrk="1" hangingPunct="1">
              <a:lnSpc>
                <a:spcPct val="90000"/>
              </a:lnSpc>
            </a:pPr>
            <a:r>
              <a:rPr lang="en-US" altLang="en-US">
                <a:cs typeface="Arial" charset="0"/>
              </a:rPr>
              <a:t>Kemudahan dalam merekrut calon anggota</a:t>
            </a:r>
            <a:endParaRPr lang="th-TH" altLang="en-US">
              <a:cs typeface="Arial" charset="0"/>
            </a:endParaRPr>
          </a:p>
          <a:p>
            <a:pPr lvl="1" eaLnBrk="1" hangingPunct="1">
              <a:lnSpc>
                <a:spcPct val="90000"/>
              </a:lnSpc>
            </a:pPr>
            <a:r>
              <a:rPr lang="en-US" altLang="en-US">
                <a:cs typeface="Arial" charset="0"/>
              </a:rPr>
              <a:t>Jumlah anggota: &lt; 5-6 kecil; &gt;8 besar. </a:t>
            </a:r>
            <a:endParaRPr lang="th-TH" altLang="en-US">
              <a:cs typeface="Arial" charset="0"/>
            </a:endParaRPr>
          </a:p>
          <a:p>
            <a:pPr lvl="1" eaLnBrk="1" hangingPunct="1">
              <a:lnSpc>
                <a:spcPct val="90000"/>
              </a:lnSpc>
            </a:pPr>
            <a:endParaRPr lang="th-TH" altLang="en-US">
              <a:cs typeface="Arial"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p:txBody>
          <a:bodyPr>
            <a:normAutofit fontScale="90000"/>
          </a:bodyPr>
          <a:lstStyle/>
          <a:p>
            <a:pPr eaLnBrk="1" hangingPunct="1"/>
            <a:r>
              <a:rPr lang="en-US" altLang="en-US" dirty="0" err="1"/>
              <a:t>Besar</a:t>
            </a:r>
            <a:r>
              <a:rPr lang="en-US" altLang="en-US" dirty="0"/>
              <a:t> </a:t>
            </a:r>
            <a:r>
              <a:rPr lang="en-US" altLang="en-US" dirty="0" err="1"/>
              <a:t>grup</a:t>
            </a:r>
            <a:r>
              <a:rPr lang="en-US" altLang="en-US" dirty="0"/>
              <a:t> </a:t>
            </a:r>
            <a:r>
              <a:rPr lang="en-US" altLang="en-US" dirty="0" err="1"/>
              <a:t>dan</a:t>
            </a:r>
            <a:r>
              <a:rPr lang="en-US" altLang="en-US" dirty="0"/>
              <a:t> </a:t>
            </a:r>
            <a:r>
              <a:rPr lang="en-US" altLang="en-US" dirty="0" err="1"/>
              <a:t>Jumlah</a:t>
            </a:r>
            <a:r>
              <a:rPr lang="en-US" altLang="en-US" dirty="0"/>
              <a:t> </a:t>
            </a:r>
            <a:r>
              <a:rPr lang="en-US" altLang="en-US" dirty="0" err="1"/>
              <a:t>Grup</a:t>
            </a:r>
            <a:endParaRPr lang="th-TH" altLang="en-US" dirty="0"/>
          </a:p>
        </p:txBody>
      </p:sp>
      <p:sp>
        <p:nvSpPr>
          <p:cNvPr id="43010" name="Rectangle 2"/>
          <p:cNvSpPr>
            <a:spLocks noGrp="1" noChangeArrowheads="1"/>
          </p:cNvSpPr>
          <p:nvPr>
            <p:ph sz="quarter" idx="1"/>
          </p:nvPr>
        </p:nvSpPr>
        <p:spPr/>
        <p:txBody>
          <a:bodyPr>
            <a:normAutofit/>
          </a:bodyPr>
          <a:lstStyle/>
          <a:p>
            <a:pPr eaLnBrk="1" hangingPunct="1"/>
            <a:r>
              <a:rPr lang="en-US" altLang="en-US" dirty="0" err="1">
                <a:latin typeface="+mj-lt"/>
              </a:rPr>
              <a:t>Besar</a:t>
            </a:r>
            <a:r>
              <a:rPr lang="en-US" altLang="en-US" dirty="0">
                <a:latin typeface="+mj-lt"/>
              </a:rPr>
              <a:t> </a:t>
            </a:r>
            <a:r>
              <a:rPr lang="en-US" altLang="en-US" dirty="0" err="1">
                <a:latin typeface="+mj-lt"/>
              </a:rPr>
              <a:t>grup</a:t>
            </a:r>
            <a:r>
              <a:rPr lang="en-US" altLang="en-US" dirty="0">
                <a:latin typeface="+mj-lt"/>
              </a:rPr>
              <a:t>: </a:t>
            </a:r>
            <a:r>
              <a:rPr lang="en-US" altLang="en-US" dirty="0" err="1">
                <a:latin typeface="+mj-lt"/>
              </a:rPr>
              <a:t>tidak</a:t>
            </a:r>
            <a:r>
              <a:rPr lang="en-US" altLang="en-US" dirty="0">
                <a:latin typeface="+mj-lt"/>
              </a:rPr>
              <a:t> </a:t>
            </a:r>
            <a:r>
              <a:rPr lang="en-US" altLang="en-US" dirty="0" err="1">
                <a:latin typeface="+mj-lt"/>
              </a:rPr>
              <a:t>terlalu</a:t>
            </a:r>
            <a:r>
              <a:rPr lang="en-US" altLang="en-US" dirty="0">
                <a:latin typeface="+mj-lt"/>
              </a:rPr>
              <a:t> </a:t>
            </a:r>
            <a:r>
              <a:rPr lang="en-US" altLang="en-US" dirty="0" err="1">
                <a:latin typeface="+mj-lt"/>
              </a:rPr>
              <a:t>besar</a:t>
            </a:r>
            <a:r>
              <a:rPr lang="en-US" altLang="en-US" dirty="0">
                <a:latin typeface="+mj-lt"/>
              </a:rPr>
              <a:t>, </a:t>
            </a:r>
            <a:r>
              <a:rPr lang="en-US" altLang="en-US" dirty="0" err="1">
                <a:latin typeface="+mj-lt"/>
              </a:rPr>
              <a:t>tidak</a:t>
            </a:r>
            <a:r>
              <a:rPr lang="en-US" altLang="en-US" dirty="0">
                <a:latin typeface="+mj-lt"/>
              </a:rPr>
              <a:t> </a:t>
            </a:r>
            <a:r>
              <a:rPr lang="en-US" altLang="en-US" dirty="0" err="1">
                <a:latin typeface="+mj-lt"/>
              </a:rPr>
              <a:t>terlalu</a:t>
            </a:r>
            <a:r>
              <a:rPr lang="en-US" altLang="en-US" dirty="0">
                <a:latin typeface="+mj-lt"/>
              </a:rPr>
              <a:t> </a:t>
            </a:r>
            <a:r>
              <a:rPr lang="en-US" altLang="en-US" dirty="0" err="1">
                <a:latin typeface="+mj-lt"/>
              </a:rPr>
              <a:t>kecil</a:t>
            </a:r>
            <a:r>
              <a:rPr lang="en-US" altLang="en-US" dirty="0">
                <a:latin typeface="+mj-lt"/>
              </a:rPr>
              <a:t> (</a:t>
            </a:r>
            <a:r>
              <a:rPr lang="en-US" altLang="en-US" dirty="0" err="1">
                <a:latin typeface="+mj-lt"/>
              </a:rPr>
              <a:t>sekitar</a:t>
            </a:r>
            <a:r>
              <a:rPr lang="en-US" altLang="en-US" dirty="0">
                <a:latin typeface="+mj-lt"/>
              </a:rPr>
              <a:t> 6-8 </a:t>
            </a:r>
            <a:r>
              <a:rPr lang="en-US" altLang="en-US" dirty="0" err="1">
                <a:latin typeface="+mj-lt"/>
              </a:rPr>
              <a:t>orang</a:t>
            </a:r>
            <a:r>
              <a:rPr lang="en-US" altLang="en-US" dirty="0">
                <a:latin typeface="+mj-lt"/>
              </a:rPr>
              <a:t>/</a:t>
            </a:r>
            <a:r>
              <a:rPr lang="en-US" altLang="en-US" dirty="0" err="1">
                <a:latin typeface="+mj-lt"/>
              </a:rPr>
              <a:t>grup</a:t>
            </a:r>
            <a:r>
              <a:rPr lang="en-US" altLang="en-US" dirty="0">
                <a:latin typeface="+mj-lt"/>
              </a:rPr>
              <a:t>)</a:t>
            </a:r>
          </a:p>
          <a:p>
            <a:pPr eaLnBrk="1" hangingPunct="1"/>
            <a:r>
              <a:rPr lang="en-US" altLang="en-US" dirty="0" err="1">
                <a:latin typeface="+mj-lt"/>
              </a:rPr>
              <a:t>Jumlah</a:t>
            </a:r>
            <a:r>
              <a:rPr lang="en-US" altLang="en-US" dirty="0">
                <a:latin typeface="+mj-lt"/>
              </a:rPr>
              <a:t> </a:t>
            </a:r>
            <a:r>
              <a:rPr lang="en-US" altLang="en-US" dirty="0" err="1">
                <a:latin typeface="+mj-lt"/>
              </a:rPr>
              <a:t>grup</a:t>
            </a:r>
            <a:r>
              <a:rPr lang="en-US" altLang="en-US" dirty="0">
                <a:latin typeface="+mj-lt"/>
              </a:rPr>
              <a:t> </a:t>
            </a:r>
            <a:r>
              <a:rPr lang="en-US" altLang="en-US" dirty="0" err="1">
                <a:latin typeface="+mj-lt"/>
              </a:rPr>
              <a:t>dapat</a:t>
            </a:r>
            <a:r>
              <a:rPr lang="en-US" altLang="en-US" dirty="0">
                <a:latin typeface="+mj-lt"/>
              </a:rPr>
              <a:t> </a:t>
            </a:r>
            <a:r>
              <a:rPr lang="en-US" altLang="en-US" dirty="0" err="1">
                <a:latin typeface="+mj-lt"/>
              </a:rPr>
              <a:t>saja</a:t>
            </a:r>
            <a:r>
              <a:rPr lang="en-US" altLang="en-US" dirty="0">
                <a:latin typeface="+mj-lt"/>
              </a:rPr>
              <a:t> </a:t>
            </a:r>
            <a:r>
              <a:rPr lang="en-US" altLang="en-US" dirty="0" err="1">
                <a:latin typeface="+mj-lt"/>
              </a:rPr>
              <a:t>beragam</a:t>
            </a:r>
            <a:r>
              <a:rPr lang="en-US" altLang="en-US" dirty="0">
                <a:latin typeface="+mj-lt"/>
              </a:rPr>
              <a:t>, </a:t>
            </a:r>
            <a:r>
              <a:rPr lang="en-US" altLang="en-US" dirty="0" err="1">
                <a:latin typeface="+mj-lt"/>
              </a:rPr>
              <a:t>akan</a:t>
            </a:r>
            <a:r>
              <a:rPr lang="en-US" altLang="en-US" dirty="0">
                <a:latin typeface="+mj-lt"/>
              </a:rPr>
              <a:t> </a:t>
            </a:r>
            <a:r>
              <a:rPr lang="en-US" altLang="en-US" dirty="0" err="1">
                <a:latin typeface="+mj-lt"/>
              </a:rPr>
              <a:t>tetapi</a:t>
            </a:r>
            <a:r>
              <a:rPr lang="en-US" altLang="en-US" dirty="0">
                <a:latin typeface="+mj-lt"/>
              </a:rPr>
              <a:t> </a:t>
            </a:r>
            <a:r>
              <a:rPr lang="en-US" altLang="en-US" dirty="0" err="1">
                <a:latin typeface="+mj-lt"/>
              </a:rPr>
              <a:t>harus</a:t>
            </a:r>
            <a:r>
              <a:rPr lang="en-US" altLang="en-US" dirty="0">
                <a:latin typeface="+mj-lt"/>
              </a:rPr>
              <a:t> </a:t>
            </a:r>
            <a:r>
              <a:rPr lang="en-US" altLang="en-US" dirty="0" err="1">
                <a:latin typeface="+mj-lt"/>
              </a:rPr>
              <a:t>dapat</a:t>
            </a:r>
            <a:r>
              <a:rPr lang="en-US" altLang="en-US" dirty="0">
                <a:latin typeface="+mj-lt"/>
              </a:rPr>
              <a:t> </a:t>
            </a:r>
            <a:r>
              <a:rPr lang="en-US" altLang="en-US" dirty="0" err="1">
                <a:latin typeface="+mj-lt"/>
              </a:rPr>
              <a:t>diatur</a:t>
            </a:r>
            <a:r>
              <a:rPr lang="en-US" altLang="en-US" dirty="0">
                <a:latin typeface="+mj-lt"/>
              </a:rPr>
              <a:t>. </a:t>
            </a:r>
            <a:r>
              <a:rPr lang="en-US" altLang="en-US" dirty="0" err="1">
                <a:latin typeface="+mj-lt"/>
              </a:rPr>
              <a:t>Harus</a:t>
            </a:r>
            <a:r>
              <a:rPr lang="en-US" altLang="en-US" dirty="0">
                <a:latin typeface="+mj-lt"/>
              </a:rPr>
              <a:t> </a:t>
            </a:r>
            <a:r>
              <a:rPr lang="en-US" altLang="en-US" dirty="0" err="1">
                <a:latin typeface="+mj-lt"/>
              </a:rPr>
              <a:t>dipertimbangkan</a:t>
            </a:r>
            <a:r>
              <a:rPr lang="en-US" altLang="en-US" dirty="0">
                <a:latin typeface="+mj-lt"/>
              </a:rPr>
              <a:t>: </a:t>
            </a:r>
          </a:p>
          <a:p>
            <a:pPr lvl="1" eaLnBrk="1" hangingPunct="1"/>
            <a:r>
              <a:rPr lang="en-US" altLang="en-US" dirty="0" err="1">
                <a:latin typeface="+mj-lt"/>
              </a:rPr>
              <a:t>Tujuan</a:t>
            </a:r>
            <a:r>
              <a:rPr lang="en-US" altLang="en-US" dirty="0">
                <a:latin typeface="+mj-lt"/>
              </a:rPr>
              <a:t> </a:t>
            </a:r>
            <a:r>
              <a:rPr lang="en-US" altLang="en-US" dirty="0" err="1">
                <a:latin typeface="+mj-lt"/>
              </a:rPr>
              <a:t>kegiatan</a:t>
            </a:r>
            <a:endParaRPr lang="en-US" altLang="en-US" dirty="0">
              <a:latin typeface="+mj-lt"/>
            </a:endParaRPr>
          </a:p>
          <a:p>
            <a:pPr lvl="1" eaLnBrk="1" hangingPunct="1"/>
            <a:r>
              <a:rPr lang="en-US" altLang="en-US" dirty="0" err="1">
                <a:latin typeface="+mj-lt"/>
              </a:rPr>
              <a:t>Karakteristik</a:t>
            </a:r>
            <a:r>
              <a:rPr lang="en-US" altLang="en-US" dirty="0">
                <a:latin typeface="+mj-lt"/>
              </a:rPr>
              <a:t> </a:t>
            </a:r>
            <a:r>
              <a:rPr lang="en-US" altLang="en-US" dirty="0" err="1">
                <a:latin typeface="+mj-lt"/>
              </a:rPr>
              <a:t>grup</a:t>
            </a:r>
            <a:r>
              <a:rPr lang="en-US" altLang="en-US" dirty="0">
                <a:latin typeface="+mj-lt"/>
              </a:rPr>
              <a:t> (control </a:t>
            </a:r>
            <a:r>
              <a:rPr lang="en-US" altLang="en-US" dirty="0" err="1">
                <a:latin typeface="+mj-lt"/>
              </a:rPr>
              <a:t>vs</a:t>
            </a:r>
            <a:r>
              <a:rPr lang="en-US" altLang="en-US" dirty="0">
                <a:latin typeface="+mj-lt"/>
              </a:rPr>
              <a:t> break characteristic)</a:t>
            </a:r>
          </a:p>
          <a:p>
            <a:pPr lvl="1" eaLnBrk="1" hangingPunct="1"/>
            <a:r>
              <a:rPr lang="en-US" altLang="en-US" dirty="0" err="1">
                <a:latin typeface="+mj-lt"/>
              </a:rPr>
              <a:t>Sumber</a:t>
            </a:r>
            <a:r>
              <a:rPr lang="en-US" altLang="en-US" dirty="0">
                <a:latin typeface="+mj-lt"/>
              </a:rPr>
              <a:t> </a:t>
            </a:r>
            <a:r>
              <a:rPr lang="en-US" altLang="en-US" dirty="0" err="1">
                <a:latin typeface="+mj-lt"/>
              </a:rPr>
              <a:t>daya</a:t>
            </a:r>
            <a:r>
              <a:rPr lang="en-US" altLang="en-US" dirty="0">
                <a:latin typeface="+mj-lt"/>
              </a:rPr>
              <a:t> </a:t>
            </a:r>
            <a:r>
              <a:rPr lang="en-US" altLang="en-US" dirty="0" err="1">
                <a:latin typeface="+mj-lt"/>
              </a:rPr>
              <a:t>dan</a:t>
            </a:r>
            <a:r>
              <a:rPr lang="en-US" altLang="en-US" dirty="0">
                <a:latin typeface="+mj-lt"/>
              </a:rPr>
              <a:t> </a:t>
            </a:r>
            <a:r>
              <a:rPr lang="en-US" altLang="en-US" dirty="0" err="1">
                <a:latin typeface="+mj-lt"/>
              </a:rPr>
              <a:t>waktu</a:t>
            </a:r>
            <a:endParaRPr lang="th-TH" altLang="en-US" dirty="0">
              <a:latin typeface="+mj-lt"/>
            </a:endParaRPr>
          </a:p>
          <a:p>
            <a:pPr lvl="1" eaLnBrk="1" hangingPunct="1">
              <a:buFont typeface="Wingdings" pitchFamily="2" charset="2"/>
              <a:buNone/>
            </a:pPr>
            <a:endParaRPr lang="th-TH" altLang="en-US" sz="3000" dirty="0">
              <a:latin typeface="+mj-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42900"/>
            <a:ext cx="7848600" cy="854869"/>
          </a:xfrm>
        </p:spPr>
        <p:txBody>
          <a:bodyPr/>
          <a:lstStyle/>
          <a:p>
            <a:pPr eaLnBrk="1" hangingPunct="1"/>
            <a:r>
              <a:rPr lang="en-US" altLang="en-US">
                <a:solidFill>
                  <a:schemeClr val="tx1"/>
                </a:solidFill>
              </a:rPr>
              <a:t>Keunikan Data FGD</a:t>
            </a:r>
            <a:endParaRPr lang="th-TH" altLang="en-US">
              <a:solidFill>
                <a:schemeClr val="tx1"/>
              </a:solidFill>
            </a:endParaRPr>
          </a:p>
        </p:txBody>
      </p:sp>
      <p:sp>
        <p:nvSpPr>
          <p:cNvPr id="44035" name="Rectangle 3"/>
          <p:cNvSpPr>
            <a:spLocks noGrp="1" noChangeArrowheads="1"/>
          </p:cNvSpPr>
          <p:nvPr>
            <p:ph sz="quarter" idx="1"/>
          </p:nvPr>
        </p:nvSpPr>
        <p:spPr>
          <a:xfrm>
            <a:off x="1062039" y="1677591"/>
            <a:ext cx="7172325" cy="2444353"/>
          </a:xfrm>
        </p:spPr>
        <p:txBody>
          <a:bodyPr/>
          <a:lstStyle/>
          <a:p>
            <a:pPr eaLnBrk="1" hangingPunct="1"/>
            <a:r>
              <a:rPr lang="en-US" altLang="en-US" sz="3500" dirty="0" err="1"/>
              <a:t>Interaksi</a:t>
            </a:r>
            <a:r>
              <a:rPr lang="en-US" altLang="en-US" sz="3500" dirty="0"/>
              <a:t> </a:t>
            </a:r>
            <a:r>
              <a:rPr lang="en-US" altLang="en-US" sz="3500" dirty="0" err="1"/>
              <a:t>dan</a:t>
            </a:r>
            <a:r>
              <a:rPr lang="en-US" altLang="en-US" sz="3500" dirty="0"/>
              <a:t> </a:t>
            </a:r>
            <a:r>
              <a:rPr lang="en-US" altLang="en-US" sz="3500" dirty="0" err="1"/>
              <a:t>sinergis</a:t>
            </a:r>
            <a:endParaRPr lang="en-US" altLang="en-US" sz="3500" dirty="0"/>
          </a:p>
          <a:p>
            <a:pPr eaLnBrk="1" hangingPunct="1"/>
            <a:r>
              <a:rPr lang="en-US" altLang="en-US" sz="3500" dirty="0" err="1"/>
              <a:t>Spontan</a:t>
            </a:r>
            <a:endParaRPr lang="en-US" altLang="en-US" sz="3500" dirty="0"/>
          </a:p>
          <a:p>
            <a:pPr eaLnBrk="1" hangingPunct="1"/>
            <a:r>
              <a:rPr lang="en-US" altLang="en-US" sz="3500" dirty="0"/>
              <a:t>Data </a:t>
            </a:r>
            <a:r>
              <a:rPr lang="en-US" altLang="en-US" sz="3500" dirty="0" err="1"/>
              <a:t>terkonstruksi</a:t>
            </a:r>
            <a:r>
              <a:rPr lang="en-US" altLang="en-US" sz="3500" dirty="0"/>
              <a:t> </a:t>
            </a:r>
            <a:r>
              <a:rPr lang="en-US" altLang="en-US" sz="3500" dirty="0" err="1"/>
              <a:t>secara</a:t>
            </a:r>
            <a:r>
              <a:rPr lang="en-US" altLang="en-US" sz="3500" dirty="0"/>
              <a:t> </a:t>
            </a:r>
            <a:r>
              <a:rPr lang="en-US" altLang="en-US" sz="3500" dirty="0" err="1"/>
              <a:t>sosial</a:t>
            </a:r>
            <a:endParaRPr lang="en-US" altLang="en-US" dirty="0"/>
          </a:p>
          <a:p>
            <a:pPr eaLnBrk="1" hangingPunct="1"/>
            <a:endParaRPr lang="th-TH" altLang="en-US" sz="35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50888" y="285750"/>
            <a:ext cx="8393112" cy="648891"/>
          </a:xfrm>
        </p:spPr>
        <p:txBody>
          <a:bodyPr>
            <a:normAutofit fontScale="90000"/>
          </a:bodyPr>
          <a:lstStyle/>
          <a:p>
            <a:pPr eaLnBrk="1" hangingPunct="1"/>
            <a:r>
              <a:rPr lang="en-US" altLang="en-US"/>
              <a:t>Konstruksi Sosial Data</a:t>
            </a:r>
          </a:p>
        </p:txBody>
      </p:sp>
      <p:sp>
        <p:nvSpPr>
          <p:cNvPr id="47107" name="Rectangle 3"/>
          <p:cNvSpPr>
            <a:spLocks noGrp="1" noChangeArrowheads="1"/>
          </p:cNvSpPr>
          <p:nvPr>
            <p:ph sz="quarter" idx="1"/>
          </p:nvPr>
        </p:nvSpPr>
        <p:spPr>
          <a:xfrm>
            <a:off x="533400" y="1371600"/>
            <a:ext cx="8153400" cy="3086100"/>
          </a:xfrm>
        </p:spPr>
        <p:txBody>
          <a:bodyPr>
            <a:normAutofit fontScale="92500"/>
          </a:bodyPr>
          <a:lstStyle/>
          <a:p>
            <a:pPr eaLnBrk="1" hangingPunct="1">
              <a:lnSpc>
                <a:spcPct val="90000"/>
              </a:lnSpc>
            </a:pPr>
            <a:r>
              <a:rPr lang="en-US" altLang="en-US" sz="2700"/>
              <a:t>Kelompok menghasilkan setting sosial yang natural untuk memunculkan ide peserta</a:t>
            </a:r>
          </a:p>
          <a:p>
            <a:pPr eaLnBrk="1" hangingPunct="1">
              <a:lnSpc>
                <a:spcPct val="90000"/>
              </a:lnSpc>
            </a:pPr>
            <a:r>
              <a:rPr lang="en-US" altLang="en-US" sz="2700"/>
              <a:t>Satu kelompok mewakili satu konteks sosial yang unik dalam pengaruh yang normatif, kolektif dan individual identitas, dan berbagi arti akan sebuah isu.</a:t>
            </a:r>
          </a:p>
          <a:p>
            <a:pPr eaLnBrk="1" hangingPunct="1">
              <a:lnSpc>
                <a:spcPct val="90000"/>
              </a:lnSpc>
            </a:pPr>
            <a:r>
              <a:rPr lang="en-US" altLang="en-US" sz="2700"/>
              <a:t>Oleh karena itu, data akan berbeda dari yang seseorang dapat dari indepth inteview, karena data yang diperoleh dari FGD adalah  data yang terkonstruksi secara sosial</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6" name="Title 5"/>
          <p:cNvSpPr>
            <a:spLocks noGrp="1"/>
          </p:cNvSpPr>
          <p:nvPr>
            <p:ph type="title"/>
          </p:nvPr>
        </p:nvSpPr>
        <p:spPr/>
        <p:txBody>
          <a:bodyPr>
            <a:normAutofit fontScale="90000"/>
          </a:bodyPr>
          <a:lstStyle/>
          <a:p>
            <a:r>
              <a:rPr lang="id-ID" dirty="0"/>
              <a:t>OBSERVASI</a:t>
            </a:r>
            <a:endParaRPr lang="en-US" dirty="0"/>
          </a:p>
        </p:txBody>
      </p:sp>
    </p:spTree>
    <p:extLst>
      <p:ext uri="{BB962C8B-B14F-4D97-AF65-F5344CB8AC3E}">
        <p14:creationId xmlns:p14="http://schemas.microsoft.com/office/powerpoint/2010/main" val="31039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id-ID"/>
              <a:t>Definisi Penelitian Kualitatif</a:t>
            </a:r>
            <a:endParaRPr lang="en-US"/>
          </a:p>
        </p:txBody>
      </p:sp>
      <p:sp>
        <p:nvSpPr>
          <p:cNvPr id="18435" name="Content Placeholder 2"/>
          <p:cNvSpPr>
            <a:spLocks noGrp="1"/>
          </p:cNvSpPr>
          <p:nvPr>
            <p:ph idx="1"/>
          </p:nvPr>
        </p:nvSpPr>
        <p:spPr>
          <a:xfrm>
            <a:off x="457200" y="1289448"/>
            <a:ext cx="8229600" cy="2253853"/>
          </a:xfrm>
        </p:spPr>
        <p:txBody>
          <a:bodyPr/>
          <a:lstStyle/>
          <a:p>
            <a:pPr marL="0" indent="0" algn="ctr">
              <a:spcAft>
                <a:spcPts val="1200"/>
              </a:spcAft>
              <a:buFont typeface="Wingdings" pitchFamily="2" charset="2"/>
              <a:buNone/>
            </a:pPr>
            <a:r>
              <a:rPr lang="id-ID" altLang="en-US" sz="2000">
                <a:latin typeface="Agency FB" pitchFamily="34" charset="0"/>
              </a:rPr>
              <a:t>“</a:t>
            </a:r>
            <a:r>
              <a:rPr lang="id-ID" sz="2000">
                <a:latin typeface="Agency FB" pitchFamily="34" charset="0"/>
              </a:rPr>
              <a:t>Qualitative research is an inquiry process of understanding based on distinct methodological traditions of inquiry that explore a social or human problem. The researcher builds a complex, holistic picture, analyzes words, reports detailed views of informants and conducts the study in natural setting</a:t>
            </a:r>
            <a:r>
              <a:rPr lang="id-ID" altLang="en-US" sz="2000">
                <a:latin typeface="Agency FB" pitchFamily="34" charset="0"/>
              </a:rPr>
              <a:t>”</a:t>
            </a:r>
            <a:endParaRPr lang="id-ID" sz="2000">
              <a:latin typeface="Agency FB" pitchFamily="34" charset="0"/>
            </a:endParaRPr>
          </a:p>
          <a:p>
            <a:pPr marL="0" indent="0" algn="r">
              <a:buFont typeface="Wingdings" pitchFamily="2" charset="2"/>
              <a:buNone/>
            </a:pPr>
            <a:r>
              <a:rPr lang="id-ID" sz="2000">
                <a:latin typeface="Agency FB" pitchFamily="34" charset="0"/>
              </a:rPr>
              <a:t>-- Cresswell, 1998</a:t>
            </a:r>
            <a:endParaRPr lang="en-US" sz="2000">
              <a:latin typeface="Agency FB" pitchFamily="34" charset="0"/>
            </a:endParaRPr>
          </a:p>
        </p:txBody>
      </p:sp>
      <p:sp>
        <p:nvSpPr>
          <p:cNvPr id="18436" name="TextBox 3"/>
          <p:cNvSpPr txBox="1">
            <a:spLocks noChangeArrowheads="1"/>
          </p:cNvSpPr>
          <p:nvPr/>
        </p:nvSpPr>
        <p:spPr bwMode="auto">
          <a:xfrm>
            <a:off x="457200" y="3211835"/>
            <a:ext cx="8153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buFont typeface="Arial" charset="0"/>
              <a:buChar char="•"/>
            </a:pPr>
            <a:r>
              <a:rPr lang="id-ID" sz="2000" dirty="0"/>
              <a:t> Proses penelitian untuk memahami suatu hal menggunakan metodologi yang biasa digunakan dalam penelitian masalah sosial dan kemanusiaan.</a:t>
            </a:r>
          </a:p>
          <a:p>
            <a:pPr algn="just" eaLnBrk="1" hangingPunct="1"/>
            <a:endParaRPr lang="id-ID" sz="2000" dirty="0"/>
          </a:p>
          <a:p>
            <a:pPr algn="just" eaLnBrk="1" hangingPunct="1">
              <a:buFont typeface="Arial" charset="0"/>
              <a:buChar char="•"/>
            </a:pPr>
            <a:r>
              <a:rPr lang="id-ID" sz="2000" dirty="0"/>
              <a:t> Membangun gambaran yang kompleks dan holistik atas sebuah kejadian dalam suasana yang </a:t>
            </a:r>
            <a:r>
              <a:rPr lang="id-ID" sz="2000" dirty="0">
                <a:solidFill>
                  <a:srgbClr val="C00000"/>
                </a:solidFill>
              </a:rPr>
              <a:t>natural</a:t>
            </a:r>
            <a:endParaRPr lang="en-US" sz="2000" dirty="0">
              <a:solidFill>
                <a:srgbClr val="C00000"/>
              </a:solidFill>
            </a:endParaRPr>
          </a:p>
        </p:txBody>
      </p:sp>
    </p:spTree>
    <p:extLst>
      <p:ext uri="{BB962C8B-B14F-4D97-AF65-F5344CB8AC3E}">
        <p14:creationId xmlns:p14="http://schemas.microsoft.com/office/powerpoint/2010/main" val="13259086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algn="ctr" eaLnBrk="1" hangingPunct="1"/>
            <a:r>
              <a:rPr lang="en-US" altLang="en-US"/>
              <a:t>Observasi</a:t>
            </a:r>
          </a:p>
        </p:txBody>
      </p:sp>
      <p:sp>
        <p:nvSpPr>
          <p:cNvPr id="50179" name="Rectangle 3"/>
          <p:cNvSpPr>
            <a:spLocks noGrp="1" noChangeArrowheads="1"/>
          </p:cNvSpPr>
          <p:nvPr>
            <p:ph sz="quarter" idx="1"/>
          </p:nvPr>
        </p:nvSpPr>
        <p:spPr/>
        <p:txBody>
          <a:bodyPr>
            <a:normAutofit lnSpcReduction="10000"/>
          </a:bodyPr>
          <a:lstStyle/>
          <a:p>
            <a:pPr eaLnBrk="1" hangingPunct="1"/>
            <a:r>
              <a:rPr lang="en-US" altLang="en-US" dirty="0" err="1"/>
              <a:t>Merupakan</a:t>
            </a:r>
            <a:r>
              <a:rPr lang="en-US" altLang="en-US" dirty="0"/>
              <a:t> </a:t>
            </a:r>
            <a:r>
              <a:rPr lang="en-US" altLang="en-US" dirty="0" err="1"/>
              <a:t>teknik</a:t>
            </a:r>
            <a:r>
              <a:rPr lang="en-US" altLang="en-US" dirty="0"/>
              <a:t> </a:t>
            </a:r>
            <a:r>
              <a:rPr lang="en-US" altLang="en-US" dirty="0" err="1"/>
              <a:t>verifikasi</a:t>
            </a:r>
            <a:endParaRPr lang="en-US" altLang="en-US" dirty="0"/>
          </a:p>
          <a:p>
            <a:pPr eaLnBrk="1" hangingPunct="1"/>
            <a:r>
              <a:rPr lang="en-US" altLang="en-US" dirty="0" err="1"/>
              <a:t>Informasi</a:t>
            </a:r>
            <a:r>
              <a:rPr lang="en-US" altLang="en-US" dirty="0"/>
              <a:t> </a:t>
            </a:r>
            <a:r>
              <a:rPr lang="en-US" altLang="en-US" dirty="0" err="1"/>
              <a:t>didapatkan</a:t>
            </a:r>
            <a:r>
              <a:rPr lang="en-US" altLang="en-US" dirty="0"/>
              <a:t> </a:t>
            </a:r>
            <a:r>
              <a:rPr lang="en-US" altLang="en-US" dirty="0" err="1"/>
              <a:t>secara</a:t>
            </a:r>
            <a:r>
              <a:rPr lang="en-US" altLang="en-US" dirty="0"/>
              <a:t> face to face</a:t>
            </a:r>
          </a:p>
          <a:p>
            <a:pPr eaLnBrk="1" hangingPunct="1"/>
            <a:r>
              <a:rPr lang="en-US" altLang="en-US" dirty="0" err="1"/>
              <a:t>Mengenai</a:t>
            </a:r>
            <a:r>
              <a:rPr lang="en-US" altLang="en-US" dirty="0"/>
              <a:t> </a:t>
            </a:r>
            <a:r>
              <a:rPr lang="en-US" altLang="en-US" dirty="0" err="1"/>
              <a:t>bagaimana</a:t>
            </a:r>
            <a:r>
              <a:rPr lang="en-US" altLang="en-US" dirty="0"/>
              <a:t> </a:t>
            </a:r>
            <a:r>
              <a:rPr lang="en-US" altLang="en-US" dirty="0" err="1"/>
              <a:t>mereka</a:t>
            </a:r>
            <a:r>
              <a:rPr lang="en-US" altLang="en-US" dirty="0"/>
              <a:t> </a:t>
            </a:r>
            <a:r>
              <a:rPr lang="en-US" altLang="en-US" dirty="0" err="1"/>
              <a:t>sebenarnya</a:t>
            </a:r>
            <a:r>
              <a:rPr lang="en-US" altLang="en-US" dirty="0"/>
              <a:t> </a:t>
            </a:r>
            <a:r>
              <a:rPr lang="en-US" altLang="en-US" dirty="0" err="1"/>
              <a:t>berperilaku</a:t>
            </a:r>
            <a:endParaRPr lang="en-US" altLang="en-US" dirty="0"/>
          </a:p>
          <a:p>
            <a:pPr eaLnBrk="1" hangingPunct="1"/>
            <a:r>
              <a:rPr lang="en-US" altLang="en-US" dirty="0" err="1"/>
              <a:t>Mengobservasi</a:t>
            </a:r>
            <a:r>
              <a:rPr lang="en-US" altLang="en-US" dirty="0"/>
              <a:t> </a:t>
            </a:r>
            <a:r>
              <a:rPr lang="en-US" altLang="en-US" dirty="0" err="1"/>
              <a:t>lingkungan</a:t>
            </a:r>
            <a:endParaRPr lang="en-US" altLang="en-US" dirty="0"/>
          </a:p>
          <a:p>
            <a:pPr eaLnBrk="1" hangingPunct="1"/>
            <a:r>
              <a:rPr lang="en-US" altLang="en-US" dirty="0" err="1"/>
              <a:t>Contoh</a:t>
            </a:r>
            <a:r>
              <a:rPr lang="en-US" altLang="en-US" dirty="0"/>
              <a:t>: </a:t>
            </a:r>
            <a:r>
              <a:rPr lang="en-US" altLang="en-US" dirty="0" err="1"/>
              <a:t>bagaimana</a:t>
            </a:r>
            <a:r>
              <a:rPr lang="en-US" altLang="en-US" dirty="0"/>
              <a:t> orang </a:t>
            </a:r>
            <a:r>
              <a:rPr lang="en-US" altLang="en-US" dirty="0" err="1"/>
              <a:t>berpakaian</a:t>
            </a:r>
            <a:r>
              <a:rPr lang="en-US" altLang="en-US" dirty="0"/>
              <a:t>, </a:t>
            </a:r>
            <a:r>
              <a:rPr lang="en-US" altLang="en-US" dirty="0" err="1"/>
              <a:t>mengamati</a:t>
            </a:r>
            <a:r>
              <a:rPr lang="en-US" altLang="en-US" dirty="0"/>
              <a:t>  </a:t>
            </a:r>
            <a:r>
              <a:rPr lang="en-US" altLang="en-US" dirty="0" err="1"/>
              <a:t>komunikasi</a:t>
            </a:r>
            <a:r>
              <a:rPr lang="en-US" altLang="en-US" dirty="0"/>
              <a:t> non verbal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12648" y="171450"/>
            <a:ext cx="8531352" cy="742950"/>
          </a:xfrm>
        </p:spPr>
        <p:txBody>
          <a:bodyPr>
            <a:normAutofit fontScale="90000"/>
          </a:bodyPr>
          <a:lstStyle/>
          <a:p>
            <a:pPr algn="ctr" eaLnBrk="1" hangingPunct="1"/>
            <a:r>
              <a:rPr lang="en-US" altLang="en-US" sz="4000" dirty="0" err="1"/>
              <a:t>Teknik</a:t>
            </a:r>
            <a:r>
              <a:rPr lang="en-US" altLang="en-US" sz="4000" dirty="0"/>
              <a:t> </a:t>
            </a:r>
            <a:r>
              <a:rPr lang="en-US" altLang="en-US" sz="4000" dirty="0" err="1"/>
              <a:t>pengumpulan</a:t>
            </a:r>
            <a:r>
              <a:rPr lang="en-US" altLang="en-US" sz="4000" dirty="0"/>
              <a:t> data </a:t>
            </a:r>
            <a:r>
              <a:rPr lang="en-US" altLang="en-US" sz="4000" dirty="0" err="1"/>
              <a:t>dengan</a:t>
            </a:r>
            <a:r>
              <a:rPr lang="en-US" altLang="en-US" sz="4000" dirty="0"/>
              <a:t> </a:t>
            </a:r>
            <a:r>
              <a:rPr lang="en-US" altLang="en-US" sz="4000" dirty="0" err="1"/>
              <a:t>observasi</a:t>
            </a:r>
            <a:endParaRPr lang="en-US" altLang="en-US" sz="4000" dirty="0"/>
          </a:p>
        </p:txBody>
      </p:sp>
      <p:sp>
        <p:nvSpPr>
          <p:cNvPr id="51203" name="Rectangle 3"/>
          <p:cNvSpPr>
            <a:spLocks noGrp="1" noChangeArrowheads="1"/>
          </p:cNvSpPr>
          <p:nvPr>
            <p:ph sz="quarter" idx="1"/>
          </p:nvPr>
        </p:nvSpPr>
        <p:spPr/>
        <p:txBody>
          <a:bodyPr/>
          <a:lstStyle/>
          <a:p>
            <a:pPr eaLnBrk="1" hangingPunct="1"/>
            <a:r>
              <a:rPr lang="en-US" altLang="en-US" dirty="0" err="1"/>
              <a:t>Deskripsi</a:t>
            </a:r>
            <a:r>
              <a:rPr lang="en-US" altLang="en-US" dirty="0"/>
              <a:t> </a:t>
            </a:r>
            <a:r>
              <a:rPr lang="en-US" altLang="en-US" dirty="0" err="1"/>
              <a:t>tertulis</a:t>
            </a:r>
            <a:endParaRPr lang="en-US" altLang="en-US" dirty="0"/>
          </a:p>
          <a:p>
            <a:pPr eaLnBrk="1" hangingPunct="1"/>
            <a:r>
              <a:rPr lang="en-US" altLang="en-US" dirty="0" err="1"/>
              <a:t>Rekaman</a:t>
            </a:r>
            <a:r>
              <a:rPr lang="en-US" altLang="en-US" dirty="0"/>
              <a:t> video</a:t>
            </a:r>
          </a:p>
          <a:p>
            <a:pPr eaLnBrk="1" hangingPunct="1"/>
            <a:r>
              <a:rPr lang="en-US" altLang="en-US" dirty="0" err="1"/>
              <a:t>Foto</a:t>
            </a:r>
            <a:r>
              <a:rPr lang="en-US" altLang="en-US" dirty="0"/>
              <a:t> </a:t>
            </a:r>
            <a:r>
              <a:rPr lang="en-US" altLang="en-US" dirty="0" err="1"/>
              <a:t>dan</a:t>
            </a:r>
            <a:r>
              <a:rPr lang="en-US" altLang="en-US" dirty="0"/>
              <a:t> </a:t>
            </a:r>
            <a:r>
              <a:rPr lang="en-US" altLang="en-US" dirty="0" err="1"/>
              <a:t>artefak</a:t>
            </a:r>
            <a:endParaRPr lang="en-US" altLang="en-US" dirty="0"/>
          </a:p>
          <a:p>
            <a:pPr eaLnBrk="1" hangingPunct="1"/>
            <a:r>
              <a:rPr lang="en-US" altLang="en-US" dirty="0" err="1"/>
              <a:t>dokumentasi</a:t>
            </a:r>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05978"/>
            <a:ext cx="8229600" cy="479822"/>
          </a:xfrm>
        </p:spPr>
        <p:txBody>
          <a:bodyPr>
            <a:normAutofit fontScale="90000"/>
          </a:bodyPr>
          <a:lstStyle/>
          <a:p>
            <a:r>
              <a:rPr lang="en-US" altLang="en-US" sz="3200"/>
              <a:t>OBSERVATION</a:t>
            </a:r>
          </a:p>
        </p:txBody>
      </p:sp>
      <p:sp>
        <p:nvSpPr>
          <p:cNvPr id="53251" name="Rectangle 3"/>
          <p:cNvSpPr>
            <a:spLocks noGrp="1" noChangeArrowheads="1"/>
          </p:cNvSpPr>
          <p:nvPr>
            <p:ph sz="quarter" idx="1"/>
          </p:nvPr>
        </p:nvSpPr>
        <p:spPr>
          <a:xfrm>
            <a:off x="457200" y="1177528"/>
            <a:ext cx="8229600" cy="3680222"/>
          </a:xfrm>
        </p:spPr>
        <p:txBody>
          <a:bodyPr>
            <a:normAutofit fontScale="92500" lnSpcReduction="20000"/>
          </a:bodyPr>
          <a:lstStyle/>
          <a:p>
            <a:pPr algn="ctr">
              <a:lnSpc>
                <a:spcPct val="90000"/>
              </a:lnSpc>
              <a:buFontTx/>
              <a:buNone/>
            </a:pPr>
            <a:r>
              <a:rPr lang="en-US" altLang="en-US" sz="2000" dirty="0"/>
              <a:t>Range and variation in how observation may be conducted</a:t>
            </a:r>
          </a:p>
          <a:p>
            <a:pPr>
              <a:lnSpc>
                <a:spcPct val="90000"/>
              </a:lnSpc>
              <a:buFontTx/>
              <a:buNone/>
            </a:pPr>
            <a:endParaRPr lang="en-US" altLang="en-US" sz="1600" dirty="0"/>
          </a:p>
          <a:p>
            <a:pPr>
              <a:lnSpc>
                <a:spcPct val="90000"/>
              </a:lnSpc>
              <a:buFontTx/>
              <a:buNone/>
            </a:pPr>
            <a:r>
              <a:rPr lang="en-US" altLang="en-US" sz="1600" b="1" dirty="0"/>
              <a:t>Full participant</a:t>
            </a:r>
            <a:r>
              <a:rPr lang="en-US" altLang="en-US" sz="1600" dirty="0"/>
              <a:t>						</a:t>
            </a:r>
            <a:r>
              <a:rPr lang="en-US" altLang="en-US" sz="1600" b="1" dirty="0"/>
              <a:t>observation as 							outsider</a:t>
            </a:r>
          </a:p>
          <a:p>
            <a:pPr>
              <a:lnSpc>
                <a:spcPct val="90000"/>
              </a:lnSpc>
              <a:buFontTx/>
              <a:buNone/>
            </a:pPr>
            <a:endParaRPr lang="en-US" altLang="en-US" sz="1600" b="1" dirty="0"/>
          </a:p>
          <a:p>
            <a:pPr>
              <a:lnSpc>
                <a:spcPct val="90000"/>
              </a:lnSpc>
              <a:buFontTx/>
              <a:buNone/>
            </a:pPr>
            <a:r>
              <a:rPr lang="en-US" altLang="en-US" sz="1600" b="1" dirty="0"/>
              <a:t>Overt, everyone						covert</a:t>
            </a:r>
          </a:p>
          <a:p>
            <a:pPr>
              <a:lnSpc>
                <a:spcPct val="90000"/>
              </a:lnSpc>
              <a:buFontTx/>
              <a:buNone/>
            </a:pPr>
            <a:r>
              <a:rPr lang="en-US" altLang="en-US" sz="1600" b="1" dirty="0"/>
              <a:t>Knows</a:t>
            </a:r>
          </a:p>
          <a:p>
            <a:pPr>
              <a:lnSpc>
                <a:spcPct val="90000"/>
              </a:lnSpc>
              <a:buFontTx/>
              <a:buNone/>
            </a:pPr>
            <a:endParaRPr lang="en-US" altLang="en-US" sz="1600" b="1" dirty="0"/>
          </a:p>
          <a:p>
            <a:pPr>
              <a:lnSpc>
                <a:spcPct val="90000"/>
              </a:lnSpc>
              <a:buFontTx/>
              <a:buNone/>
            </a:pPr>
            <a:endParaRPr lang="en-US" altLang="en-US" sz="1600" b="1" dirty="0"/>
          </a:p>
          <a:p>
            <a:pPr>
              <a:lnSpc>
                <a:spcPct val="90000"/>
              </a:lnSpc>
              <a:buFontTx/>
              <a:buNone/>
            </a:pPr>
            <a:endParaRPr lang="en-US" altLang="en-US" sz="1600" b="1" dirty="0"/>
          </a:p>
          <a:p>
            <a:pPr>
              <a:lnSpc>
                <a:spcPct val="90000"/>
              </a:lnSpc>
              <a:buFontTx/>
              <a:buNone/>
            </a:pPr>
            <a:r>
              <a:rPr lang="en-US" altLang="en-US" sz="1600" b="1" dirty="0"/>
              <a:t>Single observation						Broad focus</a:t>
            </a:r>
          </a:p>
          <a:p>
            <a:pPr>
              <a:lnSpc>
                <a:spcPct val="90000"/>
              </a:lnSpc>
              <a:buFontTx/>
              <a:buNone/>
            </a:pPr>
            <a:endParaRPr lang="en-US" altLang="en-US" sz="1600" b="1" dirty="0"/>
          </a:p>
          <a:p>
            <a:pPr>
              <a:lnSpc>
                <a:spcPct val="90000"/>
              </a:lnSpc>
              <a:buFontTx/>
              <a:buNone/>
            </a:pPr>
            <a:r>
              <a:rPr lang="en-US" altLang="en-US" sz="1600" b="1" dirty="0"/>
              <a:t>Open, qualitative data					</a:t>
            </a:r>
            <a:r>
              <a:rPr lang="id-ID" altLang="en-US" sz="1600" b="1" dirty="0"/>
              <a:t>	</a:t>
            </a:r>
            <a:r>
              <a:rPr lang="en-US" altLang="en-US" sz="1600" b="1" dirty="0"/>
              <a:t>quantitative 			</a:t>
            </a:r>
            <a:r>
              <a:rPr lang="en-US" altLang="en-US" sz="1600" dirty="0"/>
              <a:t>				</a:t>
            </a:r>
            <a:r>
              <a:rPr lang="en-US" altLang="en-US" sz="1600" b="1" dirty="0"/>
              <a:t>data</a:t>
            </a:r>
            <a:r>
              <a:rPr lang="en-US" altLang="en-US" sz="1600" dirty="0"/>
              <a:t>				</a:t>
            </a:r>
          </a:p>
          <a:p>
            <a:pPr>
              <a:lnSpc>
                <a:spcPct val="90000"/>
              </a:lnSpc>
              <a:buFontTx/>
              <a:buNone/>
            </a:pPr>
            <a:endParaRPr lang="en-US" altLang="en-US" sz="1600" dirty="0"/>
          </a:p>
        </p:txBody>
      </p:sp>
      <p:sp>
        <p:nvSpPr>
          <p:cNvPr id="53252" name="Line 4"/>
          <p:cNvSpPr>
            <a:spLocks noChangeShapeType="1"/>
          </p:cNvSpPr>
          <p:nvPr/>
        </p:nvSpPr>
        <p:spPr bwMode="auto">
          <a:xfrm>
            <a:off x="1905000" y="1809750"/>
            <a:ext cx="4876800" cy="0"/>
          </a:xfrm>
          <a:prstGeom prst="line">
            <a:avLst/>
          </a:prstGeom>
          <a:noFill/>
          <a:ln w="9525">
            <a:solidFill>
              <a:schemeClr val="tx1"/>
            </a:solidFill>
            <a:round/>
            <a:headEnd type="triangle" w="med" len="med"/>
            <a:tailEnd type="triangle" w="med" len="med"/>
          </a:ln>
        </p:spPr>
        <p:txBody>
          <a:bodyPr/>
          <a:lstStyle/>
          <a:p>
            <a:endParaRPr lang="id-ID"/>
          </a:p>
        </p:txBody>
      </p:sp>
      <p:sp>
        <p:nvSpPr>
          <p:cNvPr id="53253" name="Line 5"/>
          <p:cNvSpPr>
            <a:spLocks noChangeShapeType="1"/>
          </p:cNvSpPr>
          <p:nvPr/>
        </p:nvSpPr>
        <p:spPr bwMode="auto">
          <a:xfrm>
            <a:off x="1981200" y="2495550"/>
            <a:ext cx="4876800" cy="0"/>
          </a:xfrm>
          <a:prstGeom prst="line">
            <a:avLst/>
          </a:prstGeom>
          <a:noFill/>
          <a:ln w="9525">
            <a:solidFill>
              <a:schemeClr val="tx1"/>
            </a:solidFill>
            <a:round/>
            <a:headEnd type="triangle" w="med" len="med"/>
            <a:tailEnd type="triangle" w="med" len="med"/>
          </a:ln>
        </p:spPr>
        <p:txBody>
          <a:bodyPr/>
          <a:lstStyle/>
          <a:p>
            <a:endParaRPr lang="id-ID"/>
          </a:p>
        </p:txBody>
      </p:sp>
      <p:sp>
        <p:nvSpPr>
          <p:cNvPr id="53254" name="Line 6"/>
          <p:cNvSpPr>
            <a:spLocks noChangeShapeType="1"/>
          </p:cNvSpPr>
          <p:nvPr/>
        </p:nvSpPr>
        <p:spPr bwMode="auto">
          <a:xfrm>
            <a:off x="2209800" y="3714750"/>
            <a:ext cx="4267200" cy="0"/>
          </a:xfrm>
          <a:prstGeom prst="line">
            <a:avLst/>
          </a:prstGeom>
          <a:noFill/>
          <a:ln w="9525">
            <a:solidFill>
              <a:schemeClr val="tx1"/>
            </a:solidFill>
            <a:round/>
            <a:headEnd type="triangle" w="med" len="med"/>
            <a:tailEnd type="triangle" w="med" len="med"/>
          </a:ln>
        </p:spPr>
        <p:txBody>
          <a:bodyPr/>
          <a:lstStyle/>
          <a:p>
            <a:endParaRPr lang="id-ID"/>
          </a:p>
        </p:txBody>
      </p:sp>
      <p:sp>
        <p:nvSpPr>
          <p:cNvPr id="53255" name="Line 7"/>
          <p:cNvSpPr>
            <a:spLocks noChangeShapeType="1"/>
          </p:cNvSpPr>
          <p:nvPr/>
        </p:nvSpPr>
        <p:spPr bwMode="auto">
          <a:xfrm>
            <a:off x="2362200" y="4248150"/>
            <a:ext cx="4267200" cy="0"/>
          </a:xfrm>
          <a:prstGeom prst="line">
            <a:avLst/>
          </a:prstGeom>
          <a:noFill/>
          <a:ln w="9525">
            <a:solidFill>
              <a:schemeClr val="tx1"/>
            </a:solidFill>
            <a:round/>
            <a:headEnd type="triangle" w="med" len="med"/>
            <a:tailEnd type="triangle" w="med" len="med"/>
          </a:ln>
        </p:spPr>
        <p:txBody>
          <a:bodyPr/>
          <a:lstStyle/>
          <a:p>
            <a:endParaRPr lang="id-ID"/>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mage result for snowball sampling technique"/>
          <p:cNvPicPr>
            <a:picLocks noChangeAspect="1" noChangeArrowheads="1"/>
          </p:cNvPicPr>
          <p:nvPr/>
        </p:nvPicPr>
        <p:blipFill>
          <a:blip r:embed="rId2"/>
          <a:srcRect/>
          <a:stretch>
            <a:fillRect/>
          </a:stretch>
        </p:blipFill>
        <p:spPr bwMode="auto">
          <a:xfrm>
            <a:off x="3393273" y="1080130"/>
            <a:ext cx="4232678" cy="4063370"/>
          </a:xfrm>
          <a:prstGeom prst="rect">
            <a:avLst/>
          </a:prstGeom>
          <a:noFill/>
        </p:spPr>
      </p:pic>
      <p:sp>
        <p:nvSpPr>
          <p:cNvPr id="2" name="Title 1"/>
          <p:cNvSpPr>
            <a:spLocks noGrp="1"/>
          </p:cNvSpPr>
          <p:nvPr>
            <p:ph type="title"/>
          </p:nvPr>
        </p:nvSpPr>
        <p:spPr/>
        <p:txBody>
          <a:bodyPr>
            <a:normAutofit fontScale="90000"/>
          </a:bodyPr>
          <a:lstStyle/>
          <a:p>
            <a:r>
              <a:rPr lang="id-ID" altLang="en-US" b="1" dirty="0">
                <a:solidFill>
                  <a:schemeClr val="accent6">
                    <a:lumMod val="75000"/>
                  </a:schemeClr>
                </a:solidFill>
                <a:cs typeface="FreesiaUPC" pitchFamily="34" charset="-34"/>
              </a:rPr>
              <a:t>Sampling dalam Penelitian Kualitatif</a:t>
            </a:r>
            <a:endParaRPr lang="id-ID" dirty="0"/>
          </a:p>
        </p:txBody>
      </p:sp>
      <p:sp>
        <p:nvSpPr>
          <p:cNvPr id="3" name="Content Placeholder 2"/>
          <p:cNvSpPr>
            <a:spLocks noGrp="1"/>
          </p:cNvSpPr>
          <p:nvPr>
            <p:ph idx="1"/>
          </p:nvPr>
        </p:nvSpPr>
        <p:spPr>
          <a:xfrm>
            <a:off x="1485900" y="1200151"/>
            <a:ext cx="2496737" cy="3394472"/>
          </a:xfrm>
        </p:spPr>
        <p:txBody>
          <a:bodyPr/>
          <a:lstStyle/>
          <a:p>
            <a:r>
              <a:rPr lang="id-ID" dirty="0"/>
              <a:t>Purposive Sampling</a:t>
            </a:r>
          </a:p>
          <a:p>
            <a:pPr>
              <a:buNone/>
            </a:pPr>
            <a:r>
              <a:rPr lang="id-ID" dirty="0">
                <a:sym typeface="Wingdings" pitchFamily="2" charset="2"/>
              </a:rPr>
              <a:t>	 Tentukan kriteria inklusi</a:t>
            </a:r>
          </a:p>
          <a:p>
            <a:pPr>
              <a:buNone/>
            </a:pPr>
            <a:r>
              <a:rPr lang="id-ID" dirty="0">
                <a:sym typeface="Wingdings" pitchFamily="2" charset="2"/>
              </a:rPr>
              <a:t> </a:t>
            </a:r>
            <a:endParaRPr lang="id-ID" dirty="0"/>
          </a:p>
        </p:txBody>
      </p:sp>
    </p:spTree>
    <p:extLst>
      <p:ext uri="{BB962C8B-B14F-4D97-AF65-F5344CB8AC3E}">
        <p14:creationId xmlns:p14="http://schemas.microsoft.com/office/powerpoint/2010/main" val="17601003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571604" y="1761660"/>
            <a:ext cx="5800746" cy="2169825"/>
          </a:xfrm>
          <a:prstGeom prst="rect">
            <a:avLst/>
          </a:prstGeom>
          <a:noFill/>
          <a:ln w="9525">
            <a:noFill/>
            <a:miter lim="800000"/>
            <a:headEnd/>
            <a:tailEnd/>
          </a:ln>
        </p:spPr>
        <p:txBody>
          <a:bodyPr wrap="square">
            <a:spAutoFit/>
          </a:bodyPr>
          <a:lstStyle/>
          <a:p>
            <a:pPr>
              <a:tabLst>
                <a:tab pos="514350" algn="l"/>
                <a:tab pos="1885950" algn="l"/>
              </a:tabLst>
            </a:pPr>
            <a:r>
              <a:rPr lang="en-US" sz="2700" i="1" dirty="0">
                <a:cs typeface="Arial" charset="0"/>
              </a:rPr>
              <a:t>- Credibility</a:t>
            </a:r>
            <a:r>
              <a:rPr lang="en-US" sz="2700" dirty="0">
                <a:cs typeface="Arial" charset="0"/>
              </a:rPr>
              <a:t> (</a:t>
            </a:r>
            <a:r>
              <a:rPr lang="en-US" sz="2700" dirty="0" err="1">
                <a:cs typeface="Arial" charset="0"/>
              </a:rPr>
              <a:t>derajat</a:t>
            </a:r>
            <a:r>
              <a:rPr lang="en-US" sz="2700" dirty="0">
                <a:cs typeface="Arial" charset="0"/>
              </a:rPr>
              <a:t> </a:t>
            </a:r>
            <a:r>
              <a:rPr lang="en-US" sz="2700" dirty="0" err="1">
                <a:cs typeface="Arial" charset="0"/>
              </a:rPr>
              <a:t>kepercayaan</a:t>
            </a:r>
            <a:r>
              <a:rPr lang="en-US" sz="2700" dirty="0">
                <a:cs typeface="Arial" charset="0"/>
              </a:rPr>
              <a:t>)</a:t>
            </a:r>
            <a:endParaRPr lang="en-US" sz="2700" dirty="0">
              <a:cs typeface="Times New Roman" pitchFamily="18" charset="0"/>
            </a:endParaRPr>
          </a:p>
          <a:p>
            <a:pPr>
              <a:tabLst>
                <a:tab pos="514350" algn="l"/>
                <a:tab pos="1885950" algn="l"/>
              </a:tabLst>
            </a:pPr>
            <a:r>
              <a:rPr lang="en-US" sz="2700" i="1" dirty="0">
                <a:cs typeface="Arial" charset="0"/>
              </a:rPr>
              <a:t>- Transferability</a:t>
            </a:r>
            <a:r>
              <a:rPr lang="en-US" sz="2700" dirty="0">
                <a:cs typeface="Arial" charset="0"/>
              </a:rPr>
              <a:t> (</a:t>
            </a:r>
            <a:r>
              <a:rPr lang="en-US" sz="2700" dirty="0" err="1">
                <a:cs typeface="Arial" charset="0"/>
              </a:rPr>
              <a:t>keteralihan</a:t>
            </a:r>
            <a:r>
              <a:rPr lang="en-US" sz="2700" dirty="0">
                <a:cs typeface="Arial" charset="0"/>
              </a:rPr>
              <a:t>)</a:t>
            </a:r>
            <a:endParaRPr lang="en-US" sz="2700" dirty="0">
              <a:cs typeface="Times New Roman" pitchFamily="18" charset="0"/>
            </a:endParaRPr>
          </a:p>
          <a:p>
            <a:pPr>
              <a:tabLst>
                <a:tab pos="514350" algn="l"/>
                <a:tab pos="1885950" algn="l"/>
              </a:tabLst>
            </a:pPr>
            <a:r>
              <a:rPr lang="en-US" sz="2700" dirty="0">
                <a:cs typeface="Arial" charset="0"/>
              </a:rPr>
              <a:t>- </a:t>
            </a:r>
            <a:r>
              <a:rPr lang="en-US" sz="2700" i="1" dirty="0">
                <a:cs typeface="Arial" charset="0"/>
              </a:rPr>
              <a:t>Dependability</a:t>
            </a:r>
            <a:r>
              <a:rPr lang="en-US" sz="2700" dirty="0">
                <a:cs typeface="Arial" charset="0"/>
              </a:rPr>
              <a:t> (</a:t>
            </a:r>
            <a:r>
              <a:rPr lang="en-US" sz="2700" dirty="0" err="1">
                <a:cs typeface="Arial" charset="0"/>
              </a:rPr>
              <a:t>kebergantungan</a:t>
            </a:r>
            <a:r>
              <a:rPr lang="en-US" sz="2700" dirty="0">
                <a:cs typeface="Arial" charset="0"/>
              </a:rPr>
              <a:t>)</a:t>
            </a:r>
            <a:endParaRPr lang="en-US" sz="2700" dirty="0">
              <a:cs typeface="Times New Roman" pitchFamily="18" charset="0"/>
            </a:endParaRPr>
          </a:p>
          <a:p>
            <a:pPr>
              <a:tabLst>
                <a:tab pos="514350" algn="l"/>
                <a:tab pos="1885950" algn="l"/>
              </a:tabLst>
            </a:pPr>
            <a:r>
              <a:rPr lang="en-US" sz="2700" i="1" dirty="0">
                <a:cs typeface="Arial" charset="0"/>
              </a:rPr>
              <a:t>- </a:t>
            </a:r>
            <a:r>
              <a:rPr lang="en-US" sz="2700" i="1" dirty="0" err="1">
                <a:cs typeface="Arial" charset="0"/>
              </a:rPr>
              <a:t>Confirmability</a:t>
            </a:r>
            <a:r>
              <a:rPr lang="en-US" sz="2700" dirty="0">
                <a:cs typeface="Arial" charset="0"/>
              </a:rPr>
              <a:t> (</a:t>
            </a:r>
            <a:r>
              <a:rPr lang="en-US" sz="2700" dirty="0" err="1">
                <a:cs typeface="Arial" charset="0"/>
              </a:rPr>
              <a:t>kepastian</a:t>
            </a:r>
            <a:r>
              <a:rPr lang="en-US" sz="2700" dirty="0">
                <a:cs typeface="Arial" charset="0"/>
              </a:rPr>
              <a:t>)</a:t>
            </a:r>
            <a:endParaRPr lang="en-US" sz="2700" dirty="0">
              <a:cs typeface="Times New Roman" pitchFamily="18" charset="0"/>
            </a:endParaRPr>
          </a:p>
          <a:p>
            <a:pPr>
              <a:tabLst>
                <a:tab pos="514350" algn="l"/>
                <a:tab pos="1885950" algn="l"/>
              </a:tabLst>
            </a:pPr>
            <a:endParaRPr lang="en-US" sz="2700" dirty="0"/>
          </a:p>
        </p:txBody>
      </p:sp>
      <p:sp>
        <p:nvSpPr>
          <p:cNvPr id="3" name="Title 2"/>
          <p:cNvSpPr>
            <a:spLocks noGrp="1"/>
          </p:cNvSpPr>
          <p:nvPr>
            <p:ph type="title"/>
          </p:nvPr>
        </p:nvSpPr>
        <p:spPr/>
        <p:txBody>
          <a:bodyPr>
            <a:normAutofit fontScale="90000"/>
          </a:bodyPr>
          <a:lstStyle/>
          <a:p>
            <a:r>
              <a:rPr lang="id-ID" dirty="0"/>
              <a:t>Validitas &amp; Reliabilitas</a:t>
            </a:r>
          </a:p>
        </p:txBody>
      </p:sp>
    </p:spTree>
    <p:extLst>
      <p:ext uri="{BB962C8B-B14F-4D97-AF65-F5344CB8AC3E}">
        <p14:creationId xmlns:p14="http://schemas.microsoft.com/office/powerpoint/2010/main" val="25260322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71450"/>
            <a:ext cx="6629401" cy="742950"/>
          </a:xfrm>
        </p:spPr>
        <p:txBody>
          <a:bodyPr>
            <a:normAutofit fontScale="90000"/>
          </a:bodyPr>
          <a:lstStyle/>
          <a:p>
            <a:pPr>
              <a:defRPr/>
            </a:pPr>
            <a:r>
              <a:rPr lang="en-US" altLang="en-US" b="1" dirty="0" err="1">
                <a:solidFill>
                  <a:schemeClr val="folHlink"/>
                </a:solidFill>
              </a:rPr>
              <a:t>Validitas</a:t>
            </a:r>
            <a:r>
              <a:rPr lang="en-US" altLang="en-US" b="1" dirty="0">
                <a:solidFill>
                  <a:schemeClr val="folHlink"/>
                </a:solidFill>
              </a:rPr>
              <a:t> Data </a:t>
            </a:r>
            <a:r>
              <a:rPr lang="en-US" altLang="en-US" b="1" dirty="0" err="1">
                <a:solidFill>
                  <a:schemeClr val="folHlink"/>
                </a:solidFill>
              </a:rPr>
              <a:t>Kualitatif</a:t>
            </a:r>
            <a:endParaRPr lang="id-ID" dirty="0"/>
          </a:p>
        </p:txBody>
      </p:sp>
      <p:sp>
        <p:nvSpPr>
          <p:cNvPr id="67587" name="Content Placeholder 2"/>
          <p:cNvSpPr>
            <a:spLocks noGrp="1"/>
          </p:cNvSpPr>
          <p:nvPr>
            <p:ph sz="quarter" idx="1"/>
          </p:nvPr>
        </p:nvSpPr>
        <p:spPr>
          <a:xfrm>
            <a:off x="1303712" y="1200150"/>
            <a:ext cx="6413920" cy="3855876"/>
          </a:xfrm>
        </p:spPr>
        <p:txBody>
          <a:bodyPr>
            <a:noAutofit/>
          </a:bodyPr>
          <a:lstStyle/>
          <a:p>
            <a:r>
              <a:rPr lang="en-US" sz="2100" dirty="0"/>
              <a:t>Salah </a:t>
            </a:r>
            <a:r>
              <a:rPr lang="en-US" sz="2100" dirty="0" err="1"/>
              <a:t>satu</a:t>
            </a:r>
            <a:r>
              <a:rPr lang="en-US" sz="2100" dirty="0"/>
              <a:t> </a:t>
            </a:r>
            <a:r>
              <a:rPr lang="en-US" sz="2100" dirty="0" err="1"/>
              <a:t>pendekatan</a:t>
            </a:r>
            <a:r>
              <a:rPr lang="en-US" sz="2100" dirty="0"/>
              <a:t> </a:t>
            </a:r>
            <a:r>
              <a:rPr lang="en-US" sz="2100" dirty="0" err="1"/>
              <a:t>untuk</a:t>
            </a:r>
            <a:r>
              <a:rPr lang="en-US" sz="2100" dirty="0"/>
              <a:t> </a:t>
            </a:r>
            <a:r>
              <a:rPr lang="en-US" sz="2100" dirty="0" err="1"/>
              <a:t>meningkatkan</a:t>
            </a:r>
            <a:r>
              <a:rPr lang="en-US" sz="2100" dirty="0"/>
              <a:t> </a:t>
            </a:r>
            <a:r>
              <a:rPr lang="en-US" sz="2100" dirty="0" err="1"/>
              <a:t>validitas</a:t>
            </a:r>
            <a:r>
              <a:rPr lang="en-US" sz="2100" dirty="0"/>
              <a:t> data </a:t>
            </a:r>
            <a:r>
              <a:rPr lang="en-US" sz="2100" dirty="0" err="1"/>
              <a:t>kualitatif</a:t>
            </a:r>
            <a:r>
              <a:rPr lang="en-US" sz="2100" dirty="0"/>
              <a:t> </a:t>
            </a:r>
            <a:r>
              <a:rPr lang="en-US" sz="2100" dirty="0" err="1"/>
              <a:t>adalah</a:t>
            </a:r>
            <a:r>
              <a:rPr lang="en-US" sz="2100" dirty="0"/>
              <a:t> </a:t>
            </a:r>
            <a:r>
              <a:rPr lang="en-US" sz="2100" dirty="0" err="1"/>
              <a:t>dengan</a:t>
            </a:r>
            <a:r>
              <a:rPr lang="en-US" sz="2100" dirty="0"/>
              <a:t> </a:t>
            </a:r>
            <a:r>
              <a:rPr lang="en-US" sz="2100" dirty="0" err="1"/>
              <a:t>melakukan</a:t>
            </a:r>
            <a:r>
              <a:rPr lang="en-US" sz="2100" dirty="0"/>
              <a:t> </a:t>
            </a:r>
            <a:r>
              <a:rPr lang="en-US" sz="2100" dirty="0" err="1"/>
              <a:t>triangulasi</a:t>
            </a:r>
            <a:endParaRPr lang="en-US" sz="2100" dirty="0"/>
          </a:p>
          <a:p>
            <a:r>
              <a:rPr lang="en-US" sz="2100" dirty="0" err="1"/>
              <a:t>Jenis</a:t>
            </a:r>
            <a:r>
              <a:rPr lang="en-US" sz="2100" dirty="0"/>
              <a:t> </a:t>
            </a:r>
            <a:r>
              <a:rPr lang="en-US" sz="2100" dirty="0" err="1"/>
              <a:t>triangulasi</a:t>
            </a:r>
            <a:r>
              <a:rPr lang="en-US" sz="2100" dirty="0"/>
              <a:t> yang paling </a:t>
            </a:r>
            <a:r>
              <a:rPr lang="en-US" sz="2100" dirty="0" err="1"/>
              <a:t>umum</a:t>
            </a:r>
            <a:r>
              <a:rPr lang="en-US" sz="2100" dirty="0"/>
              <a:t>:</a:t>
            </a:r>
          </a:p>
          <a:p>
            <a:pPr lvl="1"/>
            <a:r>
              <a:rPr lang="en-US" sz="1800" dirty="0" err="1"/>
              <a:t>Triangulasi</a:t>
            </a:r>
            <a:r>
              <a:rPr lang="en-US" sz="1800" dirty="0"/>
              <a:t> (</a:t>
            </a:r>
            <a:r>
              <a:rPr lang="en-US" sz="1800" dirty="0" err="1"/>
              <a:t>Sumber</a:t>
            </a:r>
            <a:r>
              <a:rPr lang="en-US" sz="1800" dirty="0"/>
              <a:t>) data di </a:t>
            </a:r>
            <a:r>
              <a:rPr lang="en-US" sz="1800" dirty="0" err="1"/>
              <a:t>mana</a:t>
            </a:r>
            <a:r>
              <a:rPr lang="en-US" sz="1800" dirty="0"/>
              <a:t> </a:t>
            </a:r>
            <a:r>
              <a:rPr lang="en-US" sz="1800" dirty="0" err="1"/>
              <a:t>sumber</a:t>
            </a:r>
            <a:r>
              <a:rPr lang="en-US" sz="1800" dirty="0"/>
              <a:t> data yang </a:t>
            </a:r>
            <a:r>
              <a:rPr lang="en-US" sz="1800" dirty="0" err="1"/>
              <a:t>berbeda</a:t>
            </a:r>
            <a:r>
              <a:rPr lang="en-US" sz="1800" dirty="0"/>
              <a:t> </a:t>
            </a:r>
            <a:r>
              <a:rPr lang="en-US" sz="1800" dirty="0" err="1"/>
              <a:t>digunakan</a:t>
            </a:r>
            <a:r>
              <a:rPr lang="en-US" sz="1800" dirty="0"/>
              <a:t>, </a:t>
            </a:r>
            <a:r>
              <a:rPr lang="en-US" sz="1800" dirty="0" err="1"/>
              <a:t>dengan</a:t>
            </a:r>
            <a:r>
              <a:rPr lang="en-US" sz="1800" dirty="0"/>
              <a:t> </a:t>
            </a:r>
            <a:r>
              <a:rPr lang="en-US" sz="1800" dirty="0" err="1"/>
              <a:t>menggunakan</a:t>
            </a:r>
            <a:r>
              <a:rPr lang="en-US" sz="1800" dirty="0"/>
              <a:t> </a:t>
            </a:r>
            <a:r>
              <a:rPr lang="en-US" sz="1800" dirty="0" err="1"/>
              <a:t>beberapa</a:t>
            </a:r>
            <a:r>
              <a:rPr lang="en-US" sz="1800" dirty="0"/>
              <a:t> </a:t>
            </a:r>
            <a:r>
              <a:rPr lang="en-US" sz="1800" dirty="0" err="1"/>
              <a:t>jenis</a:t>
            </a:r>
            <a:r>
              <a:rPr lang="en-US" sz="1800" dirty="0"/>
              <a:t> </a:t>
            </a:r>
            <a:r>
              <a:rPr lang="en-US" sz="1800" dirty="0" err="1"/>
              <a:t>informan</a:t>
            </a:r>
            <a:r>
              <a:rPr lang="en-US" sz="1800" dirty="0"/>
              <a:t> (</a:t>
            </a:r>
            <a:r>
              <a:rPr lang="en-US" sz="1800" dirty="0" err="1"/>
              <a:t>ibu</a:t>
            </a:r>
            <a:r>
              <a:rPr lang="en-US" sz="1800" dirty="0"/>
              <a:t> di </a:t>
            </a:r>
            <a:r>
              <a:rPr lang="en-US" sz="1800" dirty="0" err="1"/>
              <a:t>klinik</a:t>
            </a:r>
            <a:r>
              <a:rPr lang="en-US" sz="1800" dirty="0"/>
              <a:t>, </a:t>
            </a:r>
            <a:r>
              <a:rPr lang="en-US" sz="1800" dirty="0" err="1"/>
              <a:t>ibu</a:t>
            </a:r>
            <a:r>
              <a:rPr lang="en-US" sz="1800" dirty="0"/>
              <a:t> di </a:t>
            </a:r>
            <a:r>
              <a:rPr lang="en-US" sz="1800" dirty="0" err="1"/>
              <a:t>rumah</a:t>
            </a:r>
            <a:r>
              <a:rPr lang="en-US" sz="1800" dirty="0"/>
              <a:t>, </a:t>
            </a:r>
            <a:r>
              <a:rPr lang="en-US" sz="1800" dirty="0" err="1"/>
              <a:t>lebih</a:t>
            </a:r>
            <a:r>
              <a:rPr lang="en-US" sz="1800" dirty="0"/>
              <a:t> </a:t>
            </a:r>
            <a:r>
              <a:rPr lang="en-US" sz="1800" dirty="0" err="1"/>
              <a:t>muda</a:t>
            </a:r>
            <a:r>
              <a:rPr lang="en-US" sz="1800" dirty="0"/>
              <a:t>, </a:t>
            </a:r>
            <a:r>
              <a:rPr lang="en-US" sz="1800" dirty="0" err="1"/>
              <a:t>dll</a:t>
            </a:r>
            <a:r>
              <a:rPr lang="en-US" sz="1800" dirty="0"/>
              <a:t>)</a:t>
            </a:r>
          </a:p>
          <a:p>
            <a:pPr lvl="1"/>
            <a:r>
              <a:rPr lang="en-US" sz="1800" dirty="0" err="1"/>
              <a:t>Triangulasi</a:t>
            </a:r>
            <a:r>
              <a:rPr lang="en-US" sz="1800" dirty="0"/>
              <a:t> </a:t>
            </a:r>
            <a:r>
              <a:rPr lang="en-US" sz="1800" dirty="0" err="1"/>
              <a:t>metodologis</a:t>
            </a:r>
            <a:r>
              <a:rPr lang="en-US" sz="1800" dirty="0"/>
              <a:t> di </a:t>
            </a:r>
            <a:r>
              <a:rPr lang="en-US" sz="1800" dirty="0" err="1"/>
              <a:t>mana</a:t>
            </a:r>
            <a:r>
              <a:rPr lang="en-US" sz="1800" dirty="0"/>
              <a:t> </a:t>
            </a:r>
            <a:r>
              <a:rPr lang="en-US" sz="1800" dirty="0" err="1"/>
              <a:t>beberapa</a:t>
            </a:r>
            <a:r>
              <a:rPr lang="en-US" sz="1800" dirty="0"/>
              <a:t> </a:t>
            </a:r>
            <a:r>
              <a:rPr lang="en-US" sz="1800" dirty="0" err="1"/>
              <a:t>pengumpulan</a:t>
            </a:r>
            <a:r>
              <a:rPr lang="en-US" sz="1800" dirty="0"/>
              <a:t> data </a:t>
            </a:r>
            <a:r>
              <a:rPr lang="en-US" sz="1800" dirty="0" err="1"/>
              <a:t>digunakan</a:t>
            </a:r>
            <a:r>
              <a:rPr lang="en-US" sz="1800" dirty="0"/>
              <a:t> </a:t>
            </a:r>
            <a:r>
              <a:rPr lang="en-US" sz="1800" dirty="0" err="1"/>
              <a:t>untuk</a:t>
            </a:r>
            <a:r>
              <a:rPr lang="en-US" sz="1800" dirty="0"/>
              <a:t> </a:t>
            </a:r>
            <a:r>
              <a:rPr lang="en-US" sz="1800" dirty="0" err="1"/>
              <a:t>mempelajari</a:t>
            </a:r>
            <a:r>
              <a:rPr lang="en-US" sz="1800" dirty="0"/>
              <a:t> </a:t>
            </a:r>
            <a:r>
              <a:rPr lang="en-US" sz="1800" dirty="0" err="1"/>
              <a:t>satu</a:t>
            </a:r>
            <a:r>
              <a:rPr lang="en-US" sz="1800" dirty="0"/>
              <a:t> </a:t>
            </a:r>
            <a:r>
              <a:rPr lang="en-US" sz="1800" dirty="0" err="1"/>
              <a:t>masalah</a:t>
            </a:r>
            <a:r>
              <a:rPr lang="en-US" sz="1800" dirty="0"/>
              <a:t> </a:t>
            </a:r>
            <a:r>
              <a:rPr lang="en-US" sz="1800" dirty="0" err="1"/>
              <a:t>atau</a:t>
            </a:r>
            <a:r>
              <a:rPr lang="en-US" sz="1800" dirty="0"/>
              <a:t> </a:t>
            </a:r>
            <a:r>
              <a:rPr lang="en-US" sz="1800" dirty="0" err="1"/>
              <a:t>pertanyaan</a:t>
            </a:r>
            <a:r>
              <a:rPr lang="en-US" sz="1800" dirty="0"/>
              <a:t> </a:t>
            </a:r>
            <a:r>
              <a:rPr lang="en-US" sz="1800" dirty="0" err="1"/>
              <a:t>penelitian</a:t>
            </a:r>
            <a:r>
              <a:rPr lang="en-US" sz="1800" dirty="0"/>
              <a:t> (FGD, </a:t>
            </a:r>
            <a:r>
              <a:rPr lang="en-US" sz="1800" dirty="0" err="1"/>
              <a:t>Observasi</a:t>
            </a:r>
            <a:r>
              <a:rPr lang="en-US" sz="1800" dirty="0"/>
              <a:t>, </a:t>
            </a:r>
            <a:r>
              <a:rPr lang="en-US" sz="1800" dirty="0" err="1"/>
              <a:t>Indepth</a:t>
            </a:r>
            <a:r>
              <a:rPr lang="en-US" sz="1800" dirty="0"/>
              <a:t>)</a:t>
            </a:r>
            <a:endParaRPr lang="en-US" altLang="en-US" sz="1800" b="1" dirty="0">
              <a:cs typeface="FreesiaUPC" pitchFamily="34" charset="-34"/>
            </a:endParaRPr>
          </a:p>
        </p:txBody>
      </p:sp>
    </p:spTree>
    <p:extLst>
      <p:ext uri="{BB962C8B-B14F-4D97-AF65-F5344CB8AC3E}">
        <p14:creationId xmlns:p14="http://schemas.microsoft.com/office/powerpoint/2010/main" val="21243312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dirty="0" err="1">
                <a:solidFill>
                  <a:schemeClr val="accent6">
                    <a:lumMod val="75000"/>
                  </a:schemeClr>
                </a:solidFill>
              </a:rPr>
              <a:t>Macam</a:t>
            </a:r>
            <a:r>
              <a:rPr lang="en-US" dirty="0">
                <a:solidFill>
                  <a:schemeClr val="accent6">
                    <a:lumMod val="75000"/>
                  </a:schemeClr>
                </a:solidFill>
              </a:rPr>
              <a:t> </a:t>
            </a:r>
            <a:r>
              <a:rPr lang="en-US" dirty="0" err="1">
                <a:solidFill>
                  <a:schemeClr val="accent6">
                    <a:lumMod val="75000"/>
                  </a:schemeClr>
                </a:solidFill>
              </a:rPr>
              <a:t>Triangulasi</a:t>
            </a:r>
            <a:endParaRPr lang="en-US" dirty="0">
              <a:solidFill>
                <a:schemeClr val="accent6">
                  <a:lumMod val="75000"/>
                </a:schemeClr>
              </a:solidFill>
            </a:endParaRPr>
          </a:p>
        </p:txBody>
      </p:sp>
      <p:sp>
        <p:nvSpPr>
          <p:cNvPr id="8195" name="Rectangle 3"/>
          <p:cNvSpPr>
            <a:spLocks noGrp="1" noChangeArrowheads="1"/>
          </p:cNvSpPr>
          <p:nvPr>
            <p:ph type="body" idx="1"/>
          </p:nvPr>
        </p:nvSpPr>
        <p:spPr>
          <a:xfrm>
            <a:off x="2033718" y="1329612"/>
            <a:ext cx="5338632" cy="3265011"/>
          </a:xfrm>
        </p:spPr>
        <p:txBody>
          <a:bodyPr/>
          <a:lstStyle/>
          <a:p>
            <a:pPr eaLnBrk="1" hangingPunct="1"/>
            <a:r>
              <a:rPr lang="en-US" dirty="0" err="1"/>
              <a:t>Sumber</a:t>
            </a:r>
            <a:endParaRPr lang="en-US" dirty="0"/>
          </a:p>
          <a:p>
            <a:pPr eaLnBrk="1" hangingPunct="1"/>
            <a:r>
              <a:rPr lang="en-US" dirty="0" err="1"/>
              <a:t>Teori</a:t>
            </a:r>
            <a:endParaRPr lang="en-US" dirty="0"/>
          </a:p>
          <a:p>
            <a:pPr eaLnBrk="1" hangingPunct="1"/>
            <a:r>
              <a:rPr lang="en-US" dirty="0" err="1"/>
              <a:t>Metode</a:t>
            </a:r>
            <a:endParaRPr lang="en-US" dirty="0"/>
          </a:p>
          <a:p>
            <a:pPr eaLnBrk="1" hangingPunct="1"/>
            <a:r>
              <a:rPr lang="en-US" dirty="0" err="1"/>
              <a:t>Penyidik</a:t>
            </a:r>
            <a:endParaRPr lang="en-US" dirty="0"/>
          </a:p>
        </p:txBody>
      </p:sp>
    </p:spTree>
    <p:extLst>
      <p:ext uri="{BB962C8B-B14F-4D97-AF65-F5344CB8AC3E}">
        <p14:creationId xmlns:p14="http://schemas.microsoft.com/office/powerpoint/2010/main" val="21085735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9492"/>
            <a:ext cx="8839200" cy="857250"/>
          </a:xfrm>
        </p:spPr>
        <p:txBody>
          <a:bodyPr>
            <a:noAutofit/>
          </a:bodyPr>
          <a:lstStyle/>
          <a:p>
            <a:pPr algn="ctr"/>
            <a:r>
              <a:rPr lang="en-US" sz="2400" dirty="0"/>
              <a:t>Analisa data </a:t>
            </a:r>
            <a:r>
              <a:rPr lang="en-US" sz="2400" dirty="0" err="1"/>
              <a:t>kualitatif</a:t>
            </a:r>
            <a:r>
              <a:rPr lang="en-US" sz="2400" dirty="0"/>
              <a:t> ≈ </a:t>
            </a:r>
            <a:r>
              <a:rPr lang="en-US" sz="2400" dirty="0" err="1"/>
              <a:t>Mengamati</a:t>
            </a:r>
            <a:r>
              <a:rPr lang="en-US" sz="2400" dirty="0"/>
              <a:t> </a:t>
            </a:r>
            <a:r>
              <a:rPr lang="en-US" sz="2400" dirty="0" err="1"/>
              <a:t>pola</a:t>
            </a:r>
            <a:r>
              <a:rPr lang="en-US" sz="2400" dirty="0"/>
              <a:t> Puzzle</a:t>
            </a:r>
          </a:p>
        </p:txBody>
      </p:sp>
      <p:pic>
        <p:nvPicPr>
          <p:cNvPr id="7" name="Picture 6"/>
          <p:cNvPicPr>
            <a:picLocks noChangeAspect="1"/>
          </p:cNvPicPr>
          <p:nvPr/>
        </p:nvPicPr>
        <p:blipFill>
          <a:blip r:embed="rId2"/>
          <a:stretch>
            <a:fillRect/>
          </a:stretch>
        </p:blipFill>
        <p:spPr>
          <a:xfrm>
            <a:off x="2033718" y="1329612"/>
            <a:ext cx="4887854" cy="3665891"/>
          </a:xfrm>
          <a:prstGeom prst="rect">
            <a:avLst/>
          </a:prstGeom>
        </p:spPr>
      </p:pic>
    </p:spTree>
    <p:extLst>
      <p:ext uri="{BB962C8B-B14F-4D97-AF65-F5344CB8AC3E}">
        <p14:creationId xmlns:p14="http://schemas.microsoft.com/office/powerpoint/2010/main" val="34507056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658" y="-7634"/>
            <a:ext cx="5623560" cy="857250"/>
          </a:xfrm>
        </p:spPr>
        <p:txBody>
          <a:bodyPr/>
          <a:lstStyle/>
          <a:p>
            <a:r>
              <a:rPr lang="en-US" dirty="0" err="1"/>
              <a:t>Hasil</a:t>
            </a:r>
            <a:r>
              <a:rPr lang="en-US" dirty="0"/>
              <a:t> </a:t>
            </a:r>
            <a:r>
              <a:rPr lang="en-US" dirty="0" err="1"/>
              <a:t>analisanya</a:t>
            </a:r>
            <a:r>
              <a:rPr lang="en-US" dirty="0"/>
              <a:t>….</a:t>
            </a:r>
          </a:p>
        </p:txBody>
      </p:sp>
      <p:pic>
        <p:nvPicPr>
          <p:cNvPr id="3" name="Picture 2" descr="Screen Shot 2014-10-24 at 11.00.34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13299" y="1200149"/>
            <a:ext cx="1780570" cy="1522983"/>
          </a:xfrm>
          <a:prstGeom prst="rect">
            <a:avLst/>
          </a:prstGeom>
        </p:spPr>
      </p:pic>
      <p:pic>
        <p:nvPicPr>
          <p:cNvPr id="4" name="Picture 3" descr="Screen Shot 2014-10-24 at 11.01.42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09916" y="1200149"/>
            <a:ext cx="1606987" cy="1639866"/>
          </a:xfrm>
          <a:prstGeom prst="rect">
            <a:avLst/>
          </a:prstGeom>
        </p:spPr>
      </p:pic>
      <p:pic>
        <p:nvPicPr>
          <p:cNvPr id="5" name="Picture 4" descr="Screen Shot 2014-10-24 at 11.02.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2748" y="2840014"/>
            <a:ext cx="2508240" cy="2303486"/>
          </a:xfrm>
          <a:prstGeom prst="rect">
            <a:avLst/>
          </a:prstGeom>
        </p:spPr>
      </p:pic>
      <p:pic>
        <p:nvPicPr>
          <p:cNvPr id="6" name="Picture 5" descr="Screen Shot 2014-10-24 at 11.02.52 A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09917" y="3094679"/>
            <a:ext cx="2781484" cy="1957496"/>
          </a:xfrm>
          <a:prstGeom prst="rect">
            <a:avLst/>
          </a:prstGeom>
        </p:spPr>
      </p:pic>
    </p:spTree>
    <p:extLst>
      <p:ext uri="{BB962C8B-B14F-4D97-AF65-F5344CB8AC3E}">
        <p14:creationId xmlns:p14="http://schemas.microsoft.com/office/powerpoint/2010/main" val="300040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2581" y="171450"/>
            <a:ext cx="6115050" cy="742950"/>
          </a:xfrm>
        </p:spPr>
        <p:txBody>
          <a:bodyPr>
            <a:normAutofit fontScale="90000"/>
          </a:bodyPr>
          <a:lstStyle/>
          <a:p>
            <a:pPr algn="ctr">
              <a:defRPr/>
            </a:pPr>
            <a:r>
              <a:rPr lang="en-US" altLang="en-US"/>
              <a:t>Proses analisis data kualitatif</a:t>
            </a:r>
          </a:p>
        </p:txBody>
      </p:sp>
      <p:sp>
        <p:nvSpPr>
          <p:cNvPr id="65539" name="Rectangle 3"/>
          <p:cNvSpPr>
            <a:spLocks noGrp="1" noChangeArrowheads="1"/>
          </p:cNvSpPr>
          <p:nvPr>
            <p:ph sz="quarter" idx="1"/>
          </p:nvPr>
        </p:nvSpPr>
        <p:spPr>
          <a:xfrm>
            <a:off x="1602581" y="1200150"/>
            <a:ext cx="6115050" cy="3371850"/>
          </a:xfrm>
        </p:spPr>
        <p:txBody>
          <a:bodyPr>
            <a:normAutofit/>
          </a:bodyPr>
          <a:lstStyle/>
          <a:p>
            <a:pPr marL="240030" indent="-240030">
              <a:defRPr/>
            </a:pPr>
            <a:r>
              <a:rPr lang="en-US" altLang="en-US" sz="2025" dirty="0" err="1"/>
              <a:t>Prinsip</a:t>
            </a:r>
            <a:r>
              <a:rPr lang="en-US" altLang="en-US" sz="2025" dirty="0"/>
              <a:t> </a:t>
            </a:r>
            <a:r>
              <a:rPr lang="en-US" altLang="en-US" sz="2025" dirty="0" err="1"/>
              <a:t>nya</a:t>
            </a:r>
            <a:r>
              <a:rPr lang="en-US" altLang="en-US" sz="2025" dirty="0"/>
              <a:t> </a:t>
            </a:r>
            <a:r>
              <a:rPr lang="en-US" altLang="en-US" sz="2025" dirty="0" err="1"/>
              <a:t>sama</a:t>
            </a:r>
            <a:r>
              <a:rPr lang="en-US" altLang="en-US" sz="2025" dirty="0"/>
              <a:t> dg </a:t>
            </a:r>
            <a:r>
              <a:rPr lang="en-US" altLang="en-US" sz="2025" dirty="0" err="1"/>
              <a:t>kuantitatif</a:t>
            </a:r>
            <a:endParaRPr lang="en-US" altLang="en-US" sz="2025" dirty="0"/>
          </a:p>
          <a:p>
            <a:pPr marL="240030" indent="-240030">
              <a:defRPr/>
            </a:pPr>
            <a:r>
              <a:rPr lang="en-US" altLang="en-US" sz="2025" dirty="0" err="1"/>
              <a:t>Pertama</a:t>
            </a:r>
            <a:r>
              <a:rPr lang="en-US" altLang="en-US" sz="2025" dirty="0"/>
              <a:t> </a:t>
            </a:r>
            <a:r>
              <a:rPr lang="en-US" altLang="en-US" sz="2025" dirty="0" err="1"/>
              <a:t>lakukan</a:t>
            </a:r>
            <a:r>
              <a:rPr lang="en-US" altLang="en-US" sz="2025" dirty="0"/>
              <a:t> labeling </a:t>
            </a:r>
            <a:r>
              <a:rPr lang="en-US" altLang="en-US" sz="2025" dirty="0" err="1"/>
              <a:t>atau</a:t>
            </a:r>
            <a:r>
              <a:rPr lang="en-US" altLang="en-US" sz="2025" dirty="0"/>
              <a:t> coding </a:t>
            </a:r>
            <a:r>
              <a:rPr lang="en-US" altLang="en-US" sz="2025" dirty="0" err="1"/>
              <a:t>pada</a:t>
            </a:r>
            <a:r>
              <a:rPr lang="en-US" altLang="en-US" sz="2025" dirty="0"/>
              <a:t> </a:t>
            </a:r>
            <a:r>
              <a:rPr lang="en-US" altLang="en-US" sz="2025" dirty="0" err="1"/>
              <a:t>setiap</a:t>
            </a:r>
            <a:r>
              <a:rPr lang="en-US" altLang="en-US" sz="2025" dirty="0"/>
              <a:t> item </a:t>
            </a:r>
            <a:r>
              <a:rPr lang="en-US" altLang="en-US" sz="2025" dirty="0" err="1"/>
              <a:t>informasi</a:t>
            </a:r>
            <a:endParaRPr lang="en-US" altLang="en-US" sz="2025" dirty="0"/>
          </a:p>
          <a:p>
            <a:pPr marL="240030" indent="-240030">
              <a:defRPr/>
            </a:pPr>
            <a:r>
              <a:rPr lang="en-US" altLang="en-US" sz="2025" dirty="0" err="1"/>
              <a:t>Kenali</a:t>
            </a:r>
            <a:r>
              <a:rPr lang="en-US" altLang="en-US" sz="2025" dirty="0"/>
              <a:t> </a:t>
            </a:r>
            <a:r>
              <a:rPr lang="en-US" altLang="en-US" sz="2025" dirty="0" err="1"/>
              <a:t>perbedaan</a:t>
            </a:r>
            <a:r>
              <a:rPr lang="en-US" altLang="en-US" sz="2025" dirty="0"/>
              <a:t> </a:t>
            </a:r>
            <a:r>
              <a:rPr lang="en-US" altLang="en-US" sz="2025" dirty="0" err="1"/>
              <a:t>dan</a:t>
            </a:r>
            <a:r>
              <a:rPr lang="en-US" altLang="en-US" sz="2025" dirty="0"/>
              <a:t> </a:t>
            </a:r>
            <a:r>
              <a:rPr lang="en-US" altLang="en-US" sz="2025" dirty="0" err="1"/>
              <a:t>persamaan</a:t>
            </a:r>
            <a:r>
              <a:rPr lang="en-US" altLang="en-US" sz="2025" dirty="0"/>
              <a:t> masing2 items</a:t>
            </a:r>
          </a:p>
          <a:p>
            <a:pPr marL="240030" indent="-240030">
              <a:defRPr/>
            </a:pPr>
            <a:r>
              <a:rPr lang="en-US" altLang="en-US" sz="2025" dirty="0" err="1"/>
              <a:t>Bayangkan</a:t>
            </a:r>
            <a:r>
              <a:rPr lang="en-US" altLang="en-US" sz="2025" dirty="0"/>
              <a:t> </a:t>
            </a:r>
            <a:r>
              <a:rPr lang="en-US" altLang="en-US" sz="2025" dirty="0" err="1"/>
              <a:t>kues</a:t>
            </a:r>
            <a:r>
              <a:rPr lang="en-US" altLang="en-US" sz="2025" dirty="0"/>
              <a:t> </a:t>
            </a:r>
            <a:r>
              <a:rPr lang="en-US" altLang="en-US" sz="2025" dirty="0" err="1"/>
              <a:t>yg</a:t>
            </a:r>
            <a:r>
              <a:rPr lang="en-US" altLang="en-US" sz="2025" dirty="0"/>
              <a:t> </a:t>
            </a:r>
            <a:r>
              <a:rPr lang="en-US" altLang="en-US" sz="2025" dirty="0" err="1"/>
              <a:t>digunakan</a:t>
            </a:r>
            <a:r>
              <a:rPr lang="en-US" altLang="en-US" sz="2025" dirty="0"/>
              <a:t> </a:t>
            </a:r>
            <a:r>
              <a:rPr lang="en-US" altLang="en-US" sz="2025" dirty="0" err="1"/>
              <a:t>untuk</a:t>
            </a:r>
            <a:r>
              <a:rPr lang="en-US" altLang="en-US" sz="2025" dirty="0"/>
              <a:t> </a:t>
            </a:r>
            <a:r>
              <a:rPr lang="en-US" altLang="en-US" sz="2025" dirty="0" err="1"/>
              <a:t>menanyakan</a:t>
            </a:r>
            <a:r>
              <a:rPr lang="en-US" altLang="en-US" sz="2025" dirty="0"/>
              <a:t> </a:t>
            </a:r>
            <a:r>
              <a:rPr lang="en-US" altLang="en-US" sz="2025" dirty="0" err="1"/>
              <a:t>responden</a:t>
            </a:r>
            <a:endParaRPr lang="en-US" altLang="en-US" sz="2025" dirty="0"/>
          </a:p>
          <a:p>
            <a:pPr marL="240030" indent="-240030">
              <a:defRPr/>
            </a:pPr>
            <a:r>
              <a:rPr lang="en-US" altLang="en-US" sz="2025" dirty="0" err="1"/>
              <a:t>Perhatikan</a:t>
            </a:r>
            <a:r>
              <a:rPr lang="en-US" altLang="en-US" sz="2025" dirty="0"/>
              <a:t> </a:t>
            </a:r>
            <a:r>
              <a:rPr lang="en-US" altLang="en-US" sz="2025" dirty="0" err="1"/>
              <a:t>jawabannya</a:t>
            </a:r>
            <a:r>
              <a:rPr lang="en-US" altLang="en-US" sz="2025" dirty="0"/>
              <a:t> </a:t>
            </a:r>
            <a:r>
              <a:rPr lang="en-US" altLang="en-US" sz="2025" dirty="0" err="1"/>
              <a:t>dan</a:t>
            </a:r>
            <a:r>
              <a:rPr lang="en-US" altLang="en-US" sz="2025" dirty="0"/>
              <a:t> </a:t>
            </a:r>
            <a:r>
              <a:rPr lang="en-US" altLang="en-US" sz="2025" dirty="0" err="1"/>
              <a:t>buatlah</a:t>
            </a:r>
            <a:r>
              <a:rPr lang="en-US" altLang="en-US" sz="2025" dirty="0"/>
              <a:t> </a:t>
            </a:r>
            <a:r>
              <a:rPr lang="en-US" altLang="en-US" sz="2025" dirty="0" err="1"/>
              <a:t>koding</a:t>
            </a:r>
            <a:r>
              <a:rPr lang="en-US" altLang="en-US" sz="2025" dirty="0"/>
              <a:t> </a:t>
            </a:r>
            <a:r>
              <a:rPr lang="en-US" altLang="en-US" sz="2025" dirty="0" err="1"/>
              <a:t>untuk</a:t>
            </a:r>
            <a:r>
              <a:rPr lang="en-US" altLang="en-US" sz="2025" dirty="0"/>
              <a:t> </a:t>
            </a:r>
            <a:r>
              <a:rPr lang="en-US" altLang="en-US" sz="2025" dirty="0" err="1"/>
              <a:t>dimasukan</a:t>
            </a:r>
            <a:r>
              <a:rPr lang="en-US" altLang="en-US" sz="2025" dirty="0"/>
              <a:t> dl </a:t>
            </a:r>
            <a:r>
              <a:rPr lang="en-US" altLang="en-US" sz="2025" dirty="0" err="1"/>
              <a:t>komputer</a:t>
            </a:r>
            <a:endParaRPr lang="en-US" altLang="en-US" sz="2025" dirty="0"/>
          </a:p>
        </p:txBody>
      </p:sp>
    </p:spTree>
    <p:extLst>
      <p:ext uri="{BB962C8B-B14F-4D97-AF65-F5344CB8AC3E}">
        <p14:creationId xmlns:p14="http://schemas.microsoft.com/office/powerpoint/2010/main" val="29869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599" y="-1085850"/>
            <a:ext cx="3203121" cy="6447919"/>
          </a:xfrm>
          <a:prstGeom prst="rect">
            <a:avLst/>
          </a:prstGeom>
          <a:noFill/>
        </p:spPr>
        <p:txBody>
          <a:bodyPr wrap="none" rtlCol="0">
            <a:spAutoFit/>
          </a:bodyPr>
          <a:lstStyle/>
          <a:p>
            <a:r>
              <a:rPr lang="id-ID" sz="41300" dirty="0">
                <a:latin typeface="Franklin Gothic Demi" pitchFamily="34" charset="0"/>
              </a:rPr>
              <a:t>E</a:t>
            </a:r>
            <a:endParaRPr lang="en-US" sz="41300" dirty="0">
              <a:latin typeface="Franklin Gothic Demi" pitchFamily="34" charset="0"/>
            </a:endParaRPr>
          </a:p>
        </p:txBody>
      </p:sp>
    </p:spTree>
    <p:extLst>
      <p:ext uri="{BB962C8B-B14F-4D97-AF65-F5344CB8AC3E}">
        <p14:creationId xmlns:p14="http://schemas.microsoft.com/office/powerpoint/2010/main" val="12479692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02581" y="171450"/>
            <a:ext cx="6115050" cy="742950"/>
          </a:xfrm>
        </p:spPr>
        <p:txBody>
          <a:bodyPr>
            <a:normAutofit fontScale="90000"/>
          </a:bodyPr>
          <a:lstStyle/>
          <a:p>
            <a:pPr algn="ctr">
              <a:defRPr/>
            </a:pPr>
            <a:r>
              <a:rPr lang="en-US" altLang="en-US"/>
              <a:t>Menangani data kualitatif</a:t>
            </a:r>
          </a:p>
        </p:txBody>
      </p:sp>
      <p:sp>
        <p:nvSpPr>
          <p:cNvPr id="62467" name="Rectangle 3"/>
          <p:cNvSpPr>
            <a:spLocks noGrp="1" noChangeArrowheads="1"/>
          </p:cNvSpPr>
          <p:nvPr>
            <p:ph sz="quarter" idx="1"/>
          </p:nvPr>
        </p:nvSpPr>
        <p:spPr>
          <a:xfrm>
            <a:off x="1602581" y="1200150"/>
            <a:ext cx="6115050" cy="3371850"/>
          </a:xfrm>
        </p:spPr>
        <p:txBody>
          <a:bodyPr>
            <a:normAutofit/>
          </a:bodyPr>
          <a:lstStyle/>
          <a:p>
            <a:pPr marL="240030" indent="-240030">
              <a:lnSpc>
                <a:spcPct val="90000"/>
              </a:lnSpc>
              <a:defRPr/>
            </a:pPr>
            <a:r>
              <a:rPr lang="en-US" altLang="en-US" sz="2100" dirty="0" err="1"/>
              <a:t>Transkripting</a:t>
            </a:r>
            <a:endParaRPr lang="en-US" altLang="en-US" sz="2100" dirty="0"/>
          </a:p>
          <a:p>
            <a:pPr marL="480060" lvl="1" indent="-205740">
              <a:lnSpc>
                <a:spcPct val="90000"/>
              </a:lnSpc>
              <a:defRPr/>
            </a:pPr>
            <a:r>
              <a:rPr lang="en-US" altLang="en-US" sz="1800" dirty="0" err="1"/>
              <a:t>Hanya</a:t>
            </a:r>
            <a:r>
              <a:rPr lang="en-US" altLang="en-US" sz="1800" dirty="0"/>
              <a:t> </a:t>
            </a:r>
            <a:r>
              <a:rPr lang="en-US" altLang="en-US" sz="1800" dirty="0" err="1"/>
              <a:t>sebagian</a:t>
            </a:r>
            <a:r>
              <a:rPr lang="en-US" altLang="en-US" sz="1800" dirty="0"/>
              <a:t> </a:t>
            </a:r>
            <a:r>
              <a:rPr lang="en-US" altLang="en-US" sz="1800" dirty="0" err="1"/>
              <a:t>kecil</a:t>
            </a:r>
            <a:r>
              <a:rPr lang="en-US" altLang="en-US" sz="1800" dirty="0"/>
              <a:t> </a:t>
            </a:r>
            <a:r>
              <a:rPr lang="en-US" altLang="en-US" sz="1800" dirty="0" err="1"/>
              <a:t>proporsi</a:t>
            </a:r>
            <a:r>
              <a:rPr lang="en-US" altLang="en-US" sz="1800" dirty="0"/>
              <a:t> </a:t>
            </a:r>
            <a:r>
              <a:rPr lang="en-US" altLang="en-US" sz="1800" dirty="0" err="1"/>
              <a:t>pesan</a:t>
            </a:r>
            <a:r>
              <a:rPr lang="en-US" altLang="en-US" sz="1800" dirty="0"/>
              <a:t> yang </a:t>
            </a:r>
            <a:r>
              <a:rPr lang="en-US" altLang="en-US" sz="1800" dirty="0" err="1"/>
              <a:t>dapat</a:t>
            </a:r>
            <a:r>
              <a:rPr lang="en-US" altLang="en-US" sz="1800" dirty="0"/>
              <a:t> </a:t>
            </a:r>
            <a:r>
              <a:rPr lang="en-US" altLang="en-US" sz="1800" dirty="0" err="1"/>
              <a:t>dikomunikasikan</a:t>
            </a:r>
            <a:r>
              <a:rPr lang="en-US" altLang="en-US" sz="1800" dirty="0"/>
              <a:t> </a:t>
            </a:r>
            <a:r>
              <a:rPr lang="en-US" altLang="en-US" sz="1800" dirty="0" err="1"/>
              <a:t>dalam</a:t>
            </a:r>
            <a:r>
              <a:rPr lang="en-US" altLang="en-US" sz="1800" dirty="0"/>
              <a:t> kata yang </a:t>
            </a:r>
            <a:r>
              <a:rPr lang="en-US" altLang="en-US" sz="1800" dirty="0" err="1"/>
              <a:t>ditranskrip</a:t>
            </a:r>
            <a:endParaRPr lang="en-US" altLang="en-US" sz="1800" dirty="0"/>
          </a:p>
          <a:p>
            <a:pPr marL="480060" lvl="1" indent="-205740">
              <a:lnSpc>
                <a:spcPct val="90000"/>
              </a:lnSpc>
              <a:defRPr/>
            </a:pPr>
            <a:r>
              <a:rPr lang="en-US" altLang="en-US" sz="1650" dirty="0" err="1"/>
              <a:t>Proporsi</a:t>
            </a:r>
            <a:r>
              <a:rPr lang="en-US" altLang="en-US" sz="1650" dirty="0"/>
              <a:t> yang </a:t>
            </a:r>
            <a:r>
              <a:rPr lang="en-US" altLang="en-US" sz="1650" dirty="0" err="1"/>
              <a:t>lebih</a:t>
            </a:r>
            <a:r>
              <a:rPr lang="en-US" altLang="en-US" sz="1650" dirty="0"/>
              <a:t> </a:t>
            </a:r>
            <a:r>
              <a:rPr lang="en-US" altLang="en-US" sz="1650" dirty="0" err="1"/>
              <a:t>besar</a:t>
            </a:r>
            <a:r>
              <a:rPr lang="en-US" altLang="en-US" sz="1650" dirty="0"/>
              <a:t> </a:t>
            </a:r>
            <a:r>
              <a:rPr lang="en-US" altLang="en-US" sz="1650" dirty="0" err="1"/>
              <a:t>didapatkan</a:t>
            </a:r>
            <a:r>
              <a:rPr lang="en-US" altLang="en-US" sz="1650" dirty="0"/>
              <a:t> </a:t>
            </a:r>
            <a:r>
              <a:rPr lang="en-US" altLang="en-US" sz="1650" dirty="0" err="1"/>
              <a:t>dengan</a:t>
            </a:r>
            <a:r>
              <a:rPr lang="en-US" altLang="en-US" sz="1650" dirty="0"/>
              <a:t> </a:t>
            </a:r>
            <a:r>
              <a:rPr lang="en-US" altLang="en-US" sz="1650" dirty="0" err="1"/>
              <a:t>mengamati</a:t>
            </a:r>
            <a:r>
              <a:rPr lang="en-US" altLang="en-US" sz="1650" dirty="0"/>
              <a:t> </a:t>
            </a:r>
            <a:r>
              <a:rPr lang="en-US" altLang="en-US" sz="1650" dirty="0" err="1"/>
              <a:t>cara</a:t>
            </a:r>
            <a:r>
              <a:rPr lang="en-US" altLang="en-US" sz="1650" dirty="0"/>
              <a:t> </a:t>
            </a:r>
            <a:r>
              <a:rPr lang="en-US" altLang="en-US" sz="1650" dirty="0" err="1"/>
              <a:t>seseorang</a:t>
            </a:r>
            <a:r>
              <a:rPr lang="en-US" altLang="en-US" sz="1650" dirty="0"/>
              <a:t> </a:t>
            </a:r>
            <a:r>
              <a:rPr lang="en-US" altLang="en-US" sz="1650" dirty="0" err="1"/>
              <a:t>berbicara</a:t>
            </a:r>
            <a:endParaRPr lang="en-US" altLang="en-US" sz="1650" dirty="0"/>
          </a:p>
          <a:p>
            <a:pPr marL="480060" lvl="1" indent="-205740">
              <a:lnSpc>
                <a:spcPct val="90000"/>
              </a:lnSpc>
              <a:defRPr/>
            </a:pPr>
            <a:r>
              <a:rPr lang="en-US" altLang="en-US" sz="1650" dirty="0" err="1"/>
              <a:t>Intonasi</a:t>
            </a:r>
            <a:r>
              <a:rPr lang="en-US" altLang="en-US" sz="1650" dirty="0"/>
              <a:t> </a:t>
            </a:r>
            <a:r>
              <a:rPr lang="en-US" altLang="en-US" sz="1650" dirty="0" err="1"/>
              <a:t>dan</a:t>
            </a:r>
            <a:r>
              <a:rPr lang="en-US" altLang="en-US" sz="1650" dirty="0"/>
              <a:t> </a:t>
            </a:r>
            <a:r>
              <a:rPr lang="en-US" altLang="en-US" sz="1650" dirty="0" err="1"/>
              <a:t>perubahan</a:t>
            </a:r>
            <a:r>
              <a:rPr lang="en-US" altLang="en-US" sz="1650" dirty="0"/>
              <a:t> kata </a:t>
            </a:r>
            <a:r>
              <a:rPr lang="en-US" altLang="en-US" sz="1650" dirty="0" err="1"/>
              <a:t>merupakan</a:t>
            </a:r>
            <a:r>
              <a:rPr lang="en-US" altLang="en-US" sz="1650" dirty="0"/>
              <a:t> </a:t>
            </a:r>
            <a:r>
              <a:rPr lang="en-US" altLang="en-US" sz="1650" dirty="0" err="1"/>
              <a:t>indikator</a:t>
            </a:r>
            <a:r>
              <a:rPr lang="en-US" altLang="en-US" sz="1650" dirty="0"/>
              <a:t> yang </a:t>
            </a:r>
            <a:r>
              <a:rPr lang="en-US" altLang="en-US" sz="1650" dirty="0" err="1"/>
              <a:t>baik</a:t>
            </a:r>
            <a:r>
              <a:rPr lang="en-US" altLang="en-US" sz="1650" dirty="0"/>
              <a:t> </a:t>
            </a:r>
            <a:r>
              <a:rPr lang="en-US" altLang="en-US" sz="1650" dirty="0" err="1"/>
              <a:t>dalam</a:t>
            </a:r>
            <a:r>
              <a:rPr lang="en-US" altLang="en-US" sz="1650" dirty="0"/>
              <a:t> </a:t>
            </a:r>
            <a:r>
              <a:rPr lang="en-US" altLang="en-US" sz="1650" dirty="0" err="1"/>
              <a:t>menangkap</a:t>
            </a:r>
            <a:r>
              <a:rPr lang="en-US" altLang="en-US" sz="1650" dirty="0"/>
              <a:t> </a:t>
            </a:r>
            <a:r>
              <a:rPr lang="en-US" altLang="en-US" sz="1650" dirty="0" err="1"/>
              <a:t>perasaan</a:t>
            </a:r>
            <a:r>
              <a:rPr lang="en-US" altLang="en-US" sz="1650" dirty="0"/>
              <a:t> </a:t>
            </a:r>
            <a:r>
              <a:rPr lang="en-US" altLang="en-US" sz="1650" dirty="0" err="1"/>
              <a:t>dan</a:t>
            </a:r>
            <a:r>
              <a:rPr lang="en-US" altLang="en-US" sz="1650" dirty="0"/>
              <a:t> </a:t>
            </a:r>
            <a:r>
              <a:rPr lang="en-US" altLang="en-US" sz="1650" dirty="0" err="1"/>
              <a:t>arti</a:t>
            </a:r>
            <a:endParaRPr lang="en-US" altLang="en-US" sz="1650" dirty="0"/>
          </a:p>
          <a:p>
            <a:pPr marL="480060" lvl="1" indent="-205740">
              <a:lnSpc>
                <a:spcPct val="90000"/>
              </a:lnSpc>
              <a:defRPr/>
            </a:pPr>
            <a:r>
              <a:rPr lang="en-US" altLang="en-US" sz="1650" dirty="0" err="1"/>
              <a:t>Ketika</a:t>
            </a:r>
            <a:r>
              <a:rPr lang="en-US" altLang="en-US" sz="1650" dirty="0"/>
              <a:t> </a:t>
            </a:r>
            <a:r>
              <a:rPr lang="en-US" altLang="en-US" sz="1650" dirty="0" err="1"/>
              <a:t>transkripting</a:t>
            </a:r>
            <a:r>
              <a:rPr lang="en-US" altLang="en-US" sz="1650" dirty="0"/>
              <a:t>, </a:t>
            </a:r>
            <a:r>
              <a:rPr lang="en-US" altLang="en-US" sz="1650" dirty="0" err="1"/>
              <a:t>harus</a:t>
            </a:r>
            <a:r>
              <a:rPr lang="en-US" altLang="en-US" sz="1650" dirty="0"/>
              <a:t> </a:t>
            </a:r>
            <a:r>
              <a:rPr lang="en-US" altLang="en-US" sz="1650" dirty="0" err="1"/>
              <a:t>mempertimbangkan</a:t>
            </a:r>
            <a:r>
              <a:rPr lang="en-US" altLang="en-US" sz="1650" dirty="0"/>
              <a:t> </a:t>
            </a:r>
            <a:r>
              <a:rPr lang="en-US" altLang="en-US" sz="1650" dirty="0" err="1"/>
              <a:t>perasaan</a:t>
            </a:r>
            <a:r>
              <a:rPr lang="en-US" altLang="en-US" sz="1650" dirty="0"/>
              <a:t> </a:t>
            </a:r>
            <a:r>
              <a:rPr lang="en-US" altLang="en-US" sz="1650" dirty="0" err="1"/>
              <a:t>dan</a:t>
            </a:r>
            <a:r>
              <a:rPr lang="en-US" altLang="en-US" sz="1650" dirty="0"/>
              <a:t> </a:t>
            </a:r>
            <a:r>
              <a:rPr lang="en-US" altLang="en-US" sz="1650" dirty="0" err="1"/>
              <a:t>arti</a:t>
            </a:r>
            <a:r>
              <a:rPr lang="en-US" altLang="en-US" sz="1650" dirty="0"/>
              <a:t>, </a:t>
            </a:r>
            <a:r>
              <a:rPr lang="en-US" altLang="en-US" sz="1650" dirty="0" err="1"/>
              <a:t>dapat</a:t>
            </a:r>
            <a:r>
              <a:rPr lang="en-US" altLang="en-US" sz="1650" dirty="0"/>
              <a:t> </a:t>
            </a:r>
            <a:r>
              <a:rPr lang="en-US" altLang="en-US" sz="1650" dirty="0" err="1"/>
              <a:t>diekspresikan</a:t>
            </a:r>
            <a:r>
              <a:rPr lang="en-US" altLang="en-US" sz="1650" dirty="0"/>
              <a:t> </a:t>
            </a:r>
            <a:r>
              <a:rPr lang="en-US" altLang="en-US" sz="1650" dirty="0" err="1"/>
              <a:t>dalam</a:t>
            </a:r>
            <a:r>
              <a:rPr lang="en-US" altLang="en-US" sz="1650" dirty="0"/>
              <a:t> </a:t>
            </a:r>
            <a:r>
              <a:rPr lang="en-US" altLang="en-US" sz="1650" dirty="0" err="1"/>
              <a:t>kertas</a:t>
            </a:r>
            <a:r>
              <a:rPr lang="en-US" altLang="en-US" sz="1650" dirty="0"/>
              <a:t> </a:t>
            </a:r>
            <a:r>
              <a:rPr lang="en-US" altLang="en-US" sz="1650" dirty="0" err="1"/>
              <a:t>kerja</a:t>
            </a:r>
            <a:r>
              <a:rPr lang="en-US" altLang="en-US" sz="1650" dirty="0"/>
              <a:t> </a:t>
            </a:r>
            <a:r>
              <a:rPr lang="en-US" altLang="en-US" sz="1650" dirty="0" err="1"/>
              <a:t>dengan</a:t>
            </a:r>
            <a:r>
              <a:rPr lang="en-US" altLang="en-US" sz="1650" dirty="0"/>
              <a:t> </a:t>
            </a:r>
            <a:r>
              <a:rPr lang="en-US" altLang="en-US" sz="1650" dirty="0" err="1"/>
              <a:t>mempergunakan</a:t>
            </a:r>
            <a:r>
              <a:rPr lang="en-US" altLang="en-US" sz="1650" dirty="0"/>
              <a:t> </a:t>
            </a:r>
            <a:r>
              <a:rPr lang="en-US" altLang="en-US" sz="1650" dirty="0" err="1"/>
              <a:t>tanda</a:t>
            </a:r>
            <a:r>
              <a:rPr lang="en-US" altLang="en-US" sz="1650" dirty="0"/>
              <a:t> </a:t>
            </a:r>
            <a:r>
              <a:rPr lang="en-US" altLang="en-US" sz="1650" dirty="0" err="1"/>
              <a:t>baca</a:t>
            </a:r>
            <a:r>
              <a:rPr lang="en-US" altLang="en-US" sz="1650" dirty="0"/>
              <a:t> </a:t>
            </a:r>
            <a:r>
              <a:rPr lang="en-US" altLang="en-US" sz="1650" dirty="0" err="1"/>
              <a:t>seperti</a:t>
            </a:r>
            <a:r>
              <a:rPr lang="en-US" altLang="en-US" sz="1650" dirty="0"/>
              <a:t> </a:t>
            </a:r>
            <a:r>
              <a:rPr lang="en-US" altLang="en-US" sz="1650" dirty="0" err="1"/>
              <a:t>huruf</a:t>
            </a:r>
            <a:r>
              <a:rPr lang="en-US" altLang="en-US" sz="1650" dirty="0"/>
              <a:t> </a:t>
            </a:r>
            <a:r>
              <a:rPr lang="en-US" altLang="en-US" sz="1650" dirty="0" err="1"/>
              <a:t>besar</a:t>
            </a:r>
            <a:r>
              <a:rPr lang="en-US" altLang="en-US" sz="1650" dirty="0"/>
              <a:t>, </a:t>
            </a:r>
            <a:r>
              <a:rPr lang="en-US" altLang="en-US" sz="1650" dirty="0" err="1"/>
              <a:t>garis</a:t>
            </a:r>
            <a:r>
              <a:rPr lang="en-US" altLang="en-US" sz="1650" dirty="0"/>
              <a:t> </a:t>
            </a:r>
            <a:r>
              <a:rPr lang="en-US" altLang="en-US" sz="1650" dirty="0" err="1"/>
              <a:t>bawah</a:t>
            </a:r>
            <a:r>
              <a:rPr lang="en-US" altLang="en-US" sz="1650" dirty="0"/>
              <a:t> </a:t>
            </a:r>
            <a:r>
              <a:rPr lang="en-US" altLang="en-US" sz="1650" dirty="0" err="1"/>
              <a:t>atau</a:t>
            </a:r>
            <a:r>
              <a:rPr lang="en-US" altLang="en-US" sz="1650" dirty="0"/>
              <a:t> </a:t>
            </a:r>
            <a:r>
              <a:rPr lang="en-US" altLang="en-US" sz="1650" dirty="0" err="1"/>
              <a:t>huruf</a:t>
            </a:r>
            <a:r>
              <a:rPr lang="en-US" altLang="en-US" sz="1650" dirty="0"/>
              <a:t> </a:t>
            </a:r>
            <a:r>
              <a:rPr lang="en-US" altLang="en-US" sz="1650" dirty="0" err="1"/>
              <a:t>tebal</a:t>
            </a:r>
            <a:endParaRPr lang="en-US" altLang="en-US" sz="1650" dirty="0"/>
          </a:p>
        </p:txBody>
      </p:sp>
    </p:spTree>
    <p:extLst>
      <p:ext uri="{BB962C8B-B14F-4D97-AF65-F5344CB8AC3E}">
        <p14:creationId xmlns:p14="http://schemas.microsoft.com/office/powerpoint/2010/main" val="5841440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602581" y="171450"/>
            <a:ext cx="6115050" cy="742950"/>
          </a:xfrm>
        </p:spPr>
        <p:txBody>
          <a:bodyPr>
            <a:normAutofit fontScale="90000"/>
          </a:bodyPr>
          <a:lstStyle/>
          <a:p>
            <a:pPr algn="ctr">
              <a:defRPr/>
            </a:pPr>
            <a:r>
              <a:rPr lang="en-US" altLang="en-US"/>
              <a:t>Menangani data kualitatif</a:t>
            </a:r>
          </a:p>
        </p:txBody>
      </p:sp>
      <p:sp>
        <p:nvSpPr>
          <p:cNvPr id="64515" name="Rectangle 3"/>
          <p:cNvSpPr>
            <a:spLocks noGrp="1" noChangeArrowheads="1"/>
          </p:cNvSpPr>
          <p:nvPr>
            <p:ph sz="quarter" idx="1"/>
          </p:nvPr>
        </p:nvSpPr>
        <p:spPr>
          <a:xfrm>
            <a:off x="1257300" y="1371600"/>
            <a:ext cx="6285030" cy="3028950"/>
          </a:xfrm>
        </p:spPr>
        <p:txBody>
          <a:bodyPr>
            <a:normAutofit/>
          </a:bodyPr>
          <a:lstStyle/>
          <a:p>
            <a:pPr marL="480060" lvl="1" indent="-205740">
              <a:buNone/>
              <a:defRPr/>
            </a:pPr>
            <a:r>
              <a:rPr lang="en-US" altLang="en-US" sz="1800" dirty="0" err="1"/>
              <a:t>Dengan</a:t>
            </a:r>
            <a:r>
              <a:rPr lang="en-US" altLang="en-US" sz="1800" dirty="0"/>
              <a:t> </a:t>
            </a:r>
            <a:r>
              <a:rPr lang="en-US" altLang="en-US" sz="1800" dirty="0" err="1"/>
              <a:t>mendengarkan</a:t>
            </a:r>
            <a:r>
              <a:rPr lang="en-US" altLang="en-US" sz="1800" dirty="0"/>
              <a:t> </a:t>
            </a:r>
            <a:r>
              <a:rPr lang="en-US" altLang="en-US" sz="1800" dirty="0" err="1"/>
              <a:t>dan</a:t>
            </a:r>
            <a:r>
              <a:rPr lang="en-US" altLang="en-US" sz="1800" dirty="0"/>
              <a:t> </a:t>
            </a:r>
            <a:r>
              <a:rPr lang="en-US" altLang="en-US" sz="1800" dirty="0" err="1"/>
              <a:t>mencatat</a:t>
            </a:r>
            <a:r>
              <a:rPr lang="en-US" altLang="en-US" sz="1800" dirty="0"/>
              <a:t> </a:t>
            </a:r>
            <a:r>
              <a:rPr lang="en-US" altLang="en-US" sz="1800" dirty="0" err="1"/>
              <a:t>intensitas</a:t>
            </a:r>
            <a:r>
              <a:rPr lang="en-US" altLang="en-US" sz="1800" dirty="0"/>
              <a:t> </a:t>
            </a:r>
            <a:r>
              <a:rPr lang="en-US" altLang="en-US" sz="1800" dirty="0" err="1"/>
              <a:t>dan</a:t>
            </a:r>
            <a:r>
              <a:rPr lang="en-US" altLang="en-US" sz="1800" dirty="0"/>
              <a:t> </a:t>
            </a:r>
            <a:r>
              <a:rPr lang="en-US" altLang="en-US" sz="1800" dirty="0" err="1"/>
              <a:t>perasaan</a:t>
            </a:r>
            <a:r>
              <a:rPr lang="en-US" altLang="en-US" sz="1800" dirty="0"/>
              <a:t> </a:t>
            </a:r>
            <a:r>
              <a:rPr lang="en-US" altLang="en-US" sz="1800" dirty="0" err="1"/>
              <a:t>dalam</a:t>
            </a:r>
            <a:r>
              <a:rPr lang="en-US" altLang="en-US" sz="1800" dirty="0"/>
              <a:t> </a:t>
            </a:r>
            <a:r>
              <a:rPr lang="en-US" altLang="en-US" sz="1800" dirty="0" err="1"/>
              <a:t>suara</a:t>
            </a:r>
            <a:r>
              <a:rPr lang="en-US" altLang="en-US" sz="1800" dirty="0"/>
              <a:t> </a:t>
            </a:r>
            <a:r>
              <a:rPr lang="en-US" altLang="en-US" sz="1800" dirty="0" err="1"/>
              <a:t>responden</a:t>
            </a:r>
            <a:r>
              <a:rPr lang="en-US" altLang="en-US" sz="1800" dirty="0"/>
              <a:t> </a:t>
            </a:r>
            <a:r>
              <a:rPr lang="en-US" altLang="en-US" sz="1800" dirty="0" err="1"/>
              <a:t>dapat</a:t>
            </a:r>
            <a:r>
              <a:rPr lang="en-US" altLang="en-US" sz="1800" dirty="0"/>
              <a:t> di </a:t>
            </a:r>
            <a:r>
              <a:rPr lang="en-US" altLang="en-US" sz="1800" dirty="0" err="1"/>
              <a:t>deteksi</a:t>
            </a:r>
            <a:r>
              <a:rPr lang="en-US" altLang="en-US" sz="1800" dirty="0"/>
              <a:t>:</a:t>
            </a:r>
          </a:p>
          <a:p>
            <a:pPr marL="480060" lvl="1" indent="-205740">
              <a:buNone/>
              <a:defRPr/>
            </a:pPr>
            <a:endParaRPr lang="en-US" altLang="en-US" sz="1800" dirty="0"/>
          </a:p>
          <a:p>
            <a:pPr marL="480060" lvl="1" indent="-205740">
              <a:defRPr/>
            </a:pPr>
            <a:r>
              <a:rPr lang="en-US" altLang="en-US" sz="1800" dirty="0" err="1"/>
              <a:t>Kesatuan</a:t>
            </a:r>
            <a:r>
              <a:rPr lang="en-US" altLang="en-US" sz="1800" dirty="0"/>
              <a:t> </a:t>
            </a:r>
            <a:r>
              <a:rPr lang="en-US" altLang="en-US" sz="1800" dirty="0" err="1"/>
              <a:t>Positif</a:t>
            </a:r>
            <a:r>
              <a:rPr lang="en-US" altLang="en-US" sz="1800" dirty="0"/>
              <a:t>/</a:t>
            </a:r>
            <a:r>
              <a:rPr lang="en-US" altLang="en-US" sz="1800" dirty="0" err="1"/>
              <a:t>negatif</a:t>
            </a:r>
            <a:r>
              <a:rPr lang="en-US" altLang="en-US" sz="1800" dirty="0"/>
              <a:t> continuum: </a:t>
            </a:r>
            <a:r>
              <a:rPr lang="en-US" altLang="en-US" sz="1800" dirty="0" err="1"/>
              <a:t>apakah</a:t>
            </a:r>
            <a:r>
              <a:rPr lang="en-US" altLang="en-US" sz="1800" dirty="0"/>
              <a:t> </a:t>
            </a:r>
            <a:r>
              <a:rPr lang="en-US" altLang="en-US" sz="1800" dirty="0" err="1"/>
              <a:t>sesuatu</a:t>
            </a:r>
            <a:r>
              <a:rPr lang="en-US" altLang="en-US" sz="1800" dirty="0"/>
              <a:t> </a:t>
            </a:r>
            <a:r>
              <a:rPr lang="en-US" altLang="en-US" sz="1800" dirty="0" err="1"/>
              <a:t>dilihat</a:t>
            </a:r>
            <a:r>
              <a:rPr lang="en-US" altLang="en-US" sz="1800" dirty="0"/>
              <a:t> </a:t>
            </a:r>
            <a:r>
              <a:rPr lang="en-US" altLang="en-US" sz="1800" dirty="0" err="1"/>
              <a:t>sebagai</a:t>
            </a:r>
            <a:r>
              <a:rPr lang="en-US" altLang="en-US" sz="1800" dirty="0"/>
              <a:t> </a:t>
            </a:r>
            <a:r>
              <a:rPr lang="en-US" altLang="en-US" sz="1800" dirty="0" err="1"/>
              <a:t>hal</a:t>
            </a:r>
            <a:r>
              <a:rPr lang="en-US" altLang="en-US" sz="1800" dirty="0"/>
              <a:t> yang </a:t>
            </a:r>
            <a:r>
              <a:rPr lang="en-US" altLang="en-US" sz="1800" dirty="0" err="1"/>
              <a:t>baik</a:t>
            </a:r>
            <a:r>
              <a:rPr lang="en-US" altLang="en-US" sz="1800" dirty="0"/>
              <a:t> </a:t>
            </a:r>
            <a:r>
              <a:rPr lang="en-US" altLang="en-US" sz="1800" dirty="0" err="1"/>
              <a:t>atau</a:t>
            </a:r>
            <a:r>
              <a:rPr lang="en-US" altLang="en-US" sz="1800" dirty="0"/>
              <a:t> </a:t>
            </a:r>
            <a:r>
              <a:rPr lang="en-US" altLang="en-US" sz="1800" dirty="0" err="1"/>
              <a:t>buruk</a:t>
            </a:r>
            <a:endParaRPr lang="en-US" altLang="en-US" sz="1800" dirty="0"/>
          </a:p>
          <a:p>
            <a:pPr marL="480060" lvl="1" indent="-205740">
              <a:defRPr/>
            </a:pPr>
            <a:r>
              <a:rPr lang="en-US" altLang="en-US" sz="1800" dirty="0" err="1"/>
              <a:t>Kepastian</a:t>
            </a:r>
            <a:r>
              <a:rPr lang="en-US" altLang="en-US" sz="1800" dirty="0"/>
              <a:t>/</a:t>
            </a:r>
            <a:r>
              <a:rPr lang="en-US" altLang="en-US" sz="1800" dirty="0" err="1"/>
              <a:t>ketidakpastian</a:t>
            </a:r>
            <a:r>
              <a:rPr lang="en-US" altLang="en-US" sz="1800" dirty="0"/>
              <a:t>: </a:t>
            </a:r>
            <a:r>
              <a:rPr lang="en-US" altLang="en-US" sz="1800" dirty="0" err="1"/>
              <a:t>seberapa</a:t>
            </a:r>
            <a:r>
              <a:rPr lang="en-US" altLang="en-US" sz="1800" dirty="0"/>
              <a:t> </a:t>
            </a:r>
            <a:r>
              <a:rPr lang="en-US" altLang="en-US" sz="1800" dirty="0" err="1"/>
              <a:t>yakin</a:t>
            </a:r>
            <a:r>
              <a:rPr lang="en-US" altLang="en-US" sz="1800" dirty="0"/>
              <a:t> orang yang </a:t>
            </a:r>
            <a:r>
              <a:rPr lang="en-US" altLang="en-US" sz="1800" dirty="0" err="1"/>
              <a:t>diinterview</a:t>
            </a:r>
            <a:r>
              <a:rPr lang="en-US" altLang="en-US" sz="1800" dirty="0"/>
              <a:t> </a:t>
            </a:r>
            <a:r>
              <a:rPr lang="en-US" altLang="en-US" sz="1800" dirty="0" err="1"/>
              <a:t>tentang</a:t>
            </a:r>
            <a:r>
              <a:rPr lang="en-US" altLang="en-US" sz="1800" dirty="0"/>
              <a:t> </a:t>
            </a:r>
            <a:r>
              <a:rPr lang="en-US" altLang="en-US" sz="1800" dirty="0" err="1"/>
              <a:t>apa</a:t>
            </a:r>
            <a:r>
              <a:rPr lang="en-US" altLang="en-US" sz="1800" dirty="0"/>
              <a:t> yang </a:t>
            </a:r>
            <a:r>
              <a:rPr lang="en-US" altLang="en-US" sz="1800" dirty="0" err="1"/>
              <a:t>dikatakannya</a:t>
            </a:r>
            <a:endParaRPr lang="en-US" altLang="en-US" sz="1800" dirty="0"/>
          </a:p>
          <a:p>
            <a:pPr marL="480060" lvl="1" indent="-205740">
              <a:defRPr/>
            </a:pPr>
            <a:r>
              <a:rPr lang="en-US" altLang="en-US" sz="1800" dirty="0" err="1"/>
              <a:t>antusias</a:t>
            </a:r>
            <a:r>
              <a:rPr lang="en-US" altLang="en-US" sz="1800" dirty="0"/>
              <a:t>/</a:t>
            </a:r>
            <a:r>
              <a:rPr lang="en-US" altLang="en-US" sz="1800" dirty="0" err="1"/>
              <a:t>sungkan</a:t>
            </a:r>
            <a:r>
              <a:rPr lang="en-US" altLang="en-US" sz="1800" dirty="0"/>
              <a:t>: </a:t>
            </a:r>
            <a:r>
              <a:rPr lang="en-US" altLang="en-US" sz="1800" dirty="0" err="1"/>
              <a:t>seberapa</a:t>
            </a:r>
            <a:r>
              <a:rPr lang="en-US" altLang="en-US" sz="1800" dirty="0"/>
              <a:t> </a:t>
            </a:r>
            <a:r>
              <a:rPr lang="en-US" altLang="en-US" sz="1800" dirty="0" err="1"/>
              <a:t>senang</a:t>
            </a:r>
            <a:r>
              <a:rPr lang="en-US" altLang="en-US" sz="1800" dirty="0"/>
              <a:t> </a:t>
            </a:r>
            <a:r>
              <a:rPr lang="en-US" altLang="en-US" sz="1800" dirty="0" err="1"/>
              <a:t>atau</a:t>
            </a:r>
            <a:r>
              <a:rPr lang="en-US" altLang="en-US" sz="1800" dirty="0"/>
              <a:t> </a:t>
            </a:r>
            <a:r>
              <a:rPr lang="en-US" altLang="en-US" sz="1800" dirty="0" err="1"/>
              <a:t>mendukung</a:t>
            </a:r>
            <a:r>
              <a:rPr lang="en-US" altLang="en-US" sz="1800" dirty="0"/>
              <a:t> orang yang </a:t>
            </a:r>
            <a:r>
              <a:rPr lang="en-US" altLang="en-US" sz="1800" dirty="0" err="1"/>
              <a:t>diinterview</a:t>
            </a:r>
            <a:r>
              <a:rPr lang="en-US" altLang="en-US" sz="1800" dirty="0"/>
              <a:t> </a:t>
            </a:r>
            <a:r>
              <a:rPr lang="en-US" altLang="en-US" sz="1800" dirty="0" err="1"/>
              <a:t>tentang</a:t>
            </a:r>
            <a:r>
              <a:rPr lang="en-US" altLang="en-US" sz="1800" dirty="0"/>
              <a:t> </a:t>
            </a:r>
            <a:r>
              <a:rPr lang="en-US" altLang="en-US" sz="1800" dirty="0" err="1"/>
              <a:t>topik</a:t>
            </a:r>
            <a:r>
              <a:rPr lang="en-US" altLang="en-US" sz="1800" dirty="0"/>
              <a:t> yang </a:t>
            </a:r>
            <a:r>
              <a:rPr lang="en-US" altLang="en-US" sz="1800" dirty="0" err="1"/>
              <a:t>didiskusikan</a:t>
            </a:r>
            <a:endParaRPr lang="en-US" altLang="en-US" sz="1800" dirty="0"/>
          </a:p>
          <a:p>
            <a:pPr marL="480060" lvl="1" indent="-205740">
              <a:buNone/>
              <a:defRPr/>
            </a:pPr>
            <a:endParaRPr lang="en-US" altLang="en-US" sz="1800" dirty="0"/>
          </a:p>
        </p:txBody>
      </p:sp>
    </p:spTree>
    <p:extLst>
      <p:ext uri="{BB962C8B-B14F-4D97-AF65-F5344CB8AC3E}">
        <p14:creationId xmlns:p14="http://schemas.microsoft.com/office/powerpoint/2010/main" val="13104992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206376"/>
            <a:ext cx="7048500" cy="536575"/>
          </a:xfrm>
        </p:spPr>
        <p:txBody>
          <a:bodyPr>
            <a:normAutofit/>
          </a:bodyPr>
          <a:lstStyle/>
          <a:p>
            <a:pPr>
              <a:defRPr/>
            </a:pPr>
            <a:r>
              <a:rPr lang="en-US" altLang="en-US" sz="2800" dirty="0"/>
              <a:t>ANALISIS DATA</a:t>
            </a:r>
          </a:p>
        </p:txBody>
      </p:sp>
      <p:sp>
        <p:nvSpPr>
          <p:cNvPr id="70659" name="Rectangle 3"/>
          <p:cNvSpPr>
            <a:spLocks noGrp="1" noChangeArrowheads="1"/>
          </p:cNvSpPr>
          <p:nvPr>
            <p:ph sz="quarter" idx="1"/>
          </p:nvPr>
        </p:nvSpPr>
        <p:spPr>
          <a:xfrm>
            <a:off x="609600" y="1200150"/>
            <a:ext cx="7772400" cy="3693858"/>
          </a:xfrm>
        </p:spPr>
        <p:txBody>
          <a:bodyPr>
            <a:noAutofit/>
          </a:bodyPr>
          <a:lstStyle/>
          <a:p>
            <a:pPr marL="0" indent="0">
              <a:buNone/>
            </a:pPr>
            <a:r>
              <a:rPr lang="en-US" sz="2100" dirty="0" err="1"/>
              <a:t>Menganalisis</a:t>
            </a:r>
            <a:r>
              <a:rPr lang="en-US" sz="2100" dirty="0"/>
              <a:t> data </a:t>
            </a:r>
            <a:r>
              <a:rPr lang="en-US" sz="2100" dirty="0" err="1"/>
              <a:t>teks</a:t>
            </a:r>
            <a:r>
              <a:rPr lang="en-US" sz="2100" dirty="0"/>
              <a:t>:</a:t>
            </a:r>
          </a:p>
          <a:p>
            <a:r>
              <a:rPr lang="en-US" sz="2100" dirty="0" err="1"/>
              <a:t>Untuk</a:t>
            </a:r>
            <a:r>
              <a:rPr lang="en-US" sz="2100" dirty="0"/>
              <a:t> </a:t>
            </a:r>
            <a:r>
              <a:rPr lang="en-US" sz="2100" dirty="0" err="1"/>
              <a:t>secara</a:t>
            </a:r>
            <a:r>
              <a:rPr lang="en-US" sz="2100" dirty="0"/>
              <a:t> </a:t>
            </a:r>
            <a:r>
              <a:rPr lang="en-US" sz="2100" dirty="0" err="1"/>
              <a:t>sistematis</a:t>
            </a:r>
            <a:r>
              <a:rPr lang="en-US" sz="2100" dirty="0"/>
              <a:t> </a:t>
            </a:r>
            <a:r>
              <a:rPr lang="en-US" sz="2100" dirty="0" err="1"/>
              <a:t>mengkodekan</a:t>
            </a:r>
            <a:r>
              <a:rPr lang="en-US" sz="2100" dirty="0"/>
              <a:t> </a:t>
            </a:r>
            <a:r>
              <a:rPr lang="en-US" sz="2100" dirty="0" err="1"/>
              <a:t>catatan</a:t>
            </a:r>
            <a:r>
              <a:rPr lang="en-US" sz="2100" dirty="0"/>
              <a:t> </a:t>
            </a:r>
            <a:r>
              <a:rPr lang="en-US" sz="2100" dirty="0" err="1"/>
              <a:t>tertulis</a:t>
            </a:r>
            <a:r>
              <a:rPr lang="en-US" sz="2100" dirty="0"/>
              <a:t>.</a:t>
            </a:r>
          </a:p>
          <a:p>
            <a:r>
              <a:rPr lang="en-US" sz="2100" dirty="0" err="1"/>
              <a:t>Kode</a:t>
            </a:r>
            <a:r>
              <a:rPr lang="en-US" sz="2100" dirty="0"/>
              <a:t> </a:t>
            </a:r>
            <a:r>
              <a:rPr lang="en-US" sz="2100" dirty="0" err="1"/>
              <a:t>ini</a:t>
            </a:r>
            <a:r>
              <a:rPr lang="en-US" sz="2100" dirty="0"/>
              <a:t> </a:t>
            </a:r>
            <a:r>
              <a:rPr lang="en-US" sz="2100" dirty="0" err="1"/>
              <a:t>berasal</a:t>
            </a:r>
            <a:r>
              <a:rPr lang="en-US" sz="2100" dirty="0"/>
              <a:t> </a:t>
            </a:r>
            <a:r>
              <a:rPr lang="en-US" sz="2100" dirty="0" err="1"/>
              <a:t>dari</a:t>
            </a:r>
            <a:r>
              <a:rPr lang="en-US" sz="2100" dirty="0"/>
              <a:t> </a:t>
            </a:r>
            <a:r>
              <a:rPr lang="en-US" sz="2100" dirty="0" err="1"/>
              <a:t>pertanyaan</a:t>
            </a:r>
            <a:r>
              <a:rPr lang="en-US" sz="2100" dirty="0"/>
              <a:t> </a:t>
            </a:r>
            <a:r>
              <a:rPr lang="en-US" sz="2100" dirty="0" err="1"/>
              <a:t>penelitian</a:t>
            </a:r>
            <a:r>
              <a:rPr lang="en-US" sz="2100" dirty="0"/>
              <a:t>, </a:t>
            </a:r>
            <a:r>
              <a:rPr lang="en-US" sz="2100" dirty="0" err="1"/>
              <a:t>atau</a:t>
            </a:r>
            <a:r>
              <a:rPr lang="en-US" sz="2100" dirty="0"/>
              <a:t> </a:t>
            </a:r>
            <a:r>
              <a:rPr lang="en-US" sz="2100" dirty="0" err="1"/>
              <a:t>dari</a:t>
            </a:r>
            <a:r>
              <a:rPr lang="en-US" sz="2100" dirty="0"/>
              <a:t> </a:t>
            </a:r>
            <a:r>
              <a:rPr lang="en-US" sz="2100" dirty="0" err="1"/>
              <a:t>konsep</a:t>
            </a:r>
            <a:r>
              <a:rPr lang="en-US" sz="2100" dirty="0"/>
              <a:t> </a:t>
            </a:r>
            <a:r>
              <a:rPr lang="en-US" sz="2100" dirty="0" err="1"/>
              <a:t>dan</a:t>
            </a:r>
            <a:r>
              <a:rPr lang="en-US" sz="2100" dirty="0"/>
              <a:t> </a:t>
            </a:r>
            <a:r>
              <a:rPr lang="en-US" sz="2100" dirty="0" err="1"/>
              <a:t>tema</a:t>
            </a:r>
            <a:r>
              <a:rPr lang="en-US" sz="2100" dirty="0"/>
              <a:t> </a:t>
            </a:r>
            <a:r>
              <a:rPr lang="en-US" sz="2100" dirty="0" err="1"/>
              <a:t>utama</a:t>
            </a:r>
            <a:r>
              <a:rPr lang="en-US" sz="2100" dirty="0"/>
              <a:t>.</a:t>
            </a:r>
          </a:p>
          <a:p>
            <a:r>
              <a:rPr lang="en-US" sz="2100" dirty="0" err="1"/>
              <a:t>Kode</a:t>
            </a:r>
            <a:r>
              <a:rPr lang="en-US" sz="2100" dirty="0"/>
              <a:t> </a:t>
            </a:r>
            <a:r>
              <a:rPr lang="en-US" sz="2100" dirty="0" err="1"/>
              <a:t>digunakan</a:t>
            </a:r>
            <a:r>
              <a:rPr lang="en-US" sz="2100" dirty="0"/>
              <a:t> </a:t>
            </a:r>
            <a:r>
              <a:rPr lang="en-US" sz="2100" dirty="0" err="1"/>
              <a:t>untuk</a:t>
            </a:r>
            <a:r>
              <a:rPr lang="en-US" sz="2100" dirty="0"/>
              <a:t> </a:t>
            </a:r>
            <a:r>
              <a:rPr lang="en-US" sz="2100" dirty="0" err="1"/>
              <a:t>membantu</a:t>
            </a:r>
            <a:r>
              <a:rPr lang="en-US" sz="2100" dirty="0"/>
              <a:t> </a:t>
            </a:r>
            <a:r>
              <a:rPr lang="en-US" sz="2100" dirty="0" err="1"/>
              <a:t>mengatur</a:t>
            </a:r>
            <a:r>
              <a:rPr lang="en-US" sz="2100" dirty="0"/>
              <a:t> </a:t>
            </a:r>
            <a:r>
              <a:rPr lang="en-US" sz="2100" dirty="0" err="1"/>
              <a:t>dan</a:t>
            </a:r>
            <a:r>
              <a:rPr lang="en-US" sz="2100" dirty="0"/>
              <a:t> </a:t>
            </a:r>
            <a:r>
              <a:rPr lang="en-US" sz="2100" dirty="0" err="1"/>
              <a:t>mengambil</a:t>
            </a:r>
            <a:r>
              <a:rPr lang="en-US" sz="2100" dirty="0"/>
              <a:t> </a:t>
            </a:r>
            <a:r>
              <a:rPr lang="en-US" sz="2100" dirty="0" err="1"/>
              <a:t>informasi</a:t>
            </a:r>
            <a:r>
              <a:rPr lang="en-US" sz="2100" dirty="0"/>
              <a:t> yang </a:t>
            </a:r>
            <a:r>
              <a:rPr lang="en-US" sz="2100" dirty="0" err="1"/>
              <a:t>berkaitan</a:t>
            </a:r>
            <a:r>
              <a:rPr lang="en-US" sz="2100" dirty="0"/>
              <a:t> </a:t>
            </a:r>
            <a:r>
              <a:rPr lang="en-US" sz="2100" dirty="0" err="1"/>
              <a:t>dengan</a:t>
            </a:r>
            <a:r>
              <a:rPr lang="en-US" sz="2100" dirty="0"/>
              <a:t> </a:t>
            </a:r>
            <a:r>
              <a:rPr lang="en-US" sz="2100" dirty="0" err="1"/>
              <a:t>pertanyaan</a:t>
            </a:r>
            <a:r>
              <a:rPr lang="en-US" sz="2100" dirty="0"/>
              <a:t> </a:t>
            </a:r>
            <a:r>
              <a:rPr lang="en-US" sz="2100" dirty="0" err="1"/>
              <a:t>atau</a:t>
            </a:r>
            <a:r>
              <a:rPr lang="en-US" sz="2100" dirty="0"/>
              <a:t> </a:t>
            </a:r>
            <a:r>
              <a:rPr lang="en-US" sz="2100" dirty="0" err="1"/>
              <a:t>topik</a:t>
            </a:r>
            <a:r>
              <a:rPr lang="en-US" sz="2100" dirty="0"/>
              <a:t> </a:t>
            </a:r>
            <a:r>
              <a:rPr lang="en-US" sz="2100" dirty="0" err="1"/>
              <a:t>tertentu</a:t>
            </a:r>
            <a:endParaRPr lang="en-US" sz="2100" dirty="0"/>
          </a:p>
          <a:p>
            <a:r>
              <a:rPr lang="en-US" sz="2100" dirty="0" err="1"/>
              <a:t>Pengkodean</a:t>
            </a:r>
            <a:r>
              <a:rPr lang="en-US" sz="2100" dirty="0"/>
              <a:t> </a:t>
            </a:r>
            <a:r>
              <a:rPr lang="en-US" sz="2100" dirty="0" err="1"/>
              <a:t>dapat</a:t>
            </a:r>
            <a:r>
              <a:rPr lang="en-US" sz="2100" dirty="0"/>
              <a:t> </a:t>
            </a:r>
            <a:r>
              <a:rPr lang="en-US" sz="2100" dirty="0" err="1"/>
              <a:t>dibantu</a:t>
            </a:r>
            <a:r>
              <a:rPr lang="en-US" sz="2100" dirty="0"/>
              <a:t> </a:t>
            </a:r>
            <a:r>
              <a:rPr lang="en-US" sz="2100" dirty="0" err="1"/>
              <a:t>oleh</a:t>
            </a:r>
            <a:r>
              <a:rPr lang="en-US" sz="2100" dirty="0"/>
              <a:t> computer, NVivo, Atlas </a:t>
            </a:r>
            <a:r>
              <a:rPr lang="en-US" sz="2100" dirty="0" err="1"/>
              <a:t>Ti</a:t>
            </a:r>
            <a:r>
              <a:rPr lang="en-US" sz="2100" dirty="0"/>
              <a:t>, open code &amp; excel</a:t>
            </a:r>
          </a:p>
          <a:p>
            <a:r>
              <a:rPr lang="en-US" sz="2100" dirty="0"/>
              <a:t>Coding </a:t>
            </a:r>
            <a:r>
              <a:rPr lang="en-US" sz="2100" dirty="0" err="1"/>
              <a:t>dengan</a:t>
            </a:r>
            <a:r>
              <a:rPr lang="en-US" sz="2100" dirty="0"/>
              <a:t> </a:t>
            </a:r>
            <a:r>
              <a:rPr lang="en-US" sz="2100" dirty="0" err="1"/>
              <a:t>tangan</a:t>
            </a:r>
            <a:r>
              <a:rPr lang="en-US" sz="2100" dirty="0"/>
              <a:t> </a:t>
            </a:r>
            <a:r>
              <a:rPr lang="en-US" sz="2100" dirty="0" err="1"/>
              <a:t>menggunakan</a:t>
            </a:r>
            <a:r>
              <a:rPr lang="en-US" sz="2100" dirty="0"/>
              <a:t> </a:t>
            </a:r>
            <a:r>
              <a:rPr lang="en-US" sz="2100" dirty="0" err="1"/>
              <a:t>pena</a:t>
            </a:r>
            <a:r>
              <a:rPr lang="en-US" sz="2100" dirty="0"/>
              <a:t> </a:t>
            </a:r>
            <a:r>
              <a:rPr lang="en-US" sz="2100" dirty="0" err="1"/>
              <a:t>berwarna</a:t>
            </a:r>
            <a:r>
              <a:rPr lang="en-US" sz="2100" dirty="0"/>
              <a:t> </a:t>
            </a:r>
            <a:r>
              <a:rPr lang="en-US" sz="2100" dirty="0" err="1"/>
              <a:t>atau</a:t>
            </a:r>
            <a:r>
              <a:rPr lang="en-US" sz="2100" dirty="0"/>
              <a:t> </a:t>
            </a:r>
            <a:r>
              <a:rPr lang="en-US" sz="2100" dirty="0" err="1"/>
              <a:t>stabilo</a:t>
            </a:r>
            <a:r>
              <a:rPr lang="en-US" sz="2100" dirty="0"/>
              <a:t> </a:t>
            </a:r>
            <a:r>
              <a:rPr lang="en-US" sz="2100" dirty="0" err="1"/>
              <a:t>untuk</a:t>
            </a:r>
            <a:r>
              <a:rPr lang="en-US" sz="2100" dirty="0"/>
              <a:t> </a:t>
            </a:r>
            <a:r>
              <a:rPr lang="en-US" sz="2100" dirty="0" err="1"/>
              <a:t>menandai</a:t>
            </a:r>
            <a:r>
              <a:rPr lang="en-US" sz="2100" dirty="0"/>
              <a:t> </a:t>
            </a:r>
            <a:r>
              <a:rPr lang="en-US" sz="2100" dirty="0" err="1"/>
              <a:t>kode</a:t>
            </a:r>
            <a:r>
              <a:rPr lang="en-US" sz="2100" dirty="0"/>
              <a:t> yang </a:t>
            </a:r>
            <a:r>
              <a:rPr lang="en-US" sz="2100" dirty="0" err="1"/>
              <a:t>sama</a:t>
            </a:r>
            <a:endParaRPr lang="en-US" altLang="en-US" sz="2100" dirty="0">
              <a:cs typeface="FreesiaUPC" pitchFamily="34" charset="-34"/>
            </a:endParaRPr>
          </a:p>
        </p:txBody>
      </p:sp>
    </p:spTree>
    <p:extLst>
      <p:ext uri="{BB962C8B-B14F-4D97-AF65-F5344CB8AC3E}">
        <p14:creationId xmlns:p14="http://schemas.microsoft.com/office/powerpoint/2010/main" val="26312484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740"/>
            <a:ext cx="6700266" cy="857250"/>
          </a:xfrm>
        </p:spPr>
        <p:txBody>
          <a:bodyPr/>
          <a:lstStyle/>
          <a:p>
            <a:pPr algn="ctr"/>
            <a:r>
              <a:rPr lang="en-US" dirty="0" err="1"/>
              <a:t>Tahapan</a:t>
            </a:r>
            <a:r>
              <a:rPr lang="en-US" dirty="0"/>
              <a:t> </a:t>
            </a:r>
            <a:r>
              <a:rPr lang="en-US" dirty="0" err="1"/>
              <a:t>Analisa</a:t>
            </a:r>
            <a:r>
              <a:rPr lang="en-US" dirty="0"/>
              <a:t> </a:t>
            </a:r>
            <a:r>
              <a:rPr lang="en-US" dirty="0" err="1"/>
              <a:t>Kualitatif</a:t>
            </a:r>
            <a:endParaRPr lang="en-US" dirty="0"/>
          </a:p>
        </p:txBody>
      </p:sp>
      <p:graphicFrame>
        <p:nvGraphicFramePr>
          <p:cNvPr id="3" name="Diagram 2"/>
          <p:cNvGraphicFramePr/>
          <p:nvPr>
            <p:extLst/>
          </p:nvPr>
        </p:nvGraphicFramePr>
        <p:xfrm>
          <a:off x="2033718" y="1599642"/>
          <a:ext cx="5167013" cy="32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438185" y="1228292"/>
            <a:ext cx="1507207" cy="415498"/>
          </a:xfrm>
          <a:prstGeom prst="rect">
            <a:avLst/>
          </a:prstGeom>
          <a:noFill/>
        </p:spPr>
        <p:txBody>
          <a:bodyPr wrap="none" rtlCol="0">
            <a:spAutoFit/>
          </a:bodyPr>
          <a:lstStyle/>
          <a:p>
            <a:r>
              <a:rPr lang="en-US" sz="2100" dirty="0"/>
              <a:t>KEGIATAN</a:t>
            </a:r>
          </a:p>
        </p:txBody>
      </p:sp>
      <p:sp>
        <p:nvSpPr>
          <p:cNvPr id="5" name="TextBox 4"/>
          <p:cNvSpPr txBox="1"/>
          <p:nvPr/>
        </p:nvSpPr>
        <p:spPr>
          <a:xfrm>
            <a:off x="5540315" y="1207227"/>
            <a:ext cx="962123" cy="415498"/>
          </a:xfrm>
          <a:prstGeom prst="rect">
            <a:avLst/>
          </a:prstGeom>
          <a:noFill/>
        </p:spPr>
        <p:txBody>
          <a:bodyPr wrap="none" rtlCol="0">
            <a:spAutoFit/>
          </a:bodyPr>
          <a:lstStyle/>
          <a:p>
            <a:r>
              <a:rPr lang="en-US" sz="2100" dirty="0"/>
              <a:t>HASIL</a:t>
            </a:r>
          </a:p>
        </p:txBody>
      </p:sp>
    </p:spTree>
    <p:extLst>
      <p:ext uri="{BB962C8B-B14F-4D97-AF65-F5344CB8AC3E}">
        <p14:creationId xmlns:p14="http://schemas.microsoft.com/office/powerpoint/2010/main" val="14475367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Identifikasi</a:t>
            </a:r>
            <a:r>
              <a:rPr lang="en-US" dirty="0"/>
              <a:t> Meaning Unit</a:t>
            </a:r>
          </a:p>
        </p:txBody>
      </p:sp>
      <p:sp>
        <p:nvSpPr>
          <p:cNvPr id="3" name="Content Placeholder 2"/>
          <p:cNvSpPr>
            <a:spLocks noGrp="1"/>
          </p:cNvSpPr>
          <p:nvPr>
            <p:ph idx="1"/>
          </p:nvPr>
        </p:nvSpPr>
        <p:spPr/>
        <p:txBody>
          <a:bodyPr>
            <a:normAutofit fontScale="92500" lnSpcReduction="20000"/>
          </a:bodyPr>
          <a:lstStyle/>
          <a:p>
            <a:r>
              <a:rPr lang="en-US" dirty="0"/>
              <a:t>Bracketing our pre-understanding (</a:t>
            </a:r>
            <a:r>
              <a:rPr lang="en-US" dirty="0" err="1"/>
              <a:t>jadi</a:t>
            </a:r>
            <a:r>
              <a:rPr lang="en-US" dirty="0"/>
              <a:t> orang </a:t>
            </a:r>
            <a:r>
              <a:rPr lang="en-US" dirty="0" err="1"/>
              <a:t>awam</a:t>
            </a:r>
            <a:r>
              <a:rPr lang="en-US" dirty="0"/>
              <a:t>)</a:t>
            </a:r>
          </a:p>
          <a:p>
            <a:r>
              <a:rPr lang="en-US" dirty="0" err="1"/>
              <a:t>Bermaksud</a:t>
            </a:r>
            <a:r>
              <a:rPr lang="en-US" dirty="0"/>
              <a:t> </a:t>
            </a:r>
            <a:r>
              <a:rPr lang="en-US" dirty="0" err="1"/>
              <a:t>mencari</a:t>
            </a:r>
            <a:r>
              <a:rPr lang="en-US" dirty="0"/>
              <a:t> </a:t>
            </a:r>
            <a:r>
              <a:rPr lang="en-US" dirty="0" err="1"/>
              <a:t>jawaban</a:t>
            </a:r>
            <a:r>
              <a:rPr lang="en-US" dirty="0"/>
              <a:t> </a:t>
            </a:r>
            <a:r>
              <a:rPr lang="en-US" dirty="0" err="1"/>
              <a:t>pertanyaan</a:t>
            </a:r>
            <a:r>
              <a:rPr lang="en-US" dirty="0"/>
              <a:t> </a:t>
            </a:r>
            <a:r>
              <a:rPr lang="en-US" dirty="0" err="1"/>
              <a:t>penelitian</a:t>
            </a:r>
            <a:endParaRPr lang="en-US" dirty="0"/>
          </a:p>
          <a:p>
            <a:r>
              <a:rPr lang="en-US" dirty="0"/>
              <a:t>Baca </a:t>
            </a:r>
            <a:r>
              <a:rPr lang="en-US" dirty="0" err="1"/>
              <a:t>satu</a:t>
            </a:r>
            <a:r>
              <a:rPr lang="en-US" dirty="0"/>
              <a:t> </a:t>
            </a:r>
            <a:r>
              <a:rPr lang="en-US" dirty="0" err="1"/>
              <a:t>transkrip</a:t>
            </a:r>
            <a:r>
              <a:rPr lang="en-US" dirty="0"/>
              <a:t> </a:t>
            </a:r>
            <a:r>
              <a:rPr lang="en-US" dirty="0" err="1"/>
              <a:t>pahami</a:t>
            </a:r>
            <a:r>
              <a:rPr lang="en-US" dirty="0"/>
              <a:t> </a:t>
            </a:r>
            <a:r>
              <a:rPr lang="en-US" dirty="0" err="1"/>
              <a:t>secara</a:t>
            </a:r>
            <a:r>
              <a:rPr lang="en-US" dirty="0"/>
              <a:t> </a:t>
            </a:r>
            <a:r>
              <a:rPr lang="en-US" dirty="0" err="1"/>
              <a:t>keseluruhan</a:t>
            </a:r>
            <a:r>
              <a:rPr lang="en-US" dirty="0"/>
              <a:t>, </a:t>
            </a:r>
            <a:r>
              <a:rPr lang="en-US" dirty="0" err="1"/>
              <a:t>tuliskan</a:t>
            </a:r>
            <a:r>
              <a:rPr lang="en-US" dirty="0"/>
              <a:t> </a:t>
            </a:r>
            <a:r>
              <a:rPr lang="en-US" dirty="0" err="1"/>
              <a:t>interpretasi</a:t>
            </a:r>
            <a:r>
              <a:rPr lang="en-US" dirty="0"/>
              <a:t> </a:t>
            </a:r>
            <a:r>
              <a:rPr lang="en-US" dirty="0" err="1"/>
              <a:t>penting</a:t>
            </a:r>
            <a:r>
              <a:rPr lang="en-US" dirty="0"/>
              <a:t> </a:t>
            </a:r>
            <a:r>
              <a:rPr lang="en-US" dirty="0" err="1"/>
              <a:t>anda</a:t>
            </a:r>
            <a:endParaRPr lang="en-US" dirty="0"/>
          </a:p>
          <a:p>
            <a:r>
              <a:rPr lang="en-US" dirty="0"/>
              <a:t>Baca </a:t>
            </a:r>
            <a:r>
              <a:rPr lang="en-US" dirty="0" err="1"/>
              <a:t>lagi</a:t>
            </a:r>
            <a:r>
              <a:rPr lang="en-US" dirty="0"/>
              <a:t> </a:t>
            </a:r>
            <a:r>
              <a:rPr lang="en-US" dirty="0" err="1"/>
              <a:t>transkrip</a:t>
            </a:r>
            <a:r>
              <a:rPr lang="en-US" dirty="0"/>
              <a:t>, </a:t>
            </a:r>
            <a:r>
              <a:rPr lang="en-US" dirty="0" err="1"/>
              <a:t>berusaha</a:t>
            </a:r>
            <a:r>
              <a:rPr lang="en-US" dirty="0"/>
              <a:t> </a:t>
            </a:r>
            <a:r>
              <a:rPr lang="en-US" dirty="0" err="1"/>
              <a:t>memahami</a:t>
            </a:r>
            <a:r>
              <a:rPr lang="en-US" dirty="0"/>
              <a:t> kata-</a:t>
            </a:r>
            <a:r>
              <a:rPr lang="en-US" dirty="0" err="1"/>
              <a:t>kalimat</a:t>
            </a:r>
            <a:r>
              <a:rPr lang="en-US" dirty="0"/>
              <a:t>-</a:t>
            </a:r>
            <a:r>
              <a:rPr lang="en-US" dirty="0" err="1"/>
              <a:t>paragraf</a:t>
            </a:r>
            <a:endParaRPr lang="en-US" dirty="0"/>
          </a:p>
          <a:p>
            <a:r>
              <a:rPr lang="en-US" dirty="0" err="1"/>
              <a:t>Cari</a:t>
            </a:r>
            <a:r>
              <a:rPr lang="en-US" dirty="0"/>
              <a:t> kata-</a:t>
            </a:r>
            <a:r>
              <a:rPr lang="en-US" dirty="0" err="1"/>
              <a:t>kalimat</a:t>
            </a:r>
            <a:r>
              <a:rPr lang="en-US" dirty="0"/>
              <a:t>-</a:t>
            </a:r>
            <a:r>
              <a:rPr lang="en-US" dirty="0" err="1"/>
              <a:t>paragraf</a:t>
            </a:r>
            <a:r>
              <a:rPr lang="en-US" dirty="0"/>
              <a:t> yang </a:t>
            </a:r>
            <a:r>
              <a:rPr lang="en-US" dirty="0" err="1"/>
              <a:t>memiliki</a:t>
            </a:r>
            <a:r>
              <a:rPr lang="en-US" dirty="0"/>
              <a:t> </a:t>
            </a:r>
            <a:r>
              <a:rPr lang="en-US" dirty="0" err="1"/>
              <a:t>makna</a:t>
            </a:r>
            <a:r>
              <a:rPr lang="en-US" dirty="0"/>
              <a:t> </a:t>
            </a:r>
            <a:r>
              <a:rPr lang="en-US" dirty="0" err="1"/>
              <a:t>untuk</a:t>
            </a:r>
            <a:r>
              <a:rPr lang="en-US" dirty="0"/>
              <a:t> </a:t>
            </a:r>
            <a:r>
              <a:rPr lang="en-US" dirty="0" err="1"/>
              <a:t>menjelaskan</a:t>
            </a:r>
            <a:r>
              <a:rPr lang="en-US" dirty="0"/>
              <a:t> </a:t>
            </a:r>
            <a:r>
              <a:rPr lang="en-US" dirty="0" err="1"/>
              <a:t>pertanyaan</a:t>
            </a:r>
            <a:r>
              <a:rPr lang="en-US" dirty="0"/>
              <a:t> </a:t>
            </a:r>
            <a:r>
              <a:rPr lang="en-US" dirty="0" err="1"/>
              <a:t>penelitian</a:t>
            </a:r>
            <a:endParaRPr lang="en-US" dirty="0"/>
          </a:p>
          <a:p>
            <a:endParaRPr lang="en-US" dirty="0"/>
          </a:p>
        </p:txBody>
      </p:sp>
    </p:spTree>
    <p:extLst>
      <p:ext uri="{BB962C8B-B14F-4D97-AF65-F5344CB8AC3E}">
        <p14:creationId xmlns:p14="http://schemas.microsoft.com/office/powerpoint/2010/main" val="21649790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3EA2-A1A4-FD41-B769-79F4C44DA8A2}"/>
              </a:ext>
            </a:extLst>
          </p:cNvPr>
          <p:cNvSpPr>
            <a:spLocks noGrp="1"/>
          </p:cNvSpPr>
          <p:nvPr>
            <p:ph type="title"/>
          </p:nvPr>
        </p:nvSpPr>
        <p:spPr/>
        <p:txBody>
          <a:bodyPr>
            <a:normAutofit fontScale="90000"/>
          </a:bodyPr>
          <a:lstStyle/>
          <a:p>
            <a:r>
              <a:rPr lang="en-US" dirty="0" err="1"/>
              <a:t>Selanjutnya</a:t>
            </a:r>
            <a:r>
              <a:rPr lang="en-US" dirty="0"/>
              <a:t>… </a:t>
            </a:r>
            <a:r>
              <a:rPr lang="en-US" dirty="0" err="1"/>
              <a:t>dalam</a:t>
            </a:r>
            <a:r>
              <a:rPr lang="en-US" dirty="0"/>
              <a:t> </a:t>
            </a:r>
            <a:r>
              <a:rPr lang="en-US" dirty="0" err="1"/>
              <a:t>laporan</a:t>
            </a:r>
            <a:r>
              <a:rPr lang="en-US" dirty="0"/>
              <a:t>…</a:t>
            </a:r>
          </a:p>
        </p:txBody>
      </p:sp>
      <p:sp>
        <p:nvSpPr>
          <p:cNvPr id="3" name="Content Placeholder 2">
            <a:extLst>
              <a:ext uri="{FF2B5EF4-FFF2-40B4-BE49-F238E27FC236}">
                <a16:creationId xmlns:a16="http://schemas.microsoft.com/office/drawing/2014/main" id="{81372779-7F27-B14A-8B45-3F5F537FA194}"/>
              </a:ext>
            </a:extLst>
          </p:cNvPr>
          <p:cNvSpPr>
            <a:spLocks noGrp="1"/>
          </p:cNvSpPr>
          <p:nvPr>
            <p:ph sz="quarter" idx="1"/>
          </p:nvPr>
        </p:nvSpPr>
        <p:spPr/>
        <p:txBody>
          <a:bodyPr/>
          <a:lstStyle/>
          <a:p>
            <a:r>
              <a:rPr lang="en-US" dirty="0" err="1"/>
              <a:t>Tema-tema</a:t>
            </a:r>
            <a:r>
              <a:rPr lang="en-US" dirty="0"/>
              <a:t> yang </a:t>
            </a:r>
            <a:r>
              <a:rPr lang="en-US" dirty="0" err="1"/>
              <a:t>ditemukan</a:t>
            </a:r>
            <a:r>
              <a:rPr lang="en-US" dirty="0"/>
              <a:t> </a:t>
            </a:r>
            <a:r>
              <a:rPr lang="en-US" dirty="0" err="1"/>
              <a:t>dianalisis</a:t>
            </a:r>
            <a:endParaRPr lang="en-US" dirty="0"/>
          </a:p>
          <a:p>
            <a:r>
              <a:rPr lang="en-US" dirty="0" err="1"/>
              <a:t>Apabila</a:t>
            </a:r>
            <a:r>
              <a:rPr lang="en-US" dirty="0"/>
              <a:t> </a:t>
            </a:r>
            <a:r>
              <a:rPr lang="en-US" dirty="0" err="1"/>
              <a:t>ada</a:t>
            </a:r>
            <a:r>
              <a:rPr lang="en-US" dirty="0"/>
              <a:t> “quote” yang </a:t>
            </a:r>
            <a:r>
              <a:rPr lang="en-US" dirty="0" err="1"/>
              <a:t>menarik</a:t>
            </a:r>
            <a:r>
              <a:rPr lang="en-US" dirty="0"/>
              <a:t> </a:t>
            </a:r>
            <a:r>
              <a:rPr lang="en-US" dirty="0" err="1"/>
              <a:t>bisa</a:t>
            </a:r>
            <a:r>
              <a:rPr lang="en-US" dirty="0"/>
              <a:t> </a:t>
            </a:r>
            <a:r>
              <a:rPr lang="en-US" dirty="0" err="1"/>
              <a:t>ditampilkan</a:t>
            </a:r>
            <a:r>
              <a:rPr lang="en-US" dirty="0"/>
              <a:t> </a:t>
            </a:r>
            <a:r>
              <a:rPr lang="en-US" dirty="0" err="1"/>
              <a:t>sebagai</a:t>
            </a:r>
            <a:r>
              <a:rPr lang="en-US" dirty="0"/>
              <a:t> </a:t>
            </a:r>
            <a:r>
              <a:rPr lang="en-US" dirty="0" err="1"/>
              <a:t>contoh</a:t>
            </a:r>
            <a:r>
              <a:rPr lang="en-US" dirty="0"/>
              <a:t> </a:t>
            </a:r>
            <a:r>
              <a:rPr lang="en-US" dirty="0" err="1"/>
              <a:t>dari</a:t>
            </a:r>
            <a:r>
              <a:rPr lang="en-US" dirty="0"/>
              <a:t> </a:t>
            </a:r>
            <a:r>
              <a:rPr lang="en-US" dirty="0" err="1"/>
              <a:t>tiap</a:t>
            </a:r>
            <a:r>
              <a:rPr lang="en-US" dirty="0"/>
              <a:t> </a:t>
            </a:r>
            <a:r>
              <a:rPr lang="en-US" dirty="0" err="1"/>
              <a:t>tema</a:t>
            </a:r>
            <a:endParaRPr lang="en-US" dirty="0"/>
          </a:p>
          <a:p>
            <a:pPr marL="0" indent="0">
              <a:buNone/>
            </a:pPr>
            <a:endParaRPr lang="en-US" dirty="0"/>
          </a:p>
        </p:txBody>
      </p:sp>
    </p:spTree>
    <p:extLst>
      <p:ext uri="{BB962C8B-B14F-4D97-AF65-F5344CB8AC3E}">
        <p14:creationId xmlns:p14="http://schemas.microsoft.com/office/powerpoint/2010/main" val="10357243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721-B2F1-5841-B5E7-BC709DB65A63}"/>
              </a:ext>
            </a:extLst>
          </p:cNvPr>
          <p:cNvSpPr>
            <a:spLocks noGrp="1"/>
          </p:cNvSpPr>
          <p:nvPr>
            <p:ph type="title"/>
          </p:nvPr>
        </p:nvSpPr>
        <p:spPr/>
        <p:txBody>
          <a:bodyPr>
            <a:normAutofit fontScale="90000"/>
          </a:bodyPr>
          <a:lstStyle/>
          <a:p>
            <a:r>
              <a:rPr lang="en-US" dirty="0" err="1"/>
              <a:t>Contoh</a:t>
            </a:r>
            <a:endParaRPr lang="en-US" dirty="0"/>
          </a:p>
        </p:txBody>
      </p:sp>
      <p:sp>
        <p:nvSpPr>
          <p:cNvPr id="3" name="Content Placeholder 2">
            <a:extLst>
              <a:ext uri="{FF2B5EF4-FFF2-40B4-BE49-F238E27FC236}">
                <a16:creationId xmlns:a16="http://schemas.microsoft.com/office/drawing/2014/main" id="{BE33A9A5-1206-5A49-A1D8-F05F8C224978}"/>
              </a:ext>
            </a:extLst>
          </p:cNvPr>
          <p:cNvSpPr>
            <a:spLocks noGrp="1"/>
          </p:cNvSpPr>
          <p:nvPr>
            <p:ph sz="quarter" idx="1"/>
          </p:nvPr>
        </p:nvSpPr>
        <p:spPr>
          <a:xfrm>
            <a:off x="612648" y="1504950"/>
            <a:ext cx="8153400" cy="2133600"/>
          </a:xfrm>
          <a:ln>
            <a:solidFill>
              <a:srgbClr val="FFC000"/>
            </a:solidFill>
          </a:ln>
        </p:spPr>
        <p:txBody>
          <a:bodyPr/>
          <a:lstStyle/>
          <a:p>
            <a:pPr marL="0" indent="0">
              <a:buNone/>
            </a:pPr>
            <a:r>
              <a:rPr lang="en-US" i="1" dirty="0"/>
              <a:t>…</a:t>
            </a:r>
            <a:r>
              <a:rPr lang="en-US" i="1" dirty="0" err="1"/>
              <a:t>ada</a:t>
            </a:r>
            <a:r>
              <a:rPr lang="en-US" i="1" dirty="0"/>
              <a:t>, </a:t>
            </a:r>
            <a:r>
              <a:rPr lang="en-US" i="1" dirty="0" err="1"/>
              <a:t>misalnya</a:t>
            </a:r>
            <a:r>
              <a:rPr lang="en-US" i="1" dirty="0"/>
              <a:t> pas </a:t>
            </a:r>
            <a:r>
              <a:rPr lang="en-US" i="1" dirty="0" err="1"/>
              <a:t>itu</a:t>
            </a:r>
            <a:r>
              <a:rPr lang="en-US" i="1" dirty="0"/>
              <a:t> </a:t>
            </a:r>
            <a:r>
              <a:rPr lang="en-US" i="1" dirty="0" err="1"/>
              <a:t>aku</a:t>
            </a:r>
            <a:r>
              <a:rPr lang="en-US" i="1" dirty="0"/>
              <a:t> </a:t>
            </a:r>
            <a:r>
              <a:rPr lang="en-US" i="1" dirty="0" err="1"/>
              <a:t>pernah</a:t>
            </a:r>
            <a:r>
              <a:rPr lang="en-US" i="1" dirty="0"/>
              <a:t> </a:t>
            </a:r>
            <a:r>
              <a:rPr lang="en-US" i="1" dirty="0" err="1"/>
              <a:t>lihat</a:t>
            </a:r>
            <a:r>
              <a:rPr lang="en-US" i="1" dirty="0"/>
              <a:t> </a:t>
            </a:r>
            <a:r>
              <a:rPr lang="en-US" i="1" dirty="0" err="1"/>
              <a:t>apa</a:t>
            </a:r>
            <a:r>
              <a:rPr lang="en-US" i="1" dirty="0"/>
              <a:t> </a:t>
            </a:r>
            <a:r>
              <a:rPr lang="en-US" i="1" dirty="0" err="1"/>
              <a:t>tu</a:t>
            </a:r>
            <a:r>
              <a:rPr lang="en-US" i="1" dirty="0"/>
              <a:t> orang </a:t>
            </a:r>
            <a:r>
              <a:rPr lang="en-US" i="1" dirty="0" err="1"/>
              <a:t>kan</a:t>
            </a:r>
            <a:r>
              <a:rPr lang="en-US" i="1" dirty="0"/>
              <a:t> </a:t>
            </a:r>
            <a:r>
              <a:rPr lang="en-US" i="1" dirty="0" err="1"/>
              <a:t>marah</a:t>
            </a:r>
            <a:r>
              <a:rPr lang="en-US" i="1" dirty="0"/>
              <a:t>- </a:t>
            </a:r>
            <a:r>
              <a:rPr lang="en-US" i="1" dirty="0" err="1"/>
              <a:t>marah</a:t>
            </a:r>
            <a:r>
              <a:rPr lang="en-US" i="1" dirty="0"/>
              <a:t> </a:t>
            </a:r>
            <a:r>
              <a:rPr lang="en-US" i="1" dirty="0" err="1"/>
              <a:t>terus</a:t>
            </a:r>
            <a:r>
              <a:rPr lang="en-US" i="1" dirty="0"/>
              <a:t> </a:t>
            </a:r>
            <a:r>
              <a:rPr lang="en-US" i="1" dirty="0" err="1"/>
              <a:t>tu</a:t>
            </a:r>
            <a:r>
              <a:rPr lang="en-US" i="1" dirty="0"/>
              <a:t> </a:t>
            </a:r>
            <a:r>
              <a:rPr lang="en-US" i="1" dirty="0" err="1"/>
              <a:t>ambil</a:t>
            </a:r>
            <a:r>
              <a:rPr lang="en-US" i="1" dirty="0"/>
              <a:t> </a:t>
            </a:r>
            <a:r>
              <a:rPr lang="en-US" i="1" dirty="0" err="1"/>
              <a:t>rokok</a:t>
            </a:r>
            <a:r>
              <a:rPr lang="en-US" i="1" dirty="0"/>
              <a:t> </a:t>
            </a:r>
            <a:r>
              <a:rPr lang="en-US" i="1" dirty="0" err="1"/>
              <a:t>tiba</a:t>
            </a:r>
            <a:r>
              <a:rPr lang="en-US" i="1" dirty="0"/>
              <a:t>- </a:t>
            </a:r>
            <a:r>
              <a:rPr lang="en-US" i="1" dirty="0" err="1"/>
              <a:t>tiba</a:t>
            </a:r>
            <a:r>
              <a:rPr lang="en-US" i="1" dirty="0"/>
              <a:t> </a:t>
            </a:r>
            <a:r>
              <a:rPr lang="en-US" i="1" dirty="0" err="1"/>
              <a:t>ngerokok</a:t>
            </a:r>
            <a:r>
              <a:rPr lang="en-US" i="1" dirty="0"/>
              <a:t> </a:t>
            </a:r>
            <a:r>
              <a:rPr lang="en-US" i="1" dirty="0" err="1"/>
              <a:t>habis</a:t>
            </a:r>
            <a:r>
              <a:rPr lang="en-US" i="1" dirty="0"/>
              <a:t> </a:t>
            </a:r>
            <a:r>
              <a:rPr lang="en-US" i="1" dirty="0" err="1"/>
              <a:t>itu</a:t>
            </a:r>
            <a:r>
              <a:rPr lang="en-US" i="1" dirty="0"/>
              <a:t> </a:t>
            </a:r>
            <a:r>
              <a:rPr lang="en-US" i="1" dirty="0" err="1"/>
              <a:t>tenang</a:t>
            </a:r>
            <a:r>
              <a:rPr lang="en-US" i="1" dirty="0"/>
              <a:t> </a:t>
            </a:r>
            <a:r>
              <a:rPr lang="en-US" i="1" dirty="0" err="1"/>
              <a:t>gitu</a:t>
            </a:r>
            <a:r>
              <a:rPr lang="en-US" i="1" dirty="0"/>
              <a:t> </a:t>
            </a:r>
            <a:r>
              <a:rPr lang="en-US" i="1" dirty="0" err="1"/>
              <a:t>lho</a:t>
            </a:r>
            <a:r>
              <a:rPr lang="en-US" i="1" dirty="0"/>
              <a:t> kayak </a:t>
            </a:r>
            <a:r>
              <a:rPr lang="en-US" i="1" dirty="0" err="1"/>
              <a:t>kita</a:t>
            </a:r>
            <a:r>
              <a:rPr lang="en-US" i="1" dirty="0"/>
              <a:t> </a:t>
            </a:r>
            <a:r>
              <a:rPr lang="en-US" i="1" dirty="0" err="1"/>
              <a:t>kaget</a:t>
            </a:r>
            <a:r>
              <a:rPr lang="en-US" i="1" dirty="0"/>
              <a:t> </a:t>
            </a:r>
            <a:r>
              <a:rPr lang="en-US" i="1" dirty="0" err="1"/>
              <a:t>habis</a:t>
            </a:r>
            <a:r>
              <a:rPr lang="en-US" i="1" dirty="0"/>
              <a:t> </a:t>
            </a:r>
            <a:r>
              <a:rPr lang="en-US" i="1" dirty="0" err="1"/>
              <a:t>itu</a:t>
            </a:r>
            <a:r>
              <a:rPr lang="en-US" i="1" dirty="0"/>
              <a:t> </a:t>
            </a:r>
            <a:r>
              <a:rPr lang="en-US" i="1" dirty="0" err="1"/>
              <a:t>minum</a:t>
            </a:r>
            <a:r>
              <a:rPr lang="en-US" i="1" dirty="0"/>
              <a:t> </a:t>
            </a:r>
            <a:r>
              <a:rPr lang="en-US" i="1" dirty="0" err="1"/>
              <a:t>udah</a:t>
            </a:r>
            <a:r>
              <a:rPr lang="en-US" i="1" dirty="0"/>
              <a:t> </a:t>
            </a:r>
            <a:r>
              <a:rPr lang="en-US" i="1" dirty="0" err="1"/>
              <a:t>tenang</a:t>
            </a:r>
            <a:r>
              <a:rPr lang="en-US" i="1" dirty="0"/>
              <a:t>, kayak </a:t>
            </a:r>
            <a:r>
              <a:rPr lang="en-US" i="1" dirty="0" err="1"/>
              <a:t>gitu</a:t>
            </a:r>
            <a:r>
              <a:rPr lang="en-US" i="1" dirty="0"/>
              <a:t>…</a:t>
            </a:r>
            <a:endParaRPr lang="en-ID" i="1" dirty="0"/>
          </a:p>
          <a:p>
            <a:endParaRPr lang="en-US" dirty="0"/>
          </a:p>
        </p:txBody>
      </p:sp>
      <p:sp>
        <p:nvSpPr>
          <p:cNvPr id="4" name="TextBox 3">
            <a:extLst>
              <a:ext uri="{FF2B5EF4-FFF2-40B4-BE49-F238E27FC236}">
                <a16:creationId xmlns:a16="http://schemas.microsoft.com/office/drawing/2014/main" id="{86D91148-B784-BB41-B021-1B66889184CE}"/>
              </a:ext>
            </a:extLst>
          </p:cNvPr>
          <p:cNvSpPr txBox="1"/>
          <p:nvPr/>
        </p:nvSpPr>
        <p:spPr>
          <a:xfrm>
            <a:off x="3352800" y="3895246"/>
            <a:ext cx="2544286" cy="369332"/>
          </a:xfrm>
          <a:prstGeom prst="rect">
            <a:avLst/>
          </a:prstGeom>
          <a:noFill/>
        </p:spPr>
        <p:txBody>
          <a:bodyPr wrap="none" rtlCol="0">
            <a:spAutoFit/>
          </a:bodyPr>
          <a:lstStyle/>
          <a:p>
            <a:r>
              <a:rPr lang="en-US" dirty="0" err="1">
                <a:solidFill>
                  <a:srgbClr val="C00000"/>
                </a:solidFill>
              </a:rPr>
              <a:t>Apa</a:t>
            </a:r>
            <a:r>
              <a:rPr lang="en-US" dirty="0">
                <a:solidFill>
                  <a:srgbClr val="C00000"/>
                </a:solidFill>
              </a:rPr>
              <a:t> Meaning unit </a:t>
            </a:r>
            <a:r>
              <a:rPr lang="en-US" dirty="0" err="1">
                <a:solidFill>
                  <a:srgbClr val="C00000"/>
                </a:solidFill>
              </a:rPr>
              <a:t>nya</a:t>
            </a:r>
            <a:r>
              <a:rPr lang="en-US" dirty="0">
                <a:solidFill>
                  <a:srgbClr val="C00000"/>
                </a:solidFill>
              </a:rPr>
              <a:t>?</a:t>
            </a:r>
          </a:p>
        </p:txBody>
      </p:sp>
    </p:spTree>
    <p:extLst>
      <p:ext uri="{BB962C8B-B14F-4D97-AF65-F5344CB8AC3E}">
        <p14:creationId xmlns:p14="http://schemas.microsoft.com/office/powerpoint/2010/main" val="11245541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BB954D-8993-AC4F-932B-47162DA6BAB8}"/>
              </a:ext>
            </a:extLst>
          </p:cNvPr>
          <p:cNvSpPr>
            <a:spLocks noGrp="1"/>
          </p:cNvSpPr>
          <p:nvPr>
            <p:ph type="body" idx="1"/>
          </p:nvPr>
        </p:nvSpPr>
        <p:spPr/>
        <p:txBody>
          <a:bodyPr/>
          <a:lstStyle/>
          <a:p>
            <a:r>
              <a:rPr lang="en-US" dirty="0" err="1"/>
              <a:t>Coba</a:t>
            </a:r>
            <a:r>
              <a:rPr lang="en-US" dirty="0"/>
              <a:t> </a:t>
            </a:r>
            <a:r>
              <a:rPr lang="en-US" dirty="0" err="1"/>
              <a:t>cari</a:t>
            </a:r>
            <a:r>
              <a:rPr lang="en-US" dirty="0"/>
              <a:t> meaning unit/</a:t>
            </a:r>
            <a:r>
              <a:rPr lang="en-US" dirty="0" err="1"/>
              <a:t>Kode</a:t>
            </a:r>
            <a:r>
              <a:rPr lang="en-US" dirty="0"/>
              <a:t> </a:t>
            </a:r>
            <a:r>
              <a:rPr lang="en-US" dirty="0" err="1"/>
              <a:t>pada</a:t>
            </a:r>
            <a:r>
              <a:rPr lang="en-US" dirty="0"/>
              <a:t> </a:t>
            </a:r>
            <a:r>
              <a:rPr lang="en-US" dirty="0" err="1"/>
              <a:t>transkrip</a:t>
            </a:r>
            <a:r>
              <a:rPr lang="en-US" dirty="0"/>
              <a:t> </a:t>
            </a:r>
            <a:r>
              <a:rPr lang="en-US" dirty="0" err="1"/>
              <a:t>wawancara</a:t>
            </a:r>
            <a:r>
              <a:rPr lang="en-US" dirty="0"/>
              <a:t> yang </a:t>
            </a:r>
            <a:r>
              <a:rPr lang="en-US" dirty="0" err="1"/>
              <a:t>telah</a:t>
            </a:r>
            <a:r>
              <a:rPr lang="en-US" dirty="0"/>
              <a:t> </a:t>
            </a:r>
            <a:r>
              <a:rPr lang="en-US" dirty="0" err="1"/>
              <a:t>Anda</a:t>
            </a:r>
            <a:r>
              <a:rPr lang="en-US" dirty="0"/>
              <a:t> </a:t>
            </a:r>
            <a:r>
              <a:rPr lang="en-US" dirty="0" err="1"/>
              <a:t>buat</a:t>
            </a:r>
            <a:endParaRPr lang="en-US" dirty="0"/>
          </a:p>
        </p:txBody>
      </p:sp>
      <p:sp>
        <p:nvSpPr>
          <p:cNvPr id="3" name="Title 2">
            <a:extLst>
              <a:ext uri="{FF2B5EF4-FFF2-40B4-BE49-F238E27FC236}">
                <a16:creationId xmlns:a16="http://schemas.microsoft.com/office/drawing/2014/main" id="{A8208992-EEEA-8B46-A334-AD1C2E56D23A}"/>
              </a:ext>
            </a:extLst>
          </p:cNvPr>
          <p:cNvSpPr>
            <a:spLocks noGrp="1"/>
          </p:cNvSpPr>
          <p:nvPr>
            <p:ph type="title"/>
          </p:nvPr>
        </p:nvSpPr>
        <p:spPr/>
        <p:txBody>
          <a:bodyPr>
            <a:normAutofit fontScale="90000"/>
          </a:bodyPr>
          <a:lstStyle/>
          <a:p>
            <a:r>
              <a:rPr lang="en-US" dirty="0"/>
              <a:t>Exercise…</a:t>
            </a:r>
          </a:p>
        </p:txBody>
      </p:sp>
    </p:spTree>
    <p:extLst>
      <p:ext uri="{BB962C8B-B14F-4D97-AF65-F5344CB8AC3E}">
        <p14:creationId xmlns:p14="http://schemas.microsoft.com/office/powerpoint/2010/main" val="6494378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55EB07-D347-144C-B749-1962521D1543}"/>
              </a:ext>
            </a:extLst>
          </p:cNvPr>
          <p:cNvSpPr>
            <a:spLocks noGrp="1"/>
          </p:cNvSpPr>
          <p:nvPr>
            <p:ph type="title"/>
          </p:nvPr>
        </p:nvSpPr>
        <p:spPr/>
        <p:txBody>
          <a:bodyPr>
            <a:normAutofit fontScale="90000"/>
          </a:bodyPr>
          <a:lstStyle/>
          <a:p>
            <a:r>
              <a:rPr lang="en-US" dirty="0" err="1"/>
              <a:t>Contoh</a:t>
            </a:r>
            <a:r>
              <a:rPr lang="en-US" dirty="0"/>
              <a:t> </a:t>
            </a:r>
            <a:r>
              <a:rPr lang="en-US" dirty="0" err="1"/>
              <a:t>Kode</a:t>
            </a:r>
            <a:r>
              <a:rPr lang="en-US" dirty="0"/>
              <a:t>, </a:t>
            </a:r>
            <a:r>
              <a:rPr lang="en-US" dirty="0" err="1"/>
              <a:t>Kategori</a:t>
            </a:r>
            <a:r>
              <a:rPr lang="en-US" dirty="0"/>
              <a:t>, </a:t>
            </a:r>
            <a:r>
              <a:rPr lang="en-US" dirty="0" err="1"/>
              <a:t>Tema</a:t>
            </a:r>
            <a:endParaRPr lang="en-US" dirty="0"/>
          </a:p>
        </p:txBody>
      </p:sp>
      <p:pic>
        <p:nvPicPr>
          <p:cNvPr id="6" name="Picture 5">
            <a:extLst>
              <a:ext uri="{FF2B5EF4-FFF2-40B4-BE49-F238E27FC236}">
                <a16:creationId xmlns:a16="http://schemas.microsoft.com/office/drawing/2014/main" id="{E4F78DDE-DA3D-C14C-B98F-0F64BDB91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23950"/>
            <a:ext cx="7467600" cy="3873026"/>
          </a:xfrm>
          <a:prstGeom prst="rect">
            <a:avLst/>
          </a:prstGeom>
        </p:spPr>
      </p:pic>
    </p:spTree>
    <p:extLst>
      <p:ext uri="{BB962C8B-B14F-4D97-AF65-F5344CB8AC3E}">
        <p14:creationId xmlns:p14="http://schemas.microsoft.com/office/powerpoint/2010/main" val="4877324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08C2-BAEB-ED44-B5E3-F49397373B3B}"/>
              </a:ext>
            </a:extLst>
          </p:cNvPr>
          <p:cNvSpPr>
            <a:spLocks noGrp="1"/>
          </p:cNvSpPr>
          <p:nvPr>
            <p:ph type="title"/>
          </p:nvPr>
        </p:nvSpPr>
        <p:spPr/>
        <p:txBody>
          <a:bodyPr>
            <a:normAutofit fontScale="90000"/>
          </a:bodyPr>
          <a:lstStyle/>
          <a:p>
            <a:r>
              <a:rPr lang="en-US" dirty="0" err="1"/>
              <a:t>Contoh</a:t>
            </a:r>
            <a:r>
              <a:rPr lang="en-US" dirty="0"/>
              <a:t> </a:t>
            </a:r>
            <a:r>
              <a:rPr lang="en-US" dirty="0" err="1"/>
              <a:t>Kode</a:t>
            </a:r>
            <a:r>
              <a:rPr lang="en-US" dirty="0"/>
              <a:t>, </a:t>
            </a:r>
            <a:r>
              <a:rPr lang="en-US" dirty="0" err="1"/>
              <a:t>Kategori</a:t>
            </a:r>
            <a:r>
              <a:rPr lang="en-US" dirty="0"/>
              <a:t>, </a:t>
            </a:r>
            <a:r>
              <a:rPr lang="en-US" dirty="0" err="1"/>
              <a:t>Tema</a:t>
            </a:r>
            <a:endParaRPr lang="en-US" dirty="0"/>
          </a:p>
        </p:txBody>
      </p:sp>
      <p:pic>
        <p:nvPicPr>
          <p:cNvPr id="4" name="Picture 3">
            <a:extLst>
              <a:ext uri="{FF2B5EF4-FFF2-40B4-BE49-F238E27FC236}">
                <a16:creationId xmlns:a16="http://schemas.microsoft.com/office/drawing/2014/main" id="{084D08A5-E503-8245-81F8-A8792B8D0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047750"/>
            <a:ext cx="6305980" cy="3959152"/>
          </a:xfrm>
          <a:prstGeom prst="rect">
            <a:avLst/>
          </a:prstGeom>
        </p:spPr>
      </p:pic>
    </p:spTree>
    <p:extLst>
      <p:ext uri="{BB962C8B-B14F-4D97-AF65-F5344CB8AC3E}">
        <p14:creationId xmlns:p14="http://schemas.microsoft.com/office/powerpoint/2010/main" val="3887574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latin typeface="Franklin Gothic Demi" pitchFamily="34" charset="0"/>
              </a:rPr>
              <a:t>Simbol apa E ?</a:t>
            </a:r>
            <a:endParaRPr lang="en-US" dirty="0">
              <a:latin typeface="Franklin Gothic Demi" pitchFamily="34"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19487953"/>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57997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602581" y="171450"/>
            <a:ext cx="6115050" cy="742950"/>
          </a:xfrm>
        </p:spPr>
        <p:txBody>
          <a:bodyPr>
            <a:normAutofit fontScale="90000"/>
          </a:bodyPr>
          <a:lstStyle/>
          <a:p>
            <a:pPr algn="ctr">
              <a:defRPr/>
            </a:pPr>
            <a:r>
              <a:rPr lang="en-US" altLang="en-US"/>
              <a:t>Menganalisa data kualitatif</a:t>
            </a:r>
          </a:p>
        </p:txBody>
      </p:sp>
      <p:sp>
        <p:nvSpPr>
          <p:cNvPr id="67587" name="Rectangle 3"/>
          <p:cNvSpPr>
            <a:spLocks noGrp="1" noChangeArrowheads="1"/>
          </p:cNvSpPr>
          <p:nvPr>
            <p:ph sz="quarter" idx="1"/>
          </p:nvPr>
        </p:nvSpPr>
        <p:spPr>
          <a:xfrm>
            <a:off x="1602581" y="1200150"/>
            <a:ext cx="6115050" cy="3371850"/>
          </a:xfrm>
        </p:spPr>
        <p:txBody>
          <a:bodyPr>
            <a:normAutofit lnSpcReduction="10000"/>
          </a:bodyPr>
          <a:lstStyle/>
          <a:p>
            <a:pPr marL="240030" indent="-240030">
              <a:defRPr/>
            </a:pPr>
            <a:r>
              <a:rPr lang="en-US" altLang="en-US"/>
              <a:t>CONTENT ANALYSIS</a:t>
            </a:r>
          </a:p>
          <a:p>
            <a:pPr marL="480060" lvl="1" indent="-205740">
              <a:defRPr/>
            </a:pPr>
            <a:r>
              <a:rPr lang="en-US" altLang="en-US"/>
              <a:t>Ambil sebuah kopi transkrip dan baca</a:t>
            </a:r>
          </a:p>
          <a:p>
            <a:pPr marL="480060" lvl="1" indent="-205740">
              <a:defRPr/>
            </a:pPr>
            <a:r>
              <a:rPr lang="en-US" altLang="en-US"/>
              <a:t>Lihat dokumen, text, atau pembicaraan untuk mengetahui tema yang muncul</a:t>
            </a:r>
          </a:p>
          <a:p>
            <a:pPr marL="480060" lvl="1" indent="-205740">
              <a:defRPr/>
            </a:pPr>
            <a:r>
              <a:rPr lang="en-US" altLang="en-US"/>
              <a:t>Apa yg orang paling banyak diceritakan </a:t>
            </a:r>
          </a:p>
          <a:p>
            <a:pPr marL="480060" lvl="1" indent="-205740">
              <a:defRPr/>
            </a:pPr>
            <a:r>
              <a:rPr lang="en-US" altLang="en-US"/>
              <a:t>Bagaimana tema saling berhubungan</a:t>
            </a:r>
          </a:p>
          <a:p>
            <a:pPr marL="480060" lvl="1" indent="-205740">
              <a:defRPr/>
            </a:pPr>
            <a:r>
              <a:rPr lang="en-US" altLang="en-US"/>
              <a:t>Buat catatan singkat di pinggir batas transkrip tentang inti informasi</a:t>
            </a:r>
          </a:p>
        </p:txBody>
      </p:sp>
    </p:spTree>
    <p:extLst>
      <p:ext uri="{BB962C8B-B14F-4D97-AF65-F5344CB8AC3E}">
        <p14:creationId xmlns:p14="http://schemas.microsoft.com/office/powerpoint/2010/main" val="13645820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ADD1C20-1F7B-C042-9443-293F1BEF1754}"/>
              </a:ext>
            </a:extLst>
          </p:cNvPr>
          <p:cNvSpPr>
            <a:spLocks noGrp="1"/>
          </p:cNvSpPr>
          <p:nvPr>
            <p:ph type="body" idx="1"/>
          </p:nvPr>
        </p:nvSpPr>
        <p:spPr/>
        <p:txBody>
          <a:bodyPr>
            <a:normAutofit fontScale="62500" lnSpcReduction="20000"/>
          </a:bodyPr>
          <a:lstStyle/>
          <a:p>
            <a:r>
              <a:rPr lang="en-US" dirty="0" err="1"/>
              <a:t>Wawancara</a:t>
            </a:r>
            <a:r>
              <a:rPr lang="en-US" dirty="0"/>
              <a:t> </a:t>
            </a:r>
            <a:r>
              <a:rPr lang="en-US" dirty="0" err="1"/>
              <a:t>mendalam</a:t>
            </a:r>
            <a:r>
              <a:rPr lang="en-US" dirty="0"/>
              <a:t> </a:t>
            </a:r>
            <a:r>
              <a:rPr lang="en-US" dirty="0" err="1"/>
              <a:t>dng</a:t>
            </a:r>
            <a:r>
              <a:rPr lang="en-US" dirty="0"/>
              <a:t> 1 </a:t>
            </a:r>
            <a:r>
              <a:rPr lang="en-US" dirty="0" err="1"/>
              <a:t>subjek</a:t>
            </a:r>
            <a:endParaRPr lang="en-US" dirty="0"/>
          </a:p>
          <a:p>
            <a:r>
              <a:rPr lang="en-US" dirty="0" err="1"/>
              <a:t>Buat</a:t>
            </a:r>
            <a:r>
              <a:rPr lang="en-US" dirty="0"/>
              <a:t> </a:t>
            </a:r>
            <a:r>
              <a:rPr lang="en-US" dirty="0" err="1"/>
              <a:t>Koding</a:t>
            </a:r>
            <a:endParaRPr lang="en-US" dirty="0"/>
          </a:p>
          <a:p>
            <a:r>
              <a:rPr lang="en-US" dirty="0" err="1"/>
              <a:t>Buat</a:t>
            </a:r>
            <a:r>
              <a:rPr lang="en-US" dirty="0"/>
              <a:t> </a:t>
            </a:r>
            <a:r>
              <a:rPr lang="en-US" dirty="0" err="1"/>
              <a:t>Kategori</a:t>
            </a:r>
            <a:endParaRPr lang="en-US" dirty="0"/>
          </a:p>
          <a:p>
            <a:r>
              <a:rPr lang="en-US" dirty="0" err="1"/>
              <a:t>Temukan</a:t>
            </a:r>
            <a:r>
              <a:rPr lang="en-US" dirty="0"/>
              <a:t> </a:t>
            </a:r>
            <a:r>
              <a:rPr lang="en-US" dirty="0" err="1"/>
              <a:t>Tema</a:t>
            </a:r>
            <a:endParaRPr lang="en-US" dirty="0"/>
          </a:p>
        </p:txBody>
      </p:sp>
      <p:sp>
        <p:nvSpPr>
          <p:cNvPr id="4" name="Title 3">
            <a:extLst>
              <a:ext uri="{FF2B5EF4-FFF2-40B4-BE49-F238E27FC236}">
                <a16:creationId xmlns:a16="http://schemas.microsoft.com/office/drawing/2014/main" id="{38E4AB70-CAF0-2C4D-B688-EC5F36E94CD9}"/>
              </a:ext>
            </a:extLst>
          </p:cNvPr>
          <p:cNvSpPr>
            <a:spLocks noGrp="1"/>
          </p:cNvSpPr>
          <p:nvPr>
            <p:ph type="title"/>
          </p:nvPr>
        </p:nvSpPr>
        <p:spPr/>
        <p:txBody>
          <a:bodyPr>
            <a:normAutofit fontScale="90000"/>
          </a:bodyPr>
          <a:lstStyle/>
          <a:p>
            <a:r>
              <a:rPr lang="en-US" dirty="0" err="1"/>
              <a:t>Tugas</a:t>
            </a:r>
            <a:r>
              <a:rPr lang="en-US" dirty="0"/>
              <a:t> (</a:t>
            </a:r>
            <a:r>
              <a:rPr lang="en-US" dirty="0" err="1"/>
              <a:t>pengganti</a:t>
            </a:r>
            <a:r>
              <a:rPr lang="en-US" dirty="0"/>
              <a:t> 1 TM)</a:t>
            </a:r>
          </a:p>
        </p:txBody>
      </p:sp>
    </p:spTree>
    <p:extLst>
      <p:ext uri="{BB962C8B-B14F-4D97-AF65-F5344CB8AC3E}">
        <p14:creationId xmlns:p14="http://schemas.microsoft.com/office/powerpoint/2010/main" val="8068362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02581" y="171450"/>
            <a:ext cx="6115050" cy="742950"/>
          </a:xfrm>
        </p:spPr>
        <p:txBody>
          <a:bodyPr>
            <a:normAutofit fontScale="90000"/>
          </a:bodyPr>
          <a:lstStyle/>
          <a:p>
            <a:pPr algn="ctr">
              <a:defRPr/>
            </a:pPr>
            <a:r>
              <a:rPr lang="en-US" altLang="en-US"/>
              <a:t>Menganalisa data kualitatif</a:t>
            </a:r>
          </a:p>
        </p:txBody>
      </p:sp>
      <p:sp>
        <p:nvSpPr>
          <p:cNvPr id="78851" name="Rectangle 3"/>
          <p:cNvSpPr>
            <a:spLocks noGrp="1" noChangeArrowheads="1"/>
          </p:cNvSpPr>
          <p:nvPr>
            <p:ph sz="quarter" idx="1"/>
          </p:nvPr>
        </p:nvSpPr>
        <p:spPr>
          <a:xfrm>
            <a:off x="1602582" y="1200150"/>
            <a:ext cx="5885743" cy="3371850"/>
          </a:xfrm>
        </p:spPr>
        <p:txBody>
          <a:bodyPr/>
          <a:lstStyle/>
          <a:p>
            <a:r>
              <a:rPr lang="en-US" altLang="en-US" sz="2025" dirty="0">
                <a:cs typeface="FreesiaUPC" pitchFamily="34" charset="-34"/>
              </a:rPr>
              <a:t>CONTENT ANALYSIS</a:t>
            </a:r>
          </a:p>
          <a:p>
            <a:pPr lvl="1"/>
            <a:r>
              <a:rPr lang="en-US" altLang="en-US" sz="1650" dirty="0" err="1">
                <a:cs typeface="FreesiaUPC" pitchFamily="34" charset="-34"/>
              </a:rPr>
              <a:t>Berapa</a:t>
            </a:r>
            <a:r>
              <a:rPr lang="en-US" altLang="en-US" sz="1650" dirty="0">
                <a:cs typeface="FreesiaUPC" pitchFamily="34" charset="-34"/>
              </a:rPr>
              <a:t> </a:t>
            </a:r>
            <a:r>
              <a:rPr lang="en-US" altLang="en-US" sz="1650" dirty="0" err="1">
                <a:cs typeface="FreesiaUPC" pitchFamily="34" charset="-34"/>
              </a:rPr>
              <a:t>banyak</a:t>
            </a:r>
            <a:r>
              <a:rPr lang="en-US" altLang="en-US" sz="1650" dirty="0">
                <a:cs typeface="FreesiaUPC" pitchFamily="34" charset="-34"/>
              </a:rPr>
              <a:t> data </a:t>
            </a:r>
            <a:r>
              <a:rPr lang="en-US" altLang="en-US" sz="1650" dirty="0" err="1">
                <a:cs typeface="FreesiaUPC" pitchFamily="34" charset="-34"/>
              </a:rPr>
              <a:t>yg</a:t>
            </a:r>
            <a:r>
              <a:rPr lang="en-US" altLang="en-US" sz="1650" dirty="0">
                <a:cs typeface="FreesiaUPC" pitchFamily="34" charset="-34"/>
              </a:rPr>
              <a:t> </a:t>
            </a:r>
            <a:r>
              <a:rPr lang="en-US" altLang="en-US" sz="1650" dirty="0" err="1">
                <a:cs typeface="FreesiaUPC" pitchFamily="34" charset="-34"/>
              </a:rPr>
              <a:t>dianalisis</a:t>
            </a:r>
            <a:r>
              <a:rPr lang="en-US" altLang="en-US" sz="1650" dirty="0">
                <a:cs typeface="FreesiaUPC" pitchFamily="34" charset="-34"/>
              </a:rPr>
              <a:t> ( </a:t>
            </a:r>
            <a:r>
              <a:rPr lang="en-US" altLang="en-US" sz="1650" dirty="0" err="1">
                <a:cs typeface="FreesiaUPC" pitchFamily="34" charset="-34"/>
              </a:rPr>
              <a:t>sebuah</a:t>
            </a:r>
            <a:r>
              <a:rPr lang="en-US" altLang="en-US" sz="1650" dirty="0">
                <a:cs typeface="FreesiaUPC" pitchFamily="34" charset="-34"/>
              </a:rPr>
              <a:t> </a:t>
            </a:r>
            <a:r>
              <a:rPr lang="en-US" altLang="en-US" sz="1650" dirty="0" err="1">
                <a:cs typeface="FreesiaUPC" pitchFamily="34" charset="-34"/>
              </a:rPr>
              <a:t>alenia</a:t>
            </a:r>
            <a:r>
              <a:rPr lang="en-US" altLang="en-US" sz="1650" dirty="0">
                <a:cs typeface="FreesiaUPC" pitchFamily="34" charset="-34"/>
              </a:rPr>
              <a:t>, </a:t>
            </a:r>
            <a:r>
              <a:rPr lang="en-US" altLang="en-US" sz="1650" dirty="0" err="1">
                <a:cs typeface="FreesiaUPC" pitchFamily="34" charset="-34"/>
              </a:rPr>
              <a:t>kalimat</a:t>
            </a:r>
            <a:r>
              <a:rPr lang="en-US" altLang="en-US" sz="1650" dirty="0">
                <a:cs typeface="FreesiaUPC" pitchFamily="34" charset="-34"/>
              </a:rPr>
              <a:t>, phrase, </a:t>
            </a:r>
            <a:r>
              <a:rPr lang="en-US" altLang="en-US" sz="1650" dirty="0" err="1">
                <a:cs typeface="FreesiaUPC" pitchFamily="34" charset="-34"/>
              </a:rPr>
              <a:t>baris</a:t>
            </a:r>
            <a:r>
              <a:rPr lang="en-US" altLang="en-US" sz="1650" dirty="0">
                <a:cs typeface="FreesiaUPC" pitchFamily="34" charset="-34"/>
              </a:rPr>
              <a:t>) </a:t>
            </a:r>
            <a:r>
              <a:rPr lang="en-US" altLang="en-US" sz="1650" dirty="0" err="1">
                <a:cs typeface="FreesiaUPC" pitchFamily="34" charset="-34"/>
              </a:rPr>
              <a:t>harus</a:t>
            </a:r>
            <a:r>
              <a:rPr lang="en-US" altLang="en-US" sz="1650" dirty="0">
                <a:cs typeface="FreesiaUPC" pitchFamily="34" charset="-34"/>
              </a:rPr>
              <a:t> </a:t>
            </a:r>
            <a:r>
              <a:rPr lang="en-US" altLang="en-US" sz="1650" dirty="0" err="1">
                <a:cs typeface="FreesiaUPC" pitchFamily="34" charset="-34"/>
              </a:rPr>
              <a:t>disebutkan</a:t>
            </a:r>
            <a:r>
              <a:rPr lang="en-US" altLang="en-US" sz="1650" dirty="0">
                <a:cs typeface="FreesiaUPC" pitchFamily="34" charset="-34"/>
              </a:rPr>
              <a:t> </a:t>
            </a:r>
            <a:r>
              <a:rPr lang="en-US" altLang="en-US" sz="1650" dirty="0" err="1">
                <a:cs typeface="FreesiaUPC" pitchFamily="34" charset="-34"/>
              </a:rPr>
              <a:t>dan</a:t>
            </a:r>
            <a:r>
              <a:rPr lang="en-US" altLang="en-US" sz="1650" dirty="0">
                <a:cs typeface="FreesiaUPC" pitchFamily="34" charset="-34"/>
              </a:rPr>
              <a:t> </a:t>
            </a:r>
            <a:r>
              <a:rPr lang="en-US" altLang="en-US" sz="1650" dirty="0" err="1">
                <a:cs typeface="FreesiaUPC" pitchFamily="34" charset="-34"/>
              </a:rPr>
              <a:t>berpaku</a:t>
            </a:r>
            <a:r>
              <a:rPr lang="en-US" altLang="en-US" sz="1650" dirty="0">
                <a:cs typeface="FreesiaUPC" pitchFamily="34" charset="-34"/>
              </a:rPr>
              <a:t> </a:t>
            </a:r>
            <a:r>
              <a:rPr lang="en-US" altLang="en-US" sz="1650" dirty="0" err="1">
                <a:cs typeface="FreesiaUPC" pitchFamily="34" charset="-34"/>
              </a:rPr>
              <a:t>pada</a:t>
            </a:r>
            <a:r>
              <a:rPr lang="en-US" altLang="en-US" sz="1650" dirty="0">
                <a:cs typeface="FreesiaUPC" pitchFamily="34" charset="-34"/>
              </a:rPr>
              <a:t> </a:t>
            </a:r>
            <a:r>
              <a:rPr lang="en-US" altLang="en-US" sz="1650" dirty="0" err="1">
                <a:cs typeface="FreesiaUPC" pitchFamily="34" charset="-34"/>
              </a:rPr>
              <a:t>hal</a:t>
            </a:r>
            <a:r>
              <a:rPr lang="en-US" altLang="en-US" sz="1650" dirty="0">
                <a:cs typeface="FreesiaUPC" pitchFamily="34" charset="-34"/>
              </a:rPr>
              <a:t> </a:t>
            </a:r>
            <a:r>
              <a:rPr lang="en-US" altLang="en-US" sz="1650" dirty="0" err="1">
                <a:cs typeface="FreesiaUPC" pitchFamily="34" charset="-34"/>
              </a:rPr>
              <a:t>tersebut</a:t>
            </a:r>
            <a:r>
              <a:rPr lang="en-US" altLang="en-US" sz="1650" dirty="0">
                <a:cs typeface="FreesiaUPC" pitchFamily="34" charset="-34"/>
              </a:rPr>
              <a:t>.</a:t>
            </a:r>
          </a:p>
          <a:p>
            <a:pPr lvl="1"/>
            <a:r>
              <a:rPr lang="en-US" altLang="en-US" sz="1650" dirty="0" err="1">
                <a:cs typeface="FreesiaUPC" pitchFamily="34" charset="-34"/>
              </a:rPr>
              <a:t>Apa</a:t>
            </a:r>
            <a:r>
              <a:rPr lang="en-US" altLang="en-US" sz="1650" dirty="0">
                <a:cs typeface="FreesiaUPC" pitchFamily="34" charset="-34"/>
              </a:rPr>
              <a:t> unit </a:t>
            </a:r>
            <a:r>
              <a:rPr lang="en-US" altLang="en-US" sz="1650" dirty="0" err="1">
                <a:cs typeface="FreesiaUPC" pitchFamily="34" charset="-34"/>
              </a:rPr>
              <a:t>makna</a:t>
            </a:r>
            <a:r>
              <a:rPr lang="en-US" altLang="en-US" sz="1650" dirty="0">
                <a:cs typeface="FreesiaUPC" pitchFamily="34" charset="-34"/>
              </a:rPr>
              <a:t> </a:t>
            </a:r>
            <a:r>
              <a:rPr lang="en-US" altLang="en-US" sz="1650" dirty="0" err="1">
                <a:cs typeface="FreesiaUPC" pitchFamily="34" charset="-34"/>
              </a:rPr>
              <a:t>sesungguhnya</a:t>
            </a:r>
            <a:r>
              <a:rPr lang="en-US" altLang="en-US" sz="1650" dirty="0">
                <a:cs typeface="FreesiaUPC" pitchFamily="34" charset="-34"/>
              </a:rPr>
              <a:t>? </a:t>
            </a:r>
            <a:r>
              <a:rPr lang="en-US" altLang="en-US" sz="1650" dirty="0" err="1">
                <a:cs typeface="FreesiaUPC" pitchFamily="34" charset="-34"/>
              </a:rPr>
              <a:t>Penggunaan</a:t>
            </a:r>
            <a:r>
              <a:rPr lang="en-US" altLang="en-US" sz="1650" dirty="0">
                <a:cs typeface="FreesiaUPC" pitchFamily="34" charset="-34"/>
              </a:rPr>
              <a:t> </a:t>
            </a:r>
            <a:r>
              <a:rPr lang="en-US" altLang="en-US" sz="1650" dirty="0" err="1">
                <a:cs typeface="FreesiaUPC" pitchFamily="34" charset="-34"/>
              </a:rPr>
              <a:t>kategori</a:t>
            </a:r>
            <a:r>
              <a:rPr lang="en-US" altLang="en-US" sz="1650" dirty="0">
                <a:cs typeface="FreesiaUPC" pitchFamily="34" charset="-34"/>
              </a:rPr>
              <a:t> </a:t>
            </a:r>
            <a:r>
              <a:rPr lang="en-US" altLang="en-US" sz="1650" dirty="0" err="1">
                <a:cs typeface="FreesiaUPC" pitchFamily="34" charset="-34"/>
              </a:rPr>
              <a:t>harus</a:t>
            </a:r>
            <a:r>
              <a:rPr lang="en-US" altLang="en-US" sz="1650" dirty="0">
                <a:cs typeface="FreesiaUPC" pitchFamily="34" charset="-34"/>
              </a:rPr>
              <a:t>: </a:t>
            </a:r>
            <a:r>
              <a:rPr lang="en-US" altLang="en-US" sz="1650" dirty="0" err="1">
                <a:cs typeface="FreesiaUPC" pitchFamily="34" charset="-34"/>
              </a:rPr>
              <a:t>inklusif</a:t>
            </a:r>
            <a:r>
              <a:rPr lang="en-US" altLang="en-US" sz="1650" dirty="0">
                <a:cs typeface="FreesiaUPC" pitchFamily="34" charset="-34"/>
              </a:rPr>
              <a:t> (</a:t>
            </a:r>
            <a:r>
              <a:rPr lang="en-US" altLang="en-US" sz="1650" dirty="0" err="1">
                <a:cs typeface="FreesiaUPC" pitchFamily="34" charset="-34"/>
              </a:rPr>
              <a:t>semua</a:t>
            </a:r>
            <a:r>
              <a:rPr lang="en-US" altLang="en-US" sz="1650" dirty="0">
                <a:cs typeface="FreesiaUPC" pitchFamily="34" charset="-34"/>
              </a:rPr>
              <a:t> examples fit </a:t>
            </a:r>
            <a:r>
              <a:rPr lang="en-US" altLang="en-US" sz="1650" dirty="0" err="1">
                <a:cs typeface="FreesiaUPC" pitchFamily="34" charset="-34"/>
              </a:rPr>
              <a:t>sebuah</a:t>
            </a:r>
            <a:r>
              <a:rPr lang="en-US" altLang="en-US" sz="1650" dirty="0">
                <a:cs typeface="FreesiaUPC" pitchFamily="34" charset="-34"/>
              </a:rPr>
              <a:t> </a:t>
            </a:r>
            <a:r>
              <a:rPr lang="en-US" altLang="en-US" sz="1650" dirty="0" err="1">
                <a:cs typeface="FreesiaUPC" pitchFamily="34" charset="-34"/>
              </a:rPr>
              <a:t>kategori</a:t>
            </a:r>
            <a:r>
              <a:rPr lang="en-US" altLang="en-US" sz="1650" dirty="0">
                <a:cs typeface="FreesiaUPC" pitchFamily="34" charset="-34"/>
              </a:rPr>
              <a:t>) </a:t>
            </a:r>
            <a:r>
              <a:rPr lang="en-US" altLang="en-US" sz="1650" dirty="0" err="1">
                <a:cs typeface="FreesiaUPC" pitchFamily="34" charset="-34"/>
              </a:rPr>
              <a:t>atau</a:t>
            </a:r>
            <a:r>
              <a:rPr lang="en-US" altLang="en-US" sz="1650" dirty="0">
                <a:cs typeface="FreesiaUPC" pitchFamily="34" charset="-34"/>
              </a:rPr>
              <a:t> </a:t>
            </a:r>
            <a:r>
              <a:rPr lang="en-US" altLang="en-US" sz="1650" dirty="0" err="1">
                <a:cs typeface="FreesiaUPC" pitchFamily="34" charset="-34"/>
              </a:rPr>
              <a:t>saling</a:t>
            </a:r>
            <a:r>
              <a:rPr lang="en-US" altLang="en-US" sz="1650" dirty="0">
                <a:cs typeface="FreesiaUPC" pitchFamily="34" charset="-34"/>
              </a:rPr>
              <a:t> </a:t>
            </a:r>
            <a:r>
              <a:rPr lang="en-US" altLang="en-US" sz="1650" dirty="0" err="1">
                <a:cs typeface="FreesiaUPC" pitchFamily="34" charset="-34"/>
              </a:rPr>
              <a:t>berhubungan</a:t>
            </a:r>
            <a:r>
              <a:rPr lang="en-US" altLang="en-US" sz="1650" dirty="0">
                <a:cs typeface="FreesiaUPC" pitchFamily="34" charset="-34"/>
              </a:rPr>
              <a:t> /</a:t>
            </a:r>
            <a:r>
              <a:rPr lang="en-US" altLang="en-US" sz="1650" dirty="0" err="1">
                <a:cs typeface="FreesiaUPC" pitchFamily="34" charset="-34"/>
              </a:rPr>
              <a:t>berdiri</a:t>
            </a:r>
            <a:r>
              <a:rPr lang="en-US" altLang="en-US" sz="1650" dirty="0">
                <a:cs typeface="FreesiaUPC" pitchFamily="34" charset="-34"/>
              </a:rPr>
              <a:t> </a:t>
            </a:r>
            <a:r>
              <a:rPr lang="en-US" altLang="en-US" sz="1650" dirty="0" err="1">
                <a:cs typeface="FreesiaUPC" pitchFamily="34" charset="-34"/>
              </a:rPr>
              <a:t>sendiri</a:t>
            </a:r>
            <a:endParaRPr lang="en-US" altLang="en-US" sz="1650" dirty="0">
              <a:cs typeface="FreesiaUPC" pitchFamily="34" charset="-34"/>
            </a:endParaRPr>
          </a:p>
          <a:p>
            <a:pPr lvl="1"/>
            <a:r>
              <a:rPr lang="en-US" altLang="en-US" sz="1650" dirty="0" err="1">
                <a:cs typeface="FreesiaUPC" pitchFamily="34" charset="-34"/>
              </a:rPr>
              <a:t>Temukan</a:t>
            </a:r>
            <a:r>
              <a:rPr lang="en-US" altLang="en-US" sz="1650" dirty="0">
                <a:cs typeface="FreesiaUPC" pitchFamily="34" charset="-34"/>
              </a:rPr>
              <a:t> </a:t>
            </a:r>
            <a:r>
              <a:rPr lang="en-US" altLang="en-US" sz="1650" dirty="0" err="1">
                <a:cs typeface="FreesiaUPC" pitchFamily="34" charset="-34"/>
              </a:rPr>
              <a:t>secara</a:t>
            </a:r>
            <a:r>
              <a:rPr lang="en-US" altLang="en-US" sz="1650" dirty="0">
                <a:cs typeface="FreesiaUPC" pitchFamily="34" charset="-34"/>
              </a:rPr>
              <a:t> </a:t>
            </a:r>
            <a:r>
              <a:rPr lang="en-US" altLang="en-US" sz="1650" dirty="0" err="1">
                <a:cs typeface="FreesiaUPC" pitchFamily="34" charset="-34"/>
              </a:rPr>
              <a:t>tepat</a:t>
            </a:r>
            <a:r>
              <a:rPr lang="en-US" altLang="en-US" sz="1650" dirty="0">
                <a:cs typeface="FreesiaUPC" pitchFamily="34" charset="-34"/>
              </a:rPr>
              <a:t> </a:t>
            </a:r>
            <a:r>
              <a:rPr lang="en-US" altLang="en-US" sz="1650" dirty="0" err="1">
                <a:cs typeface="FreesiaUPC" pitchFamily="34" charset="-34"/>
              </a:rPr>
              <a:t>apa</a:t>
            </a:r>
            <a:r>
              <a:rPr lang="en-US" altLang="en-US" sz="1650" dirty="0">
                <a:cs typeface="FreesiaUPC" pitchFamily="34" charset="-34"/>
              </a:rPr>
              <a:t> hal2 yang </a:t>
            </a:r>
            <a:r>
              <a:rPr lang="en-US" altLang="en-US" sz="1650" dirty="0" err="1">
                <a:cs typeface="FreesiaUPC" pitchFamily="34" charset="-34"/>
              </a:rPr>
              <a:t>menjadi</a:t>
            </a:r>
            <a:r>
              <a:rPr lang="en-US" altLang="en-US" sz="1650" dirty="0">
                <a:cs typeface="FreesiaUPC" pitchFamily="34" charset="-34"/>
              </a:rPr>
              <a:t> </a:t>
            </a:r>
            <a:r>
              <a:rPr lang="en-US" altLang="en-US" sz="1650" dirty="0" err="1">
                <a:cs typeface="FreesiaUPC" pitchFamily="34" charset="-34"/>
              </a:rPr>
              <a:t>bahan</a:t>
            </a:r>
            <a:r>
              <a:rPr lang="en-US" altLang="en-US" sz="1650" dirty="0">
                <a:cs typeface="FreesiaUPC" pitchFamily="34" charset="-34"/>
              </a:rPr>
              <a:t> </a:t>
            </a:r>
            <a:r>
              <a:rPr lang="en-US" altLang="en-US" sz="1650" dirty="0" err="1">
                <a:cs typeface="FreesiaUPC" pitchFamily="34" charset="-34"/>
              </a:rPr>
              <a:t>atau</a:t>
            </a:r>
            <a:r>
              <a:rPr lang="en-US" altLang="en-US" sz="1650" dirty="0">
                <a:cs typeface="FreesiaUPC" pitchFamily="34" charset="-34"/>
              </a:rPr>
              <a:t> </a:t>
            </a:r>
            <a:r>
              <a:rPr lang="en-US" altLang="en-US" sz="1650" dirty="0" err="1">
                <a:cs typeface="FreesiaUPC" pitchFamily="34" charset="-34"/>
              </a:rPr>
              <a:t>tema</a:t>
            </a:r>
            <a:endParaRPr lang="en-US" altLang="en-US" sz="1650" dirty="0">
              <a:cs typeface="FreesiaUPC" pitchFamily="34" charset="-34"/>
            </a:endParaRPr>
          </a:p>
          <a:p>
            <a:pPr lvl="1"/>
            <a:r>
              <a:rPr lang="en-US" altLang="en-US" sz="1650" dirty="0" err="1">
                <a:cs typeface="FreesiaUPC" pitchFamily="34" charset="-34"/>
              </a:rPr>
              <a:t>Semua</a:t>
            </a:r>
            <a:r>
              <a:rPr lang="en-US" altLang="en-US" sz="1650" dirty="0">
                <a:cs typeface="FreesiaUPC" pitchFamily="34" charset="-34"/>
              </a:rPr>
              <a:t> data fit </a:t>
            </a:r>
            <a:r>
              <a:rPr lang="en-US" altLang="en-US" sz="1650" dirty="0" err="1">
                <a:cs typeface="FreesiaUPC" pitchFamily="34" charset="-34"/>
              </a:rPr>
              <a:t>dengan</a:t>
            </a:r>
            <a:r>
              <a:rPr lang="en-US" altLang="en-US" sz="1650" dirty="0">
                <a:cs typeface="FreesiaUPC" pitchFamily="34" charset="-34"/>
              </a:rPr>
              <a:t> </a:t>
            </a:r>
            <a:r>
              <a:rPr lang="en-US" altLang="en-US" sz="1650" dirty="0" err="1">
                <a:cs typeface="FreesiaUPC" pitchFamily="34" charset="-34"/>
              </a:rPr>
              <a:t>beberapa</a:t>
            </a:r>
            <a:r>
              <a:rPr lang="en-US" altLang="en-US" sz="1650" dirty="0">
                <a:cs typeface="FreesiaUPC" pitchFamily="34" charset="-34"/>
              </a:rPr>
              <a:t> </a:t>
            </a:r>
            <a:r>
              <a:rPr lang="en-US" altLang="en-US" sz="1650" dirty="0" err="1">
                <a:cs typeface="FreesiaUPC" pitchFamily="34" charset="-34"/>
              </a:rPr>
              <a:t>kategori</a:t>
            </a:r>
            <a:r>
              <a:rPr lang="en-US" altLang="en-US" sz="1650" dirty="0">
                <a:cs typeface="FreesiaUPC" pitchFamily="34" charset="-34"/>
              </a:rPr>
              <a:t>. </a:t>
            </a:r>
          </a:p>
        </p:txBody>
      </p:sp>
    </p:spTree>
    <p:extLst>
      <p:ext uri="{BB962C8B-B14F-4D97-AF65-F5344CB8AC3E}">
        <p14:creationId xmlns:p14="http://schemas.microsoft.com/office/powerpoint/2010/main" val="7110996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602581" y="171450"/>
            <a:ext cx="6115050" cy="742950"/>
          </a:xfrm>
        </p:spPr>
        <p:txBody>
          <a:bodyPr>
            <a:normAutofit fontScale="90000"/>
          </a:bodyPr>
          <a:lstStyle/>
          <a:p>
            <a:pPr algn="ctr">
              <a:defRPr/>
            </a:pPr>
            <a:r>
              <a:rPr lang="en-US" altLang="en-US"/>
              <a:t>Menganalisa data kualitatif</a:t>
            </a:r>
          </a:p>
        </p:txBody>
      </p:sp>
      <p:sp>
        <p:nvSpPr>
          <p:cNvPr id="79875" name="Rectangle 3"/>
          <p:cNvSpPr>
            <a:spLocks noGrp="1" noChangeArrowheads="1"/>
          </p:cNvSpPr>
          <p:nvPr>
            <p:ph sz="quarter" idx="1"/>
          </p:nvPr>
        </p:nvSpPr>
        <p:spPr>
          <a:xfrm>
            <a:off x="1602582" y="1200150"/>
            <a:ext cx="5939749" cy="3371850"/>
          </a:xfrm>
        </p:spPr>
        <p:txBody>
          <a:bodyPr/>
          <a:lstStyle/>
          <a:p>
            <a:r>
              <a:rPr lang="en-US" altLang="en-US" dirty="0">
                <a:cs typeface="FreesiaUPC" pitchFamily="34" charset="-34"/>
              </a:rPr>
              <a:t>Heuristic analysis (phenomenological emphasis- </a:t>
            </a:r>
            <a:r>
              <a:rPr lang="en-US" altLang="en-US" dirty="0" err="1">
                <a:cs typeface="FreesiaUPC" pitchFamily="34" charset="-34"/>
              </a:rPr>
              <a:t>bagaimana</a:t>
            </a:r>
            <a:r>
              <a:rPr lang="en-US" altLang="en-US" dirty="0">
                <a:cs typeface="FreesiaUPC" pitchFamily="34" charset="-34"/>
              </a:rPr>
              <a:t> </a:t>
            </a:r>
            <a:r>
              <a:rPr lang="en-US" altLang="en-US" dirty="0" err="1">
                <a:cs typeface="FreesiaUPC" pitchFamily="34" charset="-34"/>
              </a:rPr>
              <a:t>seseorang</a:t>
            </a:r>
            <a:r>
              <a:rPr lang="en-US" altLang="en-US" dirty="0">
                <a:cs typeface="FreesiaUPC" pitchFamily="34" charset="-34"/>
              </a:rPr>
              <a:t> </a:t>
            </a:r>
            <a:r>
              <a:rPr lang="en-US" altLang="en-US" dirty="0" err="1">
                <a:cs typeface="FreesiaUPC" pitchFamily="34" charset="-34"/>
              </a:rPr>
              <a:t>berpengalaman</a:t>
            </a:r>
            <a:r>
              <a:rPr lang="en-US" altLang="en-US" dirty="0">
                <a:cs typeface="FreesiaUPC" pitchFamily="34" charset="-34"/>
              </a:rPr>
              <a:t> dg </a:t>
            </a:r>
            <a:r>
              <a:rPr lang="en-US" altLang="en-US" dirty="0" err="1">
                <a:cs typeface="FreesiaUPC" pitchFamily="34" charset="-34"/>
              </a:rPr>
              <a:t>dunianya</a:t>
            </a:r>
            <a:endParaRPr lang="en-US" altLang="en-US" dirty="0">
              <a:cs typeface="FreesiaUPC" pitchFamily="34" charset="-34"/>
            </a:endParaRPr>
          </a:p>
          <a:p>
            <a:pPr lvl="1"/>
            <a:r>
              <a:rPr lang="en-US" altLang="en-US" dirty="0" err="1">
                <a:cs typeface="FreesiaUPC" pitchFamily="34" charset="-34"/>
              </a:rPr>
              <a:t>Menekankan</a:t>
            </a:r>
            <a:r>
              <a:rPr lang="en-US" altLang="en-US" dirty="0">
                <a:cs typeface="FreesiaUPC" pitchFamily="34" charset="-34"/>
              </a:rPr>
              <a:t> </a:t>
            </a:r>
            <a:r>
              <a:rPr lang="en-US" altLang="en-US" dirty="0" err="1">
                <a:cs typeface="FreesiaUPC" pitchFamily="34" charset="-34"/>
              </a:rPr>
              <a:t>pada</a:t>
            </a:r>
            <a:r>
              <a:rPr lang="en-US" altLang="en-US" dirty="0">
                <a:cs typeface="FreesiaUPC" pitchFamily="34" charset="-34"/>
              </a:rPr>
              <a:t> </a:t>
            </a:r>
            <a:r>
              <a:rPr lang="en-US" altLang="en-US" dirty="0" err="1">
                <a:cs typeface="FreesiaUPC" pitchFamily="34" charset="-34"/>
              </a:rPr>
              <a:t>arti</a:t>
            </a:r>
            <a:r>
              <a:rPr lang="en-US" altLang="en-US" dirty="0">
                <a:cs typeface="FreesiaUPC" pitchFamily="34" charset="-34"/>
              </a:rPr>
              <a:t>/</a:t>
            </a:r>
            <a:r>
              <a:rPr lang="en-US" altLang="en-US" dirty="0" err="1">
                <a:cs typeface="FreesiaUPC" pitchFamily="34" charset="-34"/>
              </a:rPr>
              <a:t>makna</a:t>
            </a:r>
            <a:r>
              <a:rPr lang="en-US" altLang="en-US" dirty="0">
                <a:cs typeface="FreesiaUPC" pitchFamily="34" charset="-34"/>
              </a:rPr>
              <a:t> </a:t>
            </a:r>
            <a:r>
              <a:rPr lang="en-US" altLang="en-US" dirty="0" err="1">
                <a:cs typeface="FreesiaUPC" pitchFamily="34" charset="-34"/>
              </a:rPr>
              <a:t>bagi</a:t>
            </a:r>
            <a:r>
              <a:rPr lang="en-US" altLang="en-US" dirty="0">
                <a:cs typeface="FreesiaUPC" pitchFamily="34" charset="-34"/>
              </a:rPr>
              <a:t> </a:t>
            </a:r>
            <a:r>
              <a:rPr lang="en-US" altLang="en-US" dirty="0" err="1">
                <a:cs typeface="FreesiaUPC" pitchFamily="34" charset="-34"/>
              </a:rPr>
              <a:t>individu</a:t>
            </a:r>
            <a:r>
              <a:rPr lang="en-US" altLang="en-US" dirty="0">
                <a:cs typeface="FreesiaUPC" pitchFamily="34" charset="-34"/>
              </a:rPr>
              <a:t> (</a:t>
            </a:r>
            <a:r>
              <a:rPr lang="en-US" altLang="en-US" dirty="0" err="1">
                <a:cs typeface="FreesiaUPC" pitchFamily="34" charset="-34"/>
              </a:rPr>
              <a:t>tdk</a:t>
            </a:r>
            <a:r>
              <a:rPr lang="en-US" altLang="en-US" dirty="0">
                <a:cs typeface="FreesiaUPC" pitchFamily="34" charset="-34"/>
              </a:rPr>
              <a:t> </a:t>
            </a:r>
            <a:r>
              <a:rPr lang="en-US" altLang="en-US" dirty="0" err="1">
                <a:cs typeface="FreesiaUPC" pitchFamily="34" charset="-34"/>
              </a:rPr>
              <a:t>ada</a:t>
            </a:r>
            <a:r>
              <a:rPr lang="en-US" altLang="en-US" dirty="0">
                <a:cs typeface="FreesiaUPC" pitchFamily="34" charset="-34"/>
              </a:rPr>
              <a:t> </a:t>
            </a:r>
            <a:r>
              <a:rPr lang="en-US" altLang="en-US" i="1" dirty="0">
                <a:cs typeface="FreesiaUPC" pitchFamily="34" charset="-34"/>
              </a:rPr>
              <a:t>share construction</a:t>
            </a:r>
            <a:r>
              <a:rPr lang="en-US" altLang="en-US" dirty="0">
                <a:cs typeface="FreesiaUPC" pitchFamily="34" charset="-34"/>
              </a:rPr>
              <a:t>).</a:t>
            </a:r>
          </a:p>
          <a:p>
            <a:pPr lvl="1"/>
            <a:r>
              <a:rPr lang="en-US" altLang="en-US" dirty="0" err="1">
                <a:cs typeface="FreesiaUPC" pitchFamily="34" charset="-34"/>
              </a:rPr>
              <a:t>Masuk</a:t>
            </a:r>
            <a:r>
              <a:rPr lang="en-US" altLang="en-US" dirty="0">
                <a:cs typeface="FreesiaUPC" pitchFamily="34" charset="-34"/>
              </a:rPr>
              <a:t> </a:t>
            </a:r>
            <a:r>
              <a:rPr lang="en-US" altLang="en-US" dirty="0" err="1">
                <a:cs typeface="FreesiaUPC" pitchFamily="34" charset="-34"/>
              </a:rPr>
              <a:t>ke</a:t>
            </a:r>
            <a:r>
              <a:rPr lang="en-US" altLang="en-US" dirty="0">
                <a:cs typeface="FreesiaUPC" pitchFamily="34" charset="-34"/>
              </a:rPr>
              <a:t> </a:t>
            </a:r>
            <a:r>
              <a:rPr lang="en-US" altLang="en-US" dirty="0" err="1">
                <a:cs typeface="FreesiaUPC" pitchFamily="34" charset="-34"/>
              </a:rPr>
              <a:t>pandangan</a:t>
            </a:r>
            <a:r>
              <a:rPr lang="en-US" altLang="en-US" dirty="0">
                <a:cs typeface="FreesiaUPC" pitchFamily="34" charset="-34"/>
              </a:rPr>
              <a:t> orang </a:t>
            </a:r>
            <a:r>
              <a:rPr lang="en-US" altLang="en-US" dirty="0" err="1">
                <a:cs typeface="FreesiaUPC" pitchFamily="34" charset="-34"/>
              </a:rPr>
              <a:t>yg</a:t>
            </a:r>
            <a:r>
              <a:rPr lang="en-US" altLang="en-US" dirty="0">
                <a:cs typeface="FreesiaUPC" pitchFamily="34" charset="-34"/>
              </a:rPr>
              <a:t> </a:t>
            </a:r>
            <a:r>
              <a:rPr lang="en-US" altLang="en-US" dirty="0" err="1">
                <a:cs typeface="FreesiaUPC" pitchFamily="34" charset="-34"/>
              </a:rPr>
              <a:t>mengalami</a:t>
            </a:r>
            <a:r>
              <a:rPr lang="en-US" altLang="en-US" dirty="0">
                <a:cs typeface="FreesiaUPC" pitchFamily="34" charset="-34"/>
              </a:rPr>
              <a:t> </a:t>
            </a:r>
            <a:r>
              <a:rPr lang="en-US" altLang="en-US" dirty="0" err="1">
                <a:cs typeface="FreesiaUPC" pitchFamily="34" charset="-34"/>
              </a:rPr>
              <a:t>peristiwa</a:t>
            </a:r>
            <a:r>
              <a:rPr lang="en-US" altLang="en-US" dirty="0">
                <a:cs typeface="FreesiaUPC" pitchFamily="34" charset="-34"/>
              </a:rPr>
              <a:t> </a:t>
            </a:r>
            <a:r>
              <a:rPr lang="en-US" altLang="en-US" dirty="0" err="1">
                <a:cs typeface="FreesiaUPC" pitchFamily="34" charset="-34"/>
              </a:rPr>
              <a:t>tersebut</a:t>
            </a:r>
            <a:r>
              <a:rPr lang="en-US" altLang="en-US" dirty="0">
                <a:cs typeface="FreesiaUPC" pitchFamily="34" charset="-34"/>
              </a:rPr>
              <a:t>.</a:t>
            </a:r>
          </a:p>
          <a:p>
            <a:pPr lvl="1">
              <a:buFont typeface="Wingdings" pitchFamily="2" charset="2"/>
              <a:buNone/>
            </a:pPr>
            <a:endParaRPr lang="en-US" altLang="en-US" dirty="0">
              <a:cs typeface="FreesiaUPC" pitchFamily="34" charset="-34"/>
            </a:endParaRPr>
          </a:p>
        </p:txBody>
      </p:sp>
    </p:spTree>
    <p:extLst>
      <p:ext uri="{BB962C8B-B14F-4D97-AF65-F5344CB8AC3E}">
        <p14:creationId xmlns:p14="http://schemas.microsoft.com/office/powerpoint/2010/main" val="1294888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02581" y="171450"/>
            <a:ext cx="6115050" cy="742950"/>
          </a:xfrm>
        </p:spPr>
        <p:txBody>
          <a:bodyPr>
            <a:normAutofit fontScale="90000"/>
          </a:bodyPr>
          <a:lstStyle/>
          <a:p>
            <a:pPr algn="ctr">
              <a:defRPr/>
            </a:pPr>
            <a:r>
              <a:rPr lang="en-US" altLang="en-US"/>
              <a:t>Menganalisa data kualitatif</a:t>
            </a:r>
          </a:p>
        </p:txBody>
      </p:sp>
      <p:sp>
        <p:nvSpPr>
          <p:cNvPr id="81923" name="Rectangle 3"/>
          <p:cNvSpPr>
            <a:spLocks noGrp="1" noChangeArrowheads="1"/>
          </p:cNvSpPr>
          <p:nvPr>
            <p:ph sz="quarter" idx="1"/>
          </p:nvPr>
        </p:nvSpPr>
        <p:spPr>
          <a:xfrm>
            <a:off x="1602581" y="1200150"/>
            <a:ext cx="6115050" cy="3371850"/>
          </a:xfrm>
        </p:spPr>
        <p:txBody>
          <a:bodyPr>
            <a:normAutofit fontScale="92500" lnSpcReduction="20000"/>
          </a:bodyPr>
          <a:lstStyle/>
          <a:p>
            <a:pPr>
              <a:lnSpc>
                <a:spcPct val="90000"/>
              </a:lnSpc>
            </a:pPr>
            <a:r>
              <a:rPr lang="en-US" altLang="en-US">
                <a:cs typeface="FreesiaUPC" pitchFamily="34" charset="-34"/>
              </a:rPr>
              <a:t>Narrative analysis (studi the individual’s speech)</a:t>
            </a:r>
          </a:p>
          <a:p>
            <a:pPr lvl="1">
              <a:lnSpc>
                <a:spcPct val="90000"/>
              </a:lnSpc>
            </a:pPr>
            <a:r>
              <a:rPr lang="en-US" altLang="en-US">
                <a:cs typeface="FreesiaUPC" pitchFamily="34" charset="-34"/>
              </a:rPr>
              <a:t>Berbeda dg discourse analysis yang melihat interaksi sedangkan ini lebih individual</a:t>
            </a:r>
          </a:p>
          <a:p>
            <a:pPr lvl="1">
              <a:lnSpc>
                <a:spcPct val="90000"/>
              </a:lnSpc>
            </a:pPr>
            <a:r>
              <a:rPr lang="en-US" altLang="en-US">
                <a:cs typeface="FreesiaUPC" pitchFamily="34" charset="-34"/>
              </a:rPr>
              <a:t>The story is what person shares about self</a:t>
            </a:r>
          </a:p>
          <a:p>
            <a:pPr lvl="1">
              <a:lnSpc>
                <a:spcPct val="90000"/>
              </a:lnSpc>
            </a:pPr>
            <a:r>
              <a:rPr lang="en-US" altLang="en-US">
                <a:cs typeface="FreesiaUPC" pitchFamily="34" charset="-34"/>
              </a:rPr>
              <a:t>Studi tentang otobiographi dan perbandingan antaranya</a:t>
            </a:r>
          </a:p>
          <a:p>
            <a:pPr lvl="1">
              <a:lnSpc>
                <a:spcPct val="90000"/>
              </a:lnSpc>
            </a:pPr>
            <a:r>
              <a:rPr lang="en-US" altLang="en-US">
                <a:cs typeface="FreesiaUPC" pitchFamily="34" charset="-34"/>
              </a:rPr>
              <a:t>Dapat meliputi studi tentang studi tentang literature, diaries atau folklore</a:t>
            </a:r>
          </a:p>
        </p:txBody>
      </p:sp>
    </p:spTree>
    <p:extLst>
      <p:ext uri="{BB962C8B-B14F-4D97-AF65-F5344CB8AC3E}">
        <p14:creationId xmlns:p14="http://schemas.microsoft.com/office/powerpoint/2010/main" val="34804223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602581" y="171450"/>
            <a:ext cx="6115050" cy="742950"/>
          </a:xfrm>
        </p:spPr>
        <p:txBody>
          <a:bodyPr>
            <a:normAutofit fontScale="90000"/>
          </a:bodyPr>
          <a:lstStyle/>
          <a:p>
            <a:pPr algn="ctr">
              <a:defRPr/>
            </a:pPr>
            <a:r>
              <a:rPr lang="en-US" altLang="en-US"/>
              <a:t>Menganalisa data kualitatif</a:t>
            </a:r>
          </a:p>
        </p:txBody>
      </p:sp>
      <p:sp>
        <p:nvSpPr>
          <p:cNvPr id="72707" name="Rectangle 3"/>
          <p:cNvSpPr>
            <a:spLocks noGrp="1" noChangeArrowheads="1"/>
          </p:cNvSpPr>
          <p:nvPr>
            <p:ph sz="quarter" idx="1"/>
          </p:nvPr>
        </p:nvSpPr>
        <p:spPr>
          <a:xfrm>
            <a:off x="1602581" y="1200150"/>
            <a:ext cx="6115050" cy="3371850"/>
          </a:xfrm>
        </p:spPr>
        <p:txBody>
          <a:bodyPr>
            <a:normAutofit fontScale="92500" lnSpcReduction="20000"/>
          </a:bodyPr>
          <a:lstStyle/>
          <a:p>
            <a:pPr marL="240030" indent="-240030">
              <a:defRPr/>
            </a:pPr>
            <a:r>
              <a:rPr lang="en-US" altLang="en-US"/>
              <a:t>Discourse analysis (FGD)</a:t>
            </a:r>
          </a:p>
          <a:p>
            <a:pPr marL="480060" lvl="1" indent="-205740">
              <a:defRPr/>
            </a:pPr>
            <a:r>
              <a:rPr lang="en-US" altLang="en-US"/>
              <a:t>Analisis linguistik tentang flow komunikasi</a:t>
            </a:r>
          </a:p>
          <a:p>
            <a:pPr marL="480060" lvl="1" indent="-205740">
              <a:defRPr/>
            </a:pPr>
            <a:r>
              <a:rPr lang="en-US" altLang="en-US"/>
              <a:t>Biasanya menggunakan tape analisis sehingga dapat di replayed</a:t>
            </a:r>
          </a:p>
          <a:p>
            <a:pPr marL="480060" lvl="1" indent="-205740">
              <a:defRPr/>
            </a:pPr>
            <a:r>
              <a:rPr lang="en-US" altLang="en-US"/>
              <a:t>Beberapa orang berdiskusi (tdk individual)</a:t>
            </a:r>
          </a:p>
          <a:p>
            <a:pPr marL="480060" lvl="1" indent="-205740">
              <a:defRPr/>
            </a:pPr>
            <a:r>
              <a:rPr lang="en-US" altLang="en-US"/>
              <a:t>Cari pola pertanyaannya, apa yg plg banyak didiskusikan, siapa yang mendominasi waktu dan bagaimana pola interaksinya. </a:t>
            </a:r>
          </a:p>
        </p:txBody>
      </p:sp>
    </p:spTree>
    <p:extLst>
      <p:ext uri="{BB962C8B-B14F-4D97-AF65-F5344CB8AC3E}">
        <p14:creationId xmlns:p14="http://schemas.microsoft.com/office/powerpoint/2010/main" val="41607376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602581" y="171450"/>
            <a:ext cx="6115050" cy="742950"/>
          </a:xfrm>
        </p:spPr>
        <p:txBody>
          <a:bodyPr>
            <a:normAutofit fontScale="90000"/>
          </a:bodyPr>
          <a:lstStyle/>
          <a:p>
            <a:pPr algn="ctr">
              <a:defRPr/>
            </a:pPr>
            <a:r>
              <a:rPr lang="en-US" altLang="en-US"/>
              <a:t>Menganalisa data kualitatif</a:t>
            </a:r>
          </a:p>
        </p:txBody>
      </p:sp>
      <p:sp>
        <p:nvSpPr>
          <p:cNvPr id="83971" name="Rectangle 3"/>
          <p:cNvSpPr>
            <a:spLocks noGrp="1" noChangeArrowheads="1"/>
          </p:cNvSpPr>
          <p:nvPr>
            <p:ph sz="quarter" idx="1"/>
          </p:nvPr>
        </p:nvSpPr>
        <p:spPr>
          <a:xfrm>
            <a:off x="1602581" y="1200150"/>
            <a:ext cx="6115050" cy="3371850"/>
          </a:xfrm>
        </p:spPr>
        <p:txBody>
          <a:bodyPr/>
          <a:lstStyle/>
          <a:p>
            <a:r>
              <a:rPr lang="en-US" altLang="en-US">
                <a:cs typeface="FreesiaUPC" pitchFamily="34" charset="-34"/>
              </a:rPr>
              <a:t>Semiotics analysis</a:t>
            </a:r>
          </a:p>
          <a:p>
            <a:pPr lvl="1"/>
            <a:r>
              <a:rPr lang="en-US" altLang="en-US">
                <a:cs typeface="FreesiaUPC" pitchFamily="34" charset="-34"/>
              </a:rPr>
              <a:t> ilmu tentang tanda, simbol dan bodi language</a:t>
            </a:r>
          </a:p>
          <a:p>
            <a:pPr lvl="1"/>
            <a:r>
              <a:rPr lang="en-US" altLang="en-US">
                <a:cs typeface="FreesiaUPC" pitchFamily="34" charset="-34"/>
              </a:rPr>
              <a:t>Menentukan bagaimana makna dari tanda, simbol  dibangun. </a:t>
            </a:r>
          </a:p>
          <a:p>
            <a:pPr lvl="1"/>
            <a:r>
              <a:rPr lang="en-US" altLang="en-US">
                <a:cs typeface="FreesiaUPC" pitchFamily="34" charset="-34"/>
              </a:rPr>
              <a:t>Makna yang muncul dari hubungan dengan faktor2 lain</a:t>
            </a:r>
          </a:p>
        </p:txBody>
      </p:sp>
    </p:spTree>
    <p:extLst>
      <p:ext uri="{BB962C8B-B14F-4D97-AF65-F5344CB8AC3E}">
        <p14:creationId xmlns:p14="http://schemas.microsoft.com/office/powerpoint/2010/main" val="24943420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602581" y="171450"/>
            <a:ext cx="6115050" cy="742950"/>
          </a:xfrm>
        </p:spPr>
        <p:txBody>
          <a:bodyPr>
            <a:normAutofit fontScale="90000"/>
          </a:bodyPr>
          <a:lstStyle/>
          <a:p>
            <a:pPr algn="ctr">
              <a:defRPr/>
            </a:pPr>
            <a:r>
              <a:rPr lang="en-US" altLang="en-US"/>
              <a:t>Menganalisa data kualitatif</a:t>
            </a:r>
          </a:p>
        </p:txBody>
      </p:sp>
      <p:sp>
        <p:nvSpPr>
          <p:cNvPr id="84995" name="Rectangle 3"/>
          <p:cNvSpPr>
            <a:spLocks noGrp="1" noChangeArrowheads="1"/>
          </p:cNvSpPr>
          <p:nvPr>
            <p:ph sz="quarter" idx="1"/>
          </p:nvPr>
        </p:nvSpPr>
        <p:spPr>
          <a:xfrm>
            <a:off x="1602581" y="1200150"/>
            <a:ext cx="6115050" cy="3371850"/>
          </a:xfrm>
        </p:spPr>
        <p:txBody>
          <a:bodyPr/>
          <a:lstStyle/>
          <a:p>
            <a:r>
              <a:rPr lang="en-US" altLang="en-US" sz="2025" dirty="0">
                <a:cs typeface="FreesiaUPC" pitchFamily="34" charset="-34"/>
              </a:rPr>
              <a:t>Hermeneutical analysis (making sense of a written text)</a:t>
            </a:r>
          </a:p>
          <a:p>
            <a:pPr lvl="1"/>
            <a:r>
              <a:rPr lang="en-US" altLang="en-US" sz="1650" dirty="0">
                <a:cs typeface="FreesiaUPC" pitchFamily="34" charset="-34"/>
              </a:rPr>
              <a:t> </a:t>
            </a:r>
            <a:r>
              <a:rPr lang="en-US" altLang="en-US" sz="1650" dirty="0" err="1">
                <a:cs typeface="FreesiaUPC" pitchFamily="34" charset="-34"/>
              </a:rPr>
              <a:t>tidak</a:t>
            </a:r>
            <a:r>
              <a:rPr lang="en-US" altLang="en-US" sz="1650" dirty="0">
                <a:cs typeface="FreesiaUPC" pitchFamily="34" charset="-34"/>
              </a:rPr>
              <a:t> </a:t>
            </a:r>
            <a:r>
              <a:rPr lang="en-US" altLang="en-US" sz="1650" dirty="0" err="1">
                <a:cs typeface="FreesiaUPC" pitchFamily="34" charset="-34"/>
              </a:rPr>
              <a:t>melihat</a:t>
            </a:r>
            <a:r>
              <a:rPr lang="en-US" altLang="en-US" sz="1650" dirty="0">
                <a:cs typeface="FreesiaUPC" pitchFamily="34" charset="-34"/>
              </a:rPr>
              <a:t> </a:t>
            </a:r>
            <a:r>
              <a:rPr lang="en-US" altLang="en-US" sz="1650" dirty="0" err="1">
                <a:cs typeface="FreesiaUPC" pitchFamily="34" charset="-34"/>
              </a:rPr>
              <a:t>arti</a:t>
            </a:r>
            <a:r>
              <a:rPr lang="en-US" altLang="en-US" sz="1650" dirty="0">
                <a:cs typeface="FreesiaUPC" pitchFamily="34" charset="-34"/>
              </a:rPr>
              <a:t> </a:t>
            </a:r>
            <a:r>
              <a:rPr lang="en-US" altLang="en-US" sz="1650" dirty="0" err="1">
                <a:cs typeface="FreesiaUPC" pitchFamily="34" charset="-34"/>
              </a:rPr>
              <a:t>obyektif</a:t>
            </a:r>
            <a:r>
              <a:rPr lang="en-US" altLang="en-US" sz="1650" dirty="0">
                <a:cs typeface="FreesiaUPC" pitchFamily="34" charset="-34"/>
              </a:rPr>
              <a:t> </a:t>
            </a:r>
            <a:r>
              <a:rPr lang="en-US" altLang="en-US" sz="1650" dirty="0" err="1">
                <a:cs typeface="FreesiaUPC" pitchFamily="34" charset="-34"/>
              </a:rPr>
              <a:t>dari</a:t>
            </a:r>
            <a:r>
              <a:rPr lang="en-US" altLang="en-US" sz="1650" dirty="0">
                <a:cs typeface="FreesiaUPC" pitchFamily="34" charset="-34"/>
              </a:rPr>
              <a:t> </a:t>
            </a:r>
            <a:r>
              <a:rPr lang="en-US" altLang="en-US" sz="1650" dirty="0" err="1">
                <a:cs typeface="FreesiaUPC" pitchFamily="34" charset="-34"/>
              </a:rPr>
              <a:t>teks</a:t>
            </a:r>
            <a:r>
              <a:rPr lang="en-US" altLang="en-US" sz="1650" dirty="0">
                <a:cs typeface="FreesiaUPC" pitchFamily="34" charset="-34"/>
              </a:rPr>
              <a:t>, </a:t>
            </a:r>
            <a:r>
              <a:rPr lang="en-US" altLang="en-US" sz="1650" dirty="0" err="1">
                <a:cs typeface="FreesiaUPC" pitchFamily="34" charset="-34"/>
              </a:rPr>
              <a:t>tetapi</a:t>
            </a:r>
            <a:r>
              <a:rPr lang="en-US" altLang="en-US" sz="1650" dirty="0">
                <a:cs typeface="FreesiaUPC" pitchFamily="34" charset="-34"/>
              </a:rPr>
              <a:t> </a:t>
            </a:r>
            <a:r>
              <a:rPr lang="en-US" altLang="en-US" sz="1650" dirty="0" err="1">
                <a:cs typeface="FreesiaUPC" pitchFamily="34" charset="-34"/>
              </a:rPr>
              <a:t>melihat</a:t>
            </a:r>
            <a:r>
              <a:rPr lang="en-US" altLang="en-US" sz="1650" dirty="0">
                <a:cs typeface="FreesiaUPC" pitchFamily="34" charset="-34"/>
              </a:rPr>
              <a:t> </a:t>
            </a:r>
            <a:r>
              <a:rPr lang="en-US" altLang="en-US" sz="1650" dirty="0" err="1">
                <a:cs typeface="FreesiaUPC" pitchFamily="34" charset="-34"/>
              </a:rPr>
              <a:t>arti</a:t>
            </a:r>
            <a:r>
              <a:rPr lang="en-US" altLang="en-US" sz="1650" dirty="0">
                <a:cs typeface="FreesiaUPC" pitchFamily="34" charset="-34"/>
              </a:rPr>
              <a:t> </a:t>
            </a:r>
            <a:r>
              <a:rPr lang="en-US" altLang="en-US" sz="1650" dirty="0" err="1">
                <a:cs typeface="FreesiaUPC" pitchFamily="34" charset="-34"/>
              </a:rPr>
              <a:t>teks</a:t>
            </a:r>
            <a:r>
              <a:rPr lang="en-US" altLang="en-US" sz="1650" dirty="0">
                <a:cs typeface="FreesiaUPC" pitchFamily="34" charset="-34"/>
              </a:rPr>
              <a:t> </a:t>
            </a:r>
            <a:r>
              <a:rPr lang="en-US" altLang="en-US" sz="1650" dirty="0" err="1">
                <a:cs typeface="FreesiaUPC" pitchFamily="34" charset="-34"/>
              </a:rPr>
              <a:t>untuk</a:t>
            </a:r>
            <a:r>
              <a:rPr lang="en-US" altLang="en-US" sz="1650" dirty="0">
                <a:cs typeface="FreesiaUPC" pitchFamily="34" charset="-34"/>
              </a:rPr>
              <a:t> </a:t>
            </a:r>
            <a:r>
              <a:rPr lang="en-US" altLang="en-US" sz="1650" dirty="0" err="1">
                <a:cs typeface="FreesiaUPC" pitchFamily="34" charset="-34"/>
              </a:rPr>
              <a:t>situasi</a:t>
            </a:r>
            <a:r>
              <a:rPr lang="en-US" altLang="en-US" sz="1650" dirty="0">
                <a:cs typeface="FreesiaUPC" pitchFamily="34" charset="-34"/>
              </a:rPr>
              <a:t> orang </a:t>
            </a:r>
            <a:r>
              <a:rPr lang="en-US" altLang="en-US" sz="1650" dirty="0" err="1">
                <a:cs typeface="FreesiaUPC" pitchFamily="34" charset="-34"/>
              </a:rPr>
              <a:t>tersebut</a:t>
            </a:r>
            <a:r>
              <a:rPr lang="en-US" altLang="en-US" sz="1650" dirty="0">
                <a:cs typeface="FreesiaUPC" pitchFamily="34" charset="-34"/>
              </a:rPr>
              <a:t>. </a:t>
            </a:r>
            <a:r>
              <a:rPr lang="en-US" altLang="en-US" sz="1650" dirty="0" err="1">
                <a:cs typeface="FreesiaUPC" pitchFamily="34" charset="-34"/>
              </a:rPr>
              <a:t>Cerita</a:t>
            </a:r>
            <a:r>
              <a:rPr lang="en-US" altLang="en-US" sz="1650" dirty="0">
                <a:cs typeface="FreesiaUPC" pitchFamily="34" charset="-34"/>
              </a:rPr>
              <a:t> </a:t>
            </a:r>
            <a:r>
              <a:rPr lang="en-US" altLang="en-US" sz="1650" dirty="0" err="1">
                <a:cs typeface="FreesiaUPC" pitchFamily="34" charset="-34"/>
              </a:rPr>
              <a:t>tentang</a:t>
            </a:r>
            <a:r>
              <a:rPr lang="en-US" altLang="en-US" sz="1650" dirty="0">
                <a:cs typeface="FreesiaUPC" pitchFamily="34" charset="-34"/>
              </a:rPr>
              <a:t> </a:t>
            </a:r>
            <a:r>
              <a:rPr lang="en-US" altLang="en-US" sz="1650" dirty="0" err="1">
                <a:cs typeface="FreesiaUPC" pitchFamily="34" charset="-34"/>
              </a:rPr>
              <a:t>mereka</a:t>
            </a:r>
            <a:r>
              <a:rPr lang="en-US" altLang="en-US" sz="1650" dirty="0">
                <a:cs typeface="FreesiaUPC" pitchFamily="34" charset="-34"/>
              </a:rPr>
              <a:t> dg </a:t>
            </a:r>
            <a:r>
              <a:rPr lang="en-US" altLang="en-US" sz="1650" dirty="0" err="1">
                <a:cs typeface="FreesiaUPC" pitchFamily="34" charset="-34"/>
              </a:rPr>
              <a:t>bahasa</a:t>
            </a:r>
            <a:r>
              <a:rPr lang="en-US" altLang="en-US" sz="1650" dirty="0">
                <a:cs typeface="FreesiaUPC" pitchFamily="34" charset="-34"/>
              </a:rPr>
              <a:t> </a:t>
            </a:r>
            <a:r>
              <a:rPr lang="en-US" altLang="en-US" sz="1650" dirty="0" err="1">
                <a:cs typeface="FreesiaUPC" pitchFamily="34" charset="-34"/>
              </a:rPr>
              <a:t>mereka</a:t>
            </a:r>
            <a:r>
              <a:rPr lang="en-US" altLang="en-US" sz="1650" dirty="0">
                <a:cs typeface="FreesiaUPC" pitchFamily="34" charset="-34"/>
              </a:rPr>
              <a:t> </a:t>
            </a:r>
          </a:p>
          <a:p>
            <a:pPr lvl="1"/>
            <a:r>
              <a:rPr lang="en-US" sz="1800" dirty="0" err="1"/>
              <a:t>Gunakan</a:t>
            </a:r>
            <a:r>
              <a:rPr lang="en-US" sz="1800" dirty="0"/>
              <a:t> </a:t>
            </a:r>
            <a:r>
              <a:rPr lang="en-US" sz="1800" dirty="0" err="1"/>
              <a:t>konteks-waktu</a:t>
            </a:r>
            <a:r>
              <a:rPr lang="en-US" sz="1800" dirty="0"/>
              <a:t> </a:t>
            </a:r>
            <a:r>
              <a:rPr lang="en-US" sz="1800" dirty="0" err="1"/>
              <a:t>dan</a:t>
            </a:r>
            <a:r>
              <a:rPr lang="en-US" sz="1800" dirty="0"/>
              <a:t> </a:t>
            </a:r>
            <a:r>
              <a:rPr lang="en-US" sz="1800" dirty="0" err="1"/>
              <a:t>tempat</a:t>
            </a:r>
            <a:r>
              <a:rPr lang="en-US" sz="1800" dirty="0"/>
              <a:t> </a:t>
            </a:r>
            <a:r>
              <a:rPr lang="en-US" sz="1800" dirty="0" err="1"/>
              <a:t>penulisan</a:t>
            </a:r>
            <a:r>
              <a:rPr lang="en-US" sz="1800" dirty="0"/>
              <a:t> </a:t>
            </a:r>
            <a:r>
              <a:rPr lang="en-US" sz="1800" dirty="0" err="1"/>
              <a:t>Untuk</a:t>
            </a:r>
            <a:r>
              <a:rPr lang="en-US" sz="1800" dirty="0"/>
              <a:t> </a:t>
            </a:r>
            <a:r>
              <a:rPr lang="en-US" sz="1800" dirty="0" err="1"/>
              <a:t>memahami</a:t>
            </a:r>
            <a:endParaRPr lang="en-US" sz="1800" dirty="0"/>
          </a:p>
          <a:p>
            <a:pPr lvl="1"/>
            <a:r>
              <a:rPr lang="en-US" altLang="en-US" sz="1650" dirty="0" err="1">
                <a:cs typeface="FreesiaUPC" pitchFamily="34" charset="-34"/>
              </a:rPr>
              <a:t>Apa</a:t>
            </a:r>
            <a:r>
              <a:rPr lang="en-US" altLang="en-US" sz="1650" dirty="0">
                <a:cs typeface="FreesiaUPC" pitchFamily="34" charset="-34"/>
              </a:rPr>
              <a:t> </a:t>
            </a:r>
            <a:r>
              <a:rPr lang="en-US" altLang="en-US" sz="1650" dirty="0" err="1">
                <a:cs typeface="FreesiaUPC" pitchFamily="34" charset="-34"/>
              </a:rPr>
              <a:t>situasi</a:t>
            </a:r>
            <a:r>
              <a:rPr lang="en-US" altLang="en-US" sz="1650" dirty="0">
                <a:cs typeface="FreesiaUPC" pitchFamily="34" charset="-34"/>
              </a:rPr>
              <a:t> </a:t>
            </a:r>
            <a:r>
              <a:rPr lang="en-US" altLang="en-US" sz="1650" dirty="0" err="1">
                <a:cs typeface="FreesiaUPC" pitchFamily="34" charset="-34"/>
              </a:rPr>
              <a:t>budaya</a:t>
            </a:r>
            <a:r>
              <a:rPr lang="en-US" altLang="en-US" sz="1650" dirty="0">
                <a:cs typeface="FreesiaUPC" pitchFamily="34" charset="-34"/>
              </a:rPr>
              <a:t> yang </a:t>
            </a:r>
            <a:r>
              <a:rPr lang="en-US" altLang="en-US" sz="1650" dirty="0" err="1">
                <a:cs typeface="FreesiaUPC" pitchFamily="34" charset="-34"/>
              </a:rPr>
              <a:t>melatarbelakangi</a:t>
            </a:r>
            <a:r>
              <a:rPr lang="en-US" altLang="en-US" sz="1650" dirty="0">
                <a:cs typeface="FreesiaUPC" pitchFamily="34" charset="-34"/>
              </a:rPr>
              <a:t>.</a:t>
            </a:r>
          </a:p>
          <a:p>
            <a:pPr lvl="1"/>
            <a:r>
              <a:rPr lang="en-US" altLang="en-US" sz="1650" dirty="0" err="1">
                <a:cs typeface="FreesiaUPC" pitchFamily="34" charset="-34"/>
              </a:rPr>
              <a:t>Dapatkan</a:t>
            </a:r>
            <a:r>
              <a:rPr lang="en-US" altLang="en-US" sz="1650" dirty="0">
                <a:cs typeface="FreesiaUPC" pitchFamily="34" charset="-34"/>
              </a:rPr>
              <a:t> tema2 </a:t>
            </a:r>
            <a:r>
              <a:rPr lang="en-US" altLang="en-US" sz="1650" dirty="0" err="1">
                <a:cs typeface="FreesiaUPC" pitchFamily="34" charset="-34"/>
              </a:rPr>
              <a:t>dan</a:t>
            </a:r>
            <a:r>
              <a:rPr lang="en-US" altLang="en-US" sz="1650" dirty="0">
                <a:cs typeface="FreesiaUPC" pitchFamily="34" charset="-34"/>
              </a:rPr>
              <a:t> </a:t>
            </a:r>
            <a:r>
              <a:rPr lang="en-US" altLang="en-US" sz="1650" dirty="0" err="1">
                <a:cs typeface="FreesiaUPC" pitchFamily="34" charset="-34"/>
              </a:rPr>
              <a:t>hubungkan</a:t>
            </a:r>
            <a:r>
              <a:rPr lang="en-US" altLang="en-US" sz="1650" dirty="0">
                <a:cs typeface="FreesiaUPC" pitchFamily="34" charset="-34"/>
              </a:rPr>
              <a:t> dialectical context</a:t>
            </a:r>
          </a:p>
        </p:txBody>
      </p:sp>
    </p:spTree>
    <p:extLst>
      <p:ext uri="{BB962C8B-B14F-4D97-AF65-F5344CB8AC3E}">
        <p14:creationId xmlns:p14="http://schemas.microsoft.com/office/powerpoint/2010/main" val="33310178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602581" y="171450"/>
            <a:ext cx="6115050" cy="742950"/>
          </a:xfrm>
        </p:spPr>
        <p:txBody>
          <a:bodyPr>
            <a:normAutofit fontScale="90000"/>
          </a:bodyPr>
          <a:lstStyle/>
          <a:p>
            <a:pPr algn="ctr">
              <a:defRPr/>
            </a:pPr>
            <a:r>
              <a:rPr lang="en-US" altLang="en-US"/>
              <a:t>Menganalisis data Kualitatif</a:t>
            </a:r>
          </a:p>
        </p:txBody>
      </p:sp>
      <p:sp>
        <p:nvSpPr>
          <p:cNvPr id="86019" name="Rectangle 3"/>
          <p:cNvSpPr>
            <a:spLocks noGrp="1" noChangeArrowheads="1"/>
          </p:cNvSpPr>
          <p:nvPr>
            <p:ph sz="quarter" idx="1"/>
          </p:nvPr>
        </p:nvSpPr>
        <p:spPr>
          <a:xfrm>
            <a:off x="1602581" y="1200150"/>
            <a:ext cx="6115050" cy="3371850"/>
          </a:xfrm>
        </p:spPr>
        <p:txBody>
          <a:bodyPr/>
          <a:lstStyle/>
          <a:p>
            <a:r>
              <a:rPr lang="en-US" altLang="en-US" sz="2025">
                <a:cs typeface="FreesiaUPC" pitchFamily="34" charset="-34"/>
              </a:rPr>
              <a:t>Constant comparison / grounded theory</a:t>
            </a:r>
          </a:p>
          <a:p>
            <a:pPr lvl="1"/>
            <a:r>
              <a:rPr lang="en-US" altLang="en-US" sz="1650">
                <a:cs typeface="FreesiaUPC" pitchFamily="34" charset="-34"/>
              </a:rPr>
              <a:t>Melihat dokumen seperti field notes</a:t>
            </a:r>
          </a:p>
          <a:p>
            <a:pPr lvl="1"/>
            <a:r>
              <a:rPr lang="en-US" altLang="en-US" sz="1650">
                <a:cs typeface="FreesiaUPC" pitchFamily="34" charset="-34"/>
              </a:rPr>
              <a:t>Melihat indikator untuk kategori-2 dalam kejadian dan perilaku</a:t>
            </a:r>
            <a:r>
              <a:rPr lang="en-US" altLang="en-US" sz="1650">
                <a:cs typeface="FreesiaUPC" pitchFamily="34" charset="-34"/>
                <a:sym typeface="Wingdings" pitchFamily="2" charset="2"/>
              </a:rPr>
              <a:t> beri nama dan beri kode dalam dokumen</a:t>
            </a:r>
          </a:p>
          <a:p>
            <a:pPr lvl="1"/>
            <a:r>
              <a:rPr lang="en-US" altLang="en-US" sz="1650">
                <a:cs typeface="FreesiaUPC" pitchFamily="34" charset="-34"/>
              </a:rPr>
              <a:t>Bandingkan kode untuk menemukan konsistensi dan perbedaan</a:t>
            </a:r>
          </a:p>
          <a:p>
            <a:pPr lvl="1"/>
            <a:r>
              <a:rPr lang="en-US" altLang="en-US" sz="1650">
                <a:cs typeface="FreesiaUPC" pitchFamily="34" charset="-34"/>
              </a:rPr>
              <a:t>Catatan tentang perbandingan antar categori dan categori baru yg muncul</a:t>
            </a:r>
          </a:p>
          <a:p>
            <a:pPr lvl="1"/>
            <a:r>
              <a:rPr lang="en-US" altLang="en-US" sz="1650">
                <a:cs typeface="FreesiaUPC" pitchFamily="34" charset="-34"/>
              </a:rPr>
              <a:t>Kategori tertentu bisa menjadi fokus utama</a:t>
            </a:r>
          </a:p>
          <a:p>
            <a:pPr lvl="1">
              <a:buFont typeface="Wingdings" pitchFamily="2" charset="2"/>
              <a:buNone/>
            </a:pPr>
            <a:endParaRPr lang="en-US" altLang="en-US" sz="1650">
              <a:cs typeface="FreesiaUPC" pitchFamily="34" charset="-34"/>
              <a:sym typeface="Wingdings" pitchFamily="2" charset="2"/>
            </a:endParaRPr>
          </a:p>
          <a:p>
            <a:pPr lvl="1"/>
            <a:endParaRPr lang="en-US" altLang="en-US" sz="1650">
              <a:cs typeface="FreesiaUPC" pitchFamily="34" charset="-34"/>
            </a:endParaRPr>
          </a:p>
        </p:txBody>
      </p:sp>
    </p:spTree>
    <p:extLst>
      <p:ext uri="{BB962C8B-B14F-4D97-AF65-F5344CB8AC3E}">
        <p14:creationId xmlns:p14="http://schemas.microsoft.com/office/powerpoint/2010/main" val="21548977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602581" y="171450"/>
            <a:ext cx="6115050" cy="742950"/>
          </a:xfrm>
        </p:spPr>
        <p:txBody>
          <a:bodyPr>
            <a:normAutofit fontScale="90000"/>
          </a:bodyPr>
          <a:lstStyle/>
          <a:p>
            <a:pPr algn="ctr">
              <a:defRPr/>
            </a:pPr>
            <a:r>
              <a:rPr lang="en-US" altLang="en-US"/>
              <a:t>Menganalisis data kualitatif</a:t>
            </a:r>
          </a:p>
        </p:txBody>
      </p:sp>
      <p:sp>
        <p:nvSpPr>
          <p:cNvPr id="87043" name="Rectangle 3"/>
          <p:cNvSpPr>
            <a:spLocks noGrp="1" noChangeArrowheads="1"/>
          </p:cNvSpPr>
          <p:nvPr>
            <p:ph sz="quarter" idx="1"/>
          </p:nvPr>
        </p:nvSpPr>
        <p:spPr>
          <a:xfrm>
            <a:off x="1602581" y="1200150"/>
            <a:ext cx="6115050" cy="3371850"/>
          </a:xfrm>
        </p:spPr>
        <p:txBody>
          <a:bodyPr/>
          <a:lstStyle/>
          <a:p>
            <a:r>
              <a:rPr lang="en-US" altLang="en-US">
                <a:cs typeface="FreesiaUPC" pitchFamily="34" charset="-34"/>
              </a:rPr>
              <a:t>Typology --</a:t>
            </a:r>
            <a:r>
              <a:rPr lang="en-US" altLang="en-US">
                <a:cs typeface="FreesiaUPC" pitchFamily="34" charset="-34"/>
                <a:sym typeface="Wingdings" pitchFamily="2" charset="2"/>
              </a:rPr>
              <a:t> sebuah sistem klasifikasi yang diambil dari tema, patterns</a:t>
            </a:r>
          </a:p>
          <a:p>
            <a:pPr lvl="1"/>
            <a:r>
              <a:rPr lang="en-US" altLang="en-US">
                <a:cs typeface="FreesiaUPC" pitchFamily="34" charset="-34"/>
              </a:rPr>
              <a:t>Idealnya, kategori harus ekslusif dan sempurna jika memungkinkan</a:t>
            </a:r>
          </a:p>
          <a:p>
            <a:pPr lvl="1"/>
            <a:r>
              <a:rPr lang="en-US" altLang="en-US">
                <a:cs typeface="FreesiaUPC" pitchFamily="34" charset="-34"/>
              </a:rPr>
              <a:t>List kategori: tindakan, aktivitas, meaning, partisipasi, hubungan, setting</a:t>
            </a:r>
          </a:p>
          <a:p>
            <a:pPr lvl="1">
              <a:buFont typeface="Wingdings" pitchFamily="2" charset="2"/>
              <a:buNone/>
            </a:pPr>
            <a:endParaRPr lang="en-US" altLang="en-US">
              <a:cs typeface="FreesiaUPC" pitchFamily="34" charset="-34"/>
            </a:endParaRPr>
          </a:p>
        </p:txBody>
      </p:sp>
    </p:spTree>
    <p:extLst>
      <p:ext uri="{BB962C8B-B14F-4D97-AF65-F5344CB8AC3E}">
        <p14:creationId xmlns:p14="http://schemas.microsoft.com/office/powerpoint/2010/main" val="30306196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8594</TotalTime>
  <Words>3668</Words>
  <Application>Microsoft Macintosh PowerPoint</Application>
  <PresentationFormat>On-screen Show (16:9)</PresentationFormat>
  <Paragraphs>548</Paragraphs>
  <Slides>101</Slides>
  <Notes>3</Notes>
  <HiddenSlides>4</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101</vt:i4>
      </vt:variant>
    </vt:vector>
  </HeadingPairs>
  <TitlesOfParts>
    <vt:vector size="116" baseType="lpstr">
      <vt:lpstr>ＭＳ Ｐゴシック</vt:lpstr>
      <vt:lpstr>Agency FB</vt:lpstr>
      <vt:lpstr>Angsana New</vt:lpstr>
      <vt:lpstr>Arial</vt:lpstr>
      <vt:lpstr>Arial Black</vt:lpstr>
      <vt:lpstr>Calibri</vt:lpstr>
      <vt:lpstr>Franklin Gothic Demi</vt:lpstr>
      <vt:lpstr>FreesiaUPC</vt:lpstr>
      <vt:lpstr>Lucida Handwriting</vt:lpstr>
      <vt:lpstr>Monotype Corsiva</vt:lpstr>
      <vt:lpstr>Times New Roman</vt:lpstr>
      <vt:lpstr>Tw Cen MT</vt:lpstr>
      <vt:lpstr>Wingdings</vt:lpstr>
      <vt:lpstr>Wingdings 2</vt:lpstr>
      <vt:lpstr>Median</vt:lpstr>
      <vt:lpstr>   OVERVIEW PENELITIAN KUALITATIF (INTRO, KARAKTERISTIK,  PENGUMPULAN DATA, ANALISIS)</vt:lpstr>
      <vt:lpstr>PowerPoint Presentation</vt:lpstr>
      <vt:lpstr>Gambar apa?</vt:lpstr>
      <vt:lpstr>PowerPoint Presentation</vt:lpstr>
      <vt:lpstr>Penelitian kualitatif...</vt:lpstr>
      <vt:lpstr>PENELITIAN KUALITATIF ADALAH </vt:lpstr>
      <vt:lpstr>Definisi Penelitian Kualitatif</vt:lpstr>
      <vt:lpstr>PowerPoint Presentation</vt:lpstr>
      <vt:lpstr>Simbol apa E ?</vt:lpstr>
      <vt:lpstr>Kapan memilih Kualitatif atau Kuantitatif</vt:lpstr>
      <vt:lpstr>Perbandingan Kuantitatif &amp; kualitatif</vt:lpstr>
      <vt:lpstr>Perbandingan Kuantitatif &amp; kualitatif</vt:lpstr>
      <vt:lpstr>Kapan menggunakan penelian kualitatif?</vt:lpstr>
      <vt:lpstr>Penelitian Kualitatif VS Kuantitatif </vt:lpstr>
      <vt:lpstr>Perhatikan Proses penelitian kuantitatif dan kualitatif berikut...  Apa bedanya?</vt:lpstr>
      <vt:lpstr>The quantitative research process</vt:lpstr>
      <vt:lpstr>The qualitative research process</vt:lpstr>
      <vt:lpstr>Sikap Peneliti Kualitatif :</vt:lpstr>
      <vt:lpstr>Keterampilan yang diperlukan dalam penelitian kualitatif:</vt:lpstr>
      <vt:lpstr>Apa pendapat Anda?</vt:lpstr>
      <vt:lpstr>Karakteristik Penelitian Kualitatif</vt:lpstr>
      <vt:lpstr>Untuk melakukan penelitian kualitatif, anda perlu...</vt:lpstr>
      <vt:lpstr>Prinsip Pengumpulan Data Kualitatif</vt:lpstr>
      <vt:lpstr>Sumber Informasi Penelitian Kualitatif</vt:lpstr>
      <vt:lpstr>Karakteristik Penelitian Kualitatif</vt:lpstr>
      <vt:lpstr>Karakteristik Penelitian Kualitatif</vt:lpstr>
      <vt:lpstr>Penelitian Kualitatif</vt:lpstr>
      <vt:lpstr>Jenis Penelitian Kualitatif</vt:lpstr>
      <vt:lpstr>Naratif</vt:lpstr>
      <vt:lpstr>Case studies</vt:lpstr>
      <vt:lpstr>Case study</vt:lpstr>
      <vt:lpstr>Case study</vt:lpstr>
      <vt:lpstr>Fenomenologi</vt:lpstr>
      <vt:lpstr>Fenomenologi</vt:lpstr>
      <vt:lpstr>Fenomenologi</vt:lpstr>
      <vt:lpstr>Ethnografi</vt:lpstr>
      <vt:lpstr>Ethnography</vt:lpstr>
      <vt:lpstr>Ethnography</vt:lpstr>
      <vt:lpstr>Ethnography</vt:lpstr>
      <vt:lpstr>Grounded Theory</vt:lpstr>
      <vt:lpstr>Grounded study</vt:lpstr>
      <vt:lpstr>Grounded study</vt:lpstr>
      <vt:lpstr>Grounded study</vt:lpstr>
      <vt:lpstr>Pengumpulan data Kualitatif</vt:lpstr>
      <vt:lpstr>Teknik Wawancara Mendalam  (Indepth Interview)</vt:lpstr>
      <vt:lpstr>PowerPoint Presentation</vt:lpstr>
      <vt:lpstr>PowerPoint Presentation</vt:lpstr>
      <vt:lpstr>PowerPoint Presentation</vt:lpstr>
      <vt:lpstr>PowerPoint Presentation</vt:lpstr>
      <vt:lpstr>PowerPoint Presentation</vt:lpstr>
      <vt:lpstr>PowerPoint Presentation</vt:lpstr>
      <vt:lpstr>Lanjutan …</vt:lpstr>
      <vt:lpstr>PowerPoint Presentation</vt:lpstr>
      <vt:lpstr>PowerPoint Presentation</vt:lpstr>
      <vt:lpstr>Lanjutan …</vt:lpstr>
      <vt:lpstr>PowerPoint Presentation</vt:lpstr>
      <vt:lpstr>MEREKAM WAWANCARA</vt:lpstr>
      <vt:lpstr>MENYUSUN PEDOMAN WAWANCARA</vt:lpstr>
      <vt:lpstr>Tugas</vt:lpstr>
      <vt:lpstr>Focus Group Discussion</vt:lpstr>
      <vt:lpstr>Focus Group discussion</vt:lpstr>
      <vt:lpstr>Kunci FGD</vt:lpstr>
      <vt:lpstr>Langkah melakukan FGD</vt:lpstr>
      <vt:lpstr>Memilih Topik untuk  FGD</vt:lpstr>
      <vt:lpstr>Anggota FGD</vt:lpstr>
      <vt:lpstr>Besar grup dan Jumlah Grup</vt:lpstr>
      <vt:lpstr>Keunikan Data FGD</vt:lpstr>
      <vt:lpstr>Konstruksi Sosial Data</vt:lpstr>
      <vt:lpstr>OBSERVASI</vt:lpstr>
      <vt:lpstr>Observasi</vt:lpstr>
      <vt:lpstr>Teknik pengumpulan data dengan observasi</vt:lpstr>
      <vt:lpstr>OBSERVATION</vt:lpstr>
      <vt:lpstr>Sampling dalam Penelitian Kualitatif</vt:lpstr>
      <vt:lpstr>Validitas &amp; Reliabilitas</vt:lpstr>
      <vt:lpstr>Validitas Data Kualitatif</vt:lpstr>
      <vt:lpstr>Macam Triangulasi</vt:lpstr>
      <vt:lpstr>Analisa data kualitatif ≈ Mengamati pola Puzzle</vt:lpstr>
      <vt:lpstr>Hasil analisanya….</vt:lpstr>
      <vt:lpstr>Proses analisis data kualitatif</vt:lpstr>
      <vt:lpstr>Menangani data kualitatif</vt:lpstr>
      <vt:lpstr>Menangani data kualitatif</vt:lpstr>
      <vt:lpstr>ANALISIS DATA</vt:lpstr>
      <vt:lpstr>Tahapan Analisa Kualitatif</vt:lpstr>
      <vt:lpstr>Identifikasi Meaning Unit</vt:lpstr>
      <vt:lpstr>Selanjutnya… dalam laporan…</vt:lpstr>
      <vt:lpstr>Contoh</vt:lpstr>
      <vt:lpstr>Exercise…</vt:lpstr>
      <vt:lpstr>Contoh Kode, Kategori, Tema</vt:lpstr>
      <vt:lpstr>Contoh Kode, Kategori, Tema</vt:lpstr>
      <vt:lpstr>Menganalisa data kualitatif</vt:lpstr>
      <vt:lpstr>Tugas (pengganti 1 TM)</vt:lpstr>
      <vt:lpstr>Menganalisa data kualitatif</vt:lpstr>
      <vt:lpstr>Menganalisa data kualitatif</vt:lpstr>
      <vt:lpstr>Menganalisa data kualitatif</vt:lpstr>
      <vt:lpstr>Menganalisa data kualitatif</vt:lpstr>
      <vt:lpstr>Menganalisa data kualitatif</vt:lpstr>
      <vt:lpstr>Menganalisa data kualitatif</vt:lpstr>
      <vt:lpstr>Menganalisis data Kualitatif</vt:lpstr>
      <vt:lpstr>Menganalisis data kualitatif</vt:lpstr>
      <vt:lpstr>Metode analisis data</vt:lpstr>
      <vt:lpstr>Penggunaan Soft-ware dalam analisis data kualitatif</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Qualitative Research</dc:title>
  <dc:creator>Off</dc:creator>
  <cp:lastModifiedBy>Microsoft Office User</cp:lastModifiedBy>
  <cp:revision>224</cp:revision>
  <dcterms:created xsi:type="dcterms:W3CDTF">2007-11-04T09:04:23Z</dcterms:created>
  <dcterms:modified xsi:type="dcterms:W3CDTF">2019-12-17T01:56:54Z</dcterms:modified>
</cp:coreProperties>
</file>