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3" r:id="rId3"/>
    <p:sldId id="294" r:id="rId4"/>
    <p:sldId id="296" r:id="rId5"/>
    <p:sldId id="295" r:id="rId6"/>
    <p:sldId id="297" r:id="rId7"/>
    <p:sldId id="317" r:id="rId8"/>
    <p:sldId id="300" r:id="rId9"/>
    <p:sldId id="301" r:id="rId10"/>
    <p:sldId id="302" r:id="rId11"/>
    <p:sldId id="303" r:id="rId12"/>
    <p:sldId id="304" r:id="rId13"/>
    <p:sldId id="305" r:id="rId14"/>
    <p:sldId id="314" r:id="rId15"/>
    <p:sldId id="31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6" r:id="rId25"/>
    <p:sldId id="258" r:id="rId26"/>
    <p:sldId id="286" r:id="rId27"/>
    <p:sldId id="287" r:id="rId28"/>
    <p:sldId id="288" r:id="rId29"/>
    <p:sldId id="289" r:id="rId30"/>
    <p:sldId id="259" r:id="rId31"/>
    <p:sldId id="284" r:id="rId32"/>
    <p:sldId id="285" r:id="rId33"/>
    <p:sldId id="263" r:id="rId34"/>
    <p:sldId id="262" r:id="rId35"/>
    <p:sldId id="271" r:id="rId36"/>
    <p:sldId id="272" r:id="rId37"/>
    <p:sldId id="274" r:id="rId38"/>
    <p:sldId id="318" r:id="rId39"/>
    <p:sldId id="279" r:id="rId40"/>
    <p:sldId id="290" r:id="rId41"/>
    <p:sldId id="291" r:id="rId42"/>
    <p:sldId id="292" r:id="rId43"/>
    <p:sldId id="280" r:id="rId44"/>
    <p:sldId id="283" r:id="rId4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A5F16-ADA8-4C86-9BE0-E4F9BD3CDAAC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3C7B9-AFA1-4F56-8843-5959949828C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38630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D1B0E-04AF-4303-A1A5-3FC2B005DB8E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18715-EC83-423F-B551-428AA1D95E8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5738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>
              <a:ea typeface="Lucida Sans Unicode" charset="0"/>
              <a:cs typeface="Lucida Sans Unicode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17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2" tIns="45716" rIns="91432" bIns="45716" anchor="ctr"/>
          <a:lstStyle/>
          <a:p>
            <a:endParaRPr lang="en-US">
              <a:ea typeface="Lucida Sans Unicode" charset="0"/>
              <a:cs typeface="Lucida Sans Unicode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4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8715-EC83-423F-B551-428AA1D95E8B}" type="slidenum">
              <a:rPr lang="id-ID" smtClean="0"/>
              <a:pPr/>
              <a:t>30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390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632C-FE82-4626-B46E-6307F0A634D9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167568-3678-4A35-80C0-B45B6F1BF8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632C-FE82-4626-B46E-6307F0A634D9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568-3678-4A35-80C0-B45B6F1BF8C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167568-3678-4A35-80C0-B45B6F1BF8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632C-FE82-4626-B46E-6307F0A634D9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69225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0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632C-FE82-4626-B46E-6307F0A634D9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167568-3678-4A35-80C0-B45B6F1BF8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632C-FE82-4626-B46E-6307F0A634D9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167568-3678-4A35-80C0-B45B6F1BF8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C1A632C-FE82-4626-B46E-6307F0A634D9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568-3678-4A35-80C0-B45B6F1BF8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632C-FE82-4626-B46E-6307F0A634D9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167568-3678-4A35-80C0-B45B6F1BF8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632C-FE82-4626-B46E-6307F0A634D9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167568-3678-4A35-80C0-B45B6F1BF8C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632C-FE82-4626-B46E-6307F0A634D9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167568-3678-4A35-80C0-B45B6F1BF8C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167568-3678-4A35-80C0-B45B6F1BF8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632C-FE82-4626-B46E-6307F0A634D9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167568-3678-4A35-80C0-B45B6F1BF8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1A632C-FE82-4626-B46E-6307F0A634D9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C1A632C-FE82-4626-B46E-6307F0A634D9}" type="datetimeFigureOut">
              <a:rPr lang="id-ID" smtClean="0"/>
              <a:pPr/>
              <a:t>31/05/2018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167568-3678-4A35-80C0-B45B6F1BF8C5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OOAD Class - Teknik informatika</a:t>
            </a:r>
          </a:p>
          <a:p>
            <a:r>
              <a:rPr lang="id-ID" dirty="0" smtClean="0"/>
              <a:t>Udinus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Object Oriented Design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- </a:t>
            </a:r>
            <a:r>
              <a:rPr lang="en-US" dirty="0" err="1" smtClean="0"/>
              <a:t>Abstraksi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Abstraksi</a:t>
            </a:r>
            <a:endParaRPr lang="en-US" dirty="0" smtClean="0"/>
          </a:p>
          <a:p>
            <a:pPr lvl="1"/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Perancangan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fokus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pada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solusi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di level ling</a:t>
            </a:r>
            <a:r>
              <a:rPr lang="id-ID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ungan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masalah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tanpa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dihubungkan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detil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di level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rendah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Abstraksi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prosedural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urutan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langkah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fungsi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terbatas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tertentu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Abstraksi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data: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koleksi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data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objek</a:t>
            </a:r>
            <a:endParaRPr lang="en-GB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z="14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fld>
            <a:endParaRPr lang="en-US" sz="14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62600" y="6313156"/>
            <a:ext cx="2699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* SEPA 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 smtClean="0">
                <a:latin typeface="Times New Roman" pitchFamily="18" charset="0"/>
              </a:rPr>
              <a:t>ed</a:t>
            </a:r>
            <a:r>
              <a:rPr lang="en-US" sz="1400" b="1" i="1" dirty="0" smtClean="0">
                <a:latin typeface="Times New Roman" pitchFamily="18" charset="0"/>
              </a:rPr>
              <a:t>, Roger S. Pressman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255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Abstraksi</a:t>
            </a:r>
            <a:r>
              <a:rPr lang="en-US" dirty="0" smtClean="0"/>
              <a:t> Data &amp; </a:t>
            </a:r>
            <a:r>
              <a:rPr lang="en-US" dirty="0" err="1" smtClean="0"/>
              <a:t>Prosedural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z="14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</a:t>
            </a:fld>
            <a:endParaRPr lang="en-US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3479800" y="1603313"/>
            <a:ext cx="2921000" cy="2772008"/>
          </a:xfrm>
          <a:prstGeom prst="roundRect">
            <a:avLst>
              <a:gd name="adj" fmla="val 5843"/>
            </a:avLst>
          </a:prstGeom>
          <a:solidFill>
            <a:srgbClr val="DADADA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479800" y="2041579"/>
            <a:ext cx="292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95800" y="1600200"/>
            <a:ext cx="713336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door</a:t>
            </a:r>
            <a:endParaRPr lang="en-US" b="1" dirty="0">
              <a:solidFill>
                <a:srgbClr val="AD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42907" y="2070155"/>
            <a:ext cx="1763302" cy="6160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manufacturer</a:t>
            </a:r>
          </a:p>
          <a:p>
            <a:pPr>
              <a:lnSpc>
                <a:spcPct val="90000"/>
              </a:lnSpc>
              <a:defRPr/>
            </a:pPr>
            <a:endParaRPr lang="en-US" sz="1800" b="1">
              <a:solidFill>
                <a:srgbClr val="AD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42907" y="2313042"/>
            <a:ext cx="1862688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 number</a:t>
            </a:r>
            <a:endParaRPr lang="en-US" sz="1800" b="1" dirty="0">
              <a:solidFill>
                <a:srgbClr val="AD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42907" y="2554342"/>
            <a:ext cx="695702" cy="6160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type</a:t>
            </a:r>
          </a:p>
          <a:p>
            <a:pPr>
              <a:lnSpc>
                <a:spcPct val="90000"/>
              </a:lnSpc>
              <a:defRPr/>
            </a:pPr>
            <a:endParaRPr lang="en-US" sz="1800" b="1">
              <a:solidFill>
                <a:srgbClr val="AD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742907" y="2795642"/>
            <a:ext cx="1965281" cy="6160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swing direction</a:t>
            </a:r>
          </a:p>
          <a:p>
            <a:pPr>
              <a:lnSpc>
                <a:spcPct val="90000"/>
              </a:lnSpc>
              <a:defRPr/>
            </a:pPr>
            <a:endParaRPr lang="en-US" sz="1800" b="1" dirty="0">
              <a:solidFill>
                <a:srgbClr val="AD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742907" y="3276655"/>
            <a:ext cx="828752" cy="6160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lights</a:t>
            </a:r>
          </a:p>
          <a:p>
            <a:pPr>
              <a:lnSpc>
                <a:spcPct val="90000"/>
              </a:lnSpc>
              <a:defRPr/>
            </a:pPr>
            <a:endParaRPr lang="en-US" sz="1800" b="1">
              <a:solidFill>
                <a:srgbClr val="AD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742907" y="3517955"/>
            <a:ext cx="897681" cy="6160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AD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800" b="1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type</a:t>
            </a:r>
          </a:p>
          <a:p>
            <a:pPr>
              <a:lnSpc>
                <a:spcPct val="90000"/>
              </a:lnSpc>
              <a:defRPr/>
            </a:pPr>
            <a:endParaRPr lang="en-US" sz="1800" b="1">
              <a:solidFill>
                <a:srgbClr val="AD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42907" y="3759255"/>
            <a:ext cx="1282401" cy="6160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AD27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1800" b="1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number</a:t>
            </a:r>
          </a:p>
          <a:p>
            <a:pPr>
              <a:lnSpc>
                <a:spcPct val="90000"/>
              </a:lnSpc>
              <a:defRPr/>
            </a:pPr>
            <a:endParaRPr lang="en-US" sz="1800" b="1">
              <a:solidFill>
                <a:srgbClr val="AD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733800" y="3041534"/>
            <a:ext cx="984243" cy="6160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weight</a:t>
            </a:r>
          </a:p>
          <a:p>
            <a:pPr>
              <a:lnSpc>
                <a:spcPct val="90000"/>
              </a:lnSpc>
              <a:defRPr/>
            </a:pPr>
            <a:endParaRPr lang="en-US" sz="1800" b="1" dirty="0">
              <a:solidFill>
                <a:srgbClr val="AD27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742907" y="3962400"/>
            <a:ext cx="250549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folHlin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opening mechanism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46100" y="2068512"/>
            <a:ext cx="1727200" cy="3505200"/>
          </a:xfrm>
          <a:prstGeom prst="rect">
            <a:avLst/>
          </a:prstGeom>
          <a:solidFill>
            <a:srgbClr val="3E1403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46100" y="2070100"/>
            <a:ext cx="1727200" cy="3503612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60400" y="2182812"/>
            <a:ext cx="149860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60400" y="2184400"/>
            <a:ext cx="1498600" cy="3389312"/>
          </a:xfrm>
          <a:prstGeom prst="rect">
            <a:avLst/>
          </a:prstGeom>
          <a:solidFill>
            <a:schemeClr val="bg2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673100" y="2195512"/>
            <a:ext cx="1398588" cy="3570288"/>
          </a:xfrm>
          <a:custGeom>
            <a:avLst/>
            <a:gdLst>
              <a:gd name="T0" fmla="*/ 0 w 881"/>
              <a:gd name="T1" fmla="*/ 0 h 1999"/>
              <a:gd name="T2" fmla="*/ 0 w 881"/>
              <a:gd name="T3" fmla="*/ 0 h 1999"/>
              <a:gd name="T4" fmla="*/ 880 w 881"/>
              <a:gd name="T5" fmla="*/ 92 h 1999"/>
              <a:gd name="T6" fmla="*/ 880 w 881"/>
              <a:gd name="T7" fmla="*/ 1998 h 1999"/>
              <a:gd name="T8" fmla="*/ 0 w 881"/>
              <a:gd name="T9" fmla="*/ 1906 h 1999"/>
              <a:gd name="T10" fmla="*/ 0 w 881"/>
              <a:gd name="T11" fmla="*/ 0 h 199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81"/>
              <a:gd name="T19" fmla="*/ 0 h 1999"/>
              <a:gd name="T20" fmla="*/ 881 w 881"/>
              <a:gd name="T21" fmla="*/ 1999 h 199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81" h="1999">
                <a:moveTo>
                  <a:pt x="0" y="0"/>
                </a:moveTo>
                <a:lnTo>
                  <a:pt x="0" y="0"/>
                </a:lnTo>
                <a:lnTo>
                  <a:pt x="880" y="92"/>
                </a:lnTo>
                <a:lnTo>
                  <a:pt x="880" y="1998"/>
                </a:lnTo>
                <a:lnTo>
                  <a:pt x="0" y="1906"/>
                </a:lnTo>
                <a:lnTo>
                  <a:pt x="0" y="0"/>
                </a:lnTo>
              </a:path>
            </a:pathLst>
          </a:cu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60400" y="2182812"/>
            <a:ext cx="1398588" cy="3570288"/>
          </a:xfrm>
          <a:custGeom>
            <a:avLst/>
            <a:gdLst>
              <a:gd name="T0" fmla="*/ 0 w 881"/>
              <a:gd name="T1" fmla="*/ 0 h 1999"/>
              <a:gd name="T2" fmla="*/ 880 w 881"/>
              <a:gd name="T3" fmla="*/ 92 h 1999"/>
              <a:gd name="T4" fmla="*/ 880 w 881"/>
              <a:gd name="T5" fmla="*/ 1998 h 1999"/>
              <a:gd name="T6" fmla="*/ 0 w 881"/>
              <a:gd name="T7" fmla="*/ 1906 h 1999"/>
              <a:gd name="T8" fmla="*/ 0 w 881"/>
              <a:gd name="T9" fmla="*/ 0 h 19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81"/>
              <a:gd name="T16" fmla="*/ 0 h 1999"/>
              <a:gd name="T17" fmla="*/ 881 w 881"/>
              <a:gd name="T18" fmla="*/ 1999 h 19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81" h="1999">
                <a:moveTo>
                  <a:pt x="0" y="0"/>
                </a:moveTo>
                <a:lnTo>
                  <a:pt x="880" y="92"/>
                </a:lnTo>
                <a:lnTo>
                  <a:pt x="880" y="1998"/>
                </a:lnTo>
                <a:lnTo>
                  <a:pt x="0" y="1906"/>
                </a:lnTo>
                <a:lnTo>
                  <a:pt x="0" y="0"/>
                </a:lnTo>
              </a:path>
            </a:pathLst>
          </a:custGeom>
          <a:solidFill>
            <a:srgbClr val="712000"/>
          </a:solidFill>
          <a:ln w="25400" cap="rnd">
            <a:solidFill>
              <a:srgbClr val="712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1778000" y="3897312"/>
            <a:ext cx="127000" cy="127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1778000" y="3898900"/>
            <a:ext cx="127000" cy="1238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828800" y="4011612"/>
            <a:ext cx="12700" cy="304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828800" y="4013200"/>
            <a:ext cx="12700" cy="3032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2413000" y="3783012"/>
            <a:ext cx="901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27"/>
          <p:cNvSpPr>
            <a:spLocks noChangeArrowheads="1"/>
          </p:cNvSpPr>
          <p:nvPr/>
        </p:nvSpPr>
        <p:spPr bwMode="auto">
          <a:xfrm>
            <a:off x="3555999" y="4724400"/>
            <a:ext cx="3106371" cy="1981200"/>
          </a:xfrm>
          <a:prstGeom prst="roundRect">
            <a:avLst>
              <a:gd name="adj" fmla="val 7005"/>
            </a:avLst>
          </a:prstGeom>
          <a:solidFill>
            <a:schemeClr val="folHlink"/>
          </a:solidFill>
          <a:ln w="25400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3620567" y="5105400"/>
            <a:ext cx="304180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4779717" y="4724400"/>
            <a:ext cx="858837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open</a:t>
            </a:r>
            <a:endParaRPr lang="en-US" dirty="0">
              <a:solidFill>
                <a:srgbClr val="AD278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-12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3840392" y="5434067"/>
            <a:ext cx="2420533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Berjalan</a:t>
            </a: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ke</a:t>
            </a: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pintu</a:t>
            </a: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Raih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gagang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pintu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-12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Putar</a:t>
            </a: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gagang</a:t>
            </a: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pintu</a:t>
            </a:r>
            <a:endParaRPr lang="en-US" sz="18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-12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Dorong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pintu</a:t>
            </a:r>
            <a:endParaRPr lang="en-US" sz="18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-12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581400" y="5119633"/>
            <a:ext cx="3080971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(Detail </a:t>
            </a:r>
            <a:r>
              <a:rPr lang="en-US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cara</a:t>
            </a: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membuka</a:t>
            </a: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pintu</a:t>
            </a: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-128" charset="0"/>
              </a:rPr>
              <a:t>)</a:t>
            </a:r>
            <a:endParaRPr lang="en-US" sz="1800" dirty="0">
              <a:solidFill>
                <a:srgbClr val="AD278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-128" charset="0"/>
            </a:endParaRPr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>
            <a:off x="2413000" y="5335587"/>
            <a:ext cx="901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553200" y="2070155"/>
            <a:ext cx="2400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Diimplementasikan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sebagai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struktur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data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6474" y="5028904"/>
            <a:ext cx="2400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Diimplementasikan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dengan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</a:p>
          <a:p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pengetahuan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terkait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objek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- </a:t>
            </a:r>
            <a:r>
              <a:rPr lang="en-US" dirty="0" err="1" smtClean="0"/>
              <a:t>Arsitektur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46237"/>
            <a:ext cx="8991600" cy="4525963"/>
          </a:xfrm>
        </p:spPr>
        <p:txBody>
          <a:bodyPr/>
          <a:lstStyle/>
          <a:p>
            <a:r>
              <a:rPr lang="en-US" dirty="0" err="1" smtClean="0"/>
              <a:t>Arsitektur</a:t>
            </a:r>
            <a:endParaRPr lang="en-US" dirty="0" smtClean="0"/>
          </a:p>
          <a:p>
            <a:pPr lvl="1"/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Keseluruhan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struktur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/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organisasi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komponen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PL,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cara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komponen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berinteraksi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struktur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data yang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digunakan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komponen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 lvl="1"/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:</a:t>
            </a:r>
          </a:p>
          <a:p>
            <a:pPr lvl="2"/>
            <a:r>
              <a:rPr lang="en-US" b="1" i="1" dirty="0" smtClean="0"/>
              <a:t>Structural properties</a:t>
            </a:r>
            <a:r>
              <a:rPr lang="en-US" dirty="0" smtClean="0"/>
              <a:t>: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(</a:t>
            </a:r>
            <a:r>
              <a:rPr lang="en-US" dirty="0" err="1" smtClean="0"/>
              <a:t>modul</a:t>
            </a:r>
            <a:r>
              <a:rPr lang="en-US" dirty="0" smtClean="0"/>
              <a:t>, </a:t>
            </a:r>
            <a:r>
              <a:rPr lang="en-US" dirty="0" err="1" smtClean="0"/>
              <a:t>objek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)</a:t>
            </a:r>
          </a:p>
          <a:p>
            <a:pPr lvl="2"/>
            <a:r>
              <a:rPr lang="en-US" b="1" i="1" dirty="0" smtClean="0"/>
              <a:t>Extra-functional properties</a:t>
            </a:r>
            <a:r>
              <a:rPr lang="en-US" dirty="0" smtClean="0"/>
              <a:t>: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" pitchFamily="-128" charset="0"/>
              </a:rPr>
              <a:t>performance, capacity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" pitchFamily="-128" charset="0"/>
              </a:rPr>
              <a:t>,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" pitchFamily="-128" charset="0"/>
              </a:rPr>
              <a:t>security,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" pitchFamily="-128" charset="0"/>
              </a:rPr>
              <a:t>adaptability,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Palatino" pitchFamily="-128" charset="0"/>
              </a:rPr>
              <a:t>dll</a:t>
            </a:r>
            <a:endParaRPr lang="en-US" dirty="0" smtClean="0"/>
          </a:p>
          <a:p>
            <a:pPr lvl="2"/>
            <a:r>
              <a:rPr lang="en-US" b="1" i="1" dirty="0" smtClean="0"/>
              <a:t>Families of related system</a:t>
            </a:r>
            <a:r>
              <a:rPr lang="en-US" dirty="0" smtClean="0"/>
              <a:t>: reuse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" pitchFamily="-128" charset="0"/>
              </a:rPr>
              <a:t>architectural building blocks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z="1400" smtClean="0">
                <a:solidFill>
                  <a:schemeClr val="tx1"/>
                </a:solidFill>
              </a:rPr>
              <a:t>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289988"/>
            <a:ext cx="2699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* SEPA 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 smtClean="0">
                <a:latin typeface="Times New Roman" pitchFamily="18" charset="0"/>
              </a:rPr>
              <a:t>ed</a:t>
            </a:r>
            <a:r>
              <a:rPr lang="en-US" sz="1400" b="1" i="1" dirty="0" smtClean="0">
                <a:latin typeface="Times New Roman" pitchFamily="18" charset="0"/>
              </a:rPr>
              <a:t>, Roger S. Pressman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76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- </a:t>
            </a:r>
            <a:r>
              <a:rPr lang="en-US" dirty="0" err="1" smtClean="0"/>
              <a:t>Modularitas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PL </a:t>
            </a:r>
            <a:r>
              <a:rPr lang="en-US" sz="2800" dirty="0" err="1" smtClean="0"/>
              <a:t>dipisah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komponen</a:t>
            </a:r>
            <a:r>
              <a:rPr lang="en-US" sz="2800" dirty="0" smtClean="0"/>
              <a:t> </a:t>
            </a:r>
            <a:r>
              <a:rPr lang="en-US" sz="2800" dirty="0" err="1" smtClean="0"/>
              <a:t>terpisah</a:t>
            </a:r>
            <a:r>
              <a:rPr lang="en-US" sz="2800" dirty="0" smtClean="0"/>
              <a:t>, yang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b="1" dirty="0" err="1" smtClean="0"/>
              <a:t>modul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diintegrasikan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memenuhi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M</a:t>
            </a:r>
            <a:r>
              <a:rPr lang="id-ID" sz="2800" b="1" dirty="0" smtClean="0"/>
              <a:t>odularitas </a:t>
            </a:r>
            <a:r>
              <a:rPr lang="id-ID" sz="2800" dirty="0"/>
              <a:t>adalah atribut tunggal dari perangkat lunak yang memungkinkan </a:t>
            </a:r>
            <a:r>
              <a:rPr lang="id-ID" sz="2800" dirty="0" smtClean="0"/>
              <a:t>program menjadi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id-ID" sz="2800" dirty="0" smtClean="0"/>
              <a:t>dikelola</a:t>
            </a:r>
            <a:r>
              <a:rPr lang="en-US" sz="2800" dirty="0" smtClean="0"/>
              <a:t> [Mye’78]</a:t>
            </a:r>
          </a:p>
          <a:p>
            <a:r>
              <a:rPr lang="en-US" sz="2800" dirty="0" smtClean="0"/>
              <a:t>PL </a:t>
            </a:r>
            <a:r>
              <a:rPr lang="en-US" sz="2800" dirty="0" err="1" smtClean="0"/>
              <a:t>Monolitik</a:t>
            </a:r>
            <a:r>
              <a:rPr lang="en-US" sz="2800" dirty="0" smtClean="0"/>
              <a:t> (</a:t>
            </a:r>
            <a:r>
              <a:rPr lang="en-US" sz="2800" dirty="0" err="1" smtClean="0"/>
              <a:t>suatu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besar</a:t>
            </a:r>
            <a:r>
              <a:rPr lang="en-US" sz="2800" dirty="0" smtClean="0"/>
              <a:t> </a:t>
            </a:r>
            <a:r>
              <a:rPr lang="en-US" sz="2800" dirty="0" err="1" smtClean="0"/>
              <a:t>disusun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modul</a:t>
            </a:r>
            <a:r>
              <a:rPr lang="en-US" sz="2800" dirty="0" smtClean="0"/>
              <a:t>)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sulit</a:t>
            </a:r>
            <a:r>
              <a:rPr lang="en-US" sz="2800" dirty="0" smtClean="0"/>
              <a:t> </a:t>
            </a:r>
            <a:r>
              <a:rPr lang="en-US" sz="2800" dirty="0" err="1" smtClean="0"/>
              <a:t>dibuat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err="1" smtClean="0"/>
              <a:t>Jumlah</a:t>
            </a:r>
            <a:r>
              <a:rPr lang="en-US" sz="2400" dirty="0" smtClean="0"/>
              <a:t> control path, </a:t>
            </a:r>
            <a:r>
              <a:rPr lang="en-US" sz="2400" dirty="0" err="1" smtClean="0"/>
              <a:t>variabel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kompleksitas</a:t>
            </a:r>
            <a:r>
              <a:rPr lang="en-US" sz="2400" dirty="0" smtClean="0"/>
              <a:t> </a:t>
            </a:r>
            <a:r>
              <a:rPr lang="en-US" sz="2400" dirty="0" err="1" smtClean="0"/>
              <a:t>sulit</a:t>
            </a:r>
            <a:r>
              <a:rPr lang="en-US" sz="2400" dirty="0" smtClean="0"/>
              <a:t> </a:t>
            </a:r>
            <a:r>
              <a:rPr lang="en-US" sz="2400" dirty="0" err="1" smtClean="0"/>
              <a:t>dipahami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10200" y="6289988"/>
            <a:ext cx="2699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* SEPA 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 smtClean="0">
                <a:latin typeface="Times New Roman" pitchFamily="18" charset="0"/>
              </a:rPr>
              <a:t>ed</a:t>
            </a:r>
            <a:r>
              <a:rPr lang="en-US" sz="1400" b="1" i="1" dirty="0" smtClean="0">
                <a:latin typeface="Times New Roman" pitchFamily="18" charset="0"/>
              </a:rPr>
              <a:t>, Roger S. Pressman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02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Modularity Concept (1)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7378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d-ID" b="1" dirty="0" smtClean="0"/>
              <a:t>Modularitas </a:t>
            </a:r>
          </a:p>
          <a:p>
            <a:r>
              <a:rPr lang="id-ID" dirty="0" smtClean="0"/>
              <a:t>Menyusun sistem besar dengan mengembangkan sejumlah komponen yang berbeda secara independen dan </a:t>
            </a:r>
          </a:p>
          <a:p>
            <a:r>
              <a:rPr lang="id-ID" dirty="0" smtClean="0"/>
              <a:t>mengintegrasikannya untuk memberikan fungsi yang dibutuhkan.</a:t>
            </a:r>
          </a:p>
          <a:p>
            <a:endParaRPr lang="id-ID" dirty="0" smtClean="0"/>
          </a:p>
          <a:p>
            <a:pPr>
              <a:buNone/>
            </a:pPr>
            <a:r>
              <a:rPr lang="id-ID" b="1" dirty="0" smtClean="0"/>
              <a:t>Pandangan Berorientasi Objek</a:t>
            </a:r>
          </a:p>
          <a:p>
            <a:r>
              <a:rPr lang="id-ID" dirty="0" smtClean="0"/>
              <a:t>Dalam konteks RPL berorientasi objek, suatu komponen memuat di dalamnya </a:t>
            </a:r>
            <a:r>
              <a:rPr lang="id-ID" b="1" dirty="0" smtClean="0"/>
              <a:t>sejumlah kelas* </a:t>
            </a:r>
            <a:r>
              <a:rPr lang="id-ID" dirty="0" smtClean="0"/>
              <a:t> yang saling berinteraksi</a:t>
            </a:r>
          </a:p>
          <a:p>
            <a:r>
              <a:rPr lang="id-ID" sz="1600" i="1" dirty="0" smtClean="0"/>
              <a:t>Dalam beberapa kasus bisa juga hanya satu kelas tunggal</a:t>
            </a:r>
          </a:p>
        </p:txBody>
      </p:sp>
    </p:spTree>
    <p:extLst>
      <p:ext uri="{BB962C8B-B14F-4D97-AF65-F5344CB8AC3E}">
        <p14:creationId xmlns:p14="http://schemas.microsoft.com/office/powerpoint/2010/main" val="37361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Modularity Concept </a:t>
            </a:r>
            <a:r>
              <a:rPr lang="id-ID" dirty="0" smtClean="0"/>
              <a:t>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023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/>
              <a:t>Keuntungan:</a:t>
            </a:r>
          </a:p>
          <a:p>
            <a:r>
              <a:rPr lang="id-ID" dirty="0" smtClean="0"/>
              <a:t>Modul individu relatif sederhana </a:t>
            </a:r>
          </a:p>
          <a:p>
            <a:r>
              <a:rPr lang="id-ID" dirty="0" smtClean="0"/>
              <a:t>Sistem lebih mudah dipahami dan dikembangkan</a:t>
            </a:r>
          </a:p>
          <a:p>
            <a:endParaRPr lang="id-ID" dirty="0" smtClean="0"/>
          </a:p>
          <a:p>
            <a:r>
              <a:rPr lang="id-ID" dirty="0" smtClean="0"/>
              <a:t>Dengan kata lain, </a:t>
            </a:r>
            <a:r>
              <a:rPr lang="id-ID" b="1" dirty="0" smtClean="0"/>
              <a:t>desain harus modular.</a:t>
            </a:r>
            <a:r>
              <a:rPr lang="id-ID" dirty="0" smtClean="0"/>
              <a:t> </a:t>
            </a:r>
          </a:p>
          <a:p>
            <a:r>
              <a:rPr lang="id-ID" dirty="0" smtClean="0"/>
              <a:t>Fungsionalitas sistem harus disediakan melalui sejumlah perancangan yang baik dan modul yang bekerja sama. </a:t>
            </a:r>
          </a:p>
          <a:p>
            <a:endParaRPr lang="id-ID" b="1" i="1" dirty="0"/>
          </a:p>
        </p:txBody>
      </p:sp>
    </p:spTree>
    <p:extLst>
      <p:ext uri="{BB962C8B-B14F-4D97-AF65-F5344CB8AC3E}">
        <p14:creationId xmlns:p14="http://schemas.microsoft.com/office/powerpoint/2010/main" val="21471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8691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0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 smtClean="0"/>
              <a:t>Konsep</a:t>
            </a:r>
            <a:r>
              <a:rPr lang="en-US" sz="4000" dirty="0" smtClean="0"/>
              <a:t> Design – </a:t>
            </a:r>
            <a:r>
              <a:rPr lang="en-US" dirty="0" smtClean="0"/>
              <a:t>Information Hiding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Merancang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agar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informasi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(data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prosedur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) yang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terkandung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sebuah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tidak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diakses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oleh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tidak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membutuhkan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informasi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tersebut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Membatasi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akses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antara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prosedur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detail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struktur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data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lokal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Information hiding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menunjang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modularity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Hiding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00488" y="2430463"/>
            <a:ext cx="2501900" cy="3227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00488" y="2432050"/>
            <a:ext cx="2501900" cy="3222625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797300" y="1930400"/>
            <a:ext cx="1265238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28" charset="0"/>
              </a:rPr>
              <a:t>module</a:t>
            </a:r>
          </a:p>
        </p:txBody>
      </p:sp>
      <p:sp>
        <p:nvSpPr>
          <p:cNvPr id="8" name="Freeform 6" descr="10%"/>
          <p:cNvSpPr>
            <a:spLocks/>
          </p:cNvSpPr>
          <p:nvPr/>
        </p:nvSpPr>
        <p:spPr bwMode="auto">
          <a:xfrm>
            <a:off x="4256088" y="3611563"/>
            <a:ext cx="1843087" cy="1843087"/>
          </a:xfrm>
          <a:custGeom>
            <a:avLst/>
            <a:gdLst>
              <a:gd name="T0" fmla="*/ 350 w 1161"/>
              <a:gd name="T1" fmla="*/ 64 h 1032"/>
              <a:gd name="T2" fmla="*/ 254 w 1161"/>
              <a:gd name="T3" fmla="*/ 42 h 1032"/>
              <a:gd name="T4" fmla="*/ 191 w 1161"/>
              <a:gd name="T5" fmla="*/ 42 h 1032"/>
              <a:gd name="T6" fmla="*/ 167 w 1161"/>
              <a:gd name="T7" fmla="*/ 71 h 1032"/>
              <a:gd name="T8" fmla="*/ 151 w 1161"/>
              <a:gd name="T9" fmla="*/ 106 h 1032"/>
              <a:gd name="T10" fmla="*/ 159 w 1161"/>
              <a:gd name="T11" fmla="*/ 155 h 1032"/>
              <a:gd name="T12" fmla="*/ 143 w 1161"/>
              <a:gd name="T13" fmla="*/ 212 h 1032"/>
              <a:gd name="T14" fmla="*/ 87 w 1161"/>
              <a:gd name="T15" fmla="*/ 275 h 1032"/>
              <a:gd name="T16" fmla="*/ 40 w 1161"/>
              <a:gd name="T17" fmla="*/ 332 h 1032"/>
              <a:gd name="T18" fmla="*/ 8 w 1161"/>
              <a:gd name="T19" fmla="*/ 388 h 1032"/>
              <a:gd name="T20" fmla="*/ 8 w 1161"/>
              <a:gd name="T21" fmla="*/ 445 h 1032"/>
              <a:gd name="T22" fmla="*/ 32 w 1161"/>
              <a:gd name="T23" fmla="*/ 494 h 1032"/>
              <a:gd name="T24" fmla="*/ 24 w 1161"/>
              <a:gd name="T25" fmla="*/ 614 h 1032"/>
              <a:gd name="T26" fmla="*/ 16 w 1161"/>
              <a:gd name="T27" fmla="*/ 685 h 1032"/>
              <a:gd name="T28" fmla="*/ 48 w 1161"/>
              <a:gd name="T29" fmla="*/ 770 h 1032"/>
              <a:gd name="T30" fmla="*/ 103 w 1161"/>
              <a:gd name="T31" fmla="*/ 840 h 1032"/>
              <a:gd name="T32" fmla="*/ 175 w 1161"/>
              <a:gd name="T33" fmla="*/ 897 h 1032"/>
              <a:gd name="T34" fmla="*/ 278 w 1161"/>
              <a:gd name="T35" fmla="*/ 918 h 1032"/>
              <a:gd name="T36" fmla="*/ 381 w 1161"/>
              <a:gd name="T37" fmla="*/ 904 h 1032"/>
              <a:gd name="T38" fmla="*/ 485 w 1161"/>
              <a:gd name="T39" fmla="*/ 890 h 1032"/>
              <a:gd name="T40" fmla="*/ 636 w 1161"/>
              <a:gd name="T41" fmla="*/ 911 h 1032"/>
              <a:gd name="T42" fmla="*/ 755 w 1161"/>
              <a:gd name="T43" fmla="*/ 960 h 1032"/>
              <a:gd name="T44" fmla="*/ 866 w 1161"/>
              <a:gd name="T45" fmla="*/ 1010 h 1032"/>
              <a:gd name="T46" fmla="*/ 953 w 1161"/>
              <a:gd name="T47" fmla="*/ 1031 h 1032"/>
              <a:gd name="T48" fmla="*/ 977 w 1161"/>
              <a:gd name="T49" fmla="*/ 1017 h 1032"/>
              <a:gd name="T50" fmla="*/ 977 w 1161"/>
              <a:gd name="T51" fmla="*/ 946 h 1032"/>
              <a:gd name="T52" fmla="*/ 953 w 1161"/>
              <a:gd name="T53" fmla="*/ 904 h 1032"/>
              <a:gd name="T54" fmla="*/ 961 w 1161"/>
              <a:gd name="T55" fmla="*/ 847 h 1032"/>
              <a:gd name="T56" fmla="*/ 1009 w 1161"/>
              <a:gd name="T57" fmla="*/ 777 h 1032"/>
              <a:gd name="T58" fmla="*/ 1073 w 1161"/>
              <a:gd name="T59" fmla="*/ 713 h 1032"/>
              <a:gd name="T60" fmla="*/ 1144 w 1161"/>
              <a:gd name="T61" fmla="*/ 621 h 1032"/>
              <a:gd name="T62" fmla="*/ 1160 w 1161"/>
              <a:gd name="T63" fmla="*/ 558 h 1032"/>
              <a:gd name="T64" fmla="*/ 1136 w 1161"/>
              <a:gd name="T65" fmla="*/ 508 h 1032"/>
              <a:gd name="T66" fmla="*/ 1025 w 1161"/>
              <a:gd name="T67" fmla="*/ 424 h 1032"/>
              <a:gd name="T68" fmla="*/ 969 w 1161"/>
              <a:gd name="T69" fmla="*/ 403 h 1032"/>
              <a:gd name="T70" fmla="*/ 961 w 1161"/>
              <a:gd name="T71" fmla="*/ 346 h 1032"/>
              <a:gd name="T72" fmla="*/ 1009 w 1161"/>
              <a:gd name="T73" fmla="*/ 254 h 1032"/>
              <a:gd name="T74" fmla="*/ 1057 w 1161"/>
              <a:gd name="T75" fmla="*/ 184 h 1032"/>
              <a:gd name="T76" fmla="*/ 1081 w 1161"/>
              <a:gd name="T77" fmla="*/ 113 h 1032"/>
              <a:gd name="T78" fmla="*/ 1033 w 1161"/>
              <a:gd name="T79" fmla="*/ 85 h 1032"/>
              <a:gd name="T80" fmla="*/ 969 w 1161"/>
              <a:gd name="T81" fmla="*/ 85 h 1032"/>
              <a:gd name="T82" fmla="*/ 898 w 1161"/>
              <a:gd name="T83" fmla="*/ 71 h 1032"/>
              <a:gd name="T84" fmla="*/ 826 w 1161"/>
              <a:gd name="T85" fmla="*/ 28 h 1032"/>
              <a:gd name="T86" fmla="*/ 802 w 1161"/>
              <a:gd name="T87" fmla="*/ 7 h 1032"/>
              <a:gd name="T88" fmla="*/ 763 w 1161"/>
              <a:gd name="T89" fmla="*/ 0 h 1032"/>
              <a:gd name="T90" fmla="*/ 699 w 1161"/>
              <a:gd name="T91" fmla="*/ 0 h 1032"/>
              <a:gd name="T92" fmla="*/ 604 w 1161"/>
              <a:gd name="T93" fmla="*/ 21 h 1032"/>
              <a:gd name="T94" fmla="*/ 508 w 1161"/>
              <a:gd name="T95" fmla="*/ 49 h 1032"/>
              <a:gd name="T96" fmla="*/ 405 w 1161"/>
              <a:gd name="T97" fmla="*/ 92 h 10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161"/>
              <a:gd name="T148" fmla="*/ 0 h 1032"/>
              <a:gd name="T149" fmla="*/ 1161 w 1161"/>
              <a:gd name="T150" fmla="*/ 1032 h 10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161" h="1032">
                <a:moveTo>
                  <a:pt x="421" y="92"/>
                </a:moveTo>
                <a:lnTo>
                  <a:pt x="397" y="85"/>
                </a:lnTo>
                <a:lnTo>
                  <a:pt x="350" y="64"/>
                </a:lnTo>
                <a:lnTo>
                  <a:pt x="318" y="56"/>
                </a:lnTo>
                <a:lnTo>
                  <a:pt x="278" y="42"/>
                </a:lnTo>
                <a:lnTo>
                  <a:pt x="254" y="42"/>
                </a:lnTo>
                <a:lnTo>
                  <a:pt x="222" y="35"/>
                </a:lnTo>
                <a:lnTo>
                  <a:pt x="199" y="42"/>
                </a:lnTo>
                <a:lnTo>
                  <a:pt x="191" y="42"/>
                </a:lnTo>
                <a:lnTo>
                  <a:pt x="183" y="49"/>
                </a:lnTo>
                <a:lnTo>
                  <a:pt x="175" y="56"/>
                </a:lnTo>
                <a:lnTo>
                  <a:pt x="167" y="71"/>
                </a:lnTo>
                <a:lnTo>
                  <a:pt x="159" y="78"/>
                </a:lnTo>
                <a:lnTo>
                  <a:pt x="151" y="92"/>
                </a:lnTo>
                <a:lnTo>
                  <a:pt x="151" y="106"/>
                </a:lnTo>
                <a:lnTo>
                  <a:pt x="151" y="120"/>
                </a:lnTo>
                <a:lnTo>
                  <a:pt x="159" y="141"/>
                </a:lnTo>
                <a:lnTo>
                  <a:pt x="159" y="155"/>
                </a:lnTo>
                <a:lnTo>
                  <a:pt x="159" y="177"/>
                </a:lnTo>
                <a:lnTo>
                  <a:pt x="151" y="191"/>
                </a:lnTo>
                <a:lnTo>
                  <a:pt x="143" y="212"/>
                </a:lnTo>
                <a:lnTo>
                  <a:pt x="127" y="226"/>
                </a:lnTo>
                <a:lnTo>
                  <a:pt x="103" y="254"/>
                </a:lnTo>
                <a:lnTo>
                  <a:pt x="87" y="275"/>
                </a:lnTo>
                <a:lnTo>
                  <a:pt x="72" y="290"/>
                </a:lnTo>
                <a:lnTo>
                  <a:pt x="64" y="297"/>
                </a:lnTo>
                <a:lnTo>
                  <a:pt x="40" y="332"/>
                </a:lnTo>
                <a:lnTo>
                  <a:pt x="24" y="353"/>
                </a:lnTo>
                <a:lnTo>
                  <a:pt x="16" y="367"/>
                </a:lnTo>
                <a:lnTo>
                  <a:pt x="8" y="388"/>
                </a:lnTo>
                <a:lnTo>
                  <a:pt x="0" y="417"/>
                </a:lnTo>
                <a:lnTo>
                  <a:pt x="8" y="431"/>
                </a:lnTo>
                <a:lnTo>
                  <a:pt x="8" y="445"/>
                </a:lnTo>
                <a:lnTo>
                  <a:pt x="16" y="452"/>
                </a:lnTo>
                <a:lnTo>
                  <a:pt x="24" y="466"/>
                </a:lnTo>
                <a:lnTo>
                  <a:pt x="32" y="494"/>
                </a:lnTo>
                <a:lnTo>
                  <a:pt x="32" y="537"/>
                </a:lnTo>
                <a:lnTo>
                  <a:pt x="32" y="586"/>
                </a:lnTo>
                <a:lnTo>
                  <a:pt x="24" y="614"/>
                </a:lnTo>
                <a:lnTo>
                  <a:pt x="24" y="628"/>
                </a:lnTo>
                <a:lnTo>
                  <a:pt x="16" y="657"/>
                </a:lnTo>
                <a:lnTo>
                  <a:pt x="16" y="685"/>
                </a:lnTo>
                <a:lnTo>
                  <a:pt x="24" y="713"/>
                </a:lnTo>
                <a:lnTo>
                  <a:pt x="32" y="741"/>
                </a:lnTo>
                <a:lnTo>
                  <a:pt x="48" y="770"/>
                </a:lnTo>
                <a:lnTo>
                  <a:pt x="64" y="798"/>
                </a:lnTo>
                <a:lnTo>
                  <a:pt x="87" y="826"/>
                </a:lnTo>
                <a:lnTo>
                  <a:pt x="103" y="840"/>
                </a:lnTo>
                <a:lnTo>
                  <a:pt x="119" y="854"/>
                </a:lnTo>
                <a:lnTo>
                  <a:pt x="143" y="876"/>
                </a:lnTo>
                <a:lnTo>
                  <a:pt x="175" y="897"/>
                </a:lnTo>
                <a:lnTo>
                  <a:pt x="215" y="911"/>
                </a:lnTo>
                <a:lnTo>
                  <a:pt x="246" y="918"/>
                </a:lnTo>
                <a:lnTo>
                  <a:pt x="278" y="918"/>
                </a:lnTo>
                <a:lnTo>
                  <a:pt x="318" y="918"/>
                </a:lnTo>
                <a:lnTo>
                  <a:pt x="358" y="911"/>
                </a:lnTo>
                <a:lnTo>
                  <a:pt x="381" y="904"/>
                </a:lnTo>
                <a:lnTo>
                  <a:pt x="405" y="897"/>
                </a:lnTo>
                <a:lnTo>
                  <a:pt x="453" y="890"/>
                </a:lnTo>
                <a:lnTo>
                  <a:pt x="485" y="890"/>
                </a:lnTo>
                <a:lnTo>
                  <a:pt x="532" y="890"/>
                </a:lnTo>
                <a:lnTo>
                  <a:pt x="580" y="897"/>
                </a:lnTo>
                <a:lnTo>
                  <a:pt x="636" y="911"/>
                </a:lnTo>
                <a:lnTo>
                  <a:pt x="675" y="925"/>
                </a:lnTo>
                <a:lnTo>
                  <a:pt x="723" y="946"/>
                </a:lnTo>
                <a:lnTo>
                  <a:pt x="755" y="960"/>
                </a:lnTo>
                <a:lnTo>
                  <a:pt x="787" y="975"/>
                </a:lnTo>
                <a:lnTo>
                  <a:pt x="826" y="996"/>
                </a:lnTo>
                <a:lnTo>
                  <a:pt x="866" y="1010"/>
                </a:lnTo>
                <a:lnTo>
                  <a:pt x="906" y="1024"/>
                </a:lnTo>
                <a:lnTo>
                  <a:pt x="930" y="1031"/>
                </a:lnTo>
                <a:lnTo>
                  <a:pt x="953" y="1031"/>
                </a:lnTo>
                <a:lnTo>
                  <a:pt x="961" y="1031"/>
                </a:lnTo>
                <a:lnTo>
                  <a:pt x="969" y="1024"/>
                </a:lnTo>
                <a:lnTo>
                  <a:pt x="977" y="1017"/>
                </a:lnTo>
                <a:lnTo>
                  <a:pt x="985" y="1003"/>
                </a:lnTo>
                <a:lnTo>
                  <a:pt x="985" y="975"/>
                </a:lnTo>
                <a:lnTo>
                  <a:pt x="977" y="946"/>
                </a:lnTo>
                <a:lnTo>
                  <a:pt x="969" y="925"/>
                </a:lnTo>
                <a:lnTo>
                  <a:pt x="961" y="911"/>
                </a:lnTo>
                <a:lnTo>
                  <a:pt x="953" y="904"/>
                </a:lnTo>
                <a:lnTo>
                  <a:pt x="953" y="890"/>
                </a:lnTo>
                <a:lnTo>
                  <a:pt x="953" y="869"/>
                </a:lnTo>
                <a:lnTo>
                  <a:pt x="961" y="847"/>
                </a:lnTo>
                <a:lnTo>
                  <a:pt x="969" y="826"/>
                </a:lnTo>
                <a:lnTo>
                  <a:pt x="985" y="805"/>
                </a:lnTo>
                <a:lnTo>
                  <a:pt x="1009" y="777"/>
                </a:lnTo>
                <a:lnTo>
                  <a:pt x="1041" y="741"/>
                </a:lnTo>
                <a:lnTo>
                  <a:pt x="1057" y="727"/>
                </a:lnTo>
                <a:lnTo>
                  <a:pt x="1073" y="713"/>
                </a:lnTo>
                <a:lnTo>
                  <a:pt x="1104" y="678"/>
                </a:lnTo>
                <a:lnTo>
                  <a:pt x="1120" y="657"/>
                </a:lnTo>
                <a:lnTo>
                  <a:pt x="1144" y="621"/>
                </a:lnTo>
                <a:lnTo>
                  <a:pt x="1152" y="593"/>
                </a:lnTo>
                <a:lnTo>
                  <a:pt x="1160" y="572"/>
                </a:lnTo>
                <a:lnTo>
                  <a:pt x="1160" y="558"/>
                </a:lnTo>
                <a:lnTo>
                  <a:pt x="1152" y="537"/>
                </a:lnTo>
                <a:lnTo>
                  <a:pt x="1144" y="523"/>
                </a:lnTo>
                <a:lnTo>
                  <a:pt x="1136" y="508"/>
                </a:lnTo>
                <a:lnTo>
                  <a:pt x="1104" y="466"/>
                </a:lnTo>
                <a:lnTo>
                  <a:pt x="1073" y="445"/>
                </a:lnTo>
                <a:lnTo>
                  <a:pt x="1025" y="424"/>
                </a:lnTo>
                <a:lnTo>
                  <a:pt x="1001" y="417"/>
                </a:lnTo>
                <a:lnTo>
                  <a:pt x="993" y="417"/>
                </a:lnTo>
                <a:lnTo>
                  <a:pt x="969" y="403"/>
                </a:lnTo>
                <a:lnTo>
                  <a:pt x="961" y="388"/>
                </a:lnTo>
                <a:lnTo>
                  <a:pt x="961" y="374"/>
                </a:lnTo>
                <a:lnTo>
                  <a:pt x="961" y="346"/>
                </a:lnTo>
                <a:lnTo>
                  <a:pt x="969" y="325"/>
                </a:lnTo>
                <a:lnTo>
                  <a:pt x="985" y="290"/>
                </a:lnTo>
                <a:lnTo>
                  <a:pt x="1009" y="254"/>
                </a:lnTo>
                <a:lnTo>
                  <a:pt x="1025" y="233"/>
                </a:lnTo>
                <a:lnTo>
                  <a:pt x="1041" y="212"/>
                </a:lnTo>
                <a:lnTo>
                  <a:pt x="1057" y="184"/>
                </a:lnTo>
                <a:lnTo>
                  <a:pt x="1073" y="155"/>
                </a:lnTo>
                <a:lnTo>
                  <a:pt x="1081" y="127"/>
                </a:lnTo>
                <a:lnTo>
                  <a:pt x="1081" y="113"/>
                </a:lnTo>
                <a:lnTo>
                  <a:pt x="1073" y="99"/>
                </a:lnTo>
                <a:lnTo>
                  <a:pt x="1049" y="85"/>
                </a:lnTo>
                <a:lnTo>
                  <a:pt x="1033" y="85"/>
                </a:lnTo>
                <a:lnTo>
                  <a:pt x="1017" y="85"/>
                </a:lnTo>
                <a:lnTo>
                  <a:pt x="1001" y="85"/>
                </a:lnTo>
                <a:lnTo>
                  <a:pt x="969" y="85"/>
                </a:lnTo>
                <a:lnTo>
                  <a:pt x="945" y="85"/>
                </a:lnTo>
                <a:lnTo>
                  <a:pt x="922" y="78"/>
                </a:lnTo>
                <a:lnTo>
                  <a:pt x="898" y="71"/>
                </a:lnTo>
                <a:lnTo>
                  <a:pt x="866" y="56"/>
                </a:lnTo>
                <a:lnTo>
                  <a:pt x="842" y="42"/>
                </a:lnTo>
                <a:lnTo>
                  <a:pt x="826" y="28"/>
                </a:lnTo>
                <a:lnTo>
                  <a:pt x="818" y="21"/>
                </a:lnTo>
                <a:lnTo>
                  <a:pt x="810" y="14"/>
                </a:lnTo>
                <a:lnTo>
                  <a:pt x="802" y="7"/>
                </a:lnTo>
                <a:lnTo>
                  <a:pt x="795" y="7"/>
                </a:lnTo>
                <a:lnTo>
                  <a:pt x="771" y="0"/>
                </a:lnTo>
                <a:lnTo>
                  <a:pt x="763" y="0"/>
                </a:lnTo>
                <a:lnTo>
                  <a:pt x="739" y="0"/>
                </a:lnTo>
                <a:lnTo>
                  <a:pt x="715" y="0"/>
                </a:lnTo>
                <a:lnTo>
                  <a:pt x="699" y="0"/>
                </a:lnTo>
                <a:lnTo>
                  <a:pt x="659" y="7"/>
                </a:lnTo>
                <a:lnTo>
                  <a:pt x="636" y="14"/>
                </a:lnTo>
                <a:lnTo>
                  <a:pt x="604" y="21"/>
                </a:lnTo>
                <a:lnTo>
                  <a:pt x="580" y="28"/>
                </a:lnTo>
                <a:lnTo>
                  <a:pt x="540" y="42"/>
                </a:lnTo>
                <a:lnTo>
                  <a:pt x="508" y="49"/>
                </a:lnTo>
                <a:lnTo>
                  <a:pt x="469" y="64"/>
                </a:lnTo>
                <a:lnTo>
                  <a:pt x="421" y="85"/>
                </a:lnTo>
                <a:lnTo>
                  <a:pt x="405" y="92"/>
                </a:lnTo>
                <a:lnTo>
                  <a:pt x="421" y="92"/>
                </a:lnTo>
              </a:path>
            </a:pathLst>
          </a:custGeom>
          <a:pattFill prst="pct10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4256088" y="3611563"/>
            <a:ext cx="1855787" cy="1855787"/>
          </a:xfrm>
          <a:custGeom>
            <a:avLst/>
            <a:gdLst/>
            <a:ahLst/>
            <a:cxnLst>
              <a:cxn ang="0">
                <a:pos x="352" y="64"/>
              </a:cxn>
              <a:cxn ang="0">
                <a:pos x="256" y="43"/>
              </a:cxn>
              <a:cxn ang="0">
                <a:pos x="192" y="43"/>
              </a:cxn>
              <a:cxn ang="0">
                <a:pos x="168" y="71"/>
              </a:cxn>
              <a:cxn ang="0">
                <a:pos x="152" y="107"/>
              </a:cxn>
              <a:cxn ang="0">
                <a:pos x="160" y="156"/>
              </a:cxn>
              <a:cxn ang="0">
                <a:pos x="144" y="213"/>
              </a:cxn>
              <a:cxn ang="0">
                <a:pos x="88" y="277"/>
              </a:cxn>
              <a:cxn ang="0">
                <a:pos x="40" y="334"/>
              </a:cxn>
              <a:cxn ang="0">
                <a:pos x="8" y="391"/>
              </a:cxn>
              <a:cxn ang="0">
                <a:pos x="8" y="448"/>
              </a:cxn>
              <a:cxn ang="0">
                <a:pos x="32" y="498"/>
              </a:cxn>
              <a:cxn ang="0">
                <a:pos x="24" y="619"/>
              </a:cxn>
              <a:cxn ang="0">
                <a:pos x="16" y="690"/>
              </a:cxn>
              <a:cxn ang="0">
                <a:pos x="48" y="775"/>
              </a:cxn>
              <a:cxn ang="0">
                <a:pos x="104" y="846"/>
              </a:cxn>
              <a:cxn ang="0">
                <a:pos x="176" y="903"/>
              </a:cxn>
              <a:cxn ang="0">
                <a:pos x="280" y="924"/>
              </a:cxn>
              <a:cxn ang="0">
                <a:pos x="384" y="910"/>
              </a:cxn>
              <a:cxn ang="0">
                <a:pos x="488" y="896"/>
              </a:cxn>
              <a:cxn ang="0">
                <a:pos x="640" y="917"/>
              </a:cxn>
              <a:cxn ang="0">
                <a:pos x="760" y="967"/>
              </a:cxn>
              <a:cxn ang="0">
                <a:pos x="872" y="1017"/>
              </a:cxn>
              <a:cxn ang="0">
                <a:pos x="960" y="1038"/>
              </a:cxn>
              <a:cxn ang="0">
                <a:pos x="984" y="1024"/>
              </a:cxn>
              <a:cxn ang="0">
                <a:pos x="984" y="953"/>
              </a:cxn>
              <a:cxn ang="0">
                <a:pos x="960" y="910"/>
              </a:cxn>
              <a:cxn ang="0">
                <a:pos x="968" y="853"/>
              </a:cxn>
              <a:cxn ang="0">
                <a:pos x="1016" y="782"/>
              </a:cxn>
              <a:cxn ang="0">
                <a:pos x="1080" y="718"/>
              </a:cxn>
              <a:cxn ang="0">
                <a:pos x="1152" y="626"/>
              </a:cxn>
              <a:cxn ang="0">
                <a:pos x="1168" y="562"/>
              </a:cxn>
              <a:cxn ang="0">
                <a:pos x="1144" y="512"/>
              </a:cxn>
              <a:cxn ang="0">
                <a:pos x="1032" y="427"/>
              </a:cxn>
              <a:cxn ang="0">
                <a:pos x="976" y="405"/>
              </a:cxn>
              <a:cxn ang="0">
                <a:pos x="968" y="348"/>
              </a:cxn>
              <a:cxn ang="0">
                <a:pos x="1016" y="256"/>
              </a:cxn>
              <a:cxn ang="0">
                <a:pos x="1064" y="185"/>
              </a:cxn>
              <a:cxn ang="0">
                <a:pos x="1088" y="114"/>
              </a:cxn>
              <a:cxn ang="0">
                <a:pos x="1040" y="85"/>
              </a:cxn>
              <a:cxn ang="0">
                <a:pos x="976" y="85"/>
              </a:cxn>
              <a:cxn ang="0">
                <a:pos x="904" y="71"/>
              </a:cxn>
              <a:cxn ang="0">
                <a:pos x="832" y="28"/>
              </a:cxn>
              <a:cxn ang="0">
                <a:pos x="808" y="7"/>
              </a:cxn>
              <a:cxn ang="0">
                <a:pos x="768" y="0"/>
              </a:cxn>
              <a:cxn ang="0">
                <a:pos x="704" y="0"/>
              </a:cxn>
              <a:cxn ang="0">
                <a:pos x="608" y="21"/>
              </a:cxn>
              <a:cxn ang="0">
                <a:pos x="512" y="50"/>
              </a:cxn>
              <a:cxn ang="0">
                <a:pos x="408" y="92"/>
              </a:cxn>
            </a:cxnLst>
            <a:rect l="0" t="0" r="r" b="b"/>
            <a:pathLst>
              <a:path w="1169" h="1039">
                <a:moveTo>
                  <a:pt x="424" y="92"/>
                </a:moveTo>
                <a:lnTo>
                  <a:pt x="400" y="85"/>
                </a:lnTo>
                <a:lnTo>
                  <a:pt x="352" y="64"/>
                </a:lnTo>
                <a:lnTo>
                  <a:pt x="320" y="57"/>
                </a:lnTo>
                <a:lnTo>
                  <a:pt x="280" y="43"/>
                </a:lnTo>
                <a:lnTo>
                  <a:pt x="256" y="43"/>
                </a:lnTo>
                <a:lnTo>
                  <a:pt x="224" y="36"/>
                </a:lnTo>
                <a:lnTo>
                  <a:pt x="200" y="43"/>
                </a:lnTo>
                <a:lnTo>
                  <a:pt x="192" y="43"/>
                </a:lnTo>
                <a:lnTo>
                  <a:pt x="184" y="50"/>
                </a:lnTo>
                <a:lnTo>
                  <a:pt x="176" y="57"/>
                </a:lnTo>
                <a:lnTo>
                  <a:pt x="168" y="71"/>
                </a:lnTo>
                <a:lnTo>
                  <a:pt x="160" y="78"/>
                </a:lnTo>
                <a:lnTo>
                  <a:pt x="152" y="92"/>
                </a:lnTo>
                <a:lnTo>
                  <a:pt x="152" y="107"/>
                </a:lnTo>
                <a:lnTo>
                  <a:pt x="152" y="121"/>
                </a:lnTo>
                <a:lnTo>
                  <a:pt x="160" y="142"/>
                </a:lnTo>
                <a:lnTo>
                  <a:pt x="160" y="156"/>
                </a:lnTo>
                <a:lnTo>
                  <a:pt x="160" y="178"/>
                </a:lnTo>
                <a:lnTo>
                  <a:pt x="152" y="192"/>
                </a:lnTo>
                <a:lnTo>
                  <a:pt x="144" y="213"/>
                </a:lnTo>
                <a:lnTo>
                  <a:pt x="128" y="228"/>
                </a:lnTo>
                <a:lnTo>
                  <a:pt x="104" y="256"/>
                </a:lnTo>
                <a:lnTo>
                  <a:pt x="88" y="277"/>
                </a:lnTo>
                <a:lnTo>
                  <a:pt x="72" y="291"/>
                </a:lnTo>
                <a:lnTo>
                  <a:pt x="64" y="299"/>
                </a:lnTo>
                <a:lnTo>
                  <a:pt x="40" y="334"/>
                </a:lnTo>
                <a:lnTo>
                  <a:pt x="24" y="355"/>
                </a:lnTo>
                <a:lnTo>
                  <a:pt x="16" y="370"/>
                </a:lnTo>
                <a:lnTo>
                  <a:pt x="8" y="391"/>
                </a:lnTo>
                <a:lnTo>
                  <a:pt x="0" y="419"/>
                </a:lnTo>
                <a:lnTo>
                  <a:pt x="8" y="434"/>
                </a:lnTo>
                <a:lnTo>
                  <a:pt x="8" y="448"/>
                </a:lnTo>
                <a:lnTo>
                  <a:pt x="16" y="455"/>
                </a:lnTo>
                <a:lnTo>
                  <a:pt x="24" y="469"/>
                </a:lnTo>
                <a:lnTo>
                  <a:pt x="32" y="498"/>
                </a:lnTo>
                <a:lnTo>
                  <a:pt x="32" y="540"/>
                </a:lnTo>
                <a:lnTo>
                  <a:pt x="32" y="590"/>
                </a:lnTo>
                <a:lnTo>
                  <a:pt x="24" y="619"/>
                </a:lnTo>
                <a:lnTo>
                  <a:pt x="24" y="633"/>
                </a:lnTo>
                <a:lnTo>
                  <a:pt x="16" y="661"/>
                </a:lnTo>
                <a:lnTo>
                  <a:pt x="16" y="690"/>
                </a:lnTo>
                <a:lnTo>
                  <a:pt x="24" y="718"/>
                </a:lnTo>
                <a:lnTo>
                  <a:pt x="32" y="747"/>
                </a:lnTo>
                <a:lnTo>
                  <a:pt x="48" y="775"/>
                </a:lnTo>
                <a:lnTo>
                  <a:pt x="64" y="803"/>
                </a:lnTo>
                <a:lnTo>
                  <a:pt x="88" y="832"/>
                </a:lnTo>
                <a:lnTo>
                  <a:pt x="104" y="846"/>
                </a:lnTo>
                <a:lnTo>
                  <a:pt x="120" y="860"/>
                </a:lnTo>
                <a:lnTo>
                  <a:pt x="144" y="882"/>
                </a:lnTo>
                <a:lnTo>
                  <a:pt x="176" y="903"/>
                </a:lnTo>
                <a:lnTo>
                  <a:pt x="216" y="917"/>
                </a:lnTo>
                <a:lnTo>
                  <a:pt x="248" y="924"/>
                </a:lnTo>
                <a:lnTo>
                  <a:pt x="280" y="924"/>
                </a:lnTo>
                <a:lnTo>
                  <a:pt x="320" y="924"/>
                </a:lnTo>
                <a:lnTo>
                  <a:pt x="360" y="917"/>
                </a:lnTo>
                <a:lnTo>
                  <a:pt x="384" y="910"/>
                </a:lnTo>
                <a:lnTo>
                  <a:pt x="408" y="903"/>
                </a:lnTo>
                <a:lnTo>
                  <a:pt x="456" y="896"/>
                </a:lnTo>
                <a:lnTo>
                  <a:pt x="488" y="896"/>
                </a:lnTo>
                <a:lnTo>
                  <a:pt x="536" y="896"/>
                </a:lnTo>
                <a:lnTo>
                  <a:pt x="584" y="903"/>
                </a:lnTo>
                <a:lnTo>
                  <a:pt x="640" y="917"/>
                </a:lnTo>
                <a:lnTo>
                  <a:pt x="680" y="931"/>
                </a:lnTo>
                <a:lnTo>
                  <a:pt x="728" y="953"/>
                </a:lnTo>
                <a:lnTo>
                  <a:pt x="760" y="967"/>
                </a:lnTo>
                <a:lnTo>
                  <a:pt x="792" y="981"/>
                </a:lnTo>
                <a:lnTo>
                  <a:pt x="832" y="1002"/>
                </a:lnTo>
                <a:lnTo>
                  <a:pt x="872" y="1017"/>
                </a:lnTo>
                <a:lnTo>
                  <a:pt x="912" y="1031"/>
                </a:lnTo>
                <a:lnTo>
                  <a:pt x="936" y="1038"/>
                </a:lnTo>
                <a:lnTo>
                  <a:pt x="960" y="1038"/>
                </a:lnTo>
                <a:lnTo>
                  <a:pt x="968" y="1038"/>
                </a:lnTo>
                <a:lnTo>
                  <a:pt x="976" y="1031"/>
                </a:lnTo>
                <a:lnTo>
                  <a:pt x="984" y="1024"/>
                </a:lnTo>
                <a:lnTo>
                  <a:pt x="992" y="1010"/>
                </a:lnTo>
                <a:lnTo>
                  <a:pt x="992" y="981"/>
                </a:lnTo>
                <a:lnTo>
                  <a:pt x="984" y="953"/>
                </a:lnTo>
                <a:lnTo>
                  <a:pt x="976" y="931"/>
                </a:lnTo>
                <a:lnTo>
                  <a:pt x="968" y="917"/>
                </a:lnTo>
                <a:lnTo>
                  <a:pt x="960" y="910"/>
                </a:lnTo>
                <a:lnTo>
                  <a:pt x="960" y="896"/>
                </a:lnTo>
                <a:lnTo>
                  <a:pt x="960" y="874"/>
                </a:lnTo>
                <a:lnTo>
                  <a:pt x="968" y="853"/>
                </a:lnTo>
                <a:lnTo>
                  <a:pt x="976" y="832"/>
                </a:lnTo>
                <a:lnTo>
                  <a:pt x="992" y="810"/>
                </a:lnTo>
                <a:lnTo>
                  <a:pt x="1016" y="782"/>
                </a:lnTo>
                <a:lnTo>
                  <a:pt x="1048" y="747"/>
                </a:lnTo>
                <a:lnTo>
                  <a:pt x="1064" y="732"/>
                </a:lnTo>
                <a:lnTo>
                  <a:pt x="1080" y="718"/>
                </a:lnTo>
                <a:lnTo>
                  <a:pt x="1112" y="683"/>
                </a:lnTo>
                <a:lnTo>
                  <a:pt x="1128" y="661"/>
                </a:lnTo>
                <a:lnTo>
                  <a:pt x="1152" y="626"/>
                </a:lnTo>
                <a:lnTo>
                  <a:pt x="1160" y="597"/>
                </a:lnTo>
                <a:lnTo>
                  <a:pt x="1168" y="576"/>
                </a:lnTo>
                <a:lnTo>
                  <a:pt x="1168" y="562"/>
                </a:lnTo>
                <a:lnTo>
                  <a:pt x="1160" y="540"/>
                </a:lnTo>
                <a:lnTo>
                  <a:pt x="1152" y="526"/>
                </a:lnTo>
                <a:lnTo>
                  <a:pt x="1144" y="512"/>
                </a:lnTo>
                <a:lnTo>
                  <a:pt x="1112" y="469"/>
                </a:lnTo>
                <a:lnTo>
                  <a:pt x="1080" y="448"/>
                </a:lnTo>
                <a:lnTo>
                  <a:pt x="1032" y="427"/>
                </a:lnTo>
                <a:lnTo>
                  <a:pt x="1008" y="419"/>
                </a:lnTo>
                <a:lnTo>
                  <a:pt x="1000" y="419"/>
                </a:lnTo>
                <a:lnTo>
                  <a:pt x="976" y="405"/>
                </a:lnTo>
                <a:lnTo>
                  <a:pt x="968" y="391"/>
                </a:lnTo>
                <a:lnTo>
                  <a:pt x="968" y="377"/>
                </a:lnTo>
                <a:lnTo>
                  <a:pt x="968" y="348"/>
                </a:lnTo>
                <a:lnTo>
                  <a:pt x="976" y="327"/>
                </a:lnTo>
                <a:lnTo>
                  <a:pt x="992" y="291"/>
                </a:lnTo>
                <a:lnTo>
                  <a:pt x="1016" y="256"/>
                </a:lnTo>
                <a:lnTo>
                  <a:pt x="1032" y="235"/>
                </a:lnTo>
                <a:lnTo>
                  <a:pt x="1048" y="213"/>
                </a:lnTo>
                <a:lnTo>
                  <a:pt x="1064" y="185"/>
                </a:lnTo>
                <a:lnTo>
                  <a:pt x="1080" y="156"/>
                </a:lnTo>
                <a:lnTo>
                  <a:pt x="1088" y="128"/>
                </a:lnTo>
                <a:lnTo>
                  <a:pt x="1088" y="114"/>
                </a:lnTo>
                <a:lnTo>
                  <a:pt x="1080" y="100"/>
                </a:lnTo>
                <a:lnTo>
                  <a:pt x="1056" y="85"/>
                </a:lnTo>
                <a:lnTo>
                  <a:pt x="1040" y="85"/>
                </a:lnTo>
                <a:lnTo>
                  <a:pt x="1024" y="85"/>
                </a:lnTo>
                <a:lnTo>
                  <a:pt x="1008" y="85"/>
                </a:lnTo>
                <a:lnTo>
                  <a:pt x="976" y="85"/>
                </a:lnTo>
                <a:lnTo>
                  <a:pt x="952" y="85"/>
                </a:lnTo>
                <a:lnTo>
                  <a:pt x="928" y="78"/>
                </a:lnTo>
                <a:lnTo>
                  <a:pt x="904" y="71"/>
                </a:lnTo>
                <a:lnTo>
                  <a:pt x="872" y="57"/>
                </a:lnTo>
                <a:lnTo>
                  <a:pt x="848" y="43"/>
                </a:lnTo>
                <a:lnTo>
                  <a:pt x="832" y="28"/>
                </a:lnTo>
                <a:lnTo>
                  <a:pt x="824" y="21"/>
                </a:lnTo>
                <a:lnTo>
                  <a:pt x="816" y="14"/>
                </a:lnTo>
                <a:lnTo>
                  <a:pt x="808" y="7"/>
                </a:lnTo>
                <a:lnTo>
                  <a:pt x="800" y="7"/>
                </a:lnTo>
                <a:lnTo>
                  <a:pt x="776" y="0"/>
                </a:lnTo>
                <a:lnTo>
                  <a:pt x="768" y="0"/>
                </a:lnTo>
                <a:lnTo>
                  <a:pt x="744" y="0"/>
                </a:lnTo>
                <a:lnTo>
                  <a:pt x="720" y="0"/>
                </a:lnTo>
                <a:lnTo>
                  <a:pt x="704" y="0"/>
                </a:lnTo>
                <a:lnTo>
                  <a:pt x="664" y="7"/>
                </a:lnTo>
                <a:lnTo>
                  <a:pt x="640" y="14"/>
                </a:lnTo>
                <a:lnTo>
                  <a:pt x="608" y="21"/>
                </a:lnTo>
                <a:lnTo>
                  <a:pt x="584" y="28"/>
                </a:lnTo>
                <a:lnTo>
                  <a:pt x="544" y="43"/>
                </a:lnTo>
                <a:lnTo>
                  <a:pt x="512" y="50"/>
                </a:lnTo>
                <a:lnTo>
                  <a:pt x="472" y="64"/>
                </a:lnTo>
                <a:lnTo>
                  <a:pt x="424" y="85"/>
                </a:lnTo>
                <a:lnTo>
                  <a:pt x="408" y="92"/>
                </a:lnTo>
              </a:path>
            </a:pathLst>
          </a:custGeom>
          <a:solidFill>
            <a:schemeClr val="accent2"/>
          </a:solidFill>
          <a:ln w="25400" cap="rnd" cmpd="sng">
            <a:noFill/>
            <a:prstDash val="solid"/>
            <a:round/>
            <a:headEnd type="none" w="med" len="med"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8" descr="25%"/>
          <p:cNvSpPr>
            <a:spLocks noChangeArrowheads="1"/>
          </p:cNvSpPr>
          <p:nvPr/>
        </p:nvSpPr>
        <p:spPr bwMode="auto">
          <a:xfrm>
            <a:off x="3900488" y="2430463"/>
            <a:ext cx="2501900" cy="647700"/>
          </a:xfrm>
          <a:prstGeom prst="rect">
            <a:avLst/>
          </a:prstGeom>
          <a:pattFill prst="pct25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900488" y="2432050"/>
            <a:ext cx="2501900" cy="6445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987800" y="2389188"/>
            <a:ext cx="1285875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28" charset="0"/>
              </a:rPr>
              <a:t>controlled</a:t>
            </a:r>
          </a:p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Helvetica" pitchFamily="-12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013200" y="2630488"/>
            <a:ext cx="11334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28" charset="0"/>
              </a:rPr>
              <a:t>interface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356100" y="4191000"/>
            <a:ext cx="1071563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28" charset="0"/>
              </a:rPr>
              <a:t>"secret"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259388" y="2076450"/>
            <a:ext cx="3441700" cy="2003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334000" y="2133600"/>
            <a:ext cx="1428750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28" charset="0"/>
              </a:rPr>
              <a:t>•  algorithm</a:t>
            </a:r>
          </a:p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Helvetica" pitchFamily="-128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334000" y="2362200"/>
            <a:ext cx="180975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Helvetica" pitchFamily="-128" charset="0"/>
            </a:endParaRPr>
          </a:p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Helvetica" pitchFamily="-128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334000" y="2590800"/>
            <a:ext cx="1912938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28" charset="0"/>
              </a:rPr>
              <a:t>•  data structure</a:t>
            </a:r>
          </a:p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Helvetica" pitchFamily="-128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5334000" y="2819400"/>
            <a:ext cx="180975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Helvetica" pitchFamily="-128" charset="0"/>
            </a:endParaRPr>
          </a:p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Helvetica" pitchFamily="-128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334000" y="3048000"/>
            <a:ext cx="3348038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28" charset="0"/>
              </a:rPr>
              <a:t>•  details of external interface</a:t>
            </a:r>
          </a:p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Helvetica" pitchFamily="-128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5334000" y="3276600"/>
            <a:ext cx="180975" cy="6381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Helvetica" pitchFamily="-128" charset="0"/>
            </a:endParaRPr>
          </a:p>
          <a:p>
            <a:pPr>
              <a:defRPr/>
            </a:pPr>
            <a:endParaRPr lang="en-US" sz="1800" b="1">
              <a:effectLst>
                <a:outerShdw blurRad="38100" dist="38100" dir="2700000" algn="tl">
                  <a:srgbClr val="FFFFFF"/>
                </a:outerShdw>
              </a:effectLst>
              <a:latin typeface="Helvetica" pitchFamily="-12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5334000" y="3505200"/>
            <a:ext cx="3208338" cy="3635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28" charset="0"/>
              </a:rPr>
              <a:t>•  resource allocation policy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020888" y="1947863"/>
            <a:ext cx="838200" cy="787400"/>
          </a:xfrm>
          <a:prstGeom prst="rect">
            <a:avLst/>
          </a:prstGeom>
          <a:solidFill>
            <a:srgbClr val="3C0023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020888" y="1949450"/>
            <a:ext cx="838200" cy="7842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300288" y="2239963"/>
            <a:ext cx="850900" cy="788987"/>
          </a:xfrm>
          <a:prstGeom prst="rect">
            <a:avLst/>
          </a:prstGeom>
          <a:solidFill>
            <a:srgbClr val="6E004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00288" y="2243138"/>
            <a:ext cx="850900" cy="782637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1881188" y="2633663"/>
            <a:ext cx="838200" cy="787400"/>
          </a:xfrm>
          <a:prstGeom prst="rect">
            <a:avLst/>
          </a:prstGeom>
          <a:solidFill>
            <a:srgbClr val="B5006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1881188" y="2635250"/>
            <a:ext cx="838200" cy="7842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2452688" y="3205163"/>
            <a:ext cx="838200" cy="787400"/>
          </a:xfrm>
          <a:prstGeom prst="rect">
            <a:avLst/>
          </a:prstGeom>
          <a:solidFill>
            <a:srgbClr val="D9319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452688" y="3206750"/>
            <a:ext cx="838200" cy="78422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2133600" y="3987800"/>
            <a:ext cx="1146175" cy="454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28" charset="0"/>
              </a:rPr>
              <a:t>clients</a:t>
            </a:r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>
            <a:off x="4268788" y="4667250"/>
            <a:ext cx="787400" cy="1114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3316288" y="2624138"/>
            <a:ext cx="711200" cy="44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2947988" y="2179638"/>
            <a:ext cx="990600" cy="3111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2833688" y="2849563"/>
            <a:ext cx="1117600" cy="1143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3379788" y="2976563"/>
            <a:ext cx="5588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2247900" y="5729288"/>
            <a:ext cx="3014663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-128" charset="0"/>
              </a:rPr>
              <a:t>a specific design decision</a:t>
            </a:r>
          </a:p>
        </p:txBody>
      </p:sp>
    </p:spTree>
    <p:extLst>
      <p:ext uri="{BB962C8B-B14F-4D97-AF65-F5344CB8AC3E}">
        <p14:creationId xmlns:p14="http://schemas.microsoft.com/office/powerpoint/2010/main" val="30440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701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sz="3200" dirty="0" err="1"/>
              <a:t>Konsep</a:t>
            </a:r>
            <a:r>
              <a:rPr lang="en-US" sz="3200" dirty="0"/>
              <a:t> </a:t>
            </a:r>
            <a:r>
              <a:rPr lang="en-US" sz="3200" dirty="0" err="1" smtClean="0"/>
              <a:t>Desain</a:t>
            </a:r>
            <a:r>
              <a:rPr lang="en-US" sz="3200" dirty="0" smtClean="0"/>
              <a:t> – </a:t>
            </a:r>
            <a:r>
              <a:rPr lang="en-US" sz="3600" dirty="0" smtClean="0"/>
              <a:t>Separation of Concern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ditangani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dipecahkan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dioptimasi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independen</a:t>
            </a:r>
            <a:endParaRPr lang="en-US" dirty="0" smtClean="0"/>
          </a:p>
          <a:p>
            <a:pPr marL="342900" lvl="1" indent="-342900">
              <a:buFont typeface="Arial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Concern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dispesifikasikan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model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endParaRPr lang="en-US" dirty="0" smtClean="0"/>
          </a:p>
          <a:p>
            <a:pPr marL="0" lvl="1" indent="0">
              <a:buNone/>
            </a:pPr>
            <a:r>
              <a:rPr lang="en-US" dirty="0" smtClean="0"/>
              <a:t>(+)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marL="342900" lvl="1" indent="-342900">
              <a:buFont typeface="Arial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z="140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</a:t>
            </a:fld>
            <a:endParaRPr lang="en-US" sz="14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0200" y="6289988"/>
            <a:ext cx="2699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latin typeface="Times New Roman" pitchFamily="18" charset="0"/>
              </a:rPr>
              <a:t>* SEPA 8</a:t>
            </a:r>
            <a:r>
              <a:rPr lang="en-US" sz="1400" b="1" i="1" baseline="30000" dirty="0" smtClean="0">
                <a:latin typeface="Times New Roman" pitchFamily="18" charset="0"/>
              </a:rPr>
              <a:t>th</a:t>
            </a:r>
            <a:r>
              <a:rPr lang="en-US" sz="1400" b="1" i="1" dirty="0" smtClean="0">
                <a:latin typeface="Times New Roman" pitchFamily="18" charset="0"/>
              </a:rPr>
              <a:t> </a:t>
            </a:r>
            <a:r>
              <a:rPr lang="en-US" sz="1400" b="1" i="1" dirty="0" err="1" smtClean="0">
                <a:latin typeface="Times New Roman" pitchFamily="18" charset="0"/>
              </a:rPr>
              <a:t>ed</a:t>
            </a:r>
            <a:r>
              <a:rPr lang="en-US" sz="1400" b="1" i="1" dirty="0" smtClean="0">
                <a:latin typeface="Times New Roman" pitchFamily="18" charset="0"/>
              </a:rPr>
              <a:t>, Roger S. Pressman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67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Letak</a:t>
            </a:r>
            <a:r>
              <a:rPr lang="en-US" dirty="0" smtClean="0"/>
              <a:t> Model </a:t>
            </a:r>
            <a:r>
              <a:rPr lang="id-ID" dirty="0" smtClean="0"/>
              <a:t>Perancangan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57752" y="3000372"/>
            <a:ext cx="2786082" cy="27860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Konstruksi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42910" y="1428736"/>
            <a:ext cx="2786082" cy="27860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Model Analisis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2091" y="5013176"/>
            <a:ext cx="4742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Perancangan</a:t>
            </a:r>
            <a:r>
              <a:rPr lang="en-US" sz="2000" dirty="0"/>
              <a:t> PL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tindakan</a:t>
            </a:r>
            <a:r>
              <a:rPr lang="en-US" sz="2000" dirty="0"/>
              <a:t> </a:t>
            </a:r>
            <a:r>
              <a:rPr lang="en-US" sz="2000" dirty="0" err="1"/>
              <a:t>rekayasa</a:t>
            </a:r>
            <a:r>
              <a:rPr lang="en-US" sz="2000" dirty="0"/>
              <a:t> PL yang </a:t>
            </a:r>
            <a:r>
              <a:rPr lang="en-US" sz="2000" dirty="0" err="1"/>
              <a:t>terakhir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pemodelan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merupakan</a:t>
            </a:r>
            <a:r>
              <a:rPr lang="en-US" sz="2000" dirty="0"/>
              <a:t> </a:t>
            </a:r>
            <a:r>
              <a:rPr lang="en-US" sz="2000" dirty="0" err="1"/>
              <a:t>landasan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konstruksi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2643174" y="2143116"/>
            <a:ext cx="2786082" cy="278608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</a:t>
            </a:r>
            <a:r>
              <a:rPr lang="id-ID" dirty="0" smtClean="0"/>
              <a:t>Perancangan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6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 smtClean="0"/>
              <a:t>Konsep</a:t>
            </a:r>
            <a:r>
              <a:rPr lang="en-US" sz="4000" dirty="0" smtClean="0"/>
              <a:t> </a:t>
            </a:r>
            <a:r>
              <a:rPr lang="en-US" sz="4000" dirty="0" err="1" smtClean="0"/>
              <a:t>Desain</a:t>
            </a:r>
            <a:r>
              <a:rPr lang="en-US" sz="4000" dirty="0" smtClean="0"/>
              <a:t> –</a:t>
            </a:r>
            <a:r>
              <a:rPr lang="en-US" dirty="0" smtClean="0"/>
              <a:t> Functional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Sesuai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konsep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abstraksi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modularitas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information hiding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Functional independence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dapat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dicapai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jika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d-ID" dirty="0" smtClean="0"/>
              <a:t>modul </a:t>
            </a:r>
            <a:r>
              <a:rPr lang="id-ID" dirty="0"/>
              <a:t>dengan fungsi </a:t>
            </a:r>
            <a:r>
              <a:rPr lang="en-US" dirty="0" smtClean="0"/>
              <a:t>yang </a:t>
            </a:r>
            <a:r>
              <a:rPr lang="id-ID" dirty="0" smtClean="0"/>
              <a:t>"single-minded</a:t>
            </a:r>
            <a:r>
              <a:rPr lang="id-ID" dirty="0"/>
              <a:t>" dan "keengganan" untuk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id-ID" dirty="0" smtClean="0"/>
              <a:t>interaksi </a:t>
            </a:r>
            <a:r>
              <a:rPr lang="id-ID" dirty="0"/>
              <a:t>yang berlebihan dengan modul lain</a:t>
            </a:r>
            <a:r>
              <a:rPr lang="id-ID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Kriteria</a:t>
            </a:r>
            <a:r>
              <a:rPr lang="en-US" sz="3200" dirty="0" smtClean="0"/>
              <a:t> </a:t>
            </a:r>
            <a:r>
              <a:rPr lang="en-US" sz="3200" dirty="0" err="1" smtClean="0"/>
              <a:t>Kualitatif</a:t>
            </a:r>
            <a:r>
              <a:rPr lang="en-US" sz="3200" dirty="0" smtClean="0"/>
              <a:t>  Functional </a:t>
            </a:r>
            <a:r>
              <a:rPr lang="en-US" sz="3200" dirty="0" err="1" smtClean="0"/>
              <a:t>Independece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Cohesion: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Derajat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/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level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dimana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sebuah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membentuk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satu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hanya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satu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fungsi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sebagai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indikasi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kekuatan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fungsional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suatu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Coupling: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Derajat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dimana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sebuah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dihubungkan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pada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lain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sebuah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sistem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sebagai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indikasi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kebebasan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di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antara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modul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Good design is low-coupling &amp; high-cohesion</a:t>
            </a:r>
            <a:endParaRPr lang="en-GB" sz="2800" i="1" dirty="0">
              <a:solidFill>
                <a:srgbClr val="C00000"/>
              </a:solidFill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-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Stepwise Refinement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adalah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strategi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desain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top down.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Refinement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adalah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proses </a:t>
            </a:r>
            <a:r>
              <a:rPr lang="en-GB" dirty="0" err="1">
                <a:solidFill>
                  <a:schemeClr val="accent1">
                    <a:lumMod val="50000"/>
                  </a:schemeClr>
                </a:solidFill>
              </a:rPr>
              <a:t>elaborasi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untuk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detail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prosedur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berurutan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(</a:t>
            </a:r>
            <a:r>
              <a:rPr lang="en-US" dirty="0" err="1" smtClean="0"/>
              <a:t>deskripsi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) yang </a:t>
            </a:r>
            <a:r>
              <a:rPr lang="en-US" dirty="0" err="1" smtClean="0"/>
              <a:t>didefinisikan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level </a:t>
            </a:r>
            <a:r>
              <a:rPr lang="en-US" dirty="0" err="1" smtClean="0"/>
              <a:t>abstrak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didekomposisi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Stepwise Refinement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mtClean="0"/>
              <a:t>23</a:t>
            </a:fld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006600" y="1854200"/>
            <a:ext cx="2768600" cy="2768600"/>
          </a:xfrm>
          <a:prstGeom prst="roundRect">
            <a:avLst>
              <a:gd name="adj" fmla="val 6616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981200" y="1828800"/>
            <a:ext cx="2819400" cy="2819400"/>
          </a:xfrm>
          <a:prstGeom prst="roundRect">
            <a:avLst>
              <a:gd name="adj" fmla="val 7394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006600" y="2311400"/>
            <a:ext cx="2768600" cy="0"/>
          </a:xfrm>
          <a:prstGeom prst="line">
            <a:avLst/>
          </a:prstGeom>
          <a:noFill/>
          <a:ln w="50800">
            <a:solidFill>
              <a:srgbClr val="AD278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97200" y="2882900"/>
            <a:ext cx="3378200" cy="2159000"/>
          </a:xfrm>
          <a:prstGeom prst="rect">
            <a:avLst/>
          </a:prstGeom>
          <a:solidFill>
            <a:srgbClr val="919191"/>
          </a:solidFill>
          <a:ln w="1270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22613" y="2917825"/>
            <a:ext cx="14763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latin typeface="Helvetica" pitchFamily="-128" charset="0"/>
              </a:rPr>
              <a:t>walk to door;</a:t>
            </a:r>
          </a:p>
          <a:p>
            <a:pPr>
              <a:lnSpc>
                <a:spcPct val="90000"/>
              </a:lnSpc>
            </a:pPr>
            <a:endParaRPr lang="en-US" sz="1800">
              <a:latin typeface="Helvetica" pitchFamily="-12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22613" y="3146425"/>
            <a:ext cx="17065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latin typeface="Helvetica" pitchFamily="-128" charset="0"/>
              </a:rPr>
              <a:t>reach for knob;</a:t>
            </a:r>
          </a:p>
          <a:p>
            <a:pPr>
              <a:lnSpc>
                <a:spcPct val="90000"/>
              </a:lnSpc>
            </a:pPr>
            <a:endParaRPr lang="en-US" sz="1800">
              <a:latin typeface="Helvetica" pitchFamily="-12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122613" y="3375025"/>
            <a:ext cx="1809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en-US" sz="1800">
              <a:latin typeface="Helvetica" pitchFamily="-128" charset="0"/>
            </a:endParaRPr>
          </a:p>
          <a:p>
            <a:pPr>
              <a:lnSpc>
                <a:spcPct val="90000"/>
              </a:lnSpc>
            </a:pPr>
            <a:endParaRPr lang="en-US" sz="1800">
              <a:latin typeface="Helvetica" pitchFamily="-12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22613" y="3603625"/>
            <a:ext cx="1274762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latin typeface="Helvetica" pitchFamily="-128" charset="0"/>
              </a:rPr>
              <a:t>open door;</a:t>
            </a:r>
          </a:p>
          <a:p>
            <a:pPr>
              <a:lnSpc>
                <a:spcPct val="90000"/>
              </a:lnSpc>
            </a:pPr>
            <a:endParaRPr lang="en-US" sz="1800">
              <a:latin typeface="Helvetica" pitchFamily="-12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22613" y="3832225"/>
            <a:ext cx="1809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en-US" sz="1800">
              <a:latin typeface="Helvetica" pitchFamily="-128" charset="0"/>
            </a:endParaRPr>
          </a:p>
          <a:p>
            <a:pPr>
              <a:lnSpc>
                <a:spcPct val="90000"/>
              </a:lnSpc>
            </a:pPr>
            <a:endParaRPr lang="en-US" sz="1800">
              <a:latin typeface="Helvetica" pitchFamily="-12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122613" y="4060825"/>
            <a:ext cx="15398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latin typeface="Helvetica" pitchFamily="-128" charset="0"/>
              </a:rPr>
              <a:t>walk through;</a:t>
            </a:r>
          </a:p>
          <a:p>
            <a:pPr>
              <a:lnSpc>
                <a:spcPct val="90000"/>
              </a:lnSpc>
            </a:pPr>
            <a:endParaRPr lang="en-US" sz="1800">
              <a:latin typeface="Helvetica" pitchFamily="-12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122613" y="4289425"/>
            <a:ext cx="1298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latin typeface="Helvetica" pitchFamily="-128" charset="0"/>
              </a:rPr>
              <a:t>close door.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800600" y="3532188"/>
            <a:ext cx="3175000" cy="2678112"/>
          </a:xfrm>
          <a:prstGeom prst="rect">
            <a:avLst/>
          </a:prstGeom>
          <a:solidFill>
            <a:schemeClr val="hlink"/>
          </a:solidFill>
          <a:ln w="508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87913" y="3627438"/>
            <a:ext cx="25193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chemeClr val="bg2"/>
                </a:solidFill>
                <a:latin typeface="Helvetica" pitchFamily="-128" charset="0"/>
              </a:rPr>
              <a:t>repeat until door opens</a:t>
            </a:r>
          </a:p>
          <a:p>
            <a:pPr>
              <a:lnSpc>
                <a:spcPct val="90000"/>
              </a:lnSpc>
            </a:pPr>
            <a:endParaRPr lang="en-US" sz="1800">
              <a:solidFill>
                <a:schemeClr val="bg2"/>
              </a:solidFill>
              <a:latin typeface="Helvetica" pitchFamily="-12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887913" y="3856038"/>
            <a:ext cx="22399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chemeClr val="bg2"/>
                </a:solidFill>
                <a:latin typeface="Helvetica" pitchFamily="-128" charset="0"/>
              </a:rPr>
              <a:t>turn knob clockwise;</a:t>
            </a:r>
          </a:p>
          <a:p>
            <a:pPr>
              <a:lnSpc>
                <a:spcPct val="90000"/>
              </a:lnSpc>
            </a:pPr>
            <a:endParaRPr lang="en-US" sz="1800">
              <a:solidFill>
                <a:schemeClr val="bg2"/>
              </a:solidFill>
              <a:latin typeface="Helvetica" pitchFamily="-12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887913" y="4084638"/>
            <a:ext cx="267811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chemeClr val="bg2"/>
                </a:solidFill>
                <a:latin typeface="Helvetica" pitchFamily="-128" charset="0"/>
              </a:rPr>
              <a:t>if knob doesn't turn, then</a:t>
            </a:r>
          </a:p>
          <a:p>
            <a:pPr>
              <a:lnSpc>
                <a:spcPct val="90000"/>
              </a:lnSpc>
            </a:pPr>
            <a:endParaRPr lang="en-US" sz="1800">
              <a:solidFill>
                <a:schemeClr val="bg2"/>
              </a:solidFill>
              <a:latin typeface="Helvetica" pitchFamily="-12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887913" y="4313238"/>
            <a:ext cx="17319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chemeClr val="bg2"/>
                </a:solidFill>
                <a:latin typeface="Helvetica" pitchFamily="-128" charset="0"/>
              </a:rPr>
              <a:t>    take key out;</a:t>
            </a:r>
          </a:p>
          <a:p>
            <a:pPr>
              <a:lnSpc>
                <a:spcPct val="90000"/>
              </a:lnSpc>
            </a:pPr>
            <a:endParaRPr lang="en-US" sz="1800">
              <a:solidFill>
                <a:schemeClr val="bg2"/>
              </a:solidFill>
              <a:latin typeface="Helvetica" pitchFamily="-12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887913" y="4541838"/>
            <a:ext cx="20478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chemeClr val="bg2"/>
                </a:solidFill>
                <a:latin typeface="Helvetica" pitchFamily="-128" charset="0"/>
              </a:rPr>
              <a:t>    find correct key;</a:t>
            </a:r>
          </a:p>
          <a:p>
            <a:pPr>
              <a:lnSpc>
                <a:spcPct val="90000"/>
              </a:lnSpc>
            </a:pPr>
            <a:endParaRPr lang="en-US" sz="1800">
              <a:solidFill>
                <a:schemeClr val="bg2"/>
              </a:solidFill>
              <a:latin typeface="Helvetica" pitchFamily="-12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887913" y="4770438"/>
            <a:ext cx="17684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chemeClr val="bg2"/>
                </a:solidFill>
                <a:latin typeface="Helvetica" pitchFamily="-128" charset="0"/>
              </a:rPr>
              <a:t>    insert in lock;</a:t>
            </a:r>
          </a:p>
          <a:p>
            <a:pPr>
              <a:lnSpc>
                <a:spcPct val="90000"/>
              </a:lnSpc>
            </a:pPr>
            <a:endParaRPr lang="en-US" sz="1800">
              <a:solidFill>
                <a:schemeClr val="bg2"/>
              </a:solidFill>
              <a:latin typeface="Helvetica" pitchFamily="-12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887913" y="4999038"/>
            <a:ext cx="67627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chemeClr val="bg2"/>
                </a:solidFill>
                <a:latin typeface="Helvetica" pitchFamily="-128" charset="0"/>
              </a:rPr>
              <a:t>endif</a:t>
            </a:r>
          </a:p>
          <a:p>
            <a:pPr>
              <a:lnSpc>
                <a:spcPct val="90000"/>
              </a:lnSpc>
            </a:pPr>
            <a:endParaRPr lang="en-US" sz="1800">
              <a:solidFill>
                <a:schemeClr val="bg2"/>
              </a:solidFill>
              <a:latin typeface="Helvetica" pitchFamily="-12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887913" y="5275263"/>
            <a:ext cx="190976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solidFill>
                  <a:schemeClr val="bg2"/>
                </a:solidFill>
                <a:latin typeface="Helvetica" pitchFamily="-128" charset="0"/>
              </a:rPr>
              <a:t>pull/push door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chemeClr val="bg2"/>
                </a:solidFill>
                <a:latin typeface="Helvetica" pitchFamily="-128" charset="0"/>
              </a:rPr>
              <a:t>move out of way;</a:t>
            </a:r>
          </a:p>
          <a:p>
            <a:pPr>
              <a:lnSpc>
                <a:spcPct val="90000"/>
              </a:lnSpc>
            </a:pPr>
            <a:endParaRPr lang="en-US" sz="1800">
              <a:solidFill>
                <a:schemeClr val="bg2"/>
              </a:solidFill>
              <a:latin typeface="Helvetica" pitchFamily="-12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875213" y="5684838"/>
            <a:ext cx="127476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>
                <a:solidFill>
                  <a:schemeClr val="bg2"/>
                </a:solidFill>
                <a:latin typeface="Helvetica" pitchFamily="-128" charset="0"/>
              </a:rPr>
              <a:t>end repeat</a:t>
            </a: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4495800" y="3835400"/>
            <a:ext cx="406400" cy="127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rc 26"/>
          <p:cNvSpPr>
            <a:spLocks/>
          </p:cNvSpPr>
          <p:nvPr/>
        </p:nvSpPr>
        <p:spPr bwMode="auto">
          <a:xfrm>
            <a:off x="2490788" y="2767013"/>
            <a:ext cx="812800" cy="828675"/>
          </a:xfrm>
          <a:custGeom>
            <a:avLst/>
            <a:gdLst>
              <a:gd name="T0" fmla="*/ 812800 w 21600"/>
              <a:gd name="T1" fmla="*/ 828675 h 21600"/>
              <a:gd name="T2" fmla="*/ 0 w 21600"/>
              <a:gd name="T3" fmla="*/ 0 h 21600"/>
              <a:gd name="T4" fmla="*/ 81280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rgbClr val="AD278D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098908" y="1828800"/>
            <a:ext cx="796692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Helvetica" pitchFamily="-128" charset="0"/>
              </a:rPr>
              <a:t>open</a:t>
            </a:r>
            <a:endParaRPr lang="en-US" sz="2000" b="1" dirty="0">
              <a:latin typeface="Helvetica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Class, Package &amp; Subsystem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105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</a:t>
            </a:r>
            <a:r>
              <a:rPr lang="en-US" dirty="0" err="1" smtClean="0"/>
              <a:t>vs</a:t>
            </a:r>
            <a:r>
              <a:rPr lang="en-US" dirty="0" smtClean="0"/>
              <a:t> Package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341950" cy="504522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>
                <a:schemeClr val="hlink"/>
              </a:buClr>
              <a:buNone/>
              <a:defRPr/>
            </a:pPr>
            <a:r>
              <a:rPr lang="en-US" sz="2800" b="1" dirty="0" smtClean="0"/>
              <a:t>What is a class?</a:t>
            </a:r>
          </a:p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r>
              <a:rPr lang="id-ID" sz="2800" dirty="0" smtClean="0"/>
              <a:t>Deskripsi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set </a:t>
            </a:r>
            <a:r>
              <a:rPr lang="en-US" sz="2800" dirty="0" err="1" smtClean="0"/>
              <a:t>objek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berbagi</a:t>
            </a:r>
            <a:r>
              <a:rPr lang="en-US" sz="2800" dirty="0" smtClean="0"/>
              <a:t> </a:t>
            </a:r>
            <a:r>
              <a:rPr lang="en-US" sz="2800" dirty="0" err="1" smtClean="0"/>
              <a:t>tanggung</a:t>
            </a:r>
            <a:r>
              <a:rPr lang="en-US" sz="2800" dirty="0" smtClean="0"/>
              <a:t> </a:t>
            </a:r>
            <a:r>
              <a:rPr lang="en-US" sz="2800" dirty="0" err="1" smtClean="0"/>
              <a:t>jawab</a:t>
            </a:r>
            <a:r>
              <a:rPr lang="en-US" sz="2800" dirty="0" smtClean="0"/>
              <a:t> </a:t>
            </a:r>
            <a:r>
              <a:rPr lang="id-ID" sz="2800" dirty="0" smtClean="0"/>
              <a:t>(</a:t>
            </a:r>
            <a:r>
              <a:rPr lang="id-ID" sz="2800" i="1" dirty="0" smtClean="0"/>
              <a:t>responsibility</a:t>
            </a:r>
            <a:r>
              <a:rPr lang="id-ID" sz="2800" dirty="0" smtClean="0"/>
              <a:t>) </a:t>
            </a:r>
            <a:r>
              <a:rPr lang="en-US" sz="2800" dirty="0" smtClean="0"/>
              <a:t>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, </a:t>
            </a:r>
            <a:r>
              <a:rPr lang="en-US" sz="2800" dirty="0" err="1" smtClean="0"/>
              <a:t>hubungan</a:t>
            </a:r>
            <a:r>
              <a:rPr lang="en-US" sz="2800" dirty="0" smtClean="0"/>
              <a:t>,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, </a:t>
            </a:r>
            <a:r>
              <a:rPr lang="id-ID" sz="2800" dirty="0" smtClean="0"/>
              <a:t>dan </a:t>
            </a:r>
            <a:r>
              <a:rPr lang="en-US" sz="2800" dirty="0" err="1" smtClean="0"/>
              <a:t>atribut</a:t>
            </a:r>
            <a:endParaRPr lang="en-US" sz="2800" dirty="0" smtClean="0"/>
          </a:p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endParaRPr lang="en-US" sz="2800" dirty="0" smtClean="0"/>
          </a:p>
          <a:p>
            <a:pPr marL="342900" indent="-342900">
              <a:buClr>
                <a:schemeClr val="hlink"/>
              </a:buClr>
              <a:buNone/>
              <a:defRPr/>
            </a:pPr>
            <a:r>
              <a:rPr lang="en-US" sz="2800" b="1" dirty="0" smtClean="0"/>
              <a:t>What is a package?</a:t>
            </a:r>
          </a:p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r>
              <a:rPr lang="id-ID" sz="2800" dirty="0" smtClean="0"/>
              <a:t>Suatu m</a:t>
            </a:r>
            <a:r>
              <a:rPr lang="en-US" sz="2800" dirty="0" err="1" smtClean="0"/>
              <a:t>ekanisme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 </a:t>
            </a:r>
            <a:r>
              <a:rPr lang="id-ID" sz="2800" dirty="0" smtClean="0"/>
              <a:t>yang bertujuan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</a:t>
            </a:r>
            <a:r>
              <a:rPr lang="id-ID" sz="2800" dirty="0" smtClean="0"/>
              <a:t>organisasikan</a:t>
            </a:r>
            <a:r>
              <a:rPr lang="en-US" sz="2800" dirty="0" smtClean="0"/>
              <a:t> </a:t>
            </a:r>
            <a:r>
              <a:rPr lang="en-US" sz="2800" dirty="0" err="1" smtClean="0"/>
              <a:t>elemen</a:t>
            </a:r>
            <a:r>
              <a:rPr lang="id-ID" sz="2800" dirty="0" smtClean="0"/>
              <a:t>-elemen</a:t>
            </a:r>
            <a:r>
              <a:rPr lang="en-US" sz="2800" dirty="0" smtClean="0"/>
              <a:t> </a:t>
            </a:r>
            <a:r>
              <a:rPr lang="id-ID" sz="2800" dirty="0" smtClean="0"/>
              <a:t>ke dalam </a:t>
            </a:r>
            <a:r>
              <a:rPr lang="en-US" sz="2800" dirty="0" err="1" smtClean="0"/>
              <a:t>kelompok</a:t>
            </a:r>
            <a:r>
              <a:rPr lang="id-ID" sz="2800" dirty="0" smtClean="0"/>
              <a:t>-kelompok</a:t>
            </a:r>
            <a:endParaRPr lang="en-US" sz="2800" dirty="0" smtClean="0"/>
          </a:p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r>
              <a:rPr lang="id-ID" sz="2800" dirty="0" smtClean="0"/>
              <a:t>Suatu element </a:t>
            </a:r>
            <a:r>
              <a:rPr lang="en-US" sz="2800" dirty="0" smtClean="0"/>
              <a:t>model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berisi</a:t>
            </a:r>
            <a:r>
              <a:rPr lang="id-ID" sz="2800" dirty="0" smtClean="0"/>
              <a:t> </a:t>
            </a:r>
            <a:r>
              <a:rPr lang="en-US" sz="2800" dirty="0" err="1" smtClean="0"/>
              <a:t>elemen</a:t>
            </a:r>
            <a:r>
              <a:rPr lang="en-US" sz="2800" dirty="0" smtClean="0"/>
              <a:t> model </a:t>
            </a:r>
            <a:r>
              <a:rPr lang="en-US" sz="2800" dirty="0" err="1" smtClean="0"/>
              <a:t>lainnya</a:t>
            </a:r>
            <a:endParaRPr lang="en-US" sz="2800" dirty="0" smtClean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6786578" y="4214818"/>
            <a:ext cx="1981200" cy="1143000"/>
            <a:chOff x="2064" y="3216"/>
            <a:chExt cx="1248" cy="720"/>
          </a:xfrm>
        </p:grpSpPr>
        <p:sp>
          <p:nvSpPr>
            <p:cNvPr id="6" name="Rectangle 13"/>
            <p:cNvSpPr>
              <a:spLocks noChangeArrowheads="1"/>
            </p:cNvSpPr>
            <p:nvPr/>
          </p:nvSpPr>
          <p:spPr bwMode="auto">
            <a:xfrm>
              <a:off x="2064" y="3356"/>
              <a:ext cx="1248" cy="58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auto">
            <a:xfrm>
              <a:off x="2064" y="3216"/>
              <a:ext cx="432" cy="14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2188" y="3442"/>
              <a:ext cx="9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dirty="0"/>
                <a:t>Package Name</a:t>
              </a:r>
              <a:endParaRPr lang="en-US" sz="2400" dirty="0"/>
            </a:p>
          </p:txBody>
        </p: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764364" y="2000240"/>
            <a:ext cx="1593850" cy="838200"/>
            <a:chOff x="2242" y="1488"/>
            <a:chExt cx="1004" cy="528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352" y="1565"/>
              <a:ext cx="7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/>
                <a:t>Class Name</a:t>
              </a:r>
              <a:endParaRPr lang="en-US" sz="1500" dirty="0"/>
            </a:p>
          </p:txBody>
        </p: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242" y="1488"/>
              <a:ext cx="1004" cy="528"/>
              <a:chOff x="1008" y="2592"/>
              <a:chExt cx="1004" cy="660"/>
            </a:xfrm>
          </p:grpSpPr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1008" y="2592"/>
                <a:ext cx="1004" cy="660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1008" y="2940"/>
                <a:ext cx="1004" cy="312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008" y="3071"/>
                <a:ext cx="1004" cy="181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What is Responsibility?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i="1" dirty="0" smtClean="0"/>
              <a:t>Responsibility </a:t>
            </a:r>
            <a:r>
              <a:rPr lang="id-ID" dirty="0" smtClean="0"/>
              <a:t>adalah atribut dan operasi yang relevan untuk kelas.</a:t>
            </a:r>
          </a:p>
          <a:p>
            <a:endParaRPr lang="id-ID" dirty="0" smtClean="0"/>
          </a:p>
          <a:p>
            <a:r>
              <a:rPr lang="id-ID" i="1" dirty="0" smtClean="0"/>
              <a:t>Collaborator </a:t>
            </a:r>
            <a:r>
              <a:rPr lang="id-ID" dirty="0" smtClean="0"/>
              <a:t>adalah kelas yang diperlukan untuk menyediakan kelas dengan informasi yang dibutuhkan untuk menyelesaikan tanggung jawab.</a:t>
            </a:r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CRC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Resposibility dan Collaborator dapat diindetifikasi dengan menggunakan CRC Model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3924" t="21484" r="9407" b="28711"/>
          <a:stretch>
            <a:fillRect/>
          </a:stretch>
        </p:blipFill>
        <p:spPr bwMode="auto">
          <a:xfrm>
            <a:off x="1357290" y="2500306"/>
            <a:ext cx="654848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Hight Cohesion &amp; Low Coupling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59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/>
              <a:t>Coupling</a:t>
            </a:r>
          </a:p>
          <a:p>
            <a:r>
              <a:rPr lang="id-ID" i="1" dirty="0" smtClean="0"/>
              <a:t>Coupling</a:t>
            </a:r>
            <a:r>
              <a:rPr lang="id-ID" dirty="0" smtClean="0"/>
              <a:t> mengacu pada bagaimana modul tergantung satu sama lain.</a:t>
            </a:r>
          </a:p>
          <a:p>
            <a:r>
              <a:rPr lang="id-ID" i="1" dirty="0" smtClean="0"/>
              <a:t>Coupling</a:t>
            </a:r>
            <a:r>
              <a:rPr lang="id-ID" dirty="0" smtClean="0"/>
              <a:t> rendah memungkinkan kita untuk memodifikasi modul tanpa khawatir tentang konsekuensi dari perubahan pada sisa sistem. </a:t>
            </a:r>
          </a:p>
          <a:p>
            <a:r>
              <a:rPr lang="id-ID" dirty="0" smtClean="0"/>
              <a:t>Sebaliknya, </a:t>
            </a:r>
            <a:r>
              <a:rPr lang="id-ID" i="1" dirty="0" smtClean="0"/>
              <a:t>coupling</a:t>
            </a:r>
            <a:r>
              <a:rPr lang="id-ID" dirty="0" smtClean="0"/>
              <a:t> tinggi berarti perubahan dalam satu modul akan memerlukan perubahan dalam modul lain, yang mungkin memiliki efek domino</a:t>
            </a:r>
          </a:p>
          <a:p>
            <a:r>
              <a:rPr lang="id-ID" dirty="0" smtClean="0"/>
              <a:t>Desain yang baik memiki coupling yang rendah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Hight Cohesion &amp; Low Coupling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b="1" dirty="0" smtClean="0"/>
              <a:t>Cohesion / Kohesi</a:t>
            </a:r>
          </a:p>
          <a:p>
            <a:r>
              <a:rPr lang="id-ID" dirty="0" smtClean="0"/>
              <a:t>Kohesi adalah ukuran dari seberapa fokus tanggung jawab (</a:t>
            </a:r>
            <a:r>
              <a:rPr lang="id-ID" i="1" dirty="0" smtClean="0"/>
              <a:t>responsibility</a:t>
            </a:r>
            <a:r>
              <a:rPr lang="id-ID" dirty="0" smtClean="0"/>
              <a:t>) dari sebuah modul. Jika tanggung jawab modul tidak terkait atau bervariasi, kohesi rendah</a:t>
            </a:r>
          </a:p>
          <a:p>
            <a:endParaRPr lang="id-ID" dirty="0" smtClean="0"/>
          </a:p>
          <a:p>
            <a:r>
              <a:rPr lang="id-ID" dirty="0" smtClean="0"/>
              <a:t>Desain yg baik memiliki kohesi yang tinggi (</a:t>
            </a:r>
            <a:r>
              <a:rPr lang="id-ID" i="1" dirty="0" smtClean="0"/>
              <a:t>high cohesion)</a:t>
            </a:r>
            <a:endParaRPr lang="id-ID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Model Perancangan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 </a:t>
            </a:r>
            <a:r>
              <a:rPr lang="en-US" sz="2800" dirty="0" err="1"/>
              <a:t>perancangan</a:t>
            </a:r>
            <a:r>
              <a:rPr lang="en-US" sz="2800" dirty="0"/>
              <a:t> PL </a:t>
            </a:r>
            <a:r>
              <a:rPr lang="en-US" sz="2800" dirty="0" err="1"/>
              <a:t>menyediakan</a:t>
            </a:r>
            <a:r>
              <a:rPr lang="en-US" sz="2800" dirty="0"/>
              <a:t> </a:t>
            </a:r>
            <a:r>
              <a:rPr lang="en-US" sz="2800" dirty="0" err="1"/>
              <a:t>rincian</a:t>
            </a:r>
            <a:r>
              <a:rPr lang="en-US" sz="2800" dirty="0"/>
              <a:t> </a:t>
            </a:r>
            <a:r>
              <a:rPr lang="en-US" sz="2800" dirty="0" err="1"/>
              <a:t>tentang</a:t>
            </a:r>
            <a:r>
              <a:rPr lang="en-US" sz="2800" dirty="0"/>
              <a:t>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/>
              <a:t>Arsitektur</a:t>
            </a:r>
            <a:r>
              <a:rPr lang="en-US" sz="2800" dirty="0"/>
              <a:t> PL (</a:t>
            </a:r>
            <a:r>
              <a:rPr lang="en-US" sz="2800" i="1" dirty="0"/>
              <a:t>architectural design</a:t>
            </a:r>
            <a:r>
              <a:rPr lang="en-US" sz="28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/>
              <a:t>Struktur-struktur</a:t>
            </a:r>
            <a:r>
              <a:rPr lang="en-US" sz="2800" dirty="0"/>
              <a:t> data (</a:t>
            </a:r>
            <a:r>
              <a:rPr lang="en-US" sz="2800" i="1" dirty="0"/>
              <a:t>data/class design</a:t>
            </a:r>
            <a:r>
              <a:rPr lang="en-US" sz="28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/>
              <a:t>Antarmuka-antarmuka</a:t>
            </a:r>
            <a:r>
              <a:rPr lang="en-US" sz="2800" dirty="0"/>
              <a:t> (</a:t>
            </a:r>
            <a:r>
              <a:rPr lang="en-US" sz="2800" i="1" dirty="0"/>
              <a:t>interface design</a:t>
            </a:r>
            <a:r>
              <a:rPr lang="en-US" sz="2800" dirty="0"/>
              <a:t>), </a:t>
            </a:r>
            <a:r>
              <a:rPr lang="en-US" sz="2800" dirty="0" err="1"/>
              <a:t>dan</a:t>
            </a:r>
            <a:endParaRPr lang="en-US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err="1"/>
              <a:t>Komponen-komponen</a:t>
            </a:r>
            <a:r>
              <a:rPr lang="en-US" sz="2800" dirty="0"/>
              <a:t>/</a:t>
            </a:r>
            <a:r>
              <a:rPr lang="en-US" sz="2800" dirty="0" err="1"/>
              <a:t>subsistem-subsistem</a:t>
            </a:r>
            <a:r>
              <a:rPr lang="en-US" sz="2800" dirty="0"/>
              <a:t> (</a:t>
            </a:r>
            <a:r>
              <a:rPr lang="en-US" sz="2800" i="1" dirty="0"/>
              <a:t>component level design</a:t>
            </a:r>
            <a:r>
              <a:rPr lang="en-US" sz="2800" dirty="0"/>
              <a:t>)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0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00070"/>
          </a:xfrm>
        </p:spPr>
        <p:txBody>
          <a:bodyPr>
            <a:normAutofit/>
          </a:bodyPr>
          <a:lstStyle/>
          <a:p>
            <a:r>
              <a:rPr lang="id-ID" dirty="0" smtClean="0"/>
              <a:t>Package Visibility</a:t>
            </a:r>
            <a:endParaRPr lang="id-ID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819400" y="1423990"/>
            <a:ext cx="3733800" cy="2362200"/>
            <a:chOff x="288" y="624"/>
            <a:chExt cx="2352" cy="1488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288" y="624"/>
              <a:ext cx="2352" cy="1488"/>
              <a:chOff x="3312" y="2304"/>
              <a:chExt cx="2352" cy="1488"/>
            </a:xfrm>
          </p:grpSpPr>
          <p:grpSp>
            <p:nvGrpSpPr>
              <p:cNvPr id="17" name="Group 19"/>
              <p:cNvGrpSpPr>
                <a:grpSpLocks/>
              </p:cNvGrpSpPr>
              <p:nvPr/>
            </p:nvGrpSpPr>
            <p:grpSpPr bwMode="auto">
              <a:xfrm>
                <a:off x="3312" y="2304"/>
                <a:ext cx="2352" cy="1488"/>
                <a:chOff x="3312" y="2304"/>
                <a:chExt cx="2352" cy="1488"/>
              </a:xfrm>
            </p:grpSpPr>
            <p:sp>
              <p:nvSpPr>
                <p:cNvPr id="19" name="Rectangle 20"/>
                <p:cNvSpPr>
                  <a:spLocks noChangeArrowheads="1"/>
                </p:cNvSpPr>
                <p:nvPr/>
              </p:nvSpPr>
              <p:spPr bwMode="auto">
                <a:xfrm>
                  <a:off x="3312" y="2565"/>
                  <a:ext cx="2352" cy="1227"/>
                </a:xfrm>
                <a:prstGeom prst="rect">
                  <a:avLst/>
                </a:prstGeom>
                <a:noFill/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20" name="Rectangle 21"/>
                <p:cNvSpPr>
                  <a:spLocks noChangeArrowheads="1"/>
                </p:cNvSpPr>
                <p:nvPr/>
              </p:nvSpPr>
              <p:spPr bwMode="auto">
                <a:xfrm>
                  <a:off x="3312" y="2304"/>
                  <a:ext cx="714" cy="261"/>
                </a:xfrm>
                <a:prstGeom prst="rect">
                  <a:avLst/>
                </a:prstGeom>
                <a:noFill/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18" name="Rectangle 22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65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/>
                  <a:t>PackageA</a:t>
                </a:r>
                <a:endParaRPr lang="en-US" sz="2400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528" y="1104"/>
              <a:ext cx="672" cy="277"/>
              <a:chOff x="3408" y="3024"/>
              <a:chExt cx="672" cy="277"/>
            </a:xfrm>
          </p:grpSpPr>
          <p:sp>
            <p:nvSpPr>
              <p:cNvPr id="15" name="Rectangle 24"/>
              <p:cNvSpPr>
                <a:spLocks noChangeArrowheads="1"/>
              </p:cNvSpPr>
              <p:nvPr/>
            </p:nvSpPr>
            <p:spPr bwMode="auto">
              <a:xfrm>
                <a:off x="3408" y="3024"/>
                <a:ext cx="672" cy="27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3467" y="3058"/>
                <a:ext cx="54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/>
                  <a:t>Class A1</a:t>
                </a:r>
                <a:endParaRPr lang="en-US" sz="2400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816" y="1584"/>
              <a:ext cx="672" cy="277"/>
              <a:chOff x="4176" y="3024"/>
              <a:chExt cx="672" cy="277"/>
            </a:xfrm>
          </p:grpSpPr>
          <p:sp>
            <p:nvSpPr>
              <p:cNvPr id="13" name="Rectangle 27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672" cy="27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" name="Rectangle 28"/>
              <p:cNvSpPr>
                <a:spLocks noChangeArrowheads="1"/>
              </p:cNvSpPr>
              <p:nvPr/>
            </p:nvSpPr>
            <p:spPr bwMode="auto">
              <a:xfrm>
                <a:off x="4235" y="3058"/>
                <a:ext cx="54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/>
                  <a:t>Class A3</a:t>
                </a:r>
                <a:endParaRPr lang="en-US" sz="2400"/>
              </a:p>
            </p:txBody>
          </p: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1632" y="1296"/>
              <a:ext cx="672" cy="277"/>
              <a:chOff x="4944" y="3024"/>
              <a:chExt cx="672" cy="277"/>
            </a:xfrm>
          </p:grpSpPr>
          <p:sp>
            <p:nvSpPr>
              <p:cNvPr id="11" name="Rectangle 30"/>
              <p:cNvSpPr>
                <a:spLocks noChangeArrowheads="1"/>
              </p:cNvSpPr>
              <p:nvPr/>
            </p:nvSpPr>
            <p:spPr bwMode="auto">
              <a:xfrm>
                <a:off x="4944" y="3024"/>
                <a:ext cx="672" cy="27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2" name="Rectangle 31"/>
              <p:cNvSpPr>
                <a:spLocks noChangeArrowheads="1"/>
              </p:cNvSpPr>
              <p:nvPr/>
            </p:nvSpPr>
            <p:spPr bwMode="auto">
              <a:xfrm>
                <a:off x="5003" y="3058"/>
                <a:ext cx="54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/>
                  <a:t>Class A2</a:t>
                </a:r>
                <a:endParaRPr lang="en-US" sz="2400"/>
              </a:p>
            </p:txBody>
          </p:sp>
        </p:grpSp>
        <p:sp>
          <p:nvSpPr>
            <p:cNvPr id="9" name="Line 32"/>
            <p:cNvSpPr>
              <a:spLocks noChangeShapeType="1"/>
            </p:cNvSpPr>
            <p:nvPr/>
          </p:nvSpPr>
          <p:spPr bwMode="auto">
            <a:xfrm>
              <a:off x="1200" y="1248"/>
              <a:ext cx="43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>
              <a:off x="960" y="1392"/>
              <a:ext cx="24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2819400" y="4067196"/>
            <a:ext cx="3733800" cy="2362200"/>
            <a:chOff x="3312" y="2304"/>
            <a:chExt cx="2352" cy="1488"/>
          </a:xfrm>
        </p:grpSpPr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3312" y="2304"/>
              <a:ext cx="2352" cy="1488"/>
              <a:chOff x="3312" y="2304"/>
              <a:chExt cx="2352" cy="1488"/>
            </a:xfrm>
          </p:grpSpPr>
          <p:sp>
            <p:nvSpPr>
              <p:cNvPr id="24" name="Rectangle 7"/>
              <p:cNvSpPr>
                <a:spLocks noChangeArrowheads="1"/>
              </p:cNvSpPr>
              <p:nvPr/>
            </p:nvSpPr>
            <p:spPr bwMode="auto">
              <a:xfrm>
                <a:off x="3312" y="2565"/>
                <a:ext cx="2352" cy="122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5" name="Rectangle 8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714" cy="261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3360" y="2352"/>
              <a:ext cx="6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/>
                <a:t>PackageB</a:t>
              </a:r>
              <a:endParaRPr lang="en-US" sz="2400"/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271448" y="1676400"/>
            <a:ext cx="2228850" cy="2852738"/>
            <a:chOff x="384" y="1200"/>
            <a:chExt cx="1404" cy="1797"/>
          </a:xfrm>
        </p:grpSpPr>
        <p:sp>
          <p:nvSpPr>
            <p:cNvPr id="27" name="Rectangle 36"/>
            <p:cNvSpPr>
              <a:spLocks noChangeArrowheads="1"/>
            </p:cNvSpPr>
            <p:nvPr/>
          </p:nvSpPr>
          <p:spPr bwMode="auto">
            <a:xfrm>
              <a:off x="384" y="1368"/>
              <a:ext cx="1404" cy="573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Rectangle 37"/>
            <p:cNvSpPr>
              <a:spLocks noChangeArrowheads="1"/>
            </p:cNvSpPr>
            <p:nvPr/>
          </p:nvSpPr>
          <p:spPr bwMode="auto">
            <a:xfrm>
              <a:off x="384" y="1200"/>
              <a:ext cx="561" cy="168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1032" y="1497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/>
                <a:t>A</a:t>
              </a:r>
            </a:p>
          </p:txBody>
        </p:sp>
        <p:sp>
          <p:nvSpPr>
            <p:cNvPr id="30" name="Rectangle 39"/>
            <p:cNvSpPr>
              <a:spLocks noChangeArrowheads="1"/>
            </p:cNvSpPr>
            <p:nvPr/>
          </p:nvSpPr>
          <p:spPr bwMode="auto">
            <a:xfrm>
              <a:off x="384" y="2425"/>
              <a:ext cx="1404" cy="572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384" y="2247"/>
              <a:ext cx="561" cy="178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>
              <a:off x="1032" y="2555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/>
                <a:t>B</a:t>
              </a: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1086" y="1941"/>
              <a:ext cx="0" cy="4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5000628" y="5214950"/>
            <a:ext cx="1066800" cy="439738"/>
            <a:chOff x="4944" y="3024"/>
            <a:chExt cx="672" cy="277"/>
          </a:xfrm>
        </p:grpSpPr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4944" y="3024"/>
              <a:ext cx="672" cy="277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5003" y="3058"/>
              <a:ext cx="54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/>
                <a:t>Class B2</a:t>
              </a:r>
              <a:endParaRPr lang="en-US" sz="2400"/>
            </a:p>
          </p:txBody>
        </p:sp>
      </p:grpSp>
      <p:grpSp>
        <p:nvGrpSpPr>
          <p:cNvPr id="42" name="Group 10"/>
          <p:cNvGrpSpPr>
            <a:grpSpLocks/>
          </p:cNvGrpSpPr>
          <p:nvPr/>
        </p:nvGrpSpPr>
        <p:grpSpPr bwMode="auto">
          <a:xfrm>
            <a:off x="3143240" y="4929198"/>
            <a:ext cx="1066800" cy="439738"/>
            <a:chOff x="3408" y="3024"/>
            <a:chExt cx="672" cy="277"/>
          </a:xfrm>
        </p:grpSpPr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3408" y="3024"/>
              <a:ext cx="672" cy="277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3467" y="3058"/>
              <a:ext cx="54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/>
                <a:t>Class B1</a:t>
              </a:r>
              <a:endParaRPr lang="en-US" sz="240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rot="5400000">
            <a:off x="3500430" y="4000504"/>
            <a:ext cx="1428760" cy="285752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" idx="2"/>
          </p:cNvCxnSpPr>
          <p:nvPr/>
        </p:nvCxnSpPr>
        <p:spPr>
          <a:xfrm rot="16200000" flipH="1">
            <a:off x="4387055" y="4029873"/>
            <a:ext cx="2212984" cy="14294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572000" y="4857760"/>
            <a:ext cx="1785950" cy="1071570"/>
          </a:xfrm>
          <a:prstGeom prst="ellipse">
            <a:avLst/>
          </a:prstGeom>
          <a:noFill/>
          <a:ln>
            <a:solidFill>
              <a:srgbClr val="C0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9" name="TextBox 48"/>
          <p:cNvSpPr txBox="1"/>
          <p:nvPr/>
        </p:nvSpPr>
        <p:spPr>
          <a:xfrm>
            <a:off x="4357686" y="585789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i="1" dirty="0" smtClean="0"/>
              <a:t>Private Visibility</a:t>
            </a:r>
            <a:endParaRPr lang="id-ID" i="1" dirty="0"/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6500827" y="3063875"/>
            <a:ext cx="2643174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solidFill>
                  <a:schemeClr val="tx2"/>
                </a:solidFill>
              </a:rPr>
              <a:t>Only public classes can be referenced outside of the owning package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7568-3678-4A35-80C0-B45B6F1BF8C5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Define Operation Visibility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Visibility may be public, protected, or private</a:t>
            </a:r>
          </a:p>
          <a:p>
            <a:endParaRPr lang="id-ID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928926" y="2819400"/>
            <a:ext cx="2998787" cy="2540000"/>
            <a:chOff x="1792" y="2128"/>
            <a:chExt cx="1744" cy="1600"/>
          </a:xfrm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1792" y="2128"/>
              <a:ext cx="1744" cy="16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2010" y="2310"/>
              <a:ext cx="1309" cy="1217"/>
            </a:xfrm>
            <a:prstGeom prst="ellipse">
              <a:avLst/>
            </a:prstGeom>
            <a:solidFill>
              <a:schemeClr val="tx2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271" y="2576"/>
              <a:ext cx="786" cy="707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616" y="2805"/>
              <a:ext cx="98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77788" tIns="38100" rIns="77788" bIns="38100">
              <a:spAutoFit/>
            </a:bodyPr>
            <a:lstStyle/>
            <a:p>
              <a:pPr algn="ctr" defTabSz="773113">
                <a:lnSpc>
                  <a:spcPct val="90000"/>
                </a:lnSpc>
              </a:pPr>
              <a:endParaRPr lang="id-ID" sz="1600" b="1"/>
            </a:p>
          </p:txBody>
        </p:sp>
      </p:grpSp>
      <p:sp>
        <p:nvSpPr>
          <p:cNvPr id="9" name="Line 11"/>
          <p:cNvSpPr>
            <a:spLocks noChangeShapeType="1"/>
          </p:cNvSpPr>
          <p:nvPr/>
        </p:nvSpPr>
        <p:spPr bwMode="auto">
          <a:xfrm rot="20834182" flipV="1">
            <a:off x="2075187" y="4675188"/>
            <a:ext cx="1296988" cy="127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rot="20148342" flipH="1" flipV="1">
            <a:off x="4494562" y="3462928"/>
            <a:ext cx="1844675" cy="17463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5286380" y="4194175"/>
            <a:ext cx="1531937" cy="14288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stealth" w="med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357950" y="2847974"/>
            <a:ext cx="2467342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</p:spPr>
        <p:txBody>
          <a:bodyPr wrap="none">
            <a:spAutoFit/>
          </a:bodyPr>
          <a:lstStyle/>
          <a:p>
            <a:r>
              <a:rPr lang="en-US" b="1" dirty="0"/>
              <a:t>Private </a:t>
            </a:r>
            <a:r>
              <a:rPr lang="en-US" b="1" dirty="0" smtClean="0"/>
              <a:t>operations</a:t>
            </a:r>
            <a:endParaRPr lang="id-ID" b="1" dirty="0" smtClean="0"/>
          </a:p>
          <a:p>
            <a:r>
              <a:rPr lang="id-ID" dirty="0" smtClean="0"/>
              <a:t>Diakses oleh kelasnya </a:t>
            </a:r>
          </a:p>
          <a:p>
            <a:r>
              <a:rPr lang="id-ID" dirty="0" smtClean="0"/>
              <a:t>sendiri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929454" y="3859220"/>
            <a:ext cx="1643074" cy="17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/>
              <a:t>Protected  </a:t>
            </a:r>
          </a:p>
          <a:p>
            <a:r>
              <a:rPr lang="en-US" b="1" dirty="0" smtClean="0"/>
              <a:t>Operations</a:t>
            </a:r>
            <a:endParaRPr lang="id-ID" b="1" dirty="0" smtClean="0"/>
          </a:p>
          <a:p>
            <a:r>
              <a:rPr lang="id-ID" dirty="0" smtClean="0"/>
              <a:t>Diakses oleh kelasnya sendiri &amp; keturunannya</a:t>
            </a:r>
            <a:endParaRPr lang="en-US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035035" y="4572008"/>
            <a:ext cx="1536701" cy="230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/>
              <a:t>Public </a:t>
            </a:r>
            <a:r>
              <a:rPr lang="id-ID" b="1" dirty="0" smtClean="0"/>
              <a:t>O</a:t>
            </a:r>
            <a:r>
              <a:rPr lang="en-US" b="1" dirty="0" err="1" smtClean="0"/>
              <a:t>perations</a:t>
            </a:r>
            <a:endParaRPr lang="id-ID" b="1" dirty="0" smtClean="0"/>
          </a:p>
          <a:p>
            <a:r>
              <a:rPr lang="id-ID" dirty="0" smtClean="0"/>
              <a:t>Bebas diakses oleh oleh kelas lainnya</a:t>
            </a:r>
          </a:p>
          <a:p>
            <a:endParaRPr lang="id-ID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Visibility Noted?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The following symbols are used to specify export control:</a:t>
            </a:r>
          </a:p>
          <a:p>
            <a:pPr lvl="1">
              <a:defRPr/>
            </a:pPr>
            <a:r>
              <a:rPr lang="en-US" sz="2400" dirty="0" smtClean="0"/>
              <a:t>       +	Public access 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       #	Protected access</a:t>
            </a:r>
            <a:endParaRPr lang="id-ID" sz="2400" dirty="0" smtClean="0"/>
          </a:p>
          <a:p>
            <a:pPr lvl="1">
              <a:defRPr/>
            </a:pPr>
            <a:r>
              <a:rPr lang="en-US" sz="2400" dirty="0" smtClean="0"/>
              <a:t>       -	Private access</a:t>
            </a:r>
          </a:p>
          <a:p>
            <a:endParaRPr lang="id-ID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722813" y="3505200"/>
            <a:ext cx="3413125" cy="2351088"/>
            <a:chOff x="1728" y="2194"/>
            <a:chExt cx="1986" cy="1481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728" y="2195"/>
              <a:ext cx="1986" cy="1480"/>
              <a:chOff x="1518" y="1636"/>
              <a:chExt cx="1986" cy="1480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1522" y="1636"/>
                <a:ext cx="1978" cy="14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1518" y="1862"/>
                <a:ext cx="198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518" y="2326"/>
                <a:ext cx="198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534" y="2194"/>
              <a:ext cx="444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700" b="1" dirty="0"/>
                <a:t>Class</a:t>
              </a: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776" y="2404"/>
              <a:ext cx="11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900"/>
                <a:t>- privateAttribute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1776" y="2592"/>
              <a:ext cx="133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900"/>
                <a:t># protectedAttribute</a:t>
              </a: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776" y="2967"/>
              <a:ext cx="8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900"/>
                <a:t>+publicOp()</a:t>
              </a: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776" y="3155"/>
              <a:ext cx="109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900"/>
                <a:t># protectedOp()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1776" y="3347"/>
              <a:ext cx="89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900"/>
                <a:t>- privateOp()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Subsystem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Aspek lain dari desain berorientasi objek adalah untuk mengidentifikasi bagaimana objek berinteraksi untuk membentuk subsistem.</a:t>
            </a:r>
          </a:p>
          <a:p>
            <a:endParaRPr lang="id-ID" dirty="0" smtClean="0"/>
          </a:p>
          <a:p>
            <a:r>
              <a:rPr lang="id-ID" dirty="0" smtClean="0"/>
              <a:t>Suatu Subsistem adalah sekumpulan kelas atau objek yang berkolaborasi untuk mencapai sekumpulan tanggung jawab (</a:t>
            </a:r>
            <a:r>
              <a:rPr lang="id-ID" i="1" dirty="0" smtClean="0"/>
              <a:t>responsibility</a:t>
            </a:r>
            <a:r>
              <a:rPr lang="id-ID" dirty="0" smtClean="0"/>
              <a:t>) tingkat yang lebih tinggi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Subsystem vs Package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400" dirty="0" smtClean="0"/>
              <a:t>Subsystems provide behavior, packages do not</a:t>
            </a:r>
          </a:p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400" dirty="0" smtClean="0"/>
              <a:t>Subsystems </a:t>
            </a:r>
            <a:r>
              <a:rPr lang="en-US" sz="2400" i="1" dirty="0" smtClean="0"/>
              <a:t>completely</a:t>
            </a:r>
            <a:r>
              <a:rPr lang="en-US" sz="2400" dirty="0" smtClean="0"/>
              <a:t> encapsulate their contents, packages do not</a:t>
            </a:r>
          </a:p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400" dirty="0" smtClean="0"/>
              <a:t>Subsystems are </a:t>
            </a:r>
            <a:r>
              <a:rPr lang="en-US" sz="2400" i="1" dirty="0" smtClean="0"/>
              <a:t>easily</a:t>
            </a:r>
            <a:r>
              <a:rPr lang="en-US" sz="2400" dirty="0" smtClean="0"/>
              <a:t> replaceable</a:t>
            </a:r>
            <a:endParaRPr lang="id-ID" dirty="0"/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005034" y="3471882"/>
            <a:ext cx="5638800" cy="2743200"/>
            <a:chOff x="1584" y="1872"/>
            <a:chExt cx="3552" cy="1728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2034" y="3261"/>
              <a:ext cx="9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/>
                <a:t>A</a:t>
              </a:r>
              <a:endParaRPr lang="en-US" sz="24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584" y="3093"/>
              <a:ext cx="96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/>
                <a:t>&lt;&lt;subsystem&gt;&gt;</a:t>
              </a:r>
              <a:endParaRPr lang="en-US" sz="24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584" y="3072"/>
              <a:ext cx="1003" cy="528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1584" y="2885"/>
              <a:ext cx="397" cy="189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2160" y="2727"/>
              <a:ext cx="192" cy="19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256" y="291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3072" y="2592"/>
              <a:ext cx="2064" cy="1008"/>
              <a:chOff x="3312" y="2304"/>
              <a:chExt cx="2352" cy="1488"/>
            </a:xfrm>
          </p:grpSpPr>
          <p:sp>
            <p:nvSpPr>
              <p:cNvPr id="27" name="Rectangle 16"/>
              <p:cNvSpPr>
                <a:spLocks noChangeArrowheads="1"/>
              </p:cNvSpPr>
              <p:nvPr/>
            </p:nvSpPr>
            <p:spPr bwMode="auto">
              <a:xfrm>
                <a:off x="3312" y="2565"/>
                <a:ext cx="2352" cy="122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8" name="Rectangle 17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714" cy="261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3114" y="2628"/>
              <a:ext cx="62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dirty="0" err="1"/>
                <a:t>PackageB</a:t>
              </a:r>
              <a:endParaRPr lang="en-US" sz="1700" dirty="0"/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>
              <a:off x="3216" y="2928"/>
              <a:ext cx="672" cy="277"/>
              <a:chOff x="3408" y="3024"/>
              <a:chExt cx="672" cy="277"/>
            </a:xfrm>
          </p:grpSpPr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3408" y="3024"/>
                <a:ext cx="672" cy="27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3467" y="3058"/>
                <a:ext cx="54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/>
                  <a:t>Class B1</a:t>
                </a:r>
                <a:endParaRPr lang="en-US" sz="2400"/>
              </a:p>
            </p:txBody>
          </p:sp>
        </p:grpSp>
        <p:grpSp>
          <p:nvGrpSpPr>
            <p:cNvPr id="16" name="Group 22"/>
            <p:cNvGrpSpPr>
              <a:grpSpLocks/>
            </p:cNvGrpSpPr>
            <p:nvPr/>
          </p:nvGrpSpPr>
          <p:grpSpPr bwMode="auto">
            <a:xfrm>
              <a:off x="4320" y="3120"/>
              <a:ext cx="672" cy="277"/>
              <a:chOff x="4944" y="3024"/>
              <a:chExt cx="672" cy="277"/>
            </a:xfrm>
          </p:grpSpPr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4944" y="3024"/>
                <a:ext cx="672" cy="277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5003" y="3058"/>
                <a:ext cx="545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/>
                  <a:t>Class B2</a:t>
                </a:r>
                <a:endParaRPr lang="en-US" sz="2400"/>
              </a:p>
            </p:txBody>
          </p:sp>
        </p:grp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3888" y="3072"/>
              <a:ext cx="43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2592" y="1872"/>
              <a:ext cx="912" cy="336"/>
              <a:chOff x="2496" y="2064"/>
              <a:chExt cx="912" cy="336"/>
            </a:xfrm>
          </p:grpSpPr>
          <p:sp>
            <p:nvSpPr>
              <p:cNvPr id="21" name="Rectangle 27"/>
              <p:cNvSpPr>
                <a:spLocks noChangeArrowheads="1"/>
              </p:cNvSpPr>
              <p:nvPr/>
            </p:nvSpPr>
            <p:spPr bwMode="auto">
              <a:xfrm>
                <a:off x="2496" y="2064"/>
                <a:ext cx="912" cy="336"/>
              </a:xfrm>
              <a:prstGeom prst="rect">
                <a:avLst/>
              </a:prstGeom>
              <a:noFill/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22" name="Rectangle 28"/>
              <p:cNvSpPr>
                <a:spLocks noChangeArrowheads="1"/>
              </p:cNvSpPr>
              <p:nvPr/>
            </p:nvSpPr>
            <p:spPr bwMode="auto">
              <a:xfrm>
                <a:off x="2589" y="2150"/>
                <a:ext cx="726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/>
                  <a:t>Client Class</a:t>
                </a:r>
                <a:endParaRPr lang="en-US" sz="2400"/>
              </a:p>
            </p:txBody>
          </p:sp>
        </p:grp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 flipH="1">
              <a:off x="2304" y="2208"/>
              <a:ext cx="57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3168" y="2208"/>
              <a:ext cx="288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0" name="Rectangle 4"/>
          <p:cNvSpPr>
            <a:spLocks noChangeArrowheads="1"/>
          </p:cNvSpPr>
          <p:nvPr/>
        </p:nvSpPr>
        <p:spPr bwMode="auto">
          <a:xfrm>
            <a:off x="80623" y="123825"/>
            <a:ext cx="830992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Example: Design Subsystems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84912" y="3881440"/>
            <a:ext cx="4447402" cy="1611313"/>
            <a:chOff x="963" y="2989"/>
            <a:chExt cx="3034" cy="1015"/>
          </a:xfrm>
        </p:grpSpPr>
        <p:sp>
          <p:nvSpPr>
            <p:cNvPr id="12304" name="Rectangle 6"/>
            <p:cNvSpPr>
              <a:spLocks noChangeArrowheads="1"/>
            </p:cNvSpPr>
            <p:nvPr/>
          </p:nvSpPr>
          <p:spPr bwMode="auto">
            <a:xfrm>
              <a:off x="2157" y="3189"/>
              <a:ext cx="1840" cy="682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305" name="Rectangle 7"/>
            <p:cNvSpPr>
              <a:spLocks noChangeArrowheads="1"/>
            </p:cNvSpPr>
            <p:nvPr/>
          </p:nvSpPr>
          <p:spPr bwMode="auto">
            <a:xfrm>
              <a:off x="2157" y="2989"/>
              <a:ext cx="738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306" name="Rectangle 8"/>
            <p:cNvSpPr>
              <a:spLocks noChangeArrowheads="1"/>
            </p:cNvSpPr>
            <p:nvPr/>
          </p:nvSpPr>
          <p:spPr bwMode="auto">
            <a:xfrm>
              <a:off x="2157" y="2989"/>
              <a:ext cx="738" cy="20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307" name="Rectangle 9"/>
            <p:cNvSpPr>
              <a:spLocks noChangeArrowheads="1"/>
            </p:cNvSpPr>
            <p:nvPr/>
          </p:nvSpPr>
          <p:spPr bwMode="auto">
            <a:xfrm>
              <a:off x="2662" y="3401"/>
              <a:ext cx="106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900" dirty="0" err="1"/>
                <a:t>CourseCatalog</a:t>
              </a:r>
              <a:endParaRPr lang="en-US" dirty="0"/>
            </a:p>
          </p:txBody>
        </p:sp>
        <p:sp>
          <p:nvSpPr>
            <p:cNvPr id="12308" name="Rectangle 10"/>
            <p:cNvSpPr>
              <a:spLocks noChangeArrowheads="1"/>
            </p:cNvSpPr>
            <p:nvPr/>
          </p:nvSpPr>
          <p:spPr bwMode="auto">
            <a:xfrm>
              <a:off x="2581" y="3212"/>
              <a:ext cx="119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900" dirty="0"/>
                <a:t>&lt;&lt;subsystem&gt;&gt;</a:t>
              </a:r>
              <a:endParaRPr lang="en-US" dirty="0"/>
            </a:p>
          </p:txBody>
        </p:sp>
        <p:sp>
          <p:nvSpPr>
            <p:cNvPr id="12310" name="Oval 12"/>
            <p:cNvSpPr>
              <a:spLocks noChangeArrowheads="1"/>
            </p:cNvSpPr>
            <p:nvPr/>
          </p:nvSpPr>
          <p:spPr bwMode="auto">
            <a:xfrm>
              <a:off x="1418" y="3248"/>
              <a:ext cx="211" cy="211"/>
            </a:xfrm>
            <a:prstGeom prst="ellips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311" name="Rectangle 13"/>
            <p:cNvSpPr>
              <a:spLocks noChangeArrowheads="1"/>
            </p:cNvSpPr>
            <p:nvPr/>
          </p:nvSpPr>
          <p:spPr bwMode="auto">
            <a:xfrm>
              <a:off x="1075" y="3565"/>
              <a:ext cx="113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900"/>
                <a:t>ICourseCatalog</a:t>
              </a:r>
              <a:endParaRPr lang="en-US"/>
            </a:p>
          </p:txBody>
        </p:sp>
        <p:sp>
          <p:nvSpPr>
            <p:cNvPr id="12312" name="Rectangle 14"/>
            <p:cNvSpPr>
              <a:spLocks noChangeArrowheads="1"/>
            </p:cNvSpPr>
            <p:nvPr/>
          </p:nvSpPr>
          <p:spPr bwMode="auto">
            <a:xfrm>
              <a:off x="963" y="3859"/>
              <a:ext cx="125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/>
                <a:t>(from CourseCatalog)</a:t>
              </a:r>
              <a:endParaRPr lang="en-US"/>
            </a:p>
          </p:txBody>
        </p:sp>
        <p:sp>
          <p:nvSpPr>
            <p:cNvPr id="12313" name="Line 15"/>
            <p:cNvSpPr>
              <a:spLocks noChangeShapeType="1"/>
            </p:cNvSpPr>
            <p:nvPr/>
          </p:nvSpPr>
          <p:spPr bwMode="auto">
            <a:xfrm>
              <a:off x="1629" y="3354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342723" y="1270000"/>
            <a:ext cx="4731778" cy="2098676"/>
            <a:chOff x="886" y="800"/>
            <a:chExt cx="3228" cy="1322"/>
          </a:xfrm>
        </p:grpSpPr>
        <p:sp>
          <p:nvSpPr>
            <p:cNvPr id="12293" name="Rectangle 17"/>
            <p:cNvSpPr>
              <a:spLocks noChangeArrowheads="1"/>
            </p:cNvSpPr>
            <p:nvPr/>
          </p:nvSpPr>
          <p:spPr bwMode="auto">
            <a:xfrm>
              <a:off x="2157" y="1000"/>
              <a:ext cx="1957" cy="73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294" name="Rectangle 18"/>
            <p:cNvSpPr>
              <a:spLocks noChangeArrowheads="1"/>
            </p:cNvSpPr>
            <p:nvPr/>
          </p:nvSpPr>
          <p:spPr bwMode="auto">
            <a:xfrm>
              <a:off x="2157" y="800"/>
              <a:ext cx="785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295" name="Rectangle 19"/>
            <p:cNvSpPr>
              <a:spLocks noChangeArrowheads="1"/>
            </p:cNvSpPr>
            <p:nvPr/>
          </p:nvSpPr>
          <p:spPr bwMode="auto">
            <a:xfrm>
              <a:off x="2157" y="800"/>
              <a:ext cx="785" cy="200"/>
            </a:xfrm>
            <a:prstGeom prst="rect">
              <a:avLst/>
            </a:prstGeom>
            <a:noFill/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296" name="Rectangle 20"/>
            <p:cNvSpPr>
              <a:spLocks noChangeArrowheads="1"/>
            </p:cNvSpPr>
            <p:nvPr/>
          </p:nvSpPr>
          <p:spPr bwMode="auto">
            <a:xfrm>
              <a:off x="2680" y="1212"/>
              <a:ext cx="1115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900"/>
                <a:t>FinanceSystem</a:t>
              </a:r>
              <a:endParaRPr lang="en-US"/>
            </a:p>
          </p:txBody>
        </p:sp>
        <p:sp>
          <p:nvSpPr>
            <p:cNvPr id="12297" name="Rectangle 21"/>
            <p:cNvSpPr>
              <a:spLocks noChangeArrowheads="1"/>
            </p:cNvSpPr>
            <p:nvPr/>
          </p:nvSpPr>
          <p:spPr bwMode="auto">
            <a:xfrm>
              <a:off x="2640" y="1024"/>
              <a:ext cx="119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900"/>
                <a:t>&lt;&lt;subsystem&gt;&gt;</a:t>
              </a:r>
              <a:endParaRPr lang="en-US"/>
            </a:p>
          </p:txBody>
        </p:sp>
        <p:sp>
          <p:nvSpPr>
            <p:cNvPr id="12299" name="Rectangle 23"/>
            <p:cNvSpPr>
              <a:spLocks noChangeArrowheads="1"/>
            </p:cNvSpPr>
            <p:nvPr/>
          </p:nvSpPr>
          <p:spPr bwMode="auto">
            <a:xfrm>
              <a:off x="1231" y="1589"/>
              <a:ext cx="65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900"/>
                <a:t>IFinance</a:t>
              </a:r>
              <a:endParaRPr lang="en-US"/>
            </a:p>
          </p:txBody>
        </p:sp>
        <p:sp>
          <p:nvSpPr>
            <p:cNvPr id="12300" name="Rectangle 24"/>
            <p:cNvSpPr>
              <a:spLocks noChangeArrowheads="1"/>
            </p:cNvSpPr>
            <p:nvPr/>
          </p:nvSpPr>
          <p:spPr bwMode="auto">
            <a:xfrm>
              <a:off x="1288" y="1777"/>
              <a:ext cx="53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900"/>
                <a:t>System</a:t>
              </a:r>
              <a:endParaRPr lang="en-US"/>
            </a:p>
          </p:txBody>
        </p:sp>
        <p:sp>
          <p:nvSpPr>
            <p:cNvPr id="12301" name="Rectangle 25"/>
            <p:cNvSpPr>
              <a:spLocks noChangeArrowheads="1"/>
            </p:cNvSpPr>
            <p:nvPr/>
          </p:nvSpPr>
          <p:spPr bwMode="auto">
            <a:xfrm>
              <a:off x="886" y="1977"/>
              <a:ext cx="1293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500" dirty="0"/>
                <a:t>(from </a:t>
              </a:r>
              <a:r>
                <a:rPr lang="en-US" sz="1500" dirty="0" err="1"/>
                <a:t>FinanceSystem</a:t>
              </a:r>
              <a:r>
                <a:rPr lang="en-US" sz="1500" dirty="0"/>
                <a:t>)</a:t>
              </a:r>
              <a:endParaRPr lang="en-US" dirty="0"/>
            </a:p>
          </p:txBody>
        </p:sp>
        <p:sp>
          <p:nvSpPr>
            <p:cNvPr id="12302" name="Oval 26"/>
            <p:cNvSpPr>
              <a:spLocks noChangeArrowheads="1"/>
            </p:cNvSpPr>
            <p:nvPr/>
          </p:nvSpPr>
          <p:spPr bwMode="auto">
            <a:xfrm>
              <a:off x="1418" y="1288"/>
              <a:ext cx="211" cy="211"/>
            </a:xfrm>
            <a:prstGeom prst="ellips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303" name="Line 27"/>
            <p:cNvSpPr>
              <a:spLocks noChangeShapeType="1"/>
            </p:cNvSpPr>
            <p:nvPr/>
          </p:nvSpPr>
          <p:spPr bwMode="auto">
            <a:xfrm>
              <a:off x="1629" y="1394"/>
              <a:ext cx="5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Partitioning Considerations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428736"/>
            <a:ext cx="8503920" cy="4670312"/>
          </a:xfrm>
        </p:spPr>
        <p:txBody>
          <a:bodyPr/>
          <a:lstStyle/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400" dirty="0" smtClean="0"/>
              <a:t>Coupling and cohesion</a:t>
            </a:r>
          </a:p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400" dirty="0" smtClean="0"/>
              <a:t>User organization</a:t>
            </a:r>
          </a:p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400" dirty="0" smtClean="0"/>
              <a:t>Competency and/or skill areas</a:t>
            </a:r>
            <a:endParaRPr lang="en-US" sz="2800" dirty="0" smtClean="0"/>
          </a:p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endParaRPr lang="en-US" sz="2800" dirty="0" smtClean="0"/>
          </a:p>
          <a:p>
            <a:endParaRPr lang="id-ID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28662" y="2928934"/>
            <a:ext cx="4900608" cy="3380685"/>
            <a:chOff x="240" y="768"/>
            <a:chExt cx="3537" cy="244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16" y="1049"/>
              <a:ext cx="260" cy="199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807" y="1610"/>
              <a:ext cx="262" cy="200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838" y="1427"/>
              <a:ext cx="60" cy="168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898" y="1525"/>
              <a:ext cx="2" cy="70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856" y="1548"/>
              <a:ext cx="42" cy="4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780" y="1257"/>
              <a:ext cx="58" cy="170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009" y="768"/>
              <a:ext cx="262" cy="199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048" y="1161"/>
              <a:ext cx="261" cy="199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959" y="1199"/>
              <a:ext cx="76" cy="23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 flipV="1">
              <a:off x="986" y="1181"/>
              <a:ext cx="49" cy="4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976" y="1222"/>
              <a:ext cx="59" cy="13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 flipV="1">
              <a:off x="883" y="1184"/>
              <a:ext cx="76" cy="15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1055" y="1369"/>
              <a:ext cx="61" cy="11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1106" y="1369"/>
              <a:ext cx="10" cy="70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1065" y="1369"/>
              <a:ext cx="51" cy="4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995" y="1481"/>
              <a:ext cx="60" cy="114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V="1">
              <a:off x="1655" y="921"/>
              <a:ext cx="341" cy="138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1953" y="921"/>
              <a:ext cx="43" cy="46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 flipV="1">
              <a:off x="1937" y="915"/>
              <a:ext cx="59" cy="6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1317" y="1059"/>
              <a:ext cx="338" cy="13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866" y="1835"/>
              <a:ext cx="262" cy="199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673" y="1272"/>
              <a:ext cx="262" cy="200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1967" y="976"/>
              <a:ext cx="95" cy="14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>
              <a:off x="2045" y="976"/>
              <a:ext cx="17" cy="70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>
              <a:off x="2008" y="976"/>
              <a:ext cx="54" cy="35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1874" y="1117"/>
              <a:ext cx="93" cy="143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1488" y="1314"/>
              <a:ext cx="173" cy="29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 flipV="1">
              <a:off x="1607" y="1308"/>
              <a:ext cx="54" cy="35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>
              <a:off x="1601" y="1343"/>
              <a:ext cx="60" cy="20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 flipV="1">
              <a:off x="1317" y="1282"/>
              <a:ext cx="171" cy="3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1896" y="1650"/>
              <a:ext cx="61" cy="168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flipV="1">
              <a:off x="1957" y="1748"/>
              <a:ext cx="1" cy="78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H="1" flipV="1">
              <a:off x="1913" y="1771"/>
              <a:ext cx="44" cy="4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flipH="1" flipV="1">
              <a:off x="1839" y="1481"/>
              <a:ext cx="57" cy="169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82" y="2169"/>
              <a:ext cx="261" cy="200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335" y="1888"/>
              <a:ext cx="261" cy="203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 flipH="1">
              <a:off x="1523" y="1678"/>
              <a:ext cx="105" cy="198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V="1">
              <a:off x="1523" y="1835"/>
              <a:ext cx="49" cy="4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V="1">
              <a:off x="1523" y="1806"/>
              <a:ext cx="8" cy="70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V="1">
              <a:off x="1628" y="1481"/>
              <a:ext cx="109" cy="19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807" y="2451"/>
              <a:ext cx="262" cy="199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816" y="2410"/>
              <a:ext cx="25" cy="29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 flipH="1" flipV="1">
              <a:off x="819" y="2370"/>
              <a:ext cx="22" cy="69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 flipH="1" flipV="1">
              <a:off x="784" y="2413"/>
              <a:ext cx="57" cy="26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 flipH="1" flipV="1">
              <a:off x="792" y="2378"/>
              <a:ext cx="24" cy="3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 flipH="1">
              <a:off x="1038" y="2266"/>
              <a:ext cx="157" cy="173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 flipV="1">
              <a:off x="1038" y="2413"/>
              <a:ext cx="54" cy="26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 flipV="1">
              <a:off x="1038" y="2373"/>
              <a:ext cx="24" cy="66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1195" y="2100"/>
              <a:ext cx="159" cy="166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952" y="2900"/>
              <a:ext cx="260" cy="199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286" y="2507"/>
              <a:ext cx="264" cy="200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1177" y="2575"/>
              <a:ext cx="99" cy="1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 flipH="1" flipV="1">
              <a:off x="1222" y="2552"/>
              <a:ext cx="54" cy="35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 flipH="1">
              <a:off x="1217" y="2587"/>
              <a:ext cx="59" cy="20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" name="Line 60"/>
            <p:cNvSpPr>
              <a:spLocks noChangeShapeType="1"/>
            </p:cNvSpPr>
            <p:nvPr/>
          </p:nvSpPr>
          <p:spPr bwMode="auto">
            <a:xfrm flipH="1" flipV="1">
              <a:off x="1076" y="2563"/>
              <a:ext cx="101" cy="1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 flipH="1">
              <a:off x="1170" y="2801"/>
              <a:ext cx="74" cy="84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V="1">
              <a:off x="1170" y="2859"/>
              <a:ext cx="58" cy="26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 flipV="1">
              <a:off x="1170" y="2821"/>
              <a:ext cx="22" cy="64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5" name="Line 64"/>
            <p:cNvSpPr>
              <a:spLocks noChangeShapeType="1"/>
            </p:cNvSpPr>
            <p:nvPr/>
          </p:nvSpPr>
          <p:spPr bwMode="auto">
            <a:xfrm flipV="1">
              <a:off x="1244" y="2716"/>
              <a:ext cx="73" cy="85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1769" y="2281"/>
              <a:ext cx="261" cy="202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1682" y="2182"/>
              <a:ext cx="96" cy="8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8" name="Line 67"/>
            <p:cNvSpPr>
              <a:spLocks noChangeShapeType="1"/>
            </p:cNvSpPr>
            <p:nvPr/>
          </p:nvSpPr>
          <p:spPr bwMode="auto">
            <a:xfrm flipH="1" flipV="1">
              <a:off x="1744" y="2208"/>
              <a:ext cx="34" cy="6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9" name="Line 68"/>
            <p:cNvSpPr>
              <a:spLocks noChangeShapeType="1"/>
            </p:cNvSpPr>
            <p:nvPr/>
          </p:nvSpPr>
          <p:spPr bwMode="auto">
            <a:xfrm flipH="1" flipV="1">
              <a:off x="1717" y="2249"/>
              <a:ext cx="61" cy="20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 flipH="1" flipV="1">
              <a:off x="1587" y="2100"/>
              <a:ext cx="95" cy="8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2345" y="1272"/>
              <a:ext cx="261" cy="200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" name="Line 71"/>
            <p:cNvSpPr>
              <a:spLocks noChangeShapeType="1"/>
            </p:cNvSpPr>
            <p:nvPr/>
          </p:nvSpPr>
          <p:spPr bwMode="auto">
            <a:xfrm>
              <a:off x="2305" y="1117"/>
              <a:ext cx="95" cy="143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" name="Line 72"/>
            <p:cNvSpPr>
              <a:spLocks noChangeShapeType="1"/>
            </p:cNvSpPr>
            <p:nvPr/>
          </p:nvSpPr>
          <p:spPr bwMode="auto">
            <a:xfrm flipH="1" flipV="1">
              <a:off x="2384" y="1193"/>
              <a:ext cx="16" cy="6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4" name="Line 73"/>
            <p:cNvSpPr>
              <a:spLocks noChangeShapeType="1"/>
            </p:cNvSpPr>
            <p:nvPr/>
          </p:nvSpPr>
          <p:spPr bwMode="auto">
            <a:xfrm flipH="1" flipV="1">
              <a:off x="2346" y="1225"/>
              <a:ext cx="54" cy="35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 flipH="1" flipV="1">
              <a:off x="2210" y="976"/>
              <a:ext cx="95" cy="14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3211" y="2339"/>
              <a:ext cx="261" cy="198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2779" y="1777"/>
              <a:ext cx="261" cy="199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8" name="Line 77"/>
            <p:cNvSpPr>
              <a:spLocks noChangeShapeType="1"/>
            </p:cNvSpPr>
            <p:nvPr/>
          </p:nvSpPr>
          <p:spPr bwMode="auto">
            <a:xfrm>
              <a:off x="2690" y="1624"/>
              <a:ext cx="121" cy="14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9" name="Line 78"/>
            <p:cNvSpPr>
              <a:spLocks noChangeShapeType="1"/>
            </p:cNvSpPr>
            <p:nvPr/>
          </p:nvSpPr>
          <p:spPr bwMode="auto">
            <a:xfrm flipH="1" flipV="1">
              <a:off x="2790" y="1698"/>
              <a:ext cx="21" cy="6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0" name="Line 79"/>
            <p:cNvSpPr>
              <a:spLocks noChangeShapeType="1"/>
            </p:cNvSpPr>
            <p:nvPr/>
          </p:nvSpPr>
          <p:spPr bwMode="auto">
            <a:xfrm flipH="1" flipV="1">
              <a:off x="2754" y="1739"/>
              <a:ext cx="57" cy="26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1" name="Line 80"/>
            <p:cNvSpPr>
              <a:spLocks noChangeShapeType="1"/>
            </p:cNvSpPr>
            <p:nvPr/>
          </p:nvSpPr>
          <p:spPr bwMode="auto">
            <a:xfrm flipH="1" flipV="1">
              <a:off x="2570" y="1481"/>
              <a:ext cx="120" cy="143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" name="Line 81"/>
            <p:cNvSpPr>
              <a:spLocks noChangeShapeType="1"/>
            </p:cNvSpPr>
            <p:nvPr/>
          </p:nvSpPr>
          <p:spPr bwMode="auto">
            <a:xfrm flipH="1" flipV="1">
              <a:off x="2992" y="1985"/>
              <a:ext cx="130" cy="168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" name="Line 82"/>
            <p:cNvSpPr>
              <a:spLocks noChangeShapeType="1"/>
            </p:cNvSpPr>
            <p:nvPr/>
          </p:nvSpPr>
          <p:spPr bwMode="auto">
            <a:xfrm>
              <a:off x="2992" y="1985"/>
              <a:ext cx="54" cy="3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4" name="Line 83"/>
            <p:cNvSpPr>
              <a:spLocks noChangeShapeType="1"/>
            </p:cNvSpPr>
            <p:nvPr/>
          </p:nvSpPr>
          <p:spPr bwMode="auto">
            <a:xfrm>
              <a:off x="2992" y="1985"/>
              <a:ext cx="20" cy="6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5" name="Line 84"/>
            <p:cNvSpPr>
              <a:spLocks noChangeShapeType="1"/>
            </p:cNvSpPr>
            <p:nvPr/>
          </p:nvSpPr>
          <p:spPr bwMode="auto">
            <a:xfrm>
              <a:off x="3122" y="2153"/>
              <a:ext cx="130" cy="170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2296" y="2396"/>
              <a:ext cx="264" cy="199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2161" y="2434"/>
              <a:ext cx="125" cy="29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 flipH="1" flipV="1">
              <a:off x="2234" y="2422"/>
              <a:ext cx="52" cy="4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 flipH="1">
              <a:off x="2227" y="2463"/>
              <a:ext cx="59" cy="14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 flipH="1" flipV="1">
              <a:off x="2038" y="2410"/>
              <a:ext cx="123" cy="24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 flipH="1">
              <a:off x="2509" y="2182"/>
              <a:ext cx="154" cy="199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2" name="Line 91"/>
            <p:cNvSpPr>
              <a:spLocks noChangeShapeType="1"/>
            </p:cNvSpPr>
            <p:nvPr/>
          </p:nvSpPr>
          <p:spPr bwMode="auto">
            <a:xfrm flipV="1">
              <a:off x="2509" y="2349"/>
              <a:ext cx="54" cy="3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3" name="Line 92"/>
            <p:cNvSpPr>
              <a:spLocks noChangeShapeType="1"/>
            </p:cNvSpPr>
            <p:nvPr/>
          </p:nvSpPr>
          <p:spPr bwMode="auto">
            <a:xfrm flipV="1">
              <a:off x="2509" y="2314"/>
              <a:ext cx="21" cy="6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4" name="Line 93"/>
            <p:cNvSpPr>
              <a:spLocks noChangeShapeType="1"/>
            </p:cNvSpPr>
            <p:nvPr/>
          </p:nvSpPr>
          <p:spPr bwMode="auto">
            <a:xfrm flipV="1">
              <a:off x="2663" y="1985"/>
              <a:ext cx="154" cy="19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1577" y="2732"/>
              <a:ext cx="260" cy="198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6" name="Line 95"/>
            <p:cNvSpPr>
              <a:spLocks noChangeShapeType="1"/>
            </p:cNvSpPr>
            <p:nvPr/>
          </p:nvSpPr>
          <p:spPr bwMode="auto">
            <a:xfrm>
              <a:off x="1560" y="2716"/>
              <a:ext cx="3" cy="3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7" name="Line 96"/>
            <p:cNvSpPr>
              <a:spLocks noChangeShapeType="1"/>
            </p:cNvSpPr>
            <p:nvPr/>
          </p:nvSpPr>
          <p:spPr bwMode="auto">
            <a:xfrm flipH="1" flipV="1">
              <a:off x="1531" y="2662"/>
              <a:ext cx="32" cy="5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8" name="Line 97"/>
            <p:cNvSpPr>
              <a:spLocks noChangeShapeType="1"/>
            </p:cNvSpPr>
            <p:nvPr/>
          </p:nvSpPr>
          <p:spPr bwMode="auto">
            <a:xfrm flipH="1" flipV="1">
              <a:off x="1506" y="2706"/>
              <a:ext cx="57" cy="13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99" name="Line 98"/>
            <p:cNvSpPr>
              <a:spLocks noChangeShapeType="1"/>
            </p:cNvSpPr>
            <p:nvPr/>
          </p:nvSpPr>
          <p:spPr bwMode="auto">
            <a:xfrm flipH="1" flipV="1">
              <a:off x="1558" y="2712"/>
              <a:ext cx="2" cy="4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0" name="Line 99"/>
            <p:cNvSpPr>
              <a:spLocks noChangeShapeType="1"/>
            </p:cNvSpPr>
            <p:nvPr/>
          </p:nvSpPr>
          <p:spPr bwMode="auto">
            <a:xfrm flipH="1">
              <a:off x="1753" y="2604"/>
              <a:ext cx="49" cy="11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1" name="Line 100"/>
            <p:cNvSpPr>
              <a:spLocks noChangeShapeType="1"/>
            </p:cNvSpPr>
            <p:nvPr/>
          </p:nvSpPr>
          <p:spPr bwMode="auto">
            <a:xfrm flipV="1">
              <a:off x="1753" y="2671"/>
              <a:ext cx="47" cy="45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 flipV="1">
              <a:off x="1753" y="2645"/>
              <a:ext cx="5" cy="7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 flipV="1">
              <a:off x="1802" y="2492"/>
              <a:ext cx="49" cy="11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2296" y="2789"/>
              <a:ext cx="264" cy="199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2428" y="2688"/>
              <a:ext cx="1" cy="9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 flipV="1">
              <a:off x="2428" y="2709"/>
              <a:ext cx="24" cy="64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 flipH="1" flipV="1">
              <a:off x="2403" y="2709"/>
              <a:ext cx="25" cy="64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 flipV="1">
              <a:off x="2428" y="2604"/>
              <a:ext cx="1" cy="90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2065" y="2856"/>
              <a:ext cx="221" cy="1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 flipH="1" flipV="1">
              <a:off x="2232" y="2841"/>
              <a:ext cx="54" cy="3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 flipH="1">
              <a:off x="2229" y="2873"/>
              <a:ext cx="57" cy="21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 flipH="1" flipV="1">
              <a:off x="1845" y="2838"/>
              <a:ext cx="220" cy="18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2776" y="3015"/>
              <a:ext cx="267" cy="193"/>
            </a:xfrm>
            <a:prstGeom prst="rect">
              <a:avLst/>
            </a:prstGeom>
            <a:noFill/>
            <a:ln w="26988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>
              <a:off x="2909" y="2492"/>
              <a:ext cx="1" cy="514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 flipV="1">
              <a:off x="2909" y="2936"/>
              <a:ext cx="22" cy="64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 flipH="1" flipV="1">
              <a:off x="2884" y="2936"/>
              <a:ext cx="25" cy="64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7" name="Line 116"/>
            <p:cNvSpPr>
              <a:spLocks noChangeShapeType="1"/>
            </p:cNvSpPr>
            <p:nvPr/>
          </p:nvSpPr>
          <p:spPr bwMode="auto">
            <a:xfrm flipV="1">
              <a:off x="2909" y="1985"/>
              <a:ext cx="1" cy="514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8" name="Line 117"/>
            <p:cNvSpPr>
              <a:spLocks noChangeShapeType="1"/>
            </p:cNvSpPr>
            <p:nvPr/>
          </p:nvSpPr>
          <p:spPr bwMode="auto">
            <a:xfrm flipH="1">
              <a:off x="2974" y="2773"/>
              <a:ext cx="146" cy="22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19" name="Line 118"/>
            <p:cNvSpPr>
              <a:spLocks noChangeShapeType="1"/>
            </p:cNvSpPr>
            <p:nvPr/>
          </p:nvSpPr>
          <p:spPr bwMode="auto">
            <a:xfrm flipV="1">
              <a:off x="2974" y="2965"/>
              <a:ext cx="52" cy="35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0" name="Line 119"/>
            <p:cNvSpPr>
              <a:spLocks noChangeShapeType="1"/>
            </p:cNvSpPr>
            <p:nvPr/>
          </p:nvSpPr>
          <p:spPr bwMode="auto">
            <a:xfrm flipV="1">
              <a:off x="2974" y="2933"/>
              <a:ext cx="13" cy="6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1" name="Line 120"/>
            <p:cNvSpPr>
              <a:spLocks noChangeShapeType="1"/>
            </p:cNvSpPr>
            <p:nvPr/>
          </p:nvSpPr>
          <p:spPr bwMode="auto">
            <a:xfrm flipV="1">
              <a:off x="3120" y="2546"/>
              <a:ext cx="146" cy="22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2" name="Line 121"/>
            <p:cNvSpPr>
              <a:spLocks noChangeShapeType="1"/>
            </p:cNvSpPr>
            <p:nvPr/>
          </p:nvSpPr>
          <p:spPr bwMode="auto">
            <a:xfrm>
              <a:off x="2666" y="2997"/>
              <a:ext cx="100" cy="47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3" name="Line 122"/>
            <p:cNvSpPr>
              <a:spLocks noChangeShapeType="1"/>
            </p:cNvSpPr>
            <p:nvPr/>
          </p:nvSpPr>
          <p:spPr bwMode="auto">
            <a:xfrm flipH="1" flipV="1">
              <a:off x="2722" y="2994"/>
              <a:ext cx="44" cy="50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4" name="Line 123"/>
            <p:cNvSpPr>
              <a:spLocks noChangeShapeType="1"/>
            </p:cNvSpPr>
            <p:nvPr/>
          </p:nvSpPr>
          <p:spPr bwMode="auto">
            <a:xfrm flipH="1">
              <a:off x="2705" y="3044"/>
              <a:ext cx="66" cy="2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5" name="Line 124"/>
            <p:cNvSpPr>
              <a:spLocks noChangeShapeType="1"/>
            </p:cNvSpPr>
            <p:nvPr/>
          </p:nvSpPr>
          <p:spPr bwMode="auto">
            <a:xfrm flipH="1" flipV="1">
              <a:off x="2568" y="2949"/>
              <a:ext cx="98" cy="48"/>
            </a:xfrm>
            <a:prstGeom prst="line">
              <a:avLst/>
            </a:prstGeom>
            <a:noFill/>
            <a:ln w="269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40" y="1601"/>
              <a:ext cx="3473" cy="674"/>
            </a:xfrm>
            <a:custGeom>
              <a:avLst/>
              <a:gdLst>
                <a:gd name="T0" fmla="*/ 0 w 2699"/>
                <a:gd name="T1" fmla="*/ 238 h 444"/>
                <a:gd name="T2" fmla="*/ 63 w 2699"/>
                <a:gd name="T3" fmla="*/ 238 h 444"/>
                <a:gd name="T4" fmla="*/ 109 w 2699"/>
                <a:gd name="T5" fmla="*/ 238 h 444"/>
                <a:gd name="T6" fmla="*/ 157 w 2699"/>
                <a:gd name="T7" fmla="*/ 238 h 444"/>
                <a:gd name="T8" fmla="*/ 204 w 2699"/>
                <a:gd name="T9" fmla="*/ 238 h 444"/>
                <a:gd name="T10" fmla="*/ 252 w 2699"/>
                <a:gd name="T11" fmla="*/ 238 h 444"/>
                <a:gd name="T12" fmla="*/ 298 w 2699"/>
                <a:gd name="T13" fmla="*/ 238 h 444"/>
                <a:gd name="T14" fmla="*/ 347 w 2699"/>
                <a:gd name="T15" fmla="*/ 238 h 444"/>
                <a:gd name="T16" fmla="*/ 393 w 2699"/>
                <a:gd name="T17" fmla="*/ 253 h 444"/>
                <a:gd name="T18" fmla="*/ 441 w 2699"/>
                <a:gd name="T19" fmla="*/ 253 h 444"/>
                <a:gd name="T20" fmla="*/ 488 w 2699"/>
                <a:gd name="T21" fmla="*/ 270 h 444"/>
                <a:gd name="T22" fmla="*/ 536 w 2699"/>
                <a:gd name="T23" fmla="*/ 301 h 444"/>
                <a:gd name="T24" fmla="*/ 582 w 2699"/>
                <a:gd name="T25" fmla="*/ 333 h 444"/>
                <a:gd name="T26" fmla="*/ 631 w 2699"/>
                <a:gd name="T27" fmla="*/ 350 h 444"/>
                <a:gd name="T28" fmla="*/ 677 w 2699"/>
                <a:gd name="T29" fmla="*/ 364 h 444"/>
                <a:gd name="T30" fmla="*/ 725 w 2699"/>
                <a:gd name="T31" fmla="*/ 396 h 444"/>
                <a:gd name="T32" fmla="*/ 772 w 2699"/>
                <a:gd name="T33" fmla="*/ 413 h 444"/>
                <a:gd name="T34" fmla="*/ 820 w 2699"/>
                <a:gd name="T35" fmla="*/ 427 h 444"/>
                <a:gd name="T36" fmla="*/ 866 w 2699"/>
                <a:gd name="T37" fmla="*/ 444 h 444"/>
                <a:gd name="T38" fmla="*/ 915 w 2699"/>
                <a:gd name="T39" fmla="*/ 444 h 444"/>
                <a:gd name="T40" fmla="*/ 961 w 2699"/>
                <a:gd name="T41" fmla="*/ 444 h 444"/>
                <a:gd name="T42" fmla="*/ 1010 w 2699"/>
                <a:gd name="T43" fmla="*/ 444 h 444"/>
                <a:gd name="T44" fmla="*/ 1056 w 2699"/>
                <a:gd name="T45" fmla="*/ 444 h 444"/>
                <a:gd name="T46" fmla="*/ 1104 w 2699"/>
                <a:gd name="T47" fmla="*/ 444 h 444"/>
                <a:gd name="T48" fmla="*/ 1151 w 2699"/>
                <a:gd name="T49" fmla="*/ 427 h 444"/>
                <a:gd name="T50" fmla="*/ 1199 w 2699"/>
                <a:gd name="T51" fmla="*/ 396 h 444"/>
                <a:gd name="T52" fmla="*/ 1245 w 2699"/>
                <a:gd name="T53" fmla="*/ 381 h 444"/>
                <a:gd name="T54" fmla="*/ 1294 w 2699"/>
                <a:gd name="T55" fmla="*/ 364 h 444"/>
                <a:gd name="T56" fmla="*/ 1340 w 2699"/>
                <a:gd name="T57" fmla="*/ 350 h 444"/>
                <a:gd name="T58" fmla="*/ 1388 w 2699"/>
                <a:gd name="T59" fmla="*/ 350 h 444"/>
                <a:gd name="T60" fmla="*/ 1437 w 2699"/>
                <a:gd name="T61" fmla="*/ 350 h 444"/>
                <a:gd name="T62" fmla="*/ 1483 w 2699"/>
                <a:gd name="T63" fmla="*/ 350 h 444"/>
                <a:gd name="T64" fmla="*/ 1531 w 2699"/>
                <a:gd name="T65" fmla="*/ 350 h 444"/>
                <a:gd name="T66" fmla="*/ 1578 w 2699"/>
                <a:gd name="T67" fmla="*/ 333 h 444"/>
                <a:gd name="T68" fmla="*/ 1609 w 2699"/>
                <a:gd name="T69" fmla="*/ 287 h 444"/>
                <a:gd name="T70" fmla="*/ 1658 w 2699"/>
                <a:gd name="T71" fmla="*/ 253 h 444"/>
                <a:gd name="T72" fmla="*/ 1704 w 2699"/>
                <a:gd name="T73" fmla="*/ 221 h 444"/>
                <a:gd name="T74" fmla="*/ 1752 w 2699"/>
                <a:gd name="T75" fmla="*/ 175 h 444"/>
                <a:gd name="T76" fmla="*/ 1799 w 2699"/>
                <a:gd name="T77" fmla="*/ 158 h 444"/>
                <a:gd name="T78" fmla="*/ 1847 w 2699"/>
                <a:gd name="T79" fmla="*/ 127 h 444"/>
                <a:gd name="T80" fmla="*/ 1893 w 2699"/>
                <a:gd name="T81" fmla="*/ 95 h 444"/>
                <a:gd name="T82" fmla="*/ 1942 w 2699"/>
                <a:gd name="T83" fmla="*/ 80 h 444"/>
                <a:gd name="T84" fmla="*/ 1988 w 2699"/>
                <a:gd name="T85" fmla="*/ 49 h 444"/>
                <a:gd name="T86" fmla="*/ 2036 w 2699"/>
                <a:gd name="T87" fmla="*/ 32 h 444"/>
                <a:gd name="T88" fmla="*/ 2083 w 2699"/>
                <a:gd name="T89" fmla="*/ 17 h 444"/>
                <a:gd name="T90" fmla="*/ 2131 w 2699"/>
                <a:gd name="T91" fmla="*/ 17 h 444"/>
                <a:gd name="T92" fmla="*/ 2177 w 2699"/>
                <a:gd name="T93" fmla="*/ 0 h 444"/>
                <a:gd name="T94" fmla="*/ 2226 w 2699"/>
                <a:gd name="T95" fmla="*/ 0 h 444"/>
                <a:gd name="T96" fmla="*/ 2272 w 2699"/>
                <a:gd name="T97" fmla="*/ 0 h 444"/>
                <a:gd name="T98" fmla="*/ 2320 w 2699"/>
                <a:gd name="T99" fmla="*/ 0 h 444"/>
                <a:gd name="T100" fmla="*/ 2367 w 2699"/>
                <a:gd name="T101" fmla="*/ 0 h 444"/>
                <a:gd name="T102" fmla="*/ 2415 w 2699"/>
                <a:gd name="T103" fmla="*/ 0 h 444"/>
                <a:gd name="T104" fmla="*/ 2461 w 2699"/>
                <a:gd name="T105" fmla="*/ 17 h 444"/>
                <a:gd name="T106" fmla="*/ 2510 w 2699"/>
                <a:gd name="T107" fmla="*/ 17 h 444"/>
                <a:gd name="T108" fmla="*/ 2556 w 2699"/>
                <a:gd name="T109" fmla="*/ 17 h 444"/>
                <a:gd name="T110" fmla="*/ 2604 w 2699"/>
                <a:gd name="T111" fmla="*/ 32 h 444"/>
                <a:gd name="T112" fmla="*/ 2651 w 2699"/>
                <a:gd name="T113" fmla="*/ 32 h 444"/>
                <a:gd name="T114" fmla="*/ 2699 w 2699"/>
                <a:gd name="T115" fmla="*/ 32 h 4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99"/>
                <a:gd name="T175" fmla="*/ 0 h 444"/>
                <a:gd name="T176" fmla="*/ 2699 w 2699"/>
                <a:gd name="T177" fmla="*/ 444 h 4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99" h="444">
                  <a:moveTo>
                    <a:pt x="0" y="238"/>
                  </a:moveTo>
                  <a:lnTo>
                    <a:pt x="63" y="238"/>
                  </a:lnTo>
                  <a:lnTo>
                    <a:pt x="109" y="238"/>
                  </a:lnTo>
                  <a:lnTo>
                    <a:pt x="157" y="238"/>
                  </a:lnTo>
                  <a:lnTo>
                    <a:pt x="204" y="238"/>
                  </a:lnTo>
                  <a:lnTo>
                    <a:pt x="252" y="238"/>
                  </a:lnTo>
                  <a:lnTo>
                    <a:pt x="298" y="238"/>
                  </a:lnTo>
                  <a:lnTo>
                    <a:pt x="347" y="238"/>
                  </a:lnTo>
                  <a:lnTo>
                    <a:pt x="393" y="253"/>
                  </a:lnTo>
                  <a:lnTo>
                    <a:pt x="441" y="253"/>
                  </a:lnTo>
                  <a:lnTo>
                    <a:pt x="488" y="270"/>
                  </a:lnTo>
                  <a:lnTo>
                    <a:pt x="536" y="301"/>
                  </a:lnTo>
                  <a:lnTo>
                    <a:pt x="582" y="333"/>
                  </a:lnTo>
                  <a:lnTo>
                    <a:pt x="631" y="350"/>
                  </a:lnTo>
                  <a:lnTo>
                    <a:pt x="677" y="364"/>
                  </a:lnTo>
                  <a:lnTo>
                    <a:pt x="725" y="396"/>
                  </a:lnTo>
                  <a:lnTo>
                    <a:pt x="772" y="413"/>
                  </a:lnTo>
                  <a:lnTo>
                    <a:pt x="820" y="427"/>
                  </a:lnTo>
                  <a:lnTo>
                    <a:pt x="866" y="444"/>
                  </a:lnTo>
                  <a:lnTo>
                    <a:pt x="915" y="444"/>
                  </a:lnTo>
                  <a:lnTo>
                    <a:pt x="961" y="444"/>
                  </a:lnTo>
                  <a:lnTo>
                    <a:pt x="1010" y="444"/>
                  </a:lnTo>
                  <a:lnTo>
                    <a:pt x="1056" y="444"/>
                  </a:lnTo>
                  <a:lnTo>
                    <a:pt x="1104" y="444"/>
                  </a:lnTo>
                  <a:lnTo>
                    <a:pt x="1151" y="427"/>
                  </a:lnTo>
                  <a:lnTo>
                    <a:pt x="1199" y="396"/>
                  </a:lnTo>
                  <a:lnTo>
                    <a:pt x="1245" y="381"/>
                  </a:lnTo>
                  <a:lnTo>
                    <a:pt x="1294" y="364"/>
                  </a:lnTo>
                  <a:lnTo>
                    <a:pt x="1340" y="350"/>
                  </a:lnTo>
                  <a:lnTo>
                    <a:pt x="1388" y="350"/>
                  </a:lnTo>
                  <a:lnTo>
                    <a:pt x="1437" y="350"/>
                  </a:lnTo>
                  <a:lnTo>
                    <a:pt x="1483" y="350"/>
                  </a:lnTo>
                  <a:lnTo>
                    <a:pt x="1531" y="350"/>
                  </a:lnTo>
                  <a:lnTo>
                    <a:pt x="1578" y="333"/>
                  </a:lnTo>
                  <a:lnTo>
                    <a:pt x="1609" y="287"/>
                  </a:lnTo>
                  <a:lnTo>
                    <a:pt x="1658" y="253"/>
                  </a:lnTo>
                  <a:lnTo>
                    <a:pt x="1704" y="221"/>
                  </a:lnTo>
                  <a:lnTo>
                    <a:pt x="1752" y="175"/>
                  </a:lnTo>
                  <a:lnTo>
                    <a:pt x="1799" y="158"/>
                  </a:lnTo>
                  <a:lnTo>
                    <a:pt x="1847" y="127"/>
                  </a:lnTo>
                  <a:lnTo>
                    <a:pt x="1893" y="95"/>
                  </a:lnTo>
                  <a:lnTo>
                    <a:pt x="1942" y="80"/>
                  </a:lnTo>
                  <a:lnTo>
                    <a:pt x="1988" y="49"/>
                  </a:lnTo>
                  <a:lnTo>
                    <a:pt x="2036" y="32"/>
                  </a:lnTo>
                  <a:lnTo>
                    <a:pt x="2083" y="17"/>
                  </a:lnTo>
                  <a:lnTo>
                    <a:pt x="2131" y="17"/>
                  </a:lnTo>
                  <a:lnTo>
                    <a:pt x="2177" y="0"/>
                  </a:lnTo>
                  <a:lnTo>
                    <a:pt x="2226" y="0"/>
                  </a:lnTo>
                  <a:lnTo>
                    <a:pt x="2272" y="0"/>
                  </a:lnTo>
                  <a:lnTo>
                    <a:pt x="2320" y="0"/>
                  </a:lnTo>
                  <a:lnTo>
                    <a:pt x="2367" y="0"/>
                  </a:lnTo>
                  <a:lnTo>
                    <a:pt x="2415" y="0"/>
                  </a:lnTo>
                  <a:lnTo>
                    <a:pt x="2461" y="17"/>
                  </a:lnTo>
                  <a:lnTo>
                    <a:pt x="2510" y="17"/>
                  </a:lnTo>
                  <a:lnTo>
                    <a:pt x="2556" y="17"/>
                  </a:lnTo>
                  <a:lnTo>
                    <a:pt x="2604" y="32"/>
                  </a:lnTo>
                  <a:lnTo>
                    <a:pt x="2651" y="32"/>
                  </a:lnTo>
                  <a:lnTo>
                    <a:pt x="2699" y="32"/>
                  </a:lnTo>
                </a:path>
              </a:pathLst>
            </a:custGeom>
            <a:noFill/>
            <a:ln w="106363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3617" y="1864"/>
              <a:ext cx="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/>
                <a:t>B</a:t>
              </a:r>
              <a:endParaRPr lang="en-US" sz="2400"/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3610" y="952"/>
              <a:ext cx="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000"/>
                <a:t>A</a:t>
              </a:r>
              <a:endParaRPr lang="en-US" sz="2400"/>
            </a:p>
          </p:txBody>
        </p:sp>
      </p:grpSp>
      <p:grpSp>
        <p:nvGrpSpPr>
          <p:cNvPr id="129" name="Group 128"/>
          <p:cNvGrpSpPr>
            <a:grpSpLocks/>
          </p:cNvGrpSpPr>
          <p:nvPr/>
        </p:nvGrpSpPr>
        <p:grpSpPr bwMode="auto">
          <a:xfrm>
            <a:off x="6477000" y="1785926"/>
            <a:ext cx="2124075" cy="3949700"/>
            <a:chOff x="4128" y="606"/>
            <a:chExt cx="1338" cy="2488"/>
          </a:xfrm>
        </p:grpSpPr>
        <p:grpSp>
          <p:nvGrpSpPr>
            <p:cNvPr id="130" name="Group 129"/>
            <p:cNvGrpSpPr>
              <a:grpSpLocks/>
            </p:cNvGrpSpPr>
            <p:nvPr/>
          </p:nvGrpSpPr>
          <p:grpSpPr bwMode="auto">
            <a:xfrm>
              <a:off x="4170" y="606"/>
              <a:ext cx="1296" cy="790"/>
              <a:chOff x="4170" y="606"/>
              <a:chExt cx="1296" cy="790"/>
            </a:xfrm>
          </p:grpSpPr>
          <p:grpSp>
            <p:nvGrpSpPr>
              <p:cNvPr id="137" name="Group 130"/>
              <p:cNvGrpSpPr>
                <a:grpSpLocks/>
              </p:cNvGrpSpPr>
              <p:nvPr/>
            </p:nvGrpSpPr>
            <p:grpSpPr bwMode="auto">
              <a:xfrm>
                <a:off x="4170" y="606"/>
                <a:ext cx="1296" cy="790"/>
                <a:chOff x="4464" y="842"/>
                <a:chExt cx="983" cy="790"/>
              </a:xfrm>
            </p:grpSpPr>
            <p:sp>
              <p:nvSpPr>
                <p:cNvPr id="139" name="Rectangle 131"/>
                <p:cNvSpPr>
                  <a:spLocks noChangeArrowheads="1"/>
                </p:cNvSpPr>
                <p:nvPr/>
              </p:nvSpPr>
              <p:spPr bwMode="auto">
                <a:xfrm>
                  <a:off x="4464" y="1028"/>
                  <a:ext cx="983" cy="604"/>
                </a:xfrm>
                <a:prstGeom prst="rect">
                  <a:avLst/>
                </a:prstGeom>
                <a:noFill/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40" name="Rectangle 132"/>
                <p:cNvSpPr>
                  <a:spLocks noChangeArrowheads="1"/>
                </p:cNvSpPr>
                <p:nvPr/>
              </p:nvSpPr>
              <p:spPr bwMode="auto">
                <a:xfrm>
                  <a:off x="4464" y="842"/>
                  <a:ext cx="394" cy="186"/>
                </a:xfrm>
                <a:prstGeom prst="rect">
                  <a:avLst/>
                </a:prstGeom>
                <a:noFill/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138" name="Rectangle 133"/>
              <p:cNvSpPr>
                <a:spLocks noChangeArrowheads="1"/>
              </p:cNvSpPr>
              <p:nvPr/>
            </p:nvSpPr>
            <p:spPr bwMode="auto">
              <a:xfrm>
                <a:off x="4393" y="895"/>
                <a:ext cx="851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200"/>
                  <a:t>Package A</a:t>
                </a:r>
                <a:endParaRPr lang="en-US" sz="2400"/>
              </a:p>
            </p:txBody>
          </p:sp>
        </p:grpSp>
        <p:grpSp>
          <p:nvGrpSpPr>
            <p:cNvPr id="131" name="Group 134"/>
            <p:cNvGrpSpPr>
              <a:grpSpLocks/>
            </p:cNvGrpSpPr>
            <p:nvPr/>
          </p:nvGrpSpPr>
          <p:grpSpPr bwMode="auto">
            <a:xfrm>
              <a:off x="4128" y="2304"/>
              <a:ext cx="1296" cy="790"/>
              <a:chOff x="4170" y="606"/>
              <a:chExt cx="1296" cy="790"/>
            </a:xfrm>
          </p:grpSpPr>
          <p:grpSp>
            <p:nvGrpSpPr>
              <p:cNvPr id="133" name="Group 135"/>
              <p:cNvGrpSpPr>
                <a:grpSpLocks/>
              </p:cNvGrpSpPr>
              <p:nvPr/>
            </p:nvGrpSpPr>
            <p:grpSpPr bwMode="auto">
              <a:xfrm>
                <a:off x="4170" y="606"/>
                <a:ext cx="1296" cy="790"/>
                <a:chOff x="4464" y="842"/>
                <a:chExt cx="983" cy="790"/>
              </a:xfrm>
            </p:grpSpPr>
            <p:sp>
              <p:nvSpPr>
                <p:cNvPr id="135" name="Rectangle 136"/>
                <p:cNvSpPr>
                  <a:spLocks noChangeArrowheads="1"/>
                </p:cNvSpPr>
                <p:nvPr/>
              </p:nvSpPr>
              <p:spPr bwMode="auto">
                <a:xfrm>
                  <a:off x="4464" y="1028"/>
                  <a:ext cx="983" cy="604"/>
                </a:xfrm>
                <a:prstGeom prst="rect">
                  <a:avLst/>
                </a:prstGeom>
                <a:noFill/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36" name="Rectangle 137"/>
                <p:cNvSpPr>
                  <a:spLocks noChangeArrowheads="1"/>
                </p:cNvSpPr>
                <p:nvPr/>
              </p:nvSpPr>
              <p:spPr bwMode="auto">
                <a:xfrm>
                  <a:off x="4464" y="842"/>
                  <a:ext cx="394" cy="186"/>
                </a:xfrm>
                <a:prstGeom prst="rect">
                  <a:avLst/>
                </a:prstGeom>
                <a:noFill/>
                <a:ln w="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134" name="Rectangle 138"/>
              <p:cNvSpPr>
                <a:spLocks noChangeArrowheads="1"/>
              </p:cNvSpPr>
              <p:nvPr/>
            </p:nvSpPr>
            <p:spPr bwMode="auto">
              <a:xfrm>
                <a:off x="4393" y="895"/>
                <a:ext cx="851" cy="2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2200"/>
                  <a:t>Package B</a:t>
                </a:r>
                <a:endParaRPr lang="en-US" sz="2400"/>
              </a:p>
            </p:txBody>
          </p:sp>
        </p:grpSp>
        <p:sp>
          <p:nvSpPr>
            <p:cNvPr id="132" name="Line 139"/>
            <p:cNvSpPr>
              <a:spLocks noChangeShapeType="1"/>
            </p:cNvSpPr>
            <p:nvPr/>
          </p:nvSpPr>
          <p:spPr bwMode="auto">
            <a:xfrm>
              <a:off x="4800" y="1392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Describe Distribution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distribute ?</a:t>
            </a:r>
            <a:endParaRPr lang="id-ID" dirty="0" smtClean="0"/>
          </a:p>
          <a:p>
            <a:pPr lvl="1"/>
            <a:r>
              <a:rPr lang="en-US" sz="2300" dirty="0" smtClean="0"/>
              <a:t>Reduce processor load</a:t>
            </a:r>
            <a:endParaRPr lang="id-ID" sz="2300" dirty="0" smtClean="0"/>
          </a:p>
          <a:p>
            <a:pPr lvl="1"/>
            <a:r>
              <a:rPr lang="en-US" sz="2300" dirty="0" smtClean="0"/>
              <a:t>Special processing requirements</a:t>
            </a:r>
            <a:endParaRPr lang="id-ID" sz="2300" dirty="0" smtClean="0"/>
          </a:p>
          <a:p>
            <a:pPr lvl="1"/>
            <a:r>
              <a:rPr lang="en-US" sz="2300" dirty="0" smtClean="0"/>
              <a:t>Economic concerns</a:t>
            </a:r>
            <a:endParaRPr lang="id-ID" sz="2300" dirty="0" smtClean="0"/>
          </a:p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endParaRPr lang="en-US" sz="2400" dirty="0" smtClean="0"/>
          </a:p>
          <a:p>
            <a:r>
              <a:rPr lang="en-US" dirty="0" smtClean="0"/>
              <a:t>Distribution Patterns</a:t>
            </a:r>
            <a:endParaRPr lang="id-ID" dirty="0" smtClean="0"/>
          </a:p>
          <a:p>
            <a:pPr lvl="1"/>
            <a:r>
              <a:rPr lang="id-ID" dirty="0" smtClean="0"/>
              <a:t>Client-Server</a:t>
            </a:r>
          </a:p>
          <a:p>
            <a:pPr lvl="1"/>
            <a:r>
              <a:rPr lang="id-ID" dirty="0" smtClean="0"/>
              <a:t>Peer-to-peer</a:t>
            </a:r>
            <a:endParaRPr lang="en-US" dirty="0" smtClean="0"/>
          </a:p>
          <a:p>
            <a:endParaRPr lang="id-ID" dirty="0" smtClean="0"/>
          </a:p>
          <a:p>
            <a:r>
              <a:rPr lang="en-US" dirty="0" smtClean="0"/>
              <a:t>Deployment Modeling and Diagram</a:t>
            </a:r>
            <a:endParaRPr lang="id-ID" dirty="0" smtClean="0"/>
          </a:p>
          <a:p>
            <a:pPr lvl="1"/>
            <a:r>
              <a:rPr lang="id-ID" dirty="0" smtClean="0"/>
              <a:t>Can use Deployment Diagram 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Modeling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711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Deployment Model Elements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800" dirty="0" smtClean="0"/>
              <a:t>Node</a:t>
            </a:r>
          </a:p>
          <a:p>
            <a:pPr marL="742950" lvl="1" indent="-285750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id-ID" sz="2400" dirty="0" smtClean="0"/>
              <a:t>Node adalah target penyebaran yang mewakili sumber daya komputasi di mana artefak dapat digunakan untuk eksekusi (</a:t>
            </a:r>
            <a:r>
              <a:rPr lang="en-US" sz="2400" i="1" dirty="0" smtClean="0"/>
              <a:t>Physical run-time computational resource</a:t>
            </a:r>
            <a:r>
              <a:rPr lang="id-ID" sz="2400" dirty="0" smtClean="0"/>
              <a:t>)</a:t>
            </a:r>
          </a:p>
          <a:p>
            <a:pPr marL="742950" lvl="1" indent="-285750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id-ID" sz="2400" dirty="0" smtClean="0"/>
              <a:t>Artefak merupakan manifestasi fisik dari PL</a:t>
            </a:r>
          </a:p>
          <a:p>
            <a:pPr marL="742950" lvl="1" indent="-285750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n-US" sz="2400" i="1" dirty="0" smtClean="0"/>
              <a:t>Node is shown as a perspective, 3-dimensional view of a cube.</a:t>
            </a:r>
            <a:endParaRPr lang="id-ID" sz="2400" i="1" dirty="0" smtClean="0"/>
          </a:p>
          <a:p>
            <a:pPr marL="742950" lvl="1" indent="-285750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en-US" sz="2400" i="1" dirty="0" smtClean="0"/>
              <a:t>Node is specialized by:</a:t>
            </a:r>
          </a:p>
          <a:p>
            <a:pPr marL="1017270" lvl="2" indent="-285750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id-ID" i="1" dirty="0" smtClean="0"/>
              <a:t>D</a:t>
            </a:r>
            <a:r>
              <a:rPr lang="en-US" i="1" dirty="0" err="1" smtClean="0"/>
              <a:t>evice</a:t>
            </a:r>
            <a:endParaRPr lang="en-US" i="1" dirty="0" smtClean="0"/>
          </a:p>
          <a:p>
            <a:pPr marL="1017270" lvl="2" indent="-285750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id-ID" i="1" dirty="0" smtClean="0"/>
              <a:t>E</a:t>
            </a:r>
            <a:r>
              <a:rPr lang="en-US" i="1" dirty="0" err="1" smtClean="0"/>
              <a:t>xecution</a:t>
            </a:r>
            <a:r>
              <a:rPr lang="en-US" i="1" dirty="0" smtClean="0"/>
              <a:t> environment</a:t>
            </a:r>
            <a:endParaRPr lang="id-ID" i="1" dirty="0" smtClean="0"/>
          </a:p>
          <a:p>
            <a:pPr marL="742950" lvl="1" indent="-285750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endParaRPr lang="en-US" sz="2400" dirty="0" smtClean="0"/>
          </a:p>
          <a:p>
            <a:pPr marL="742950" lvl="1" indent="-285750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6471" t="41015" r="69254" b="42383"/>
          <a:stretch>
            <a:fillRect/>
          </a:stretch>
        </p:blipFill>
        <p:spPr bwMode="auto">
          <a:xfrm>
            <a:off x="5572132" y="4286256"/>
            <a:ext cx="273145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Empat Elemen Model Analisis</a:t>
            </a:r>
            <a:endParaRPr lang="id-ID" dirty="0"/>
          </a:p>
        </p:txBody>
      </p:sp>
      <p:pic>
        <p:nvPicPr>
          <p:cNvPr id="3" name="Picture 2" descr="D:\JOB\NGAJAR\UDINUS\2013-FIK-TI Rekayasa Perangkat Lunak (RPL)\software engineering\z lain-lain z\IMG_20130922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771" y="1268760"/>
            <a:ext cx="7072362" cy="5134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2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Deployment Modeling Elements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chemeClr val="hlink"/>
              </a:buClr>
              <a:buBlip>
                <a:blip r:embed="rId2"/>
              </a:buBlip>
              <a:defRPr/>
            </a:pPr>
            <a:r>
              <a:rPr lang="en-US" sz="2800" dirty="0" smtClean="0"/>
              <a:t>Device</a:t>
            </a:r>
          </a:p>
          <a:p>
            <a:pPr marL="742950" lvl="1" indent="-285750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id-ID" sz="2400" i="1" dirty="0" smtClean="0"/>
              <a:t>Device/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node yang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daya</a:t>
            </a:r>
            <a:r>
              <a:rPr lang="en-US" sz="2400" dirty="0" smtClean="0"/>
              <a:t> </a:t>
            </a:r>
            <a:r>
              <a:rPr lang="en-US" sz="2400" dirty="0" err="1" smtClean="0"/>
              <a:t>komputasi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kemampuan</a:t>
            </a:r>
            <a:r>
              <a:rPr lang="en-US" sz="2400" dirty="0" smtClean="0"/>
              <a:t> 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mana</a:t>
            </a:r>
            <a:r>
              <a:rPr lang="en-US" sz="2400" dirty="0" smtClean="0"/>
              <a:t> </a:t>
            </a:r>
            <a:r>
              <a:rPr lang="en-US" sz="2400" dirty="0" err="1" smtClean="0"/>
              <a:t>artefak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eksekusi</a:t>
            </a:r>
            <a:endParaRPr lang="id-ID" sz="2400" dirty="0" smtClean="0"/>
          </a:p>
          <a:p>
            <a:pPr marL="742950" lvl="1" indent="-285750">
              <a:buClr>
                <a:schemeClr val="folHlink"/>
              </a:buClr>
              <a:buSzPct val="50000"/>
              <a:buFont typeface="Wingdings" pitchFamily="2" charset="2"/>
              <a:buChar char="n"/>
              <a:defRPr/>
            </a:pPr>
            <a:r>
              <a:rPr lang="id-ID" sz="2400" i="1" dirty="0" smtClean="0"/>
              <a:t>Device</a:t>
            </a:r>
            <a:r>
              <a:rPr lang="id-ID" sz="2400" dirty="0" smtClean="0"/>
              <a:t> yang diberikan sebagai Node (perspektif, tampilan 3 dimensi dari kubus) dijelaskan dengan kata kunci «</a:t>
            </a:r>
            <a:r>
              <a:rPr lang="id-ID" sz="2400" i="1" dirty="0" smtClean="0"/>
              <a:t>device</a:t>
            </a:r>
            <a:r>
              <a:rPr lang="id-ID" sz="2400" dirty="0" smtClean="0"/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7020" t="41015" r="68705" b="42383"/>
          <a:stretch>
            <a:fillRect/>
          </a:stretch>
        </p:blipFill>
        <p:spPr bwMode="auto">
          <a:xfrm>
            <a:off x="5929322" y="4429132"/>
            <a:ext cx="273145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Deployment Modeling Elements (3)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Execution Environment</a:t>
            </a:r>
          </a:p>
          <a:p>
            <a:pPr lvl="1"/>
            <a:r>
              <a:rPr lang="id-ID" dirty="0" smtClean="0"/>
              <a:t>Execution Environment/Lingkungan eksekusi adalah (software) node yang menawarkan lingkungan eksekusi untuk tipe tertentu dari komponen yang digunakan dalam bentuk artefak </a:t>
            </a:r>
          </a:p>
          <a:p>
            <a:pPr lvl="1"/>
            <a:r>
              <a:rPr lang="id-ID" dirty="0" smtClean="0"/>
              <a:t>Lingkungan eksekusi dinotasikan dengan cara yang sama seperti simpul (perspektif, tampilan 3 dimensi dari kubus), dengan standar UML stereotip «executionEnvironment»</a:t>
            </a:r>
          </a:p>
          <a:p>
            <a:pPr lvl="1"/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7569" t="53711" r="62116" b="26758"/>
          <a:stretch>
            <a:fillRect/>
          </a:stretch>
        </p:blipFill>
        <p:spPr bwMode="auto">
          <a:xfrm>
            <a:off x="2571736" y="4572008"/>
            <a:ext cx="330400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Deployment Modeling Elements (4)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Communication</a:t>
            </a:r>
          </a:p>
          <a:p>
            <a:pPr lvl="1"/>
            <a:r>
              <a:rPr lang="id-ID" dirty="0" smtClean="0"/>
              <a:t>Communication merupakan sebuah jalur komunikasi yang menghubungkan antara dua sasaran penyebaran, di mana mereka dapat bertukar sinyal dan pesan.</a:t>
            </a:r>
            <a:endParaRPr lang="id-ID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309942" y="3317882"/>
            <a:ext cx="1905000" cy="1263650"/>
            <a:chOff x="4176" y="1584"/>
            <a:chExt cx="1200" cy="796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4176" y="1695"/>
              <a:ext cx="927" cy="685"/>
            </a:xfrm>
            <a:prstGeom prst="rect">
              <a:avLst/>
            </a:prstGeom>
            <a:noFill/>
            <a:ln w="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" name="Freeform 14"/>
            <p:cNvSpPr>
              <a:spLocks/>
            </p:cNvSpPr>
            <p:nvPr/>
          </p:nvSpPr>
          <p:spPr bwMode="auto">
            <a:xfrm>
              <a:off x="4176" y="1584"/>
              <a:ext cx="1200" cy="111"/>
            </a:xfrm>
            <a:custGeom>
              <a:avLst/>
              <a:gdLst>
                <a:gd name="T0" fmla="*/ 0 w 678"/>
                <a:gd name="T1" fmla="*/ 77 h 77"/>
                <a:gd name="T2" fmla="*/ 223 w 678"/>
                <a:gd name="T3" fmla="*/ 0 h 77"/>
                <a:gd name="T4" fmla="*/ 678 w 678"/>
                <a:gd name="T5" fmla="*/ 0 h 77"/>
                <a:gd name="T6" fmla="*/ 524 w 678"/>
                <a:gd name="T7" fmla="*/ 77 h 77"/>
                <a:gd name="T8" fmla="*/ 0 w 678"/>
                <a:gd name="T9" fmla="*/ 77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8"/>
                <a:gd name="T16" fmla="*/ 0 h 77"/>
                <a:gd name="T17" fmla="*/ 678 w 6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8" h="77">
                  <a:moveTo>
                    <a:pt x="0" y="77"/>
                  </a:moveTo>
                  <a:lnTo>
                    <a:pt x="223" y="0"/>
                  </a:lnTo>
                  <a:lnTo>
                    <a:pt x="678" y="0"/>
                  </a:lnTo>
                  <a:lnTo>
                    <a:pt x="524" y="77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5103" y="1584"/>
              <a:ext cx="273" cy="796"/>
            </a:xfrm>
            <a:custGeom>
              <a:avLst/>
              <a:gdLst>
                <a:gd name="T0" fmla="*/ 0 w 154"/>
                <a:gd name="T1" fmla="*/ 77 h 555"/>
                <a:gd name="T2" fmla="*/ 154 w 154"/>
                <a:gd name="T3" fmla="*/ 0 h 555"/>
                <a:gd name="T4" fmla="*/ 154 w 154"/>
                <a:gd name="T5" fmla="*/ 447 h 555"/>
                <a:gd name="T6" fmla="*/ 0 w 154"/>
                <a:gd name="T7" fmla="*/ 555 h 555"/>
                <a:gd name="T8" fmla="*/ 0 w 154"/>
                <a:gd name="T9" fmla="*/ 77 h 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55"/>
                <a:gd name="T17" fmla="*/ 154 w 154"/>
                <a:gd name="T18" fmla="*/ 555 h 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55">
                  <a:moveTo>
                    <a:pt x="0" y="77"/>
                  </a:moveTo>
                  <a:lnTo>
                    <a:pt x="154" y="0"/>
                  </a:lnTo>
                  <a:lnTo>
                    <a:pt x="154" y="447"/>
                  </a:lnTo>
                  <a:lnTo>
                    <a:pt x="0" y="555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4298" y="1882"/>
              <a:ext cx="51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id-ID" altLang="ko-KR" sz="1300" b="1" i="1" dirty="0" smtClean="0">
                  <a:ea typeface="굴림" pitchFamily="34" charset="-127"/>
                </a:rPr>
                <a:t>Device</a:t>
              </a:r>
              <a:r>
                <a:rPr lang="en-US" altLang="ko-KR" sz="1300" b="1" i="1" dirty="0" smtClean="0">
                  <a:ea typeface="굴림" pitchFamily="34" charset="-127"/>
                </a:rPr>
                <a:t> </a:t>
              </a:r>
              <a:r>
                <a:rPr lang="en-US" altLang="ko-KR" sz="1300" b="1" i="1" dirty="0">
                  <a:ea typeface="굴림" pitchFamily="34" charset="-127"/>
                </a:rPr>
                <a:t>#1</a:t>
              </a:r>
              <a:endParaRPr lang="en-US" altLang="ko-KR" sz="2800" b="1" dirty="0">
                <a:ea typeface="굴림" pitchFamily="34" charset="-127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4203" y="1706"/>
              <a:ext cx="659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300" b="1" i="1" dirty="0" smtClean="0">
                  <a:ea typeface="굴림" pitchFamily="34" charset="-127"/>
                </a:rPr>
                <a:t>&lt;&lt;</a:t>
              </a:r>
              <a:r>
                <a:rPr lang="id-ID" altLang="ko-KR" sz="1300" b="1" i="1" dirty="0" smtClean="0">
                  <a:ea typeface="굴림" pitchFamily="34" charset="-127"/>
                </a:rPr>
                <a:t>Device</a:t>
              </a:r>
              <a:r>
                <a:rPr lang="en-US" altLang="ko-KR" sz="1300" b="1" i="1" dirty="0" smtClean="0">
                  <a:ea typeface="굴림" pitchFamily="34" charset="-127"/>
                </a:rPr>
                <a:t>&gt;&gt;</a:t>
              </a:r>
              <a:endParaRPr lang="en-US" altLang="ko-KR" sz="2800" b="1" dirty="0">
                <a:ea typeface="굴림" pitchFamily="34" charset="-127"/>
              </a:endParaRPr>
            </a:p>
          </p:txBody>
        </p: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3465489" y="5103832"/>
            <a:ext cx="1447800" cy="1111250"/>
            <a:chOff x="4298" y="2846"/>
            <a:chExt cx="912" cy="700"/>
          </a:xfrm>
        </p:grpSpPr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4298" y="2944"/>
              <a:ext cx="705" cy="602"/>
            </a:xfrm>
            <a:prstGeom prst="rect">
              <a:avLst/>
            </a:prstGeom>
            <a:noFill/>
            <a:ln w="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4298" y="2846"/>
              <a:ext cx="912" cy="98"/>
            </a:xfrm>
            <a:custGeom>
              <a:avLst/>
              <a:gdLst>
                <a:gd name="T0" fmla="*/ 0 w 678"/>
                <a:gd name="T1" fmla="*/ 77 h 77"/>
                <a:gd name="T2" fmla="*/ 223 w 678"/>
                <a:gd name="T3" fmla="*/ 0 h 77"/>
                <a:gd name="T4" fmla="*/ 678 w 678"/>
                <a:gd name="T5" fmla="*/ 0 h 77"/>
                <a:gd name="T6" fmla="*/ 524 w 678"/>
                <a:gd name="T7" fmla="*/ 77 h 77"/>
                <a:gd name="T8" fmla="*/ 0 w 678"/>
                <a:gd name="T9" fmla="*/ 77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8"/>
                <a:gd name="T16" fmla="*/ 0 h 77"/>
                <a:gd name="T17" fmla="*/ 678 w 678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8" h="77">
                  <a:moveTo>
                    <a:pt x="0" y="77"/>
                  </a:moveTo>
                  <a:lnTo>
                    <a:pt x="223" y="0"/>
                  </a:lnTo>
                  <a:lnTo>
                    <a:pt x="678" y="0"/>
                  </a:lnTo>
                  <a:lnTo>
                    <a:pt x="524" y="77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5003" y="2846"/>
              <a:ext cx="207" cy="700"/>
            </a:xfrm>
            <a:custGeom>
              <a:avLst/>
              <a:gdLst>
                <a:gd name="T0" fmla="*/ 0 w 154"/>
                <a:gd name="T1" fmla="*/ 77 h 555"/>
                <a:gd name="T2" fmla="*/ 154 w 154"/>
                <a:gd name="T3" fmla="*/ 0 h 555"/>
                <a:gd name="T4" fmla="*/ 154 w 154"/>
                <a:gd name="T5" fmla="*/ 447 h 555"/>
                <a:gd name="T6" fmla="*/ 0 w 154"/>
                <a:gd name="T7" fmla="*/ 555 h 555"/>
                <a:gd name="T8" fmla="*/ 0 w 154"/>
                <a:gd name="T9" fmla="*/ 77 h 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555"/>
                <a:gd name="T17" fmla="*/ 154 w 154"/>
                <a:gd name="T18" fmla="*/ 555 h 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555">
                  <a:moveTo>
                    <a:pt x="0" y="77"/>
                  </a:moveTo>
                  <a:lnTo>
                    <a:pt x="154" y="0"/>
                  </a:lnTo>
                  <a:lnTo>
                    <a:pt x="154" y="447"/>
                  </a:lnTo>
                  <a:lnTo>
                    <a:pt x="0" y="555"/>
                  </a:lnTo>
                  <a:lnTo>
                    <a:pt x="0" y="77"/>
                  </a:lnTo>
                  <a:close/>
                </a:path>
              </a:pathLst>
            </a:custGeom>
            <a:noFill/>
            <a:ln w="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391" y="3108"/>
              <a:ext cx="48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300" b="1" i="1" dirty="0">
                  <a:ea typeface="굴림" pitchFamily="34" charset="-127"/>
                </a:rPr>
                <a:t>Device #1</a:t>
              </a:r>
              <a:endParaRPr lang="en-US" altLang="ko-KR" sz="2800" b="1" dirty="0">
                <a:ea typeface="굴림" pitchFamily="34" charset="-127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4318" y="2953"/>
              <a:ext cx="58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300" b="1" i="1">
                  <a:ea typeface="굴림" pitchFamily="34" charset="-127"/>
                </a:rPr>
                <a:t>&lt;&lt;Device&gt;&gt;</a:t>
              </a:r>
              <a:endParaRPr lang="en-US" altLang="ko-KR" sz="2800" b="1">
                <a:ea typeface="굴림" pitchFamily="34" charset="-127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16200000" flipH="1">
            <a:off x="3786182" y="4746642"/>
            <a:ext cx="500066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2" name="Rectangle 4"/>
          <p:cNvSpPr>
            <a:spLocks noChangeArrowheads="1"/>
          </p:cNvSpPr>
          <p:nvPr/>
        </p:nvSpPr>
        <p:spPr bwMode="auto">
          <a:xfrm>
            <a:off x="80623" y="123825"/>
            <a:ext cx="830992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Deployment Diagrams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7569" t="65430" r="41801" b="6250"/>
          <a:stretch>
            <a:fillRect/>
          </a:stretch>
        </p:blipFill>
        <p:spPr bwMode="auto">
          <a:xfrm>
            <a:off x="642910" y="1000108"/>
            <a:ext cx="6429420" cy="251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17057" t="42188" r="41764" b="40234"/>
          <a:stretch>
            <a:fillRect/>
          </a:stretch>
        </p:blipFill>
        <p:spPr bwMode="auto">
          <a:xfrm>
            <a:off x="571472" y="3929066"/>
            <a:ext cx="77391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214554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THANKS</a:t>
            </a:r>
          </a:p>
          <a:p>
            <a:pPr algn="ctr"/>
            <a:r>
              <a:rPr lang="id-ID" sz="4000" dirty="0" smtClean="0"/>
              <a:t>YOU</a:t>
            </a:r>
            <a:endParaRPr lang="id-ID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0" y="41275"/>
            <a:ext cx="7696201" cy="1254125"/>
            <a:chOff x="480" y="26"/>
            <a:chExt cx="4848" cy="790"/>
          </a:xfrm>
        </p:grpSpPr>
        <p:sp>
          <p:nvSpPr>
            <p:cNvPr id="8208" name="AutoShape 3"/>
            <p:cNvSpPr>
              <a:spLocks noChangeArrowheads="1"/>
            </p:cNvSpPr>
            <p:nvPr/>
          </p:nvSpPr>
          <p:spPr bwMode="auto">
            <a:xfrm>
              <a:off x="480" y="96"/>
              <a:ext cx="4848" cy="720"/>
            </a:xfrm>
            <a:prstGeom prst="roundRect">
              <a:avLst>
                <a:gd name="adj" fmla="val 13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4"/>
            <p:cNvSpPr txBox="1">
              <a:spLocks noChangeArrowheads="1"/>
            </p:cNvSpPr>
            <p:nvPr/>
          </p:nvSpPr>
          <p:spPr bwMode="auto">
            <a:xfrm>
              <a:off x="480" y="26"/>
              <a:ext cx="4848" cy="3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3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64447" y="1628800"/>
            <a:ext cx="7500041" cy="4800596"/>
            <a:chOff x="526" y="1008"/>
            <a:chExt cx="4706" cy="3169"/>
          </a:xfrm>
        </p:grpSpPr>
        <p:sp>
          <p:nvSpPr>
            <p:cNvPr id="8197" name="AutoShape 6"/>
            <p:cNvSpPr>
              <a:spLocks noChangeArrowheads="1"/>
            </p:cNvSpPr>
            <p:nvPr/>
          </p:nvSpPr>
          <p:spPr bwMode="auto">
            <a:xfrm>
              <a:off x="2203" y="3561"/>
              <a:ext cx="1317" cy="554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</a:rPr>
                <a:t>Data/Class Design</a:t>
              </a:r>
            </a:p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800" dirty="0">
                <a:solidFill>
                  <a:srgbClr val="000000"/>
                </a:solidFill>
              </a:endParaRPr>
            </a:p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0000"/>
                  </a:solidFill>
                </a:rPr>
                <a:t>(</a:t>
              </a:r>
              <a:r>
                <a:rPr lang="en-GB" sz="1800" dirty="0">
                  <a:solidFill>
                    <a:srgbClr val="FF0000"/>
                  </a:solidFill>
                </a:rPr>
                <a:t>Class-based </a:t>
              </a:r>
              <a:r>
                <a:rPr lang="en-GB" sz="1800" dirty="0" smtClean="0">
                  <a:solidFill>
                    <a:srgbClr val="FF0000"/>
                  </a:solidFill>
                </a:rPr>
                <a:t>model</a:t>
              </a:r>
              <a:r>
                <a:rPr lang="en-GB" sz="1800" dirty="0" smtClean="0">
                  <a:solidFill>
                    <a:srgbClr val="008000"/>
                  </a:solidFill>
                </a:rPr>
                <a:t>)</a:t>
              </a:r>
              <a:endParaRPr lang="en-GB" sz="1800" dirty="0">
                <a:solidFill>
                  <a:srgbClr val="008000"/>
                </a:solidFill>
              </a:endParaRPr>
            </a:p>
          </p:txBody>
        </p:sp>
        <p:sp>
          <p:nvSpPr>
            <p:cNvPr id="8198" name="AutoShape 7"/>
            <p:cNvSpPr>
              <a:spLocks noChangeArrowheads="1"/>
            </p:cNvSpPr>
            <p:nvPr/>
          </p:nvSpPr>
          <p:spPr bwMode="auto">
            <a:xfrm>
              <a:off x="1560" y="2832"/>
              <a:ext cx="2625" cy="554"/>
            </a:xfrm>
            <a:prstGeom prst="roundRect">
              <a:avLst>
                <a:gd name="adj" fmla="val 17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</a:rPr>
                <a:t>Architectural Design</a:t>
              </a:r>
            </a:p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800" dirty="0">
                <a:solidFill>
                  <a:srgbClr val="000000"/>
                </a:solidFill>
              </a:endParaRPr>
            </a:p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0000"/>
                  </a:solidFill>
                </a:rPr>
                <a:t>(</a:t>
              </a:r>
              <a:r>
                <a:rPr lang="en-GB" sz="1800" dirty="0">
                  <a:solidFill>
                    <a:srgbClr val="FF0000"/>
                  </a:solidFill>
                </a:rPr>
                <a:t>Class-based model</a:t>
              </a:r>
              <a:r>
                <a:rPr lang="en-GB" sz="1800" dirty="0">
                  <a:solidFill>
                    <a:srgbClr val="000000"/>
                  </a:solidFill>
                </a:rPr>
                <a:t>, </a:t>
              </a:r>
              <a:r>
                <a:rPr lang="en-GB" sz="1800" dirty="0">
                  <a:solidFill>
                    <a:srgbClr val="0070C0"/>
                  </a:solidFill>
                </a:rPr>
                <a:t>Flow-oriented model</a:t>
              </a:r>
              <a:r>
                <a:rPr lang="en-GB" sz="18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8199" name="AutoShape 8"/>
            <p:cNvSpPr>
              <a:spLocks noChangeArrowheads="1"/>
            </p:cNvSpPr>
            <p:nvPr/>
          </p:nvSpPr>
          <p:spPr bwMode="auto">
            <a:xfrm>
              <a:off x="1487" y="1920"/>
              <a:ext cx="2772" cy="722"/>
            </a:xfrm>
            <a:prstGeom prst="roundRect">
              <a:avLst>
                <a:gd name="adj" fmla="val 13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</a:rPr>
                <a:t>Interface Design</a:t>
              </a:r>
            </a:p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800" dirty="0">
                <a:solidFill>
                  <a:srgbClr val="000000"/>
                </a:solidFill>
              </a:endParaRPr>
            </a:p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>
                  <a:solidFill>
                    <a:srgbClr val="000000"/>
                  </a:solidFill>
                </a:rPr>
                <a:t>(</a:t>
              </a:r>
              <a:r>
                <a:rPr lang="en-GB" sz="1800" dirty="0">
                  <a:solidFill>
                    <a:srgbClr val="7030A0"/>
                  </a:solidFill>
                </a:rPr>
                <a:t>Scenario-based model</a:t>
              </a:r>
              <a:r>
                <a:rPr lang="en-GB" sz="1800" dirty="0">
                  <a:solidFill>
                    <a:srgbClr val="000000"/>
                  </a:solidFill>
                </a:rPr>
                <a:t>, </a:t>
              </a:r>
              <a:r>
                <a:rPr lang="en-GB" sz="1800" dirty="0">
                  <a:solidFill>
                    <a:srgbClr val="0070C0"/>
                  </a:solidFill>
                </a:rPr>
                <a:t>Flow-oriented model</a:t>
              </a:r>
            </a:p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8000"/>
                  </a:solidFill>
                </a:rPr>
                <a:t>Behavioral</a:t>
              </a:r>
              <a:r>
                <a:rPr lang="en-GB" sz="1800" dirty="0">
                  <a:solidFill>
                    <a:srgbClr val="008000"/>
                  </a:solidFill>
                </a:rPr>
                <a:t> model</a:t>
              </a:r>
              <a:r>
                <a:rPr lang="en-GB" sz="1800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8200" name="AutoShape 9"/>
            <p:cNvSpPr>
              <a:spLocks noChangeArrowheads="1"/>
            </p:cNvSpPr>
            <p:nvPr/>
          </p:nvSpPr>
          <p:spPr bwMode="auto">
            <a:xfrm>
              <a:off x="1583" y="1074"/>
              <a:ext cx="2576" cy="722"/>
            </a:xfrm>
            <a:prstGeom prst="roundRect">
              <a:avLst>
                <a:gd name="adj" fmla="val 13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0000"/>
                  </a:solidFill>
                </a:rPr>
                <a:t>Component-level Design</a:t>
              </a:r>
            </a:p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800" dirty="0" smtClean="0">
                <a:solidFill>
                  <a:srgbClr val="000000"/>
                </a:solidFill>
              </a:endParaRPr>
            </a:p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smtClean="0">
                  <a:solidFill>
                    <a:srgbClr val="000000"/>
                  </a:solidFill>
                </a:rPr>
                <a:t>(</a:t>
              </a:r>
              <a:r>
                <a:rPr lang="en-GB" sz="1800" dirty="0" smtClean="0">
                  <a:solidFill>
                    <a:srgbClr val="FF0000"/>
                  </a:solidFill>
                </a:rPr>
                <a:t>Class-based model</a:t>
              </a:r>
              <a:r>
                <a:rPr lang="en-GB" sz="1800" dirty="0" smtClean="0">
                  <a:solidFill>
                    <a:srgbClr val="000000"/>
                  </a:solidFill>
                </a:rPr>
                <a:t>, </a:t>
              </a:r>
              <a:r>
                <a:rPr lang="en-GB" sz="1800" dirty="0" smtClean="0">
                  <a:solidFill>
                    <a:srgbClr val="0070C0"/>
                  </a:solidFill>
                </a:rPr>
                <a:t>Flow-oriented model</a:t>
              </a:r>
            </a:p>
            <a:p>
              <a:pPr algn="ctr" eaLnBrk="1" hangingPunct="1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 smtClean="0">
                  <a:solidFill>
                    <a:srgbClr val="008000"/>
                  </a:solidFill>
                </a:rPr>
                <a:t>Behavioral</a:t>
              </a:r>
              <a:r>
                <a:rPr lang="en-GB" sz="1800" dirty="0" smtClean="0">
                  <a:solidFill>
                    <a:srgbClr val="008000"/>
                  </a:solidFill>
                </a:rPr>
                <a:t> model</a:t>
              </a:r>
              <a:r>
                <a:rPr lang="en-GB" sz="1800" dirty="0" smtClean="0">
                  <a:solidFill>
                    <a:srgbClr val="000000"/>
                  </a:solidFill>
                </a:rPr>
                <a:t>)</a:t>
              </a:r>
              <a:endParaRPr lang="en-GB" sz="1800" dirty="0">
                <a:solidFill>
                  <a:srgbClr val="000000"/>
                </a:solidFill>
              </a:endParaRPr>
            </a:p>
          </p:txBody>
        </p:sp>
        <p:sp>
          <p:nvSpPr>
            <p:cNvPr id="8201" name="Line 10"/>
            <p:cNvSpPr>
              <a:spLocks noChangeShapeType="1"/>
            </p:cNvSpPr>
            <p:nvPr/>
          </p:nvSpPr>
          <p:spPr bwMode="auto">
            <a:xfrm flipH="1">
              <a:off x="526" y="1008"/>
              <a:ext cx="1252" cy="316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1"/>
            <p:cNvSpPr>
              <a:spLocks noChangeShapeType="1"/>
            </p:cNvSpPr>
            <p:nvPr/>
          </p:nvSpPr>
          <p:spPr bwMode="auto">
            <a:xfrm>
              <a:off x="3984" y="1008"/>
              <a:ext cx="1248" cy="316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2"/>
            <p:cNvSpPr>
              <a:spLocks noChangeShapeType="1"/>
            </p:cNvSpPr>
            <p:nvPr/>
          </p:nvSpPr>
          <p:spPr bwMode="auto">
            <a:xfrm>
              <a:off x="528" y="4176"/>
              <a:ext cx="470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3"/>
            <p:cNvSpPr>
              <a:spLocks noChangeShapeType="1"/>
            </p:cNvSpPr>
            <p:nvPr/>
          </p:nvSpPr>
          <p:spPr bwMode="auto">
            <a:xfrm>
              <a:off x="1776" y="1008"/>
              <a:ext cx="2208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4"/>
            <p:cNvSpPr>
              <a:spLocks noChangeShapeType="1"/>
            </p:cNvSpPr>
            <p:nvPr/>
          </p:nvSpPr>
          <p:spPr bwMode="auto">
            <a:xfrm>
              <a:off x="768" y="3504"/>
              <a:ext cx="422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5"/>
            <p:cNvSpPr>
              <a:spLocks noChangeShapeType="1"/>
            </p:cNvSpPr>
            <p:nvPr/>
          </p:nvSpPr>
          <p:spPr bwMode="auto">
            <a:xfrm>
              <a:off x="1056" y="2784"/>
              <a:ext cx="360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6"/>
            <p:cNvSpPr>
              <a:spLocks noChangeShapeType="1"/>
            </p:cNvSpPr>
            <p:nvPr/>
          </p:nvSpPr>
          <p:spPr bwMode="auto">
            <a:xfrm>
              <a:off x="1440" y="1872"/>
              <a:ext cx="2880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5720" y="1738551"/>
            <a:ext cx="23574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Transformasi</a:t>
            </a:r>
            <a:endParaRPr lang="en-US" sz="2000" dirty="0" smtClean="0"/>
          </a:p>
          <a:p>
            <a:r>
              <a:rPr lang="en-US" sz="2000" dirty="0" smtClean="0"/>
              <a:t>Model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Model </a:t>
            </a:r>
            <a:r>
              <a:rPr lang="en-US" sz="2000" dirty="0" err="1" smtClean="0"/>
              <a:t>Perancangan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4 (</a:t>
            </a:r>
            <a:r>
              <a:rPr lang="en-US" sz="2000" dirty="0" err="1" smtClean="0"/>
              <a:t>empat</a:t>
            </a:r>
            <a:r>
              <a:rPr lang="en-US" sz="2000" dirty="0" smtClean="0"/>
              <a:t>) </a:t>
            </a:r>
            <a:r>
              <a:rPr lang="en-US" sz="2000" dirty="0" err="1" smtClean="0"/>
              <a:t>elemen</a:t>
            </a:r>
            <a:r>
              <a:rPr lang="en-US" sz="2000" dirty="0" smtClean="0"/>
              <a:t> model </a:t>
            </a:r>
            <a:r>
              <a:rPr lang="en-US" sz="2000" dirty="0" err="1" smtClean="0"/>
              <a:t>Analisis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(Roger, </a:t>
            </a:r>
            <a:r>
              <a:rPr lang="en-US" sz="2000" dirty="0" err="1" smtClean="0"/>
              <a:t>S.Pressman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ANALYSIS MODEL TO DESIGN MODEL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55947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3571868" y="6093296"/>
            <a:ext cx="3384550" cy="354013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Process Dimension (Progression)</a:t>
            </a:r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 rot="-5400000">
            <a:off x="-409095" y="3610526"/>
            <a:ext cx="2458022" cy="357663"/>
          </a:xfrm>
          <a:prstGeom prst="roundRect">
            <a:avLst>
              <a:gd name="adj" fmla="val 43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solidFill>
                  <a:srgbClr val="000000"/>
                </a:solidFill>
              </a:rPr>
              <a:t>Abstraction Dimension</a:t>
            </a:r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1831975" y="5335588"/>
            <a:ext cx="1060450" cy="568325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Data/Class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Elements</a:t>
            </a:r>
          </a:p>
        </p:txBody>
      </p:sp>
      <p:sp>
        <p:nvSpPr>
          <p:cNvPr id="23557" name="AutoShape 4"/>
          <p:cNvSpPr>
            <a:spLocks noChangeArrowheads="1"/>
          </p:cNvSpPr>
          <p:nvPr/>
        </p:nvSpPr>
        <p:spPr bwMode="auto">
          <a:xfrm>
            <a:off x="4471988" y="5335588"/>
            <a:ext cx="931862" cy="568325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Interface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Elements</a:t>
            </a:r>
          </a:p>
        </p:txBody>
      </p:sp>
      <p:sp>
        <p:nvSpPr>
          <p:cNvPr id="23558" name="AutoShape 5"/>
          <p:cNvSpPr>
            <a:spLocks noChangeArrowheads="1"/>
          </p:cNvSpPr>
          <p:nvPr/>
        </p:nvSpPr>
        <p:spPr bwMode="auto">
          <a:xfrm>
            <a:off x="3068638" y="5335588"/>
            <a:ext cx="1250950" cy="568325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Architectural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Elements</a:t>
            </a:r>
          </a:p>
        </p:txBody>
      </p:sp>
      <p:sp>
        <p:nvSpPr>
          <p:cNvPr id="23559" name="AutoShape 6"/>
          <p:cNvSpPr>
            <a:spLocks noChangeArrowheads="1"/>
          </p:cNvSpPr>
          <p:nvPr/>
        </p:nvSpPr>
        <p:spPr bwMode="auto">
          <a:xfrm>
            <a:off x="5568950" y="5335588"/>
            <a:ext cx="1589088" cy="568325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Component-level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Elements</a:t>
            </a:r>
          </a:p>
        </p:txBody>
      </p:sp>
      <p:sp>
        <p:nvSpPr>
          <p:cNvPr id="23560" name="AutoShape 7"/>
          <p:cNvSpPr>
            <a:spLocks noChangeArrowheads="1"/>
          </p:cNvSpPr>
          <p:nvPr/>
        </p:nvSpPr>
        <p:spPr bwMode="auto">
          <a:xfrm>
            <a:off x="7342188" y="5335588"/>
            <a:ext cx="1643062" cy="568325"/>
          </a:xfrm>
          <a:prstGeom prst="roundRect">
            <a:avLst>
              <a:gd name="adj" fmla="val 27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Deployment-level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Elements</a:t>
            </a:r>
          </a:p>
        </p:txBody>
      </p:sp>
      <p:sp>
        <p:nvSpPr>
          <p:cNvPr id="23561" name="Rectangle 8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104984" cy="642942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/>
              <a:t>Dimensions of the Design Model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28800" y="2366963"/>
            <a:ext cx="7085013" cy="374650"/>
            <a:chOff x="1152" y="1491"/>
            <a:chExt cx="4463" cy="236"/>
          </a:xfrm>
        </p:grpSpPr>
        <p:sp>
          <p:nvSpPr>
            <p:cNvPr id="23577" name="AutoShape 10"/>
            <p:cNvSpPr>
              <a:spLocks noChangeArrowheads="1"/>
            </p:cNvSpPr>
            <p:nvPr/>
          </p:nvSpPr>
          <p:spPr bwMode="auto">
            <a:xfrm>
              <a:off x="1152" y="1491"/>
              <a:ext cx="4464" cy="237"/>
            </a:xfrm>
            <a:prstGeom prst="roundRect">
              <a:avLst>
                <a:gd name="adj" fmla="val 421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Text Box 11"/>
            <p:cNvSpPr txBox="1">
              <a:spLocks noChangeArrowheads="1"/>
            </p:cNvSpPr>
            <p:nvPr/>
          </p:nvSpPr>
          <p:spPr bwMode="auto">
            <a:xfrm>
              <a:off x="1152" y="1491"/>
              <a:ext cx="4464" cy="2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</a:rPr>
                <a:t> Analysis  model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28800" y="4191000"/>
            <a:ext cx="7085013" cy="374650"/>
            <a:chOff x="1152" y="2640"/>
            <a:chExt cx="4463" cy="236"/>
          </a:xfrm>
        </p:grpSpPr>
        <p:sp>
          <p:nvSpPr>
            <p:cNvPr id="23575" name="AutoShape 13"/>
            <p:cNvSpPr>
              <a:spLocks noChangeArrowheads="1"/>
            </p:cNvSpPr>
            <p:nvPr/>
          </p:nvSpPr>
          <p:spPr bwMode="auto">
            <a:xfrm>
              <a:off x="1152" y="2640"/>
              <a:ext cx="4464" cy="237"/>
            </a:xfrm>
            <a:prstGeom prst="roundRect">
              <a:avLst>
                <a:gd name="adj" fmla="val 421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Text Box 14"/>
            <p:cNvSpPr txBox="1">
              <a:spLocks noChangeArrowheads="1"/>
            </p:cNvSpPr>
            <p:nvPr/>
          </p:nvSpPr>
          <p:spPr bwMode="auto">
            <a:xfrm>
              <a:off x="1152" y="2640"/>
              <a:ext cx="4464" cy="22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lnSpc>
                  <a:spcPct val="95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000000"/>
                  </a:solidFill>
                </a:rPr>
                <a:t>  Design  model</a:t>
              </a:r>
            </a:p>
          </p:txBody>
        </p:sp>
      </p:grpSp>
      <p:sp>
        <p:nvSpPr>
          <p:cNvPr id="23564" name="Line 15"/>
          <p:cNvSpPr>
            <a:spLocks noChangeShapeType="1"/>
          </p:cNvSpPr>
          <p:nvPr/>
        </p:nvSpPr>
        <p:spPr bwMode="auto">
          <a:xfrm>
            <a:off x="2971800" y="1600200"/>
            <a:ext cx="1588" cy="44958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Line 16"/>
          <p:cNvSpPr>
            <a:spLocks noChangeShapeType="1"/>
          </p:cNvSpPr>
          <p:nvPr/>
        </p:nvSpPr>
        <p:spPr bwMode="auto">
          <a:xfrm>
            <a:off x="4343400" y="1600200"/>
            <a:ext cx="1588" cy="44958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Line 17"/>
          <p:cNvSpPr>
            <a:spLocks noChangeShapeType="1"/>
          </p:cNvSpPr>
          <p:nvPr/>
        </p:nvSpPr>
        <p:spPr bwMode="auto">
          <a:xfrm>
            <a:off x="5486400" y="1600200"/>
            <a:ext cx="1588" cy="44958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8"/>
          <p:cNvSpPr>
            <a:spLocks noChangeShapeType="1"/>
          </p:cNvSpPr>
          <p:nvPr/>
        </p:nvSpPr>
        <p:spPr bwMode="auto">
          <a:xfrm>
            <a:off x="7239000" y="1600200"/>
            <a:ext cx="1588" cy="44958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9"/>
          <p:cNvSpPr>
            <a:spLocks noChangeShapeType="1"/>
          </p:cNvSpPr>
          <p:nvPr/>
        </p:nvSpPr>
        <p:spPr bwMode="auto">
          <a:xfrm>
            <a:off x="1600200" y="1600200"/>
            <a:ext cx="1588" cy="449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20"/>
          <p:cNvSpPr>
            <a:spLocks noChangeShapeType="1"/>
          </p:cNvSpPr>
          <p:nvPr/>
        </p:nvSpPr>
        <p:spPr bwMode="auto">
          <a:xfrm>
            <a:off x="1600200" y="6096000"/>
            <a:ext cx="73152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AutoShape 21"/>
          <p:cNvSpPr>
            <a:spLocks noChangeArrowheads="1"/>
          </p:cNvSpPr>
          <p:nvPr/>
        </p:nvSpPr>
        <p:spPr bwMode="auto">
          <a:xfrm>
            <a:off x="915988" y="5638800"/>
            <a:ext cx="552450" cy="325438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Low</a:t>
            </a:r>
          </a:p>
        </p:txBody>
      </p:sp>
      <p:sp>
        <p:nvSpPr>
          <p:cNvPr id="23571" name="AutoShape 22"/>
          <p:cNvSpPr>
            <a:spLocks noChangeArrowheads="1"/>
          </p:cNvSpPr>
          <p:nvPr/>
        </p:nvSpPr>
        <p:spPr bwMode="auto">
          <a:xfrm>
            <a:off x="839788" y="1752600"/>
            <a:ext cx="587375" cy="325438"/>
          </a:xfrm>
          <a:prstGeom prst="roundRect">
            <a:avLst>
              <a:gd name="adj" fmla="val 46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000000"/>
                </a:solidFill>
              </a:rPr>
              <a:t>High</a:t>
            </a:r>
          </a:p>
        </p:txBody>
      </p:sp>
      <p:sp>
        <p:nvSpPr>
          <p:cNvPr id="23572" name="Freeform 23"/>
          <p:cNvSpPr>
            <a:spLocks noChangeArrowheads="1"/>
          </p:cNvSpPr>
          <p:nvPr/>
        </p:nvSpPr>
        <p:spPr bwMode="auto">
          <a:xfrm>
            <a:off x="4572000" y="2971800"/>
            <a:ext cx="763588" cy="838200"/>
          </a:xfrm>
          <a:custGeom>
            <a:avLst/>
            <a:gdLst>
              <a:gd name="T0" fmla="*/ 190627 w 2119"/>
              <a:gd name="T1" fmla="*/ 0 h 2330"/>
              <a:gd name="T2" fmla="*/ 190627 w 2119"/>
              <a:gd name="T3" fmla="*/ 628110 h 2330"/>
              <a:gd name="T4" fmla="*/ 0 w 2119"/>
              <a:gd name="T5" fmla="*/ 628110 h 2330"/>
              <a:gd name="T6" fmla="*/ 381614 w 2119"/>
              <a:gd name="T7" fmla="*/ 837840 h 2330"/>
              <a:gd name="T8" fmla="*/ 763228 w 2119"/>
              <a:gd name="T9" fmla="*/ 628110 h 2330"/>
              <a:gd name="T10" fmla="*/ 572240 w 2119"/>
              <a:gd name="T11" fmla="*/ 628110 h 2330"/>
              <a:gd name="T12" fmla="*/ 572240 w 2119"/>
              <a:gd name="T13" fmla="*/ 0 h 2330"/>
              <a:gd name="T14" fmla="*/ 190627 w 2119"/>
              <a:gd name="T15" fmla="*/ 0 h 23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19"/>
              <a:gd name="T25" fmla="*/ 0 h 2330"/>
              <a:gd name="T26" fmla="*/ 2119 w 2119"/>
              <a:gd name="T27" fmla="*/ 2330 h 23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19" h="2330">
                <a:moveTo>
                  <a:pt x="529" y="0"/>
                </a:moveTo>
                <a:lnTo>
                  <a:pt x="529" y="1746"/>
                </a:lnTo>
                <a:lnTo>
                  <a:pt x="0" y="1746"/>
                </a:lnTo>
                <a:lnTo>
                  <a:pt x="1059" y="2329"/>
                </a:lnTo>
                <a:lnTo>
                  <a:pt x="2118" y="1746"/>
                </a:lnTo>
                <a:lnTo>
                  <a:pt x="1588" y="1746"/>
                </a:lnTo>
                <a:lnTo>
                  <a:pt x="1588" y="0"/>
                </a:lnTo>
                <a:lnTo>
                  <a:pt x="529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4"/>
          <p:cNvSpPr>
            <a:spLocks noChangeArrowheads="1"/>
          </p:cNvSpPr>
          <p:nvPr/>
        </p:nvSpPr>
        <p:spPr bwMode="auto">
          <a:xfrm>
            <a:off x="3238500" y="2959100"/>
            <a:ext cx="849313" cy="849313"/>
          </a:xfrm>
          <a:custGeom>
            <a:avLst/>
            <a:gdLst>
              <a:gd name="T0" fmla="*/ 577734 w 2358"/>
              <a:gd name="T1" fmla="*/ 0 h 2359"/>
              <a:gd name="T2" fmla="*/ 135789 w 2358"/>
              <a:gd name="T3" fmla="*/ 447158 h 2359"/>
              <a:gd name="T4" fmla="*/ 0 w 2358"/>
              <a:gd name="T5" fmla="*/ 313227 h 2359"/>
              <a:gd name="T6" fmla="*/ 123543 w 2358"/>
              <a:gd name="T7" fmla="*/ 730503 h 2359"/>
              <a:gd name="T8" fmla="*/ 542436 w 2358"/>
              <a:gd name="T9" fmla="*/ 848953 h 2359"/>
              <a:gd name="T10" fmla="*/ 406647 w 2358"/>
              <a:gd name="T11" fmla="*/ 715021 h 2359"/>
              <a:gd name="T12" fmla="*/ 848953 w 2358"/>
              <a:gd name="T13" fmla="*/ 267863 h 2359"/>
              <a:gd name="T14" fmla="*/ 577734 w 2358"/>
              <a:gd name="T15" fmla="*/ 0 h 23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58"/>
              <a:gd name="T25" fmla="*/ 0 h 2359"/>
              <a:gd name="T26" fmla="*/ 2358 w 2358"/>
              <a:gd name="T27" fmla="*/ 2359 h 23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58" h="2359">
                <a:moveTo>
                  <a:pt x="1604" y="0"/>
                </a:moveTo>
                <a:lnTo>
                  <a:pt x="377" y="1242"/>
                </a:lnTo>
                <a:lnTo>
                  <a:pt x="0" y="870"/>
                </a:lnTo>
                <a:lnTo>
                  <a:pt x="343" y="2029"/>
                </a:lnTo>
                <a:lnTo>
                  <a:pt x="1506" y="2358"/>
                </a:lnTo>
                <a:lnTo>
                  <a:pt x="1129" y="1986"/>
                </a:lnTo>
                <a:lnTo>
                  <a:pt x="2357" y="744"/>
                </a:lnTo>
                <a:lnTo>
                  <a:pt x="1604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Freeform 25"/>
          <p:cNvSpPr>
            <a:spLocks noChangeArrowheads="1"/>
          </p:cNvSpPr>
          <p:nvPr/>
        </p:nvSpPr>
        <p:spPr bwMode="auto">
          <a:xfrm>
            <a:off x="5981700" y="2959100"/>
            <a:ext cx="849313" cy="849313"/>
          </a:xfrm>
          <a:custGeom>
            <a:avLst/>
            <a:gdLst>
              <a:gd name="T0" fmla="*/ 271218 w 2358"/>
              <a:gd name="T1" fmla="*/ 0 h 2359"/>
              <a:gd name="T2" fmla="*/ 713163 w 2358"/>
              <a:gd name="T3" fmla="*/ 447158 h 2359"/>
              <a:gd name="T4" fmla="*/ 848953 w 2358"/>
              <a:gd name="T5" fmla="*/ 313227 h 2359"/>
              <a:gd name="T6" fmla="*/ 725410 w 2358"/>
              <a:gd name="T7" fmla="*/ 730503 h 2359"/>
              <a:gd name="T8" fmla="*/ 306516 w 2358"/>
              <a:gd name="T9" fmla="*/ 848953 h 2359"/>
              <a:gd name="T10" fmla="*/ 442305 w 2358"/>
              <a:gd name="T11" fmla="*/ 715021 h 2359"/>
              <a:gd name="T12" fmla="*/ 0 w 2358"/>
              <a:gd name="T13" fmla="*/ 267863 h 2359"/>
              <a:gd name="T14" fmla="*/ 271218 w 2358"/>
              <a:gd name="T15" fmla="*/ 0 h 23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58"/>
              <a:gd name="T25" fmla="*/ 0 h 2359"/>
              <a:gd name="T26" fmla="*/ 2358 w 2358"/>
              <a:gd name="T27" fmla="*/ 2359 h 23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58" h="2359">
                <a:moveTo>
                  <a:pt x="753" y="0"/>
                </a:moveTo>
                <a:lnTo>
                  <a:pt x="1980" y="1242"/>
                </a:lnTo>
                <a:lnTo>
                  <a:pt x="2357" y="870"/>
                </a:lnTo>
                <a:lnTo>
                  <a:pt x="2014" y="2029"/>
                </a:lnTo>
                <a:lnTo>
                  <a:pt x="851" y="2358"/>
                </a:lnTo>
                <a:lnTo>
                  <a:pt x="1228" y="1986"/>
                </a:lnTo>
                <a:lnTo>
                  <a:pt x="0" y="744"/>
                </a:lnTo>
                <a:lnTo>
                  <a:pt x="753" y="0"/>
                </a:lnTo>
              </a:path>
            </a:pathLst>
          </a:cu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313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Konsep</a:t>
            </a:r>
            <a:r>
              <a:rPr lang="en-US" sz="4400" dirty="0"/>
              <a:t> </a:t>
            </a:r>
            <a:r>
              <a:rPr lang="en-US" sz="4400" dirty="0" err="1"/>
              <a:t>Desain</a:t>
            </a:r>
            <a:r>
              <a:rPr lang="en-US" sz="4400" dirty="0"/>
              <a:t> Fundamental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4221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Konsep</a:t>
            </a:r>
            <a:r>
              <a:rPr lang="en-US" sz="4000" dirty="0" smtClean="0"/>
              <a:t> </a:t>
            </a:r>
            <a:r>
              <a:rPr lang="en-US" sz="4000" dirty="0" err="1" smtClean="0"/>
              <a:t>Desain</a:t>
            </a:r>
            <a:r>
              <a:rPr lang="en-US" sz="4000" dirty="0" smtClean="0"/>
              <a:t> Fundamental</a:t>
            </a:r>
            <a:r>
              <a:rPr lang="id-ID" sz="4000" dirty="0" smtClean="0"/>
              <a:t> (1)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Abstraction</a:t>
            </a:r>
            <a:r>
              <a:rPr lang="en-US" sz="2800" dirty="0"/>
              <a:t>—data, procedure, control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Architecture</a:t>
            </a:r>
            <a:r>
              <a:rPr lang="en-US" sz="2800" dirty="0"/>
              <a:t>—the overall structure of the software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Patterns</a:t>
            </a:r>
            <a:r>
              <a:rPr lang="en-US" sz="2800" dirty="0"/>
              <a:t>—”conveys the essence” of a proven design solution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Separation of concerns</a:t>
            </a:r>
            <a:r>
              <a:rPr lang="en-US" sz="2800" dirty="0"/>
              <a:t>—any complex problem can be more easily handled if it is subdivided into pieces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Modularity</a:t>
            </a:r>
            <a:r>
              <a:rPr lang="en-US" sz="2800" dirty="0"/>
              <a:t>—compartmentalization of data and function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Hiding</a:t>
            </a:r>
            <a:r>
              <a:rPr lang="en-US" sz="2800" dirty="0"/>
              <a:t>—controlled interfaces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Konsep</a:t>
            </a:r>
            <a:r>
              <a:rPr lang="en-US" sz="4000" dirty="0" smtClean="0"/>
              <a:t> </a:t>
            </a:r>
            <a:r>
              <a:rPr lang="en-US" sz="4000" dirty="0" err="1" smtClean="0"/>
              <a:t>Desain</a:t>
            </a:r>
            <a:r>
              <a:rPr lang="en-US" sz="4000" dirty="0" smtClean="0"/>
              <a:t> </a:t>
            </a:r>
            <a:r>
              <a:rPr lang="en-US" sz="4000" dirty="0"/>
              <a:t>Fundamental </a:t>
            </a:r>
            <a:r>
              <a:rPr lang="id-ID" sz="4000" dirty="0" smtClean="0"/>
              <a:t>(2)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folHlink"/>
                </a:solidFill>
              </a:rPr>
              <a:t>Functional </a:t>
            </a:r>
            <a:r>
              <a:rPr lang="en-US" sz="2800" dirty="0">
                <a:solidFill>
                  <a:schemeClr val="folHlink"/>
                </a:solidFill>
              </a:rPr>
              <a:t>independence</a:t>
            </a:r>
            <a:r>
              <a:rPr lang="en-US" sz="2800" dirty="0"/>
              <a:t>—single-minded function and low coupling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Refinement</a:t>
            </a:r>
            <a:r>
              <a:rPr lang="en-US" sz="2800" dirty="0"/>
              <a:t>—elaboration of detail for all abstractions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Aspects</a:t>
            </a:r>
            <a:r>
              <a:rPr lang="en-US" sz="2800" dirty="0"/>
              <a:t>—a mechanism for understanding how global requirements affect design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Refactoring</a:t>
            </a:r>
            <a:r>
              <a:rPr lang="en-US" sz="2800" dirty="0"/>
              <a:t>—a reorganization technique that simplifies the design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OO design </a:t>
            </a:r>
            <a:r>
              <a:rPr lang="en-US" sz="2800" dirty="0" smtClean="0">
                <a:solidFill>
                  <a:schemeClr val="folHlink"/>
                </a:solidFill>
              </a:rPr>
              <a:t>concepts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folHlink"/>
                </a:solidFill>
              </a:rPr>
              <a:t>Design Classes</a:t>
            </a:r>
            <a:r>
              <a:rPr lang="en-US" sz="2800" dirty="0"/>
              <a:t>—provide design detail that will enable analysis classes to be implemented</a:t>
            </a:r>
            <a:endParaRPr lang="en-US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6A7B-564C-4B08-AF22-EC1A5FC213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773</TotalTime>
  <Words>1587</Words>
  <Application>Microsoft Office PowerPoint</Application>
  <PresentationFormat>On-screen Show (4:3)</PresentationFormat>
  <Paragraphs>322</Paragraphs>
  <Slides>44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Georgia</vt:lpstr>
      <vt:lpstr>굴림</vt:lpstr>
      <vt:lpstr>Helvetica</vt:lpstr>
      <vt:lpstr>Lucida Sans Unicode</vt:lpstr>
      <vt:lpstr>Palatino</vt:lpstr>
      <vt:lpstr>Tahoma</vt:lpstr>
      <vt:lpstr>Times New Roman</vt:lpstr>
      <vt:lpstr>Wingdings</vt:lpstr>
      <vt:lpstr>Wingdings 2</vt:lpstr>
      <vt:lpstr>Civic</vt:lpstr>
      <vt:lpstr>Object Oriented Design</vt:lpstr>
      <vt:lpstr>Letak Model Perancangan</vt:lpstr>
      <vt:lpstr>Model Perancangan</vt:lpstr>
      <vt:lpstr>Empat Elemen Model Analisis</vt:lpstr>
      <vt:lpstr>FROM ANALYSIS MODEL TO DESIGN MODEL</vt:lpstr>
      <vt:lpstr>Dimensions of the Design Model</vt:lpstr>
      <vt:lpstr>Konsep Desain Fundamental</vt:lpstr>
      <vt:lpstr>Konsep Desain Fundamental (1)</vt:lpstr>
      <vt:lpstr>Konsep Desain Fundamental (2)</vt:lpstr>
      <vt:lpstr>Konsep Desain - Abstraksi</vt:lpstr>
      <vt:lpstr>Abstraksi Data &amp; Prosedural</vt:lpstr>
      <vt:lpstr>Konsep Desain - Arsitektur</vt:lpstr>
      <vt:lpstr>Konsep Desain - Modularitas</vt:lpstr>
      <vt:lpstr>Modularity Concept (1)</vt:lpstr>
      <vt:lpstr>Modularity Concept (2)</vt:lpstr>
      <vt:lpstr>Modular Design</vt:lpstr>
      <vt:lpstr>  Konsep Design – Information Hiding</vt:lpstr>
      <vt:lpstr>Information Hiding</vt:lpstr>
      <vt:lpstr>Konsep Desain – Separation of Concern</vt:lpstr>
      <vt:lpstr>Konsep Desain – Functional Independence</vt:lpstr>
      <vt:lpstr>Kriteria Kualitatif  Functional Independece</vt:lpstr>
      <vt:lpstr>Konsep Desain - Refinement</vt:lpstr>
      <vt:lpstr>Stepwise Refinement</vt:lpstr>
      <vt:lpstr>Class, Package &amp; Subsystem</vt:lpstr>
      <vt:lpstr>Class vs Package</vt:lpstr>
      <vt:lpstr>What is Responsibility?</vt:lpstr>
      <vt:lpstr>CRC Model</vt:lpstr>
      <vt:lpstr> Hight Cohesion &amp; Low Coupling</vt:lpstr>
      <vt:lpstr>Hight Cohesion &amp; Low Coupling (2)</vt:lpstr>
      <vt:lpstr>Package Visibility</vt:lpstr>
      <vt:lpstr>Define Operation Visibility</vt:lpstr>
      <vt:lpstr>How Is Visibility Noted?</vt:lpstr>
      <vt:lpstr>Subsystem</vt:lpstr>
      <vt:lpstr>Subsystem vs Package</vt:lpstr>
      <vt:lpstr>PowerPoint Presentation</vt:lpstr>
      <vt:lpstr>Partitioning Considerations</vt:lpstr>
      <vt:lpstr>Describe Distribution</vt:lpstr>
      <vt:lpstr>Deployment Modeling</vt:lpstr>
      <vt:lpstr>Deployment Model Elements</vt:lpstr>
      <vt:lpstr>Deployment Modeling Elements (2)</vt:lpstr>
      <vt:lpstr>Deployment Modeling Elements (3)</vt:lpstr>
      <vt:lpstr>Deployment Modeling Elements (4)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Oriented Design</dc:title>
  <dc:creator>Dave</dc:creator>
  <cp:lastModifiedBy>Dave Kurniawan</cp:lastModifiedBy>
  <cp:revision>64</cp:revision>
  <dcterms:created xsi:type="dcterms:W3CDTF">2015-06-14T07:39:34Z</dcterms:created>
  <dcterms:modified xsi:type="dcterms:W3CDTF">2018-05-31T04:10:26Z</dcterms:modified>
</cp:coreProperties>
</file>