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323" r:id="rId3"/>
    <p:sldId id="269" r:id="rId4"/>
    <p:sldId id="333" r:id="rId5"/>
    <p:sldId id="325" r:id="rId6"/>
    <p:sldId id="327" r:id="rId7"/>
    <p:sldId id="328" r:id="rId8"/>
    <p:sldId id="334" r:id="rId9"/>
    <p:sldId id="329" r:id="rId10"/>
    <p:sldId id="335" r:id="rId11"/>
    <p:sldId id="330" r:id="rId12"/>
    <p:sldId id="331" r:id="rId13"/>
    <p:sldId id="332" r:id="rId14"/>
    <p:sldId id="294" r:id="rId15"/>
    <p:sldId id="336" r:id="rId16"/>
    <p:sldId id="314" r:id="rId17"/>
    <p:sldId id="316" r:id="rId18"/>
    <p:sldId id="315" r:id="rId19"/>
    <p:sldId id="296" r:id="rId2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9C2A"/>
    <a:srgbClr val="00FF99"/>
    <a:srgbClr val="FFFF66"/>
    <a:srgbClr val="FFFF00"/>
    <a:srgbClr val="0000FF"/>
    <a:srgbClr val="63EE1E"/>
    <a:srgbClr val="B1CDC8"/>
    <a:srgbClr val="C6F13B"/>
    <a:srgbClr val="F5AF51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24" autoAdjust="0"/>
  </p:normalViewPr>
  <p:slideViewPr>
    <p:cSldViewPr>
      <p:cViewPr>
        <p:scale>
          <a:sx n="52" d="100"/>
          <a:sy n="52" d="100"/>
        </p:scale>
        <p:origin x="-1890" y="-75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B06CF6-7907-43ED-9801-8E3890AFAB0E}" type="datetimeFigureOut">
              <a:rPr lang="en-US" smtClean="0"/>
              <a:pPr/>
              <a:t>10/1/2018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24618C-4472-40CD-9A83-89A01EF013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831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Pembagian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Kerja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id-ID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Designing Jobs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Upaya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menyederhanakan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keseluruhan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kegiatan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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setiap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orang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ditempatkan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/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ditugaskan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pada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kegiatan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 yang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spesifik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.</a:t>
            </a:r>
            <a:endParaRPr kumimoji="0" lang="id-ID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Wingdings" pitchFamily="2" charset="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id-ID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Wingdings" pitchFamily="2" charset="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</a:t>
            </a:r>
            <a:r>
              <a:rPr kumimoji="0" lang="id-ID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 Design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id-ID" sz="2000" dirty="0" smtClean="0"/>
              <a:t>The Determination of an individual’s work-related responsibilities.</a:t>
            </a:r>
            <a:endParaRPr kumimoji="0" lang="id-ID" sz="20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id-ID" sz="3200" b="1" dirty="0" smtClean="0"/>
              <a:t>Job Specialization (Division of Labor)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id-ID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degree to which the overall task of the organization</a:t>
            </a:r>
            <a:r>
              <a:rPr kumimoji="0" lang="id-ID" sz="20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broken down and divided into smaller component parts.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id-ID" sz="2000" baseline="0" dirty="0" smtClean="0"/>
              <a:t>Benefits</a:t>
            </a:r>
            <a:r>
              <a:rPr lang="id-ID" sz="2000" dirty="0" smtClean="0"/>
              <a:t> of Specialization</a:t>
            </a:r>
          </a:p>
          <a:p>
            <a:pPr marL="1257300" lvl="2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id-ID" sz="2000" dirty="0" smtClean="0"/>
              <a:t>Wokers can become proficient at a task.</a:t>
            </a:r>
          </a:p>
          <a:p>
            <a:pPr marL="1257300" lvl="2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id-ID" sz="2000" dirty="0" smtClean="0"/>
              <a:t>Transfer time between tasks is decreased.</a:t>
            </a:r>
          </a:p>
          <a:p>
            <a:pPr marL="1257300" lvl="2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id-ID" sz="2000" dirty="0" smtClean="0"/>
              <a:t>Specialized equipment can be more easily developed.</a:t>
            </a:r>
          </a:p>
          <a:p>
            <a:pPr marL="1257300" lvl="2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id-ID" sz="2000" dirty="0" smtClean="0"/>
              <a:t>Employee replament becomes earsier.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id-ID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Limitations of Specialization</a:t>
            </a:r>
          </a:p>
          <a:p>
            <a:pPr marL="1257300" lvl="2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id-ID" sz="2000" dirty="0" smtClean="0"/>
              <a:t>Employee boredom and dissatisfaction with mundane tasks.</a:t>
            </a:r>
          </a:p>
          <a:p>
            <a:pPr marL="1257300" lvl="2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id-ID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Anticipate</a:t>
            </a:r>
            <a:r>
              <a:rPr kumimoji="0" lang="id-ID" sz="20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benefits do not always occur.</a:t>
            </a:r>
            <a:endParaRPr kumimoji="0" lang="en-US" sz="20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d-ID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Job Rotation : Systematically moving employees from one job to another in  an attempt to reduce employee boredom. Most frequent use today is as a training device for skills and flexibility.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d-ID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Job Enlargement : 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d-ID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 increase in the total number of tasks workers perform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d-ID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Increase training costs, unions content that workers deserve more pay for doing more tasks, and the work may still be dul and routine.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d-ID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Job Enrichment : incresing both the numbers of tasks the worker does and the control the worker has over the job.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4618C-4472-40CD-9A83-89A01EF01393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4618C-4472-40CD-9A83-89A01EF01393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Integrasi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seluruh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aktivitas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dari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id-ID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berbagai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departemen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atau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divisi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4618C-4472-40CD-9A83-89A01EF01393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d-ID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Line Positions </a:t>
            </a:r>
          </a:p>
          <a:p>
            <a:pPr marL="342900" marR="0" lvl="0" indent="-342900" algn="l" defTabSz="914400" rtl="0" eaLnBrk="1" fontAlgn="auto" latinLnBrk="0" hangingPunct="1"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id-ID" sz="1200" dirty="0" smtClean="0">
                <a:latin typeface="Arial Narrow" pitchFamily="34" charset="0"/>
              </a:rPr>
              <a:t>Positions in the direct chain of command that are responsible for the achievement of an organization’s goals</a:t>
            </a:r>
          </a:p>
          <a:p>
            <a:pPr marL="342900" marR="0" lvl="0" indent="-342900" algn="l" defTabSz="914400" rtl="0" eaLnBrk="1" fontAlgn="auto" latinLnBrk="0" hangingPunct="1"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d-ID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Have formal (legitime)</a:t>
            </a:r>
            <a:r>
              <a:rPr kumimoji="0" lang="id-ID" sz="12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 authority to direct the workforce</a:t>
            </a:r>
            <a:endParaRPr kumimoji="0" lang="id-ID" sz="12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</a:endParaRPr>
          </a:p>
          <a:p>
            <a:pPr marL="342900" marR="0" lvl="0" indent="-342900" algn="l" defTabSz="914400" rtl="0" eaLnBrk="1" fontAlgn="auto" latinLnBrk="0" hangingPunct="1">
              <a:buClrTx/>
              <a:buSzTx/>
              <a:buFont typeface="Arial" pitchFamily="34" charset="0"/>
              <a:buNone/>
              <a:tabLst/>
              <a:defRPr/>
            </a:pPr>
            <a:r>
              <a:rPr lang="id-ID" sz="1600" b="1" dirty="0" smtClean="0"/>
              <a:t>Staff Positions</a:t>
            </a:r>
          </a:p>
          <a:p>
            <a:pPr marL="342900" lvl="0" indent="-342900">
              <a:buFont typeface="Arial" pitchFamily="34" charset="0"/>
              <a:buChar char="•"/>
              <a:defRPr/>
            </a:pPr>
            <a:r>
              <a:rPr lang="id-ID" sz="1200" dirty="0" smtClean="0">
                <a:latin typeface="Arial Narrow" pitchFamily="34" charset="0"/>
              </a:rPr>
              <a:t>Positions intended to provide expertise, advice and support to line positions</a:t>
            </a:r>
          </a:p>
          <a:p>
            <a:pPr marL="342900" lvl="0" indent="-342900">
              <a:buFont typeface="Arial" pitchFamily="34" charset="0"/>
              <a:buChar char="•"/>
              <a:defRPr/>
            </a:pPr>
            <a:r>
              <a:rPr lang="id-ID" sz="1200" dirty="0" smtClean="0">
                <a:latin typeface="Arial Narrow" pitchFamily="34" charset="0"/>
              </a:rPr>
              <a:t>Have advisory authority; can give compulsory advice.</a:t>
            </a:r>
          </a:p>
          <a:p>
            <a:pPr marL="342900" lvl="0" indent="-342900">
              <a:buFont typeface="Arial" pitchFamily="34" charset="0"/>
              <a:buChar char="•"/>
              <a:defRPr/>
            </a:pPr>
            <a:r>
              <a:rPr lang="id-ID" sz="1200" dirty="0" smtClean="0">
                <a:latin typeface="Arial Narrow" pitchFamily="34" charset="0"/>
              </a:rPr>
              <a:t>Have  functional authority to enforce compliance with organizational policies and procedures.</a:t>
            </a:r>
            <a:endParaRPr lang="id-ID" sz="1800" dirty="0" smtClean="0"/>
          </a:p>
          <a:p>
            <a:pPr marL="342900" marR="0" lvl="0" indent="-342900" algn="l" defTabSz="914400" rtl="0" eaLnBrk="1" fontAlgn="auto" latinLnBrk="0" hangingPunct="1"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d-ID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Administrative Intensity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id-ID" sz="1200" dirty="0" smtClean="0">
                <a:latin typeface="Arial Narrow" pitchFamily="34" charset="0"/>
              </a:rPr>
              <a:t>The degree to which managerial positions are cocentrated in staff positions.</a:t>
            </a:r>
          </a:p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4618C-4472-40CD-9A83-89A01EF01393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32F4F-7CEC-4031-8CD4-740C56FF5658}" type="datetimeFigureOut">
              <a:rPr lang="en-US" smtClean="0"/>
              <a:pPr/>
              <a:t>10/1/2018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0C673-B8F1-4711-80B2-F56D616BA3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32F4F-7CEC-4031-8CD4-740C56FF5658}" type="datetimeFigureOut">
              <a:rPr lang="en-US" smtClean="0"/>
              <a:pPr/>
              <a:t>10/1/2018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0C673-B8F1-4711-80B2-F56D616BA3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32F4F-7CEC-4031-8CD4-740C56FF5658}" type="datetimeFigureOut">
              <a:rPr lang="en-US" smtClean="0"/>
              <a:pPr/>
              <a:t>10/1/2018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0C673-B8F1-4711-80B2-F56D616BA3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32F4F-7CEC-4031-8CD4-740C56FF5658}" type="datetimeFigureOut">
              <a:rPr lang="en-US" smtClean="0"/>
              <a:pPr/>
              <a:t>10/1/2018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0C673-B8F1-4711-80B2-F56D616BA3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32F4F-7CEC-4031-8CD4-740C56FF5658}" type="datetimeFigureOut">
              <a:rPr lang="en-US" smtClean="0"/>
              <a:pPr/>
              <a:t>10/1/2018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0C673-B8F1-4711-80B2-F56D616BA3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32F4F-7CEC-4031-8CD4-740C56FF5658}" type="datetimeFigureOut">
              <a:rPr lang="en-US" smtClean="0"/>
              <a:pPr/>
              <a:t>10/1/2018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0C673-B8F1-4711-80B2-F56D616BA3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32F4F-7CEC-4031-8CD4-740C56FF5658}" type="datetimeFigureOut">
              <a:rPr lang="en-US" smtClean="0"/>
              <a:pPr/>
              <a:t>10/1/2018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0C673-B8F1-4711-80B2-F56D616BA3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32F4F-7CEC-4031-8CD4-740C56FF5658}" type="datetimeFigureOut">
              <a:rPr lang="en-US" smtClean="0"/>
              <a:pPr/>
              <a:t>10/1/2018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0C673-B8F1-4711-80B2-F56D616BA3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32F4F-7CEC-4031-8CD4-740C56FF5658}" type="datetimeFigureOut">
              <a:rPr lang="en-US" smtClean="0"/>
              <a:pPr/>
              <a:t>10/1/2018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0C673-B8F1-4711-80B2-F56D616BA3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32F4F-7CEC-4031-8CD4-740C56FF5658}" type="datetimeFigureOut">
              <a:rPr lang="en-US" smtClean="0"/>
              <a:pPr/>
              <a:t>10/1/2018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0C673-B8F1-4711-80B2-F56D616BA3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32F4F-7CEC-4031-8CD4-740C56FF5658}" type="datetimeFigureOut">
              <a:rPr lang="en-US" smtClean="0"/>
              <a:pPr/>
              <a:t>10/1/2018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0C673-B8F1-4711-80B2-F56D616BA3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132F4F-7CEC-4031-8CD4-740C56FF5658}" type="datetimeFigureOut">
              <a:rPr lang="en-US" smtClean="0"/>
              <a:pPr/>
              <a:t>10/1/2018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60C673-B8F1-4711-80B2-F56D616BA3F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3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asil gambar untuk planning management func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43500"/>
          </a:xfrm>
          <a:solidFill>
            <a:srgbClr val="FFFF00"/>
          </a:solidFill>
        </p:spPr>
        <p:txBody>
          <a:bodyPr/>
          <a:lstStyle/>
          <a:p>
            <a:endParaRPr lang="id-ID" dirty="0"/>
          </a:p>
        </p:txBody>
      </p:sp>
      <p:pic>
        <p:nvPicPr>
          <p:cNvPr id="2050" name="Picture 2" descr="Image result for STRUKTUR ORGANISASI GARIS RUMAH SAKI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04" t="16352" r="15843" b="25182"/>
          <a:stretch/>
        </p:blipFill>
        <p:spPr bwMode="auto">
          <a:xfrm>
            <a:off x="228600" y="209550"/>
            <a:ext cx="3935004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ular Callout 2"/>
          <p:cNvSpPr/>
          <p:nvPr/>
        </p:nvSpPr>
        <p:spPr>
          <a:xfrm>
            <a:off x="76200" y="185363"/>
            <a:ext cx="1295400" cy="533400"/>
          </a:xfrm>
          <a:prstGeom prst="wedgeRectCallout">
            <a:avLst>
              <a:gd name="adj1" fmla="val 48077"/>
              <a:gd name="adj2" fmla="val 96120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latin typeface="Agency FB" pitchFamily="34" charset="0"/>
              </a:rPr>
              <a:t>Line Authority Structure</a:t>
            </a:r>
            <a:endParaRPr lang="id-ID" dirty="0">
              <a:latin typeface="Agency FB" pitchFamily="34" charset="0"/>
            </a:endParaRPr>
          </a:p>
        </p:txBody>
      </p:sp>
      <p:pic>
        <p:nvPicPr>
          <p:cNvPr id="2054" name="Picture 6" descr="Image result for STRUKTUR ORGANISASI fungsional RUMAH SAK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19" y="2571750"/>
            <a:ext cx="3622966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Horizontal Scroll 3"/>
          <p:cNvSpPr/>
          <p:nvPr/>
        </p:nvSpPr>
        <p:spPr>
          <a:xfrm>
            <a:off x="2667000" y="2571749"/>
            <a:ext cx="1752600" cy="509641"/>
          </a:xfrm>
          <a:prstGeom prst="horizontalScroll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400" dirty="0" smtClean="0">
                <a:latin typeface="Arial Narrow" pitchFamily="34" charset="0"/>
              </a:rPr>
              <a:t>Organisasi Fungsional</a:t>
            </a:r>
            <a:endParaRPr lang="id-ID" sz="1400" dirty="0">
              <a:latin typeface="Arial Narrow" pitchFamily="34" charset="0"/>
            </a:endParaRPr>
          </a:p>
        </p:txBody>
      </p:sp>
      <p:pic>
        <p:nvPicPr>
          <p:cNvPr id="2058" name="Picture 10" descr="Image result for STRUKTUR ORGANISASI garis dan staf 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604463"/>
            <a:ext cx="4346715" cy="1738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419600" y="209551"/>
            <a:ext cx="4346715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latin typeface="Berlin Sans FB Demi" pitchFamily="34" charset="0"/>
              </a:rPr>
              <a:t>Organisasi Garis dan Staf</a:t>
            </a:r>
            <a:endParaRPr lang="id-ID" dirty="0">
              <a:latin typeface="Berlin Sans FB Demi" pitchFamily="34" charset="0"/>
            </a:endParaRPr>
          </a:p>
        </p:txBody>
      </p:sp>
      <p:pic>
        <p:nvPicPr>
          <p:cNvPr id="2060" name="Picture 12" descr="Image result for STRUKTUR ORGANISASI komit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42" t="8952" r="11233" b="28394"/>
          <a:stretch/>
        </p:blipFill>
        <p:spPr bwMode="auto">
          <a:xfrm>
            <a:off x="3774028" y="2448290"/>
            <a:ext cx="5337315" cy="2597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Image result for STRUKTUR ORGANISASI matrik rumah sakit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03" b="11496"/>
          <a:stretch/>
        </p:blipFill>
        <p:spPr bwMode="auto">
          <a:xfrm>
            <a:off x="1752600" y="819150"/>
            <a:ext cx="5071085" cy="3213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xplosion 1 5"/>
          <p:cNvSpPr/>
          <p:nvPr/>
        </p:nvSpPr>
        <p:spPr>
          <a:xfrm>
            <a:off x="2228759" y="819150"/>
            <a:ext cx="4495800" cy="3352800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b="1" dirty="0" smtClean="0">
                <a:latin typeface="Bodoni MT Condensed" pitchFamily="18" charset="0"/>
              </a:rPr>
              <a:t>Menurut macam-macam wewenang</a:t>
            </a:r>
            <a:endParaRPr lang="id-ID" sz="2800" b="1" dirty="0">
              <a:latin typeface="Bodoni MT Condense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639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3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7" dur="2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62" dur="2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F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" descr="C:\Users\dell\Documents\photobooth dafam\c07fcd1f22cd6b614d61d4c80e69f51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-76200" y="2019300"/>
            <a:ext cx="9220200" cy="31242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0" y="4552950"/>
            <a:ext cx="1295400" cy="590550"/>
          </a:xfrm>
          <a:prstGeom prst="rect">
            <a:avLst/>
          </a:prstGeom>
          <a:solidFill>
            <a:srgbClr val="63EE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4000" b="1" dirty="0">
                <a:solidFill>
                  <a:srgbClr val="002060"/>
                </a:solidFill>
              </a:rPr>
              <a:t>4</a:t>
            </a:r>
          </a:p>
        </p:txBody>
      </p:sp>
      <p:pic>
        <p:nvPicPr>
          <p:cNvPr id="67586" name="Picture 2" descr="Hasil gambar untuk organizing management"/>
          <p:cNvPicPr>
            <a:picLocks noChangeAspect="1" noChangeArrowheads="1"/>
          </p:cNvPicPr>
          <p:nvPr/>
        </p:nvPicPr>
        <p:blipFill>
          <a:blip r:embed="rId3"/>
          <a:srcRect l="2459" t="6581" r="2459" b="76966"/>
          <a:stretch>
            <a:fillRect/>
          </a:stretch>
        </p:blipFill>
        <p:spPr bwMode="auto">
          <a:xfrm>
            <a:off x="0" y="0"/>
            <a:ext cx="9144000" cy="819150"/>
          </a:xfrm>
          <a:prstGeom prst="rect">
            <a:avLst/>
          </a:prstGeom>
          <a:noFill/>
        </p:spPr>
      </p:pic>
      <p:sp>
        <p:nvSpPr>
          <p:cNvPr id="15" name="Pentagon 14"/>
          <p:cNvSpPr/>
          <p:nvPr/>
        </p:nvSpPr>
        <p:spPr>
          <a:xfrm rot="5400000">
            <a:off x="-653700" y="1472850"/>
            <a:ext cx="2819400" cy="1512000"/>
          </a:xfrm>
          <a:prstGeom prst="homePlat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21" name="TextBox 20"/>
          <p:cNvSpPr txBox="1"/>
          <p:nvPr/>
        </p:nvSpPr>
        <p:spPr>
          <a:xfrm>
            <a:off x="76200" y="1428750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600" dirty="0" smtClean="0">
                <a:latin typeface="Impact" pitchFamily="34" charset="0"/>
              </a:rPr>
              <a:t>Distributing Authority</a:t>
            </a:r>
            <a:endParaRPr lang="id-ID" sz="1600" dirty="0">
              <a:latin typeface="Impact" pitchFamily="34" charset="0"/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1524000" y="819150"/>
            <a:ext cx="6400800" cy="20574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id-ID" sz="2800" b="1" dirty="0" smtClean="0"/>
              <a:t>The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</a:t>
            </a:r>
            <a:r>
              <a:rPr kumimoji="0" lang="id-ID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elegation Process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d-ID" sz="2800" b="1" dirty="0"/>
              <a:t>	</a:t>
            </a:r>
            <a:r>
              <a:rPr lang="id-ID" sz="2800" dirty="0" smtClean="0"/>
              <a:t>1. Authority, responsibility and 		accountability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d-ID" sz="2800" dirty="0"/>
              <a:t>	</a:t>
            </a:r>
            <a:r>
              <a:rPr lang="id-ID" sz="2800" dirty="0" smtClean="0"/>
              <a:t>2. The scalar Principle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d-ID" sz="2800" dirty="0"/>
              <a:t>	</a:t>
            </a:r>
            <a:r>
              <a:rPr lang="id-ID" sz="2800" dirty="0" smtClean="0"/>
              <a:t>3. Kesatuan Perintah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id-ID" sz="2800" b="1" dirty="0" smtClean="0"/>
              <a:t>Decentralization and Centralization</a:t>
            </a:r>
            <a:endParaRPr kumimoji="0" lang="id-ID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3730" name="Picture 2" descr="http://keydifferences.com/wp-content/uploads/2015/05/Centralization-Vs-Decentralization.jpg"/>
          <p:cNvPicPr>
            <a:picLocks noChangeAspect="1" noChangeArrowheads="1"/>
          </p:cNvPicPr>
          <p:nvPr/>
        </p:nvPicPr>
        <p:blipFill>
          <a:blip r:embed="rId4"/>
          <a:srcRect b="14109"/>
          <a:stretch>
            <a:fillRect/>
          </a:stretch>
        </p:blipFill>
        <p:spPr bwMode="auto">
          <a:xfrm>
            <a:off x="3429000" y="1248558"/>
            <a:ext cx="5181600" cy="2332842"/>
          </a:xfrm>
          <a:prstGeom prst="rect">
            <a:avLst/>
          </a:prstGeom>
          <a:noFill/>
        </p:spPr>
      </p:pic>
      <p:pic>
        <p:nvPicPr>
          <p:cNvPr id="73732" name="Picture 4" descr="http://www.mbaskool.com/images/stories/centralizationj_vs_decentraliztio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29570" y="2462893"/>
            <a:ext cx="5589660" cy="2286000"/>
          </a:xfrm>
          <a:prstGeom prst="rect">
            <a:avLst/>
          </a:prstGeom>
          <a:noFill/>
        </p:spPr>
      </p:pic>
      <p:sp>
        <p:nvSpPr>
          <p:cNvPr id="2" name="Oval Callout 1"/>
          <p:cNvSpPr/>
          <p:nvPr/>
        </p:nvSpPr>
        <p:spPr>
          <a:xfrm>
            <a:off x="304800" y="2228850"/>
            <a:ext cx="1904999" cy="762000"/>
          </a:xfrm>
          <a:prstGeom prst="wedgeEllipseCallout">
            <a:avLst>
              <a:gd name="adj1" fmla="val 60808"/>
              <a:gd name="adj2" fmla="val 56289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latin typeface="Clarendon Blk BT" pitchFamily="18" charset="0"/>
              </a:rPr>
              <a:t>Sentralisasi</a:t>
            </a:r>
            <a:endParaRPr lang="id-ID" dirty="0">
              <a:latin typeface="Clarendon Blk BT" pitchFamily="18" charset="0"/>
            </a:endParaRPr>
          </a:p>
        </p:txBody>
      </p:sp>
      <p:sp>
        <p:nvSpPr>
          <p:cNvPr id="11" name="Oval Callout 10"/>
          <p:cNvSpPr/>
          <p:nvPr/>
        </p:nvSpPr>
        <p:spPr>
          <a:xfrm>
            <a:off x="6705601" y="2226129"/>
            <a:ext cx="2133599" cy="762000"/>
          </a:xfrm>
          <a:prstGeom prst="wedgeEllipseCallout">
            <a:avLst>
              <a:gd name="adj1" fmla="val -61478"/>
              <a:gd name="adj2" fmla="val 42003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latin typeface="Clarendon Blk BT" pitchFamily="18" charset="0"/>
              </a:rPr>
              <a:t>Desentralisasi</a:t>
            </a:r>
            <a:endParaRPr lang="id-ID" dirty="0">
              <a:latin typeface="Clarendon Blk B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3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552950"/>
            <a:ext cx="1295400" cy="590550"/>
          </a:xfrm>
          <a:prstGeom prst="rect">
            <a:avLst/>
          </a:prstGeom>
          <a:solidFill>
            <a:srgbClr val="63EE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4000" b="1" dirty="0">
                <a:solidFill>
                  <a:srgbClr val="002060"/>
                </a:solidFill>
              </a:rPr>
              <a:t>5</a:t>
            </a:r>
          </a:p>
        </p:txBody>
      </p:sp>
      <p:pic>
        <p:nvPicPr>
          <p:cNvPr id="67586" name="Picture 2" descr="Hasil gambar untuk organizing management"/>
          <p:cNvPicPr>
            <a:picLocks noChangeAspect="1" noChangeArrowheads="1"/>
          </p:cNvPicPr>
          <p:nvPr/>
        </p:nvPicPr>
        <p:blipFill>
          <a:blip r:embed="rId3"/>
          <a:srcRect l="2459" t="6581" r="2459" b="76966"/>
          <a:stretch>
            <a:fillRect/>
          </a:stretch>
        </p:blipFill>
        <p:spPr bwMode="auto">
          <a:xfrm>
            <a:off x="0" y="0"/>
            <a:ext cx="9144000" cy="819150"/>
          </a:xfrm>
          <a:prstGeom prst="rect">
            <a:avLst/>
          </a:prstGeom>
          <a:noFill/>
        </p:spPr>
      </p:pic>
      <p:sp>
        <p:nvSpPr>
          <p:cNvPr id="17" name="Pentagon 16"/>
          <p:cNvSpPr/>
          <p:nvPr/>
        </p:nvSpPr>
        <p:spPr>
          <a:xfrm rot="5400000">
            <a:off x="-653700" y="1472850"/>
            <a:ext cx="2819400" cy="1512000"/>
          </a:xfrm>
          <a:prstGeom prst="homePlat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22" name="TextBox 21"/>
          <p:cNvSpPr txBox="1"/>
          <p:nvPr/>
        </p:nvSpPr>
        <p:spPr>
          <a:xfrm>
            <a:off x="76200" y="1428750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600" dirty="0" smtClean="0">
                <a:latin typeface="Impact" pitchFamily="34" charset="0"/>
              </a:rPr>
              <a:t>Coordinating Activities</a:t>
            </a:r>
            <a:endParaRPr lang="id-ID" sz="1600" dirty="0">
              <a:latin typeface="Impact" pitchFamily="34" charset="0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1524000" y="819150"/>
            <a:ext cx="6400800" cy="20574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</a:t>
            </a:r>
            <a:r>
              <a:rPr kumimoji="0" lang="id-ID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 Need for coordination</a:t>
            </a:r>
            <a:endParaRPr lang="id-ID" sz="2800" b="1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id-ID" sz="2800" b="1" dirty="0" smtClean="0"/>
              <a:t>Structural Coordination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d-ID" sz="2800" b="1" dirty="0" smtClean="0"/>
              <a:t>    techniques</a:t>
            </a:r>
            <a:endParaRPr kumimoji="0" lang="id-ID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2769" name="Picture 1" descr="C:\Users\dell\Documents\photobooth dafam\c07fcd1f22cd6b614d61d4c80e69f51a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V="1">
            <a:off x="0" y="2038018"/>
            <a:ext cx="9144000" cy="3124200"/>
          </a:xfrm>
          <a:prstGeom prst="rect">
            <a:avLst/>
          </a:prstGeom>
          <a:noFill/>
        </p:spPr>
      </p:pic>
      <p:pic>
        <p:nvPicPr>
          <p:cNvPr id="9" name="Picture 2" descr="Image result for organizi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537" y="819150"/>
            <a:ext cx="2873463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06" name="Picture 2" descr="http://images.slideplayer.com/31/9691486/slides/slide_35.jpg"/>
          <p:cNvPicPr>
            <a:picLocks noChangeAspect="1" noChangeArrowheads="1"/>
          </p:cNvPicPr>
          <p:nvPr/>
        </p:nvPicPr>
        <p:blipFill>
          <a:blip r:embed="rId6"/>
          <a:srcRect l="6094" t="25705" r="5544" b="22886"/>
          <a:stretch>
            <a:fillRect/>
          </a:stretch>
        </p:blipFill>
        <p:spPr bwMode="auto">
          <a:xfrm>
            <a:off x="1981200" y="2518432"/>
            <a:ext cx="5334000" cy="23297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" descr="C:\Users\dell\Documents\photobooth dafam\c07fcd1f22cd6b614d61d4c80e69f51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V="1">
            <a:off x="0" y="2019300"/>
            <a:ext cx="9144000" cy="31242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0" y="4552950"/>
            <a:ext cx="1295400" cy="590550"/>
          </a:xfrm>
          <a:prstGeom prst="rect">
            <a:avLst/>
          </a:prstGeom>
          <a:solidFill>
            <a:srgbClr val="63EE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4000" b="1" dirty="0" smtClean="0">
                <a:solidFill>
                  <a:srgbClr val="002060"/>
                </a:solidFill>
              </a:rPr>
              <a:t>6</a:t>
            </a:r>
            <a:endParaRPr lang="id-ID" sz="4000" b="1" dirty="0">
              <a:solidFill>
                <a:srgbClr val="002060"/>
              </a:solidFill>
            </a:endParaRPr>
          </a:p>
        </p:txBody>
      </p:sp>
      <p:pic>
        <p:nvPicPr>
          <p:cNvPr id="67586" name="Picture 2" descr="Hasil gambar untuk organizing management"/>
          <p:cNvPicPr>
            <a:picLocks noChangeAspect="1" noChangeArrowheads="1"/>
          </p:cNvPicPr>
          <p:nvPr/>
        </p:nvPicPr>
        <p:blipFill>
          <a:blip r:embed="rId4"/>
          <a:srcRect l="2459" t="6581" r="2459" b="76966"/>
          <a:stretch>
            <a:fillRect/>
          </a:stretch>
        </p:blipFill>
        <p:spPr bwMode="auto">
          <a:xfrm>
            <a:off x="0" y="0"/>
            <a:ext cx="9144000" cy="819150"/>
          </a:xfrm>
          <a:prstGeom prst="rect">
            <a:avLst/>
          </a:prstGeom>
          <a:noFill/>
        </p:spPr>
      </p:pic>
      <p:sp>
        <p:nvSpPr>
          <p:cNvPr id="19" name="Pentagon 18"/>
          <p:cNvSpPr/>
          <p:nvPr/>
        </p:nvSpPr>
        <p:spPr>
          <a:xfrm rot="5400000">
            <a:off x="-653700" y="1472850"/>
            <a:ext cx="2819400" cy="1512000"/>
          </a:xfrm>
          <a:prstGeom prst="homePlat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23" name="TextBox 22"/>
          <p:cNvSpPr txBox="1"/>
          <p:nvPr/>
        </p:nvSpPr>
        <p:spPr>
          <a:xfrm>
            <a:off x="76200" y="1428750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600" dirty="0" smtClean="0">
                <a:latin typeface="Impact" pitchFamily="34" charset="0"/>
              </a:rPr>
              <a:t>Differentiating Between Positions</a:t>
            </a:r>
            <a:endParaRPr lang="id-ID" sz="1600" dirty="0">
              <a:latin typeface="Impact" pitchFamily="34" charset="0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1524000" y="819150"/>
            <a:ext cx="7620000" cy="28956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d-ID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Line &amp;</a:t>
            </a:r>
            <a:r>
              <a:rPr kumimoji="0" lang="id-ID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id-ID" sz="2800" b="1" dirty="0" smtClean="0"/>
              <a:t>Staff Positions</a:t>
            </a:r>
          </a:p>
          <a:p>
            <a:pPr marL="342900" marR="0" lvl="0" indent="-342900" algn="l" defTabSz="914400" rtl="0" eaLnBrk="1" fontAlgn="auto" latinLnBrk="0" hangingPunct="1"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id-ID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buClrTx/>
              <a:buSzTx/>
              <a:buFont typeface="Arial" pitchFamily="34" charset="0"/>
              <a:buChar char="•"/>
              <a:tabLst/>
              <a:defRPr/>
            </a:pPr>
            <a:endParaRPr lang="id-ID" sz="2800" b="1" dirty="0" smtClean="0"/>
          </a:p>
          <a:p>
            <a:pPr marL="342900" marR="0" lvl="0" indent="-342900" algn="l" defTabSz="914400" rtl="0" eaLnBrk="1" fontAlgn="auto" latinLnBrk="0" hangingPunct="1">
              <a:buClrTx/>
              <a:buSzTx/>
              <a:tabLst/>
              <a:defRPr/>
            </a:pPr>
            <a:endParaRPr kumimoji="0" lang="id-ID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buClrTx/>
              <a:buSzTx/>
              <a:tabLst/>
              <a:defRPr/>
            </a:pPr>
            <a:endParaRPr kumimoji="0" lang="id-ID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buClrTx/>
              <a:buSzTx/>
              <a:tabLst/>
              <a:defRPr/>
            </a:pPr>
            <a:endParaRPr lang="id-ID" sz="2800" b="1" dirty="0" smtClean="0"/>
          </a:p>
          <a:p>
            <a:pPr marL="342900" marR="0" lvl="0" indent="-342900" algn="l" defTabSz="914400" rtl="0" eaLnBrk="1" fontAlgn="auto" latinLnBrk="0" hangingPunct="1">
              <a:buClrTx/>
              <a:buSzTx/>
              <a:tabLst/>
              <a:defRPr/>
            </a:pPr>
            <a:endParaRPr kumimoji="0" lang="id-ID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d-ID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Administrative Intensity</a:t>
            </a:r>
          </a:p>
          <a:p>
            <a:pPr marR="0" lvl="0" algn="l" defTabSz="914400" rtl="0" eaLnBrk="1" fontAlgn="auto" latinLnBrk="0" hangingPunct="1">
              <a:buClrTx/>
              <a:buSzTx/>
              <a:tabLst/>
              <a:defRPr/>
            </a:pPr>
            <a:r>
              <a:rPr lang="id-ID" sz="2800" b="1" dirty="0"/>
              <a:t>	</a:t>
            </a:r>
            <a:r>
              <a:rPr lang="id-ID" sz="2800" dirty="0" smtClean="0"/>
              <a:t>the degree to which managerial positions are concentrated in staff positions</a:t>
            </a:r>
            <a:endParaRPr kumimoji="0" lang="id-ID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1682" name="Picture 2" descr="Hasil gambar untuk line and staff Positions"/>
          <p:cNvPicPr>
            <a:picLocks noChangeAspect="1" noChangeArrowheads="1"/>
          </p:cNvPicPr>
          <p:nvPr/>
        </p:nvPicPr>
        <p:blipFill>
          <a:blip r:embed="rId5"/>
          <a:srcRect l="6124" t="21232" r="53458" b="13440"/>
          <a:stretch>
            <a:fillRect/>
          </a:stretch>
        </p:blipFill>
        <p:spPr bwMode="auto">
          <a:xfrm>
            <a:off x="2057400" y="1276349"/>
            <a:ext cx="2209800" cy="2455334"/>
          </a:xfrm>
          <a:prstGeom prst="rect">
            <a:avLst/>
          </a:prstGeom>
          <a:noFill/>
        </p:spPr>
      </p:pic>
      <p:pic>
        <p:nvPicPr>
          <p:cNvPr id="25" name="Picture 2" descr="Hasil gambar untuk line and staff Positions"/>
          <p:cNvPicPr>
            <a:picLocks noChangeAspect="1" noChangeArrowheads="1"/>
          </p:cNvPicPr>
          <p:nvPr/>
        </p:nvPicPr>
        <p:blipFill>
          <a:blip r:embed="rId5"/>
          <a:srcRect l="55116" t="21232" r="5690" b="19973"/>
          <a:stretch>
            <a:fillRect/>
          </a:stretch>
        </p:blipFill>
        <p:spPr bwMode="auto">
          <a:xfrm>
            <a:off x="4343399" y="1276350"/>
            <a:ext cx="2167467" cy="2438400"/>
          </a:xfrm>
          <a:prstGeom prst="rect">
            <a:avLst/>
          </a:prstGeom>
          <a:noFill/>
        </p:spPr>
      </p:pic>
      <p:pic>
        <p:nvPicPr>
          <p:cNvPr id="4098" name="Picture 2" descr="Image result for Line &amp; Staff Position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79224"/>
            <a:ext cx="4394410" cy="3299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://rsjlawang.com/images/StrukturSKMenkes254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381000" y="514350"/>
            <a:ext cx="8305800" cy="432435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AutoNum type="arabicPeriod"/>
            </a:pPr>
            <a:r>
              <a:rPr lang="id-ID" sz="3600" dirty="0" smtClean="0">
                <a:latin typeface="Agency FB" pitchFamily="34" charset="0"/>
              </a:rPr>
              <a:t>Buatlah struktur organisasi RMIK</a:t>
            </a:r>
          </a:p>
          <a:p>
            <a:pPr>
              <a:buAutoNum type="arabicPeriod"/>
            </a:pPr>
            <a:r>
              <a:rPr lang="id-ID" sz="3600" dirty="0" smtClean="0">
                <a:latin typeface="Agency FB" pitchFamily="34" charset="0"/>
              </a:rPr>
              <a:t>Buatlah pembagian tugas (pengelompokan/departementalization) dari perincian tugas dari slide selanjutnya</a:t>
            </a:r>
            <a:endParaRPr lang="en-US" sz="3600" dirty="0">
              <a:latin typeface="Agency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2349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59055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Tugas</a:t>
            </a:r>
            <a:r>
              <a:rPr lang="en-US" dirty="0" smtClean="0"/>
              <a:t> </a:t>
            </a:r>
            <a:r>
              <a:rPr lang="en-US" dirty="0" err="1" smtClean="0"/>
              <a:t>Rekam</a:t>
            </a:r>
            <a:r>
              <a:rPr lang="en-US" dirty="0" smtClean="0"/>
              <a:t> </a:t>
            </a:r>
            <a:r>
              <a:rPr lang="en-US" dirty="0" err="1" smtClean="0"/>
              <a:t>Medis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514350"/>
            <a:ext cx="8305800" cy="4324350"/>
          </a:xfrm>
        </p:spPr>
        <p:txBody>
          <a:bodyPr>
            <a:noAutofit/>
          </a:bodyPr>
          <a:lstStyle/>
          <a:p>
            <a:r>
              <a:rPr lang="id-ID" sz="1600" dirty="0" smtClean="0">
                <a:latin typeface="Agency FB" pitchFamily="34" charset="0"/>
              </a:rPr>
              <a:t>Melaksanakan kegiatan pelayanan pasien dalam manajemen dasar rekam medis dan informasi kesehatan;</a:t>
            </a:r>
          </a:p>
          <a:p>
            <a:r>
              <a:rPr lang="id-ID" sz="1600" dirty="0" smtClean="0">
                <a:latin typeface="Agency FB" pitchFamily="34" charset="0"/>
              </a:rPr>
              <a:t>Melaksanakan evaluasi isi rekam medis;</a:t>
            </a:r>
          </a:p>
          <a:p>
            <a:r>
              <a:rPr lang="id-ID" sz="1600" dirty="0" smtClean="0">
                <a:latin typeface="Agency FB" pitchFamily="34" charset="0"/>
              </a:rPr>
              <a:t>Melaksanakan sistem klasifikasi klinis dan kodefikasi penyakit yang berkaitan dengan kesehatan dan tindakan medis sesuai terminologi medis yang benar;</a:t>
            </a:r>
          </a:p>
          <a:p>
            <a:r>
              <a:rPr lang="id-ID" sz="1600" dirty="0" smtClean="0">
                <a:latin typeface="Agency FB" pitchFamily="34" charset="0"/>
              </a:rPr>
              <a:t>Melaksanakan indeks dengan cara mengumpulkan data penyakit, kematian, tindakan dan dokter yang dikelompokkan pada indeks;</a:t>
            </a:r>
          </a:p>
          <a:p>
            <a:r>
              <a:rPr lang="id-ID" sz="1600" dirty="0" smtClean="0">
                <a:latin typeface="Agency FB" pitchFamily="34" charset="0"/>
              </a:rPr>
              <a:t>Melaksanakan sistem pelaporan dalam bentuk informasi kegiatan pelayanan kesehatan;</a:t>
            </a:r>
          </a:p>
          <a:p>
            <a:r>
              <a:rPr lang="id-ID" sz="1600" dirty="0" smtClean="0">
                <a:latin typeface="Agency FB" pitchFamily="34" charset="0"/>
              </a:rPr>
              <a:t>Merancang struktur isi dan standar data kesehatan, untuk pengelolaan informasi kesehatan;</a:t>
            </a:r>
          </a:p>
          <a:p>
            <a:r>
              <a:rPr lang="id-ID" sz="1600" dirty="0" smtClean="0">
                <a:latin typeface="Agency FB" pitchFamily="34" charset="0"/>
              </a:rPr>
              <a:t>Melaksanakan evaluasi kelengkapan isi diagnosis dan tindakan sebagai ketepatan pengkodean;</a:t>
            </a:r>
          </a:p>
          <a:p>
            <a:r>
              <a:rPr lang="id-ID" sz="1600" dirty="0" smtClean="0">
                <a:latin typeface="Agency FB" pitchFamily="34" charset="0"/>
              </a:rPr>
              <a:t>Melaksanakan pengumpulan, validasi dan verifikasi data sesuai ilmu statistik rumah sakit;</a:t>
            </a:r>
          </a:p>
          <a:p>
            <a:r>
              <a:rPr lang="id-ID" sz="1600" dirty="0" smtClean="0">
                <a:latin typeface="Agency FB" pitchFamily="34" charset="0"/>
              </a:rPr>
              <a:t>Melakukan pencatatan dan pelaporan data surveilans;</a:t>
            </a:r>
          </a:p>
          <a:p>
            <a:r>
              <a:rPr lang="id-ID" sz="1600" dirty="0" smtClean="0">
                <a:latin typeface="Agency FB" pitchFamily="34" charset="0"/>
              </a:rPr>
              <a:t>Mengelola kelompok kerja dan manajemen unit kerja dan menjalankan organisasi penyelenggara dan pemberi pelayanan kesehatan;</a:t>
            </a:r>
            <a:endParaRPr lang="en-US" sz="1600" dirty="0" smtClean="0">
              <a:latin typeface="Agency FB" pitchFamily="34" charset="0"/>
            </a:endParaRPr>
          </a:p>
          <a:p>
            <a:r>
              <a:rPr lang="id-ID" sz="1600" dirty="0" smtClean="0">
                <a:latin typeface="Agency FB" pitchFamily="34" charset="0"/>
              </a:rPr>
              <a:t>Mensosialisasikan setiap program pelayanan rekam medis dan informasi kesehatan;</a:t>
            </a:r>
          </a:p>
          <a:p>
            <a:r>
              <a:rPr lang="id-ID" sz="1600" dirty="0" smtClean="0">
                <a:latin typeface="Agency FB" pitchFamily="34" charset="0"/>
              </a:rPr>
              <a:t>Melaksanakan hubungan kerja sesuai dengan kode etik profesi; dan</a:t>
            </a:r>
          </a:p>
          <a:p>
            <a:r>
              <a:rPr lang="id-ID" sz="1600" dirty="0" smtClean="0">
                <a:latin typeface="Agency FB" pitchFamily="34" charset="0"/>
              </a:rPr>
              <a:t>Melakukan pengembangan diri terhadap kemajuan ilmu pengetahuan dan teknologi.</a:t>
            </a:r>
            <a:endParaRPr lang="en-US" sz="1600" dirty="0">
              <a:latin typeface="Agency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-4572"/>
            <a:ext cx="8121952" cy="5116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5979"/>
            <a:ext cx="6477000" cy="857250"/>
          </a:xfrm>
        </p:spPr>
        <p:txBody>
          <a:bodyPr/>
          <a:lstStyle/>
          <a:p>
            <a:pPr algn="l"/>
            <a:r>
              <a:rPr lang="en-US" dirty="0" err="1" smtClean="0"/>
              <a:t>Tugas</a:t>
            </a:r>
            <a:r>
              <a:rPr lang="en-US" dirty="0" smtClean="0"/>
              <a:t> Ka.RM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1">
              <a:buFont typeface="Wingdings" pitchFamily="2" charset="2"/>
              <a:buChar char="ü"/>
            </a:pPr>
            <a:r>
              <a:rPr lang="id-ID" dirty="0" smtClean="0"/>
              <a:t>Merencanakan kebutuhan tenaga sarana dan prasarana untuk operasional penyelenggaraan rekam medik berikut anggarannya.</a:t>
            </a:r>
            <a:endParaRPr lang="id-ID" sz="2400" dirty="0" smtClean="0"/>
          </a:p>
          <a:p>
            <a:pPr lvl="1">
              <a:buFont typeface="Wingdings" pitchFamily="2" charset="2"/>
              <a:buChar char="ü"/>
            </a:pPr>
            <a:r>
              <a:rPr lang="id-ID" dirty="0" smtClean="0"/>
              <a:t>Merencanakan program pendidikan bagi petugas Unit Rekam Medik untuk meningkatkan pengetahuan, kemampuan dan keterampilan.</a:t>
            </a:r>
            <a:endParaRPr lang="id-ID" sz="2400" dirty="0" smtClean="0"/>
          </a:p>
          <a:p>
            <a:pPr lvl="1">
              <a:buFont typeface="Wingdings" pitchFamily="2" charset="2"/>
              <a:buChar char="ü"/>
            </a:pPr>
            <a:r>
              <a:rPr lang="id-ID" dirty="0" smtClean="0"/>
              <a:t>Merencanakan penyempurnaan system pengelolaan rekam medik yang efisien dan efektif dan komputerisasi terpadu.</a:t>
            </a:r>
            <a:endParaRPr lang="en-US" dirty="0" smtClean="0"/>
          </a:p>
          <a:p>
            <a:pPr lvl="1">
              <a:buFont typeface="Wingdings" pitchFamily="2" charset="2"/>
              <a:buChar char="ü"/>
            </a:pPr>
            <a:r>
              <a:rPr lang="id-ID" dirty="0" smtClean="0"/>
              <a:t>Merencanakan program pemisahan/pemusnahan berkas inaktif sesuai dengan ketentuan yang berlaku.</a:t>
            </a:r>
            <a:endParaRPr lang="id-ID" sz="2400" dirty="0" smtClean="0"/>
          </a:p>
          <a:p>
            <a:pPr lvl="1">
              <a:buFont typeface="Wingdings" pitchFamily="2" charset="2"/>
              <a:buChar char="ü"/>
            </a:pPr>
            <a:r>
              <a:rPr lang="id-ID" dirty="0" smtClean="0"/>
              <a:t>Merencanakan persiapan bahan baku untuk pertemuan Sub Komite Rekam Medis.</a:t>
            </a:r>
            <a:endParaRPr lang="id-ID" sz="2400" dirty="0" smtClean="0"/>
          </a:p>
          <a:p>
            <a:pPr lvl="1">
              <a:buFont typeface="Wingdings" pitchFamily="2" charset="2"/>
              <a:buChar char="ü"/>
            </a:pPr>
            <a:r>
              <a:rPr lang="id-ID" dirty="0" smtClean="0"/>
              <a:t>Merencanakan pengembangan prosedur operasional buku yang diperlukan dibidang rekam medik.</a:t>
            </a:r>
            <a:endParaRPr lang="id-ID" sz="2400" dirty="0" smtClean="0"/>
          </a:p>
          <a:p>
            <a:pPr lvl="1">
              <a:buFont typeface="Wingdings" pitchFamily="2" charset="2"/>
              <a:buChar char="ü"/>
            </a:pPr>
            <a:r>
              <a:rPr lang="id-ID" dirty="0" smtClean="0"/>
              <a:t>Merencakan program pengendalian mutu di Unit Rekam Medik.</a:t>
            </a:r>
            <a:endParaRPr lang="id-ID" sz="2400" dirty="0" smtClean="0"/>
          </a:p>
          <a:p>
            <a:pPr lvl="1">
              <a:buFont typeface="Wingdings" pitchFamily="2" charset="2"/>
              <a:buChar char="ü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/>
          <a:lstStyle/>
          <a:p>
            <a:r>
              <a:rPr lang="en-US" dirty="0" err="1" smtClean="0"/>
              <a:t>Koordinasi</a:t>
            </a:r>
            <a:r>
              <a:rPr lang="en-US" dirty="0" smtClean="0"/>
              <a:t> URM</a:t>
            </a:r>
            <a:endParaRPr lang="en-US" dirty="0"/>
          </a:p>
        </p:txBody>
      </p:sp>
      <p:pic>
        <p:nvPicPr>
          <p:cNvPr id="4" name="Picture 2" descr="E:\yuli\koordinasi antar uni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9" y="696503"/>
            <a:ext cx="7238351" cy="41791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2.bp.blogspot.com/-NAeSg_-qT8k/UhZSdG0LK4I/AAAAAAAAk3M/6wawwqxsxHw/s1600/SEKIAN+TERIMAKASIH+WHITE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828800"/>
            <a:ext cx="7559040" cy="1771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Hasil gambar untuk organizing manageme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0"/>
            <a:ext cx="6989552" cy="5143500"/>
          </a:xfrm>
          <a:prstGeom prst="rect">
            <a:avLst/>
          </a:prstGeom>
          <a:noFill/>
        </p:spPr>
      </p:pic>
      <p:sp>
        <p:nvSpPr>
          <p:cNvPr id="3" name="Parallelogram 2"/>
          <p:cNvSpPr/>
          <p:nvPr/>
        </p:nvSpPr>
        <p:spPr>
          <a:xfrm>
            <a:off x="304800" y="4000500"/>
            <a:ext cx="1008000" cy="1143000"/>
          </a:xfrm>
          <a:prstGeom prst="parallelogram">
            <a:avLst/>
          </a:prstGeom>
          <a:solidFill>
            <a:srgbClr val="63EE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8000" dirty="0" smtClean="0">
                <a:solidFill>
                  <a:srgbClr val="002060"/>
                </a:solidFill>
              </a:rPr>
              <a:t>O</a:t>
            </a:r>
            <a:endParaRPr lang="id-ID" sz="8000" dirty="0">
              <a:solidFill>
                <a:srgbClr val="002060"/>
              </a:solidFill>
            </a:endParaRPr>
          </a:p>
        </p:txBody>
      </p:sp>
      <p:sp>
        <p:nvSpPr>
          <p:cNvPr id="4" name="Parallelogram 3"/>
          <p:cNvSpPr/>
          <p:nvPr/>
        </p:nvSpPr>
        <p:spPr>
          <a:xfrm>
            <a:off x="1143000" y="4000500"/>
            <a:ext cx="1008000" cy="1143000"/>
          </a:xfrm>
          <a:prstGeom prst="parallelogram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8000" dirty="0" smtClean="0">
                <a:solidFill>
                  <a:srgbClr val="002060"/>
                </a:solidFill>
              </a:rPr>
              <a:t>R</a:t>
            </a:r>
            <a:endParaRPr lang="id-ID" sz="8000" dirty="0">
              <a:solidFill>
                <a:srgbClr val="002060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1981200" y="4000500"/>
            <a:ext cx="1008000" cy="1143000"/>
          </a:xfrm>
          <a:prstGeom prst="parallelogram">
            <a:avLst/>
          </a:prstGeom>
          <a:solidFill>
            <a:srgbClr val="FF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8000" dirty="0" smtClean="0">
                <a:solidFill>
                  <a:srgbClr val="002060"/>
                </a:solidFill>
              </a:rPr>
              <a:t>G</a:t>
            </a:r>
            <a:endParaRPr lang="id-ID" sz="8000" dirty="0">
              <a:solidFill>
                <a:srgbClr val="002060"/>
              </a:solidFill>
            </a:endParaRPr>
          </a:p>
        </p:txBody>
      </p:sp>
      <p:sp>
        <p:nvSpPr>
          <p:cNvPr id="6" name="Parallelogram 5"/>
          <p:cNvSpPr/>
          <p:nvPr/>
        </p:nvSpPr>
        <p:spPr>
          <a:xfrm>
            <a:off x="2819400" y="4000500"/>
            <a:ext cx="1008000" cy="1143000"/>
          </a:xfrm>
          <a:prstGeom prst="parallelogram">
            <a:avLst/>
          </a:prstGeom>
          <a:solidFill>
            <a:srgbClr val="00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8000" dirty="0" smtClean="0">
                <a:solidFill>
                  <a:srgbClr val="002060"/>
                </a:solidFill>
              </a:rPr>
              <a:t>A</a:t>
            </a:r>
            <a:endParaRPr lang="id-ID" sz="8000" dirty="0">
              <a:solidFill>
                <a:srgbClr val="002060"/>
              </a:solidFill>
            </a:endParaRPr>
          </a:p>
        </p:txBody>
      </p:sp>
      <p:sp>
        <p:nvSpPr>
          <p:cNvPr id="7" name="Parallelogram 6"/>
          <p:cNvSpPr/>
          <p:nvPr/>
        </p:nvSpPr>
        <p:spPr>
          <a:xfrm>
            <a:off x="5316600" y="4000500"/>
            <a:ext cx="1008000" cy="1143000"/>
          </a:xfrm>
          <a:prstGeom prst="parallelogram">
            <a:avLst/>
          </a:prstGeom>
          <a:solidFill>
            <a:srgbClr val="C6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8000" dirty="0" smtClean="0">
                <a:solidFill>
                  <a:srgbClr val="002060"/>
                </a:solidFill>
              </a:rPr>
              <a:t>Z</a:t>
            </a:r>
            <a:endParaRPr lang="id-ID" sz="8000" dirty="0">
              <a:solidFill>
                <a:srgbClr val="002060"/>
              </a:solidFill>
            </a:endParaRPr>
          </a:p>
        </p:txBody>
      </p:sp>
      <p:sp>
        <p:nvSpPr>
          <p:cNvPr id="8" name="Parallelogram 7"/>
          <p:cNvSpPr/>
          <p:nvPr/>
        </p:nvSpPr>
        <p:spPr>
          <a:xfrm>
            <a:off x="3640200" y="4000500"/>
            <a:ext cx="1008000" cy="1143000"/>
          </a:xfrm>
          <a:prstGeom prst="parallelogram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8000" dirty="0" smtClean="0">
                <a:solidFill>
                  <a:srgbClr val="002060"/>
                </a:solidFill>
              </a:rPr>
              <a:t>N</a:t>
            </a:r>
            <a:endParaRPr lang="id-ID" sz="8000" dirty="0">
              <a:solidFill>
                <a:srgbClr val="002060"/>
              </a:solidFill>
            </a:endParaRPr>
          </a:p>
        </p:txBody>
      </p:sp>
      <p:sp>
        <p:nvSpPr>
          <p:cNvPr id="9" name="Parallelogram 8"/>
          <p:cNvSpPr/>
          <p:nvPr/>
        </p:nvSpPr>
        <p:spPr>
          <a:xfrm>
            <a:off x="4478400" y="4000500"/>
            <a:ext cx="1008000" cy="1143000"/>
          </a:xfrm>
          <a:prstGeom prst="parallelogram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8000" dirty="0" smtClean="0">
                <a:solidFill>
                  <a:srgbClr val="002060"/>
                </a:solidFill>
              </a:rPr>
              <a:t>I</a:t>
            </a:r>
            <a:endParaRPr lang="id-ID" sz="8000" dirty="0">
              <a:solidFill>
                <a:srgbClr val="002060"/>
              </a:solidFill>
            </a:endParaRPr>
          </a:p>
        </p:txBody>
      </p:sp>
      <p:sp>
        <p:nvSpPr>
          <p:cNvPr id="10" name="Parallelogram 9"/>
          <p:cNvSpPr/>
          <p:nvPr/>
        </p:nvSpPr>
        <p:spPr>
          <a:xfrm>
            <a:off x="6154800" y="4000500"/>
            <a:ext cx="1008000" cy="1143000"/>
          </a:xfrm>
          <a:prstGeom prst="parallelogram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8000" dirty="0" smtClean="0">
                <a:solidFill>
                  <a:srgbClr val="002060"/>
                </a:solidFill>
              </a:rPr>
              <a:t>I</a:t>
            </a:r>
            <a:endParaRPr lang="id-ID" sz="8000" dirty="0">
              <a:solidFill>
                <a:srgbClr val="002060"/>
              </a:solidFill>
            </a:endParaRPr>
          </a:p>
        </p:txBody>
      </p:sp>
      <p:sp>
        <p:nvSpPr>
          <p:cNvPr id="11" name="Parallelogram 10"/>
          <p:cNvSpPr/>
          <p:nvPr/>
        </p:nvSpPr>
        <p:spPr>
          <a:xfrm>
            <a:off x="6993000" y="4000500"/>
            <a:ext cx="1008000" cy="1143000"/>
          </a:xfrm>
          <a:prstGeom prst="parallelogram">
            <a:avLst/>
          </a:prstGeom>
          <a:solidFill>
            <a:srgbClr val="CC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8000" dirty="0" smtClean="0">
                <a:solidFill>
                  <a:srgbClr val="002060"/>
                </a:solidFill>
              </a:rPr>
              <a:t>N</a:t>
            </a:r>
            <a:endParaRPr lang="id-ID" sz="8000" dirty="0">
              <a:solidFill>
                <a:srgbClr val="002060"/>
              </a:solidFill>
            </a:endParaRPr>
          </a:p>
        </p:txBody>
      </p:sp>
      <p:sp>
        <p:nvSpPr>
          <p:cNvPr id="12" name="Parallelogram 11"/>
          <p:cNvSpPr/>
          <p:nvPr/>
        </p:nvSpPr>
        <p:spPr>
          <a:xfrm>
            <a:off x="7831200" y="4000500"/>
            <a:ext cx="1008000" cy="1143000"/>
          </a:xfrm>
          <a:prstGeom prst="parallelogram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8000" dirty="0" smtClean="0">
                <a:solidFill>
                  <a:srgbClr val="002060"/>
                </a:solidFill>
              </a:rPr>
              <a:t>G</a:t>
            </a:r>
            <a:endParaRPr lang="id-ID" sz="8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2" animBg="1"/>
      <p:bldP spid="4" grpId="2" animBg="1"/>
      <p:bldP spid="5" grpId="2" animBg="1"/>
      <p:bldP spid="6" grpId="2" animBg="1"/>
      <p:bldP spid="7" grpId="2" animBg="1"/>
      <p:bldP spid="8" grpId="2" animBg="1"/>
      <p:bldP spid="9" grpId="2" animBg="1"/>
      <p:bldP spid="10" grpId="2" animBg="1"/>
      <p:bldP spid="11" grpId="2" animBg="1"/>
      <p:bldP spid="12" grpId="2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" descr="C:\Users\dell\Documents\photobooth dafam\c07fcd1f22cd6b614d61d4c80e69f51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0" y="0"/>
            <a:ext cx="10668000" cy="3124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38150"/>
            <a:ext cx="8229600" cy="857250"/>
          </a:xfrm>
        </p:spPr>
        <p:txBody>
          <a:bodyPr/>
          <a:lstStyle/>
          <a:p>
            <a:r>
              <a:rPr lang="id-ID" b="1" dirty="0" smtClean="0"/>
              <a:t>Purpose of Organizing</a:t>
            </a:r>
            <a:endParaRPr lang="en-US" b="1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0" y="1485900"/>
            <a:ext cx="6781800" cy="3657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457200" y="1504950"/>
            <a:ext cx="7010400" cy="2819400"/>
          </a:xfrm>
          <a:prstGeom prst="wedgeRoundRectCallout">
            <a:avLst>
              <a:gd name="adj1" fmla="val -34985"/>
              <a:gd name="adj2" fmla="val 63287"/>
              <a:gd name="adj3" fmla="val 16667"/>
            </a:avLst>
          </a:prstGeom>
          <a:solidFill>
            <a:srgbClr val="FFFF66"/>
          </a:solidFill>
          <a:ln>
            <a:solidFill>
              <a:srgbClr val="63EE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id-ID" dirty="0" smtClean="0">
                <a:solidFill>
                  <a:srgbClr val="002060"/>
                </a:solidFill>
                <a:latin typeface="Cooper Black" pitchFamily="18" charset="0"/>
              </a:rPr>
              <a:t>Human Treatment of Employees</a:t>
            </a: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id-ID" dirty="0" smtClean="0">
                <a:solidFill>
                  <a:srgbClr val="002060"/>
                </a:solidFill>
                <a:latin typeface="Cooper Black" pitchFamily="18" charset="0"/>
              </a:rPr>
              <a:t>Optimum use of resources</a:t>
            </a: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id-ID" dirty="0" smtClean="0">
                <a:solidFill>
                  <a:srgbClr val="002060"/>
                </a:solidFill>
                <a:latin typeface="Cooper Black" pitchFamily="18" charset="0"/>
              </a:rPr>
              <a:t>Helps to attain organizational goal</a:t>
            </a: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id-ID" dirty="0" smtClean="0">
                <a:solidFill>
                  <a:srgbClr val="002060"/>
                </a:solidFill>
                <a:latin typeface="Cooper Black" pitchFamily="18" charset="0"/>
              </a:rPr>
              <a:t>Facilities Growth and Diversification</a:t>
            </a: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id-ID" dirty="0" smtClean="0">
                <a:solidFill>
                  <a:srgbClr val="002060"/>
                </a:solidFill>
                <a:latin typeface="Cooper Black" pitchFamily="18" charset="0"/>
              </a:rPr>
              <a:t>To perform social control function</a:t>
            </a:r>
            <a:endParaRPr lang="en-US" sz="1600" dirty="0" smtClean="0">
              <a:solidFill>
                <a:srgbClr val="002060"/>
              </a:solidFill>
              <a:latin typeface="Cooper Blac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901" y="2943225"/>
            <a:ext cx="3467099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895350"/>
            <a:ext cx="6477000" cy="857250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id-ID" dirty="0" smtClean="0"/>
              <a:t>URAIAN PENGORGANISASIAN</a:t>
            </a:r>
            <a:endParaRPr lang="id-ID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962150"/>
            <a:ext cx="8229600" cy="2632472"/>
          </a:xfrm>
        </p:spPr>
        <p:txBody>
          <a:bodyPr>
            <a:normAutofit fontScale="92500" lnSpcReduction="10000"/>
          </a:bodyPr>
          <a:lstStyle/>
          <a:p>
            <a:r>
              <a:rPr lang="id-ID" dirty="0" smtClean="0"/>
              <a:t>Pemerincian Pekerjaan</a:t>
            </a:r>
          </a:p>
          <a:p>
            <a:r>
              <a:rPr lang="id-ID" dirty="0" smtClean="0"/>
              <a:t>Pembagian pekerjaan</a:t>
            </a:r>
          </a:p>
          <a:p>
            <a:r>
              <a:rPr lang="id-ID" dirty="0" smtClean="0"/>
              <a:t>Pemisahan Pekerjaan (Pendepartemenan)</a:t>
            </a:r>
          </a:p>
          <a:p>
            <a:r>
              <a:rPr lang="id-ID" dirty="0" smtClean="0"/>
              <a:t>Koordinasi Pekerjaan</a:t>
            </a:r>
          </a:p>
          <a:p>
            <a:r>
              <a:rPr lang="id-ID" dirty="0" smtClean="0"/>
              <a:t>Monitoring dan Reorganisasi</a:t>
            </a:r>
            <a:endParaRPr lang="id-ID" dirty="0"/>
          </a:p>
        </p:txBody>
      </p:sp>
      <p:pic>
        <p:nvPicPr>
          <p:cNvPr id="8" name="Picture 4" descr="Image result for job kartu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637" y="0"/>
            <a:ext cx="2397363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8281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" descr="C:\Users\dell\Documents\photobooth dafam\c07fcd1f22cd6b614d61d4c80e69f51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-1524000" y="2019300"/>
            <a:ext cx="10668000" cy="3124200"/>
          </a:xfrm>
          <a:prstGeom prst="rect">
            <a:avLst/>
          </a:prstGeom>
          <a:noFill/>
        </p:spPr>
      </p:pic>
      <p:pic>
        <p:nvPicPr>
          <p:cNvPr id="67586" name="Picture 2" descr="Hasil gambar untuk organizing management"/>
          <p:cNvPicPr>
            <a:picLocks noChangeAspect="1" noChangeArrowheads="1"/>
          </p:cNvPicPr>
          <p:nvPr/>
        </p:nvPicPr>
        <p:blipFill>
          <a:blip r:embed="rId3"/>
          <a:srcRect l="2459" t="6581" r="2459" b="76966"/>
          <a:stretch>
            <a:fillRect/>
          </a:stretch>
        </p:blipFill>
        <p:spPr bwMode="auto">
          <a:xfrm>
            <a:off x="0" y="0"/>
            <a:ext cx="9144000" cy="819150"/>
          </a:xfrm>
          <a:prstGeom prst="rect">
            <a:avLst/>
          </a:prstGeom>
          <a:noFill/>
        </p:spPr>
      </p:pic>
      <p:sp>
        <p:nvSpPr>
          <p:cNvPr id="9" name="Pentagon 8"/>
          <p:cNvSpPr/>
          <p:nvPr/>
        </p:nvSpPr>
        <p:spPr>
          <a:xfrm rot="5400000">
            <a:off x="-653700" y="1472850"/>
            <a:ext cx="2819400" cy="1512000"/>
          </a:xfrm>
          <a:prstGeom prst="homePlat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10" name="TextBox 9"/>
          <p:cNvSpPr txBox="1"/>
          <p:nvPr/>
        </p:nvSpPr>
        <p:spPr>
          <a:xfrm>
            <a:off x="152400" y="1504950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600" dirty="0" smtClean="0">
                <a:latin typeface="Impact" pitchFamily="34" charset="0"/>
              </a:rPr>
              <a:t>Designing Jobs</a:t>
            </a:r>
            <a:endParaRPr lang="id-ID" sz="1600" dirty="0">
              <a:latin typeface="Impact" pitchFamily="34" charset="0"/>
            </a:endParaRPr>
          </a:p>
        </p:txBody>
      </p:sp>
      <p:sp>
        <p:nvSpPr>
          <p:cNvPr id="11" name="Pentagon 10"/>
          <p:cNvSpPr/>
          <p:nvPr/>
        </p:nvSpPr>
        <p:spPr>
          <a:xfrm rot="5400000">
            <a:off x="870300" y="1472850"/>
            <a:ext cx="2819400" cy="1512000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12" name="TextBox 11"/>
          <p:cNvSpPr txBox="1"/>
          <p:nvPr/>
        </p:nvSpPr>
        <p:spPr>
          <a:xfrm>
            <a:off x="1752600" y="1504950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600" dirty="0" smtClean="0">
                <a:latin typeface="Impact" pitchFamily="34" charset="0"/>
              </a:rPr>
              <a:t>Grouping Jobs</a:t>
            </a:r>
            <a:endParaRPr lang="id-ID" sz="1600" dirty="0">
              <a:latin typeface="Impact" pitchFamily="34" charset="0"/>
            </a:endParaRPr>
          </a:p>
        </p:txBody>
      </p:sp>
      <p:sp>
        <p:nvSpPr>
          <p:cNvPr id="13" name="Pentagon 12"/>
          <p:cNvSpPr/>
          <p:nvPr/>
        </p:nvSpPr>
        <p:spPr>
          <a:xfrm rot="5400000">
            <a:off x="2394300" y="1472850"/>
            <a:ext cx="2819400" cy="1512000"/>
          </a:xfrm>
          <a:prstGeom prst="homePlat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14" name="TextBox 13"/>
          <p:cNvSpPr txBox="1"/>
          <p:nvPr/>
        </p:nvSpPr>
        <p:spPr>
          <a:xfrm>
            <a:off x="3124200" y="1428750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600" dirty="0" smtClean="0">
                <a:latin typeface="Impact" pitchFamily="34" charset="0"/>
              </a:rPr>
              <a:t>Establishing Reporting Relationships</a:t>
            </a:r>
            <a:endParaRPr lang="id-ID" sz="1600" dirty="0">
              <a:latin typeface="Impact" pitchFamily="34" charset="0"/>
            </a:endParaRPr>
          </a:p>
        </p:txBody>
      </p:sp>
      <p:sp>
        <p:nvSpPr>
          <p:cNvPr id="15" name="Pentagon 14"/>
          <p:cNvSpPr/>
          <p:nvPr/>
        </p:nvSpPr>
        <p:spPr>
          <a:xfrm rot="5400000">
            <a:off x="3918300" y="1472850"/>
            <a:ext cx="2819400" cy="1512000"/>
          </a:xfrm>
          <a:prstGeom prst="homePlat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17" name="Pentagon 16"/>
          <p:cNvSpPr/>
          <p:nvPr/>
        </p:nvSpPr>
        <p:spPr>
          <a:xfrm rot="5400000">
            <a:off x="5442300" y="1472850"/>
            <a:ext cx="2819400" cy="1512000"/>
          </a:xfrm>
          <a:prstGeom prst="homePlat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19" name="Pentagon 18"/>
          <p:cNvSpPr/>
          <p:nvPr/>
        </p:nvSpPr>
        <p:spPr>
          <a:xfrm rot="5400000">
            <a:off x="6966300" y="1472850"/>
            <a:ext cx="2819400" cy="1512000"/>
          </a:xfrm>
          <a:prstGeom prst="homePlat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21" name="TextBox 20"/>
          <p:cNvSpPr txBox="1"/>
          <p:nvPr/>
        </p:nvSpPr>
        <p:spPr>
          <a:xfrm>
            <a:off x="4648200" y="1428750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600" dirty="0" smtClean="0">
                <a:latin typeface="Impact" pitchFamily="34" charset="0"/>
              </a:rPr>
              <a:t>Distributing Authority</a:t>
            </a:r>
            <a:endParaRPr lang="id-ID" sz="1600" dirty="0">
              <a:latin typeface="Impact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72200" y="1428750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600" dirty="0" smtClean="0">
                <a:latin typeface="Impact" pitchFamily="34" charset="0"/>
              </a:rPr>
              <a:t>Coordinating Activities</a:t>
            </a:r>
            <a:endParaRPr lang="id-ID" sz="1600" dirty="0">
              <a:latin typeface="Impact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696200" y="1428750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600" dirty="0" smtClean="0">
                <a:latin typeface="Impact" pitchFamily="34" charset="0"/>
              </a:rPr>
              <a:t>Differentiating Between Positions</a:t>
            </a:r>
            <a:endParaRPr lang="id-ID" sz="1600" dirty="0"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 animBg="1"/>
      <p:bldP spid="12" grpId="0"/>
      <p:bldP spid="13" grpId="0" animBg="1"/>
      <p:bldP spid="14" grpId="0"/>
      <p:bldP spid="15" grpId="0" animBg="1"/>
      <p:bldP spid="17" grpId="0" animBg="1"/>
      <p:bldP spid="19" grpId="0" animBg="1"/>
      <p:bldP spid="21" grpId="0"/>
      <p:bldP spid="2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" descr="C:\Users\dell\Documents\photobooth dafam\c07fcd1f22cd6b614d61d4c80e69f51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V="1">
            <a:off x="0" y="2019300"/>
            <a:ext cx="9144000" cy="31242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0" y="4552950"/>
            <a:ext cx="1295400" cy="590550"/>
          </a:xfrm>
          <a:prstGeom prst="rect">
            <a:avLst/>
          </a:prstGeom>
          <a:solidFill>
            <a:srgbClr val="63EE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4000" b="1" dirty="0">
                <a:solidFill>
                  <a:srgbClr val="002060"/>
                </a:solidFill>
              </a:rPr>
              <a:t>1</a:t>
            </a:r>
          </a:p>
        </p:txBody>
      </p:sp>
      <p:pic>
        <p:nvPicPr>
          <p:cNvPr id="67586" name="Picture 2" descr="Hasil gambar untuk organizing management"/>
          <p:cNvPicPr>
            <a:picLocks noChangeAspect="1" noChangeArrowheads="1"/>
          </p:cNvPicPr>
          <p:nvPr/>
        </p:nvPicPr>
        <p:blipFill>
          <a:blip r:embed="rId4"/>
          <a:srcRect l="2459" t="6581" r="2459" b="76966"/>
          <a:stretch>
            <a:fillRect/>
          </a:stretch>
        </p:blipFill>
        <p:spPr bwMode="auto">
          <a:xfrm>
            <a:off x="0" y="0"/>
            <a:ext cx="9144000" cy="819150"/>
          </a:xfrm>
          <a:prstGeom prst="rect">
            <a:avLst/>
          </a:prstGeom>
          <a:noFill/>
        </p:spPr>
      </p:pic>
      <p:sp>
        <p:nvSpPr>
          <p:cNvPr id="9" name="Pentagon 8"/>
          <p:cNvSpPr/>
          <p:nvPr/>
        </p:nvSpPr>
        <p:spPr>
          <a:xfrm rot="5400000">
            <a:off x="-653700" y="1472850"/>
            <a:ext cx="2819400" cy="1512000"/>
          </a:xfrm>
          <a:prstGeom prst="homePlat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10" name="TextBox 9"/>
          <p:cNvSpPr txBox="1"/>
          <p:nvPr/>
        </p:nvSpPr>
        <p:spPr>
          <a:xfrm>
            <a:off x="152400" y="1504950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600" dirty="0" smtClean="0">
                <a:latin typeface="Impact" pitchFamily="34" charset="0"/>
              </a:rPr>
              <a:t>Designing Jobs</a:t>
            </a:r>
            <a:endParaRPr lang="id-ID" sz="1600" dirty="0">
              <a:latin typeface="Impact" pitchFamily="34" charset="0"/>
            </a:endParaRPr>
          </a:p>
        </p:txBody>
      </p:sp>
      <p:pic>
        <p:nvPicPr>
          <p:cNvPr id="76802" name="Picture 2" descr="http://userscontent2.emaze.com/images/5a533980-8c3f-44b9-95d7-337975a41ecc/Slide31_Pic1_636236325797821695.jpeg"/>
          <p:cNvPicPr>
            <a:picLocks noChangeAspect="1" noChangeArrowheads="1"/>
          </p:cNvPicPr>
          <p:nvPr/>
        </p:nvPicPr>
        <p:blipFill>
          <a:blip r:embed="rId5"/>
          <a:srcRect l="2943" t="17712" r="4353"/>
          <a:stretch>
            <a:fillRect/>
          </a:stretch>
        </p:blipFill>
        <p:spPr bwMode="auto">
          <a:xfrm>
            <a:off x="5715000" y="753155"/>
            <a:ext cx="3429000" cy="20471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6804" name="Picture 4" descr="https://image.slidesharecdn.com/principlesunderlyingjobenlargementjobenrichmentandjobrotation-121227072719-phpapp02/95/principles-underlying-job-enlargement-job-enrichment-and-job-rotation-8-638.jpg?cb=1356593314"/>
          <p:cNvPicPr>
            <a:picLocks noChangeAspect="1" noChangeArrowheads="1"/>
          </p:cNvPicPr>
          <p:nvPr/>
        </p:nvPicPr>
        <p:blipFill>
          <a:blip r:embed="rId6"/>
          <a:srcRect t="22295" r="2155"/>
          <a:stretch>
            <a:fillRect/>
          </a:stretch>
        </p:blipFill>
        <p:spPr bwMode="auto">
          <a:xfrm>
            <a:off x="5257800" y="2724150"/>
            <a:ext cx="3768934" cy="23431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5715000" y="753155"/>
            <a:ext cx="1214438" cy="33855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1600" dirty="0" smtClean="0">
                <a:latin typeface="Impact" pitchFamily="34" charset="0"/>
              </a:rPr>
              <a:t>Job Rotation</a:t>
            </a:r>
            <a:endParaRPr lang="id-ID" sz="1600" dirty="0">
              <a:latin typeface="Impact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848600" y="2647950"/>
            <a:ext cx="1295400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1600" dirty="0" smtClean="0">
                <a:latin typeface="Impact" pitchFamily="34" charset="0"/>
              </a:rPr>
              <a:t>Job </a:t>
            </a:r>
            <a:r>
              <a:rPr lang="id-ID" sz="1600" b="1" dirty="0" smtClean="0"/>
              <a:t>Enlargement</a:t>
            </a:r>
            <a:endParaRPr lang="id-ID" sz="1600" dirty="0">
              <a:latin typeface="Impact" pitchFamily="34" charset="0"/>
            </a:endParaRPr>
          </a:p>
        </p:txBody>
      </p:sp>
      <p:pic>
        <p:nvPicPr>
          <p:cNvPr id="76806" name="Picture 6" descr="Hasil gambar untuk Job Enlargement"/>
          <p:cNvPicPr>
            <a:picLocks noChangeAspect="1" noChangeArrowheads="1"/>
          </p:cNvPicPr>
          <p:nvPr/>
        </p:nvPicPr>
        <p:blipFill>
          <a:blip r:embed="rId7"/>
          <a:srcRect t="23688" r="4518"/>
          <a:stretch>
            <a:fillRect/>
          </a:stretch>
        </p:blipFill>
        <p:spPr bwMode="auto">
          <a:xfrm>
            <a:off x="1371600" y="2724150"/>
            <a:ext cx="3901117" cy="23431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5" name="TextBox 24"/>
          <p:cNvSpPr txBox="1"/>
          <p:nvPr/>
        </p:nvSpPr>
        <p:spPr>
          <a:xfrm>
            <a:off x="228600" y="3714750"/>
            <a:ext cx="1219200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1600" dirty="0" smtClean="0">
                <a:latin typeface="Impact" pitchFamily="34" charset="0"/>
              </a:rPr>
              <a:t>Job </a:t>
            </a:r>
            <a:r>
              <a:rPr lang="id-ID" sz="1600" b="1" dirty="0" smtClean="0"/>
              <a:t>Enrichment</a:t>
            </a:r>
            <a:endParaRPr lang="id-ID" sz="1600" dirty="0">
              <a:latin typeface="Impact" pitchFamily="34" charset="0"/>
            </a:endParaRPr>
          </a:p>
        </p:txBody>
      </p:sp>
      <p:pic>
        <p:nvPicPr>
          <p:cNvPr id="76808" name="Picture 8" descr="https://cdn.stumagz.com/images/5747e28eb2487stryim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600200" y="1009767"/>
            <a:ext cx="4038600" cy="13333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6810" name="Picture 10" descr="http://slideplayer.com/slide/8025666/25/images/39/Job+Simplification.jpg"/>
          <p:cNvPicPr>
            <a:picLocks noChangeAspect="1" noChangeArrowheads="1"/>
          </p:cNvPicPr>
          <p:nvPr/>
        </p:nvPicPr>
        <p:blipFill>
          <a:blip r:embed="rId9"/>
          <a:srcRect l="8125" t="33822" r="12653" b="13416"/>
          <a:stretch>
            <a:fillRect/>
          </a:stretch>
        </p:blipFill>
        <p:spPr bwMode="auto">
          <a:xfrm>
            <a:off x="2819400" y="1733550"/>
            <a:ext cx="4114800" cy="2057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6" name="TextBox 25"/>
          <p:cNvSpPr txBox="1"/>
          <p:nvPr/>
        </p:nvSpPr>
        <p:spPr>
          <a:xfrm>
            <a:off x="1600200" y="742950"/>
            <a:ext cx="4038600" cy="33855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id-ID" sz="1600" dirty="0" smtClean="0">
                <a:latin typeface="Impact" pitchFamily="34" charset="0"/>
              </a:rPr>
              <a:t>Job </a:t>
            </a:r>
            <a:r>
              <a:rPr lang="id-ID" sz="1600" b="1" dirty="0" smtClean="0"/>
              <a:t>Specialization (Division of Labor)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819400" y="1733550"/>
            <a:ext cx="1828800" cy="33855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id-ID" sz="1600" dirty="0" smtClean="0">
                <a:latin typeface="Impact" pitchFamily="34" charset="0"/>
              </a:rPr>
              <a:t>Job  </a:t>
            </a:r>
            <a:r>
              <a:rPr lang="id-ID" sz="1600" b="1" dirty="0" smtClean="0"/>
              <a:t>Simplification</a:t>
            </a:r>
            <a:endParaRPr lang="id-ID" sz="1600" dirty="0"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6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6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6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6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6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6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AF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" descr="C:\Users\dell\Documents\photobooth dafam\c07fcd1f22cd6b614d61d4c80e69f51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0" y="2019300"/>
            <a:ext cx="9144000" cy="31242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0" y="4552950"/>
            <a:ext cx="1295400" cy="590550"/>
          </a:xfrm>
          <a:prstGeom prst="rect">
            <a:avLst/>
          </a:prstGeom>
          <a:solidFill>
            <a:srgbClr val="63EE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4000" b="1" dirty="0">
                <a:solidFill>
                  <a:srgbClr val="002060"/>
                </a:solidFill>
              </a:rPr>
              <a:t>2</a:t>
            </a:r>
          </a:p>
        </p:txBody>
      </p:sp>
      <p:pic>
        <p:nvPicPr>
          <p:cNvPr id="67586" name="Picture 2" descr="Hasil gambar untuk organizing management"/>
          <p:cNvPicPr>
            <a:picLocks noChangeAspect="1" noChangeArrowheads="1"/>
          </p:cNvPicPr>
          <p:nvPr/>
        </p:nvPicPr>
        <p:blipFill>
          <a:blip r:embed="rId3"/>
          <a:srcRect l="2459" t="6581" r="2459" b="76966"/>
          <a:stretch>
            <a:fillRect/>
          </a:stretch>
        </p:blipFill>
        <p:spPr bwMode="auto">
          <a:xfrm>
            <a:off x="0" y="0"/>
            <a:ext cx="9144000" cy="819150"/>
          </a:xfrm>
          <a:prstGeom prst="rect">
            <a:avLst/>
          </a:prstGeom>
          <a:noFill/>
        </p:spPr>
      </p:pic>
      <p:sp>
        <p:nvSpPr>
          <p:cNvPr id="11" name="Pentagon 10"/>
          <p:cNvSpPr/>
          <p:nvPr/>
        </p:nvSpPr>
        <p:spPr>
          <a:xfrm rot="5400000">
            <a:off x="-653700" y="1472850"/>
            <a:ext cx="2819400" cy="1512000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12" name="TextBox 11"/>
          <p:cNvSpPr txBox="1"/>
          <p:nvPr/>
        </p:nvSpPr>
        <p:spPr>
          <a:xfrm>
            <a:off x="228600" y="1504950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600" dirty="0" smtClean="0">
                <a:latin typeface="Impact" pitchFamily="34" charset="0"/>
              </a:rPr>
              <a:t>Grouping Jobs</a:t>
            </a:r>
            <a:endParaRPr lang="id-ID" sz="1600" dirty="0">
              <a:latin typeface="Impact" pitchFamily="34" charset="0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1524000" y="819151"/>
            <a:ext cx="7391400" cy="17526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Pengelompokan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Pekerjaan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Departemenalization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Pengelompokkan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pekerjaan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sesuai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kriteria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tertentu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yang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sejenis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540266" y="2527229"/>
            <a:ext cx="5851133" cy="2025721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d-ID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rlin Sans FB Demi" pitchFamily="34" charset="0"/>
              </a:rPr>
              <a:t>Bentuk</a:t>
            </a:r>
            <a:r>
              <a:rPr kumimoji="0" lang="id-ID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rlin Sans FB Demi" pitchFamily="34" charset="0"/>
              </a:rPr>
              <a:t> Departementalisasi;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lang="id-ID" dirty="0" smtClean="0">
                <a:latin typeface="Berlin Sans FB Demi" pitchFamily="34" charset="0"/>
              </a:rPr>
              <a:t>Atas Dasar Fungsi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id-ID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rlin Sans FB Demi" pitchFamily="34" charset="0"/>
              </a:rPr>
              <a:t>Atas Dasar Wilayah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lang="id-ID" dirty="0" smtClean="0">
                <a:latin typeface="Berlin Sans FB Demi" pitchFamily="34" charset="0"/>
              </a:rPr>
              <a:t>Atas Dasar Produk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id-ID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rlin Sans FB Demi" pitchFamily="34" charset="0"/>
              </a:rPr>
              <a:t>Atas Dasar Langganan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lang="id-ID" dirty="0" smtClean="0">
                <a:latin typeface="Berlin Sans FB Demi" pitchFamily="34" charset="0"/>
              </a:rPr>
              <a:t>Atas Dasar Proses/Proyek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43500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endParaRPr lang="id-ID" dirty="0"/>
          </a:p>
        </p:txBody>
      </p:sp>
      <p:pic>
        <p:nvPicPr>
          <p:cNvPr id="3" name="Picture 2" descr="Hasil gambar untuk grouping job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956" y="285750"/>
            <a:ext cx="5554663" cy="1538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10" descr="Image result for departementalisasi wilaya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83" y="2419350"/>
            <a:ext cx="4650182" cy="2395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Image result for departementasi planggan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4113"/>
            <a:ext cx="4301448" cy="3226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Image result for departementasi langganan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5065" r="5562" b="39654"/>
          <a:stretch/>
        </p:blipFill>
        <p:spPr bwMode="auto">
          <a:xfrm>
            <a:off x="4204699" y="2724150"/>
            <a:ext cx="4842554" cy="2244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Image result for departementalisasi proye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859" y="1636668"/>
            <a:ext cx="4595117" cy="2454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9651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" descr="C:\Users\dell\Documents\photobooth dafam\c07fcd1f22cd6b614d61d4c80e69f51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V="1">
            <a:off x="0" y="2019300"/>
            <a:ext cx="9144000" cy="31242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0" y="4552950"/>
            <a:ext cx="1295400" cy="590550"/>
          </a:xfrm>
          <a:prstGeom prst="rect">
            <a:avLst/>
          </a:prstGeom>
          <a:solidFill>
            <a:srgbClr val="63EE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4000" b="1" dirty="0" smtClean="0">
                <a:solidFill>
                  <a:srgbClr val="002060"/>
                </a:solidFill>
              </a:rPr>
              <a:t>3</a:t>
            </a:r>
            <a:endParaRPr lang="id-ID" sz="4000" b="1" dirty="0">
              <a:solidFill>
                <a:srgbClr val="002060"/>
              </a:solidFill>
            </a:endParaRPr>
          </a:p>
        </p:txBody>
      </p:sp>
      <p:pic>
        <p:nvPicPr>
          <p:cNvPr id="67586" name="Picture 2" descr="Hasil gambar untuk organizing management"/>
          <p:cNvPicPr>
            <a:picLocks noChangeAspect="1" noChangeArrowheads="1"/>
          </p:cNvPicPr>
          <p:nvPr/>
        </p:nvPicPr>
        <p:blipFill>
          <a:blip r:embed="rId4"/>
          <a:srcRect l="2459" t="6581" r="2459" b="76966"/>
          <a:stretch>
            <a:fillRect/>
          </a:stretch>
        </p:blipFill>
        <p:spPr bwMode="auto">
          <a:xfrm>
            <a:off x="0" y="0"/>
            <a:ext cx="9144000" cy="819150"/>
          </a:xfrm>
          <a:prstGeom prst="rect">
            <a:avLst/>
          </a:prstGeom>
          <a:noFill/>
        </p:spPr>
      </p:pic>
      <p:sp>
        <p:nvSpPr>
          <p:cNvPr id="13" name="Pentagon 12"/>
          <p:cNvSpPr/>
          <p:nvPr/>
        </p:nvSpPr>
        <p:spPr>
          <a:xfrm rot="5400000">
            <a:off x="-653700" y="1472850"/>
            <a:ext cx="2819400" cy="1512000"/>
          </a:xfrm>
          <a:prstGeom prst="homePlat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14" name="TextBox 13"/>
          <p:cNvSpPr txBox="1"/>
          <p:nvPr/>
        </p:nvSpPr>
        <p:spPr>
          <a:xfrm>
            <a:off x="76200" y="1428750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600" dirty="0" smtClean="0">
                <a:latin typeface="Impact" pitchFamily="34" charset="0"/>
              </a:rPr>
              <a:t>Establishing Reporting Relationships</a:t>
            </a:r>
            <a:endParaRPr lang="id-ID" sz="1600" dirty="0">
              <a:latin typeface="Impact" pitchFamily="34" charset="0"/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1524000" y="819150"/>
            <a:ext cx="6781800" cy="39624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Chain of command </a:t>
            </a:r>
            <a:r>
              <a:rPr lang="en-US" sz="2400" dirty="0" smtClean="0"/>
              <a:t>shows clear distinct line of author among the positions </a:t>
            </a:r>
            <a:r>
              <a:rPr lang="id-ID" sz="2400" dirty="0" smtClean="0"/>
              <a:t>and</a:t>
            </a:r>
            <a:endParaRPr lang="id-ID" sz="2400" dirty="0"/>
          </a:p>
          <a:p>
            <a:pPr>
              <a:buFont typeface="Arial" pitchFamily="34" charset="0"/>
              <a:buChar char="•"/>
            </a:pPr>
            <a:r>
              <a:rPr lang="id-ID" sz="2400" b="1" dirty="0" smtClean="0"/>
              <a:t>S</a:t>
            </a:r>
            <a:r>
              <a:rPr lang="en-US" sz="2400" b="1" dirty="0" smtClean="0"/>
              <a:t>pan of management </a:t>
            </a:r>
            <a:r>
              <a:rPr lang="en-US" sz="2400" dirty="0" smtClean="0"/>
              <a:t>indicates the number of people who report to a particular manager. </a:t>
            </a:r>
            <a:endParaRPr lang="id-ID" sz="2400" dirty="0" smtClean="0"/>
          </a:p>
          <a:p>
            <a:r>
              <a:rPr lang="id-ID" sz="2400" b="1" dirty="0"/>
              <a:t>Rumus menghitung jumlah hubungan</a:t>
            </a:r>
          </a:p>
          <a:p>
            <a:r>
              <a:rPr lang="id-ID" sz="2400" b="1" dirty="0"/>
              <a:t>R = </a:t>
            </a:r>
            <a:r>
              <a:rPr lang="id-ID" sz="2400" b="1" dirty="0" smtClean="0"/>
              <a:t>n(</a:t>
            </a:r>
            <a:r>
              <a:rPr lang="id-ID" sz="2400" dirty="0" smtClean="0"/>
              <a:t>2</a:t>
            </a:r>
            <a:r>
              <a:rPr lang="id-ID" sz="2400" baseline="30000" dirty="0" smtClean="0"/>
              <a:t>n</a:t>
            </a:r>
            <a:r>
              <a:rPr lang="id-ID" sz="2400" dirty="0" smtClean="0"/>
              <a:t>/2</a:t>
            </a:r>
            <a:r>
              <a:rPr lang="id-ID" sz="2400" b="1" dirty="0" smtClean="0"/>
              <a:t> </a:t>
            </a:r>
            <a:r>
              <a:rPr lang="id-ID" sz="2400" b="1" dirty="0"/>
              <a:t>+ </a:t>
            </a:r>
            <a:r>
              <a:rPr lang="id-ID" sz="2400" b="1" dirty="0" smtClean="0"/>
              <a:t>(n-1)) </a:t>
            </a:r>
            <a:endParaRPr lang="id-ID" sz="2400" b="1" dirty="0"/>
          </a:p>
          <a:p>
            <a:r>
              <a:rPr lang="id-ID" sz="2400" dirty="0"/>
              <a:t>Ket. R= total macam hubungan yang terjadi</a:t>
            </a:r>
          </a:p>
          <a:p>
            <a:r>
              <a:rPr lang="id-ID" sz="2400" dirty="0"/>
              <a:t>        n = jumlah </a:t>
            </a:r>
            <a:r>
              <a:rPr lang="id-ID" sz="2400" dirty="0" smtClean="0"/>
              <a:t>bawahan</a:t>
            </a:r>
          </a:p>
          <a:p>
            <a:endParaRPr lang="id-ID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Here; the organization’s hierarchy, its positions and lines are defined.</a:t>
            </a:r>
          </a:p>
        </p:txBody>
      </p:sp>
      <p:pic>
        <p:nvPicPr>
          <p:cNvPr id="74754" name="Picture 2" descr="Gambar terkait"/>
          <p:cNvPicPr>
            <a:picLocks noChangeAspect="1" noChangeArrowheads="1"/>
          </p:cNvPicPr>
          <p:nvPr/>
        </p:nvPicPr>
        <p:blipFill>
          <a:blip r:embed="rId5"/>
          <a:srcRect l="7541" t="8613" r="5734"/>
          <a:stretch>
            <a:fillRect/>
          </a:stretch>
        </p:blipFill>
        <p:spPr bwMode="auto">
          <a:xfrm rot="21199550">
            <a:off x="5646544" y="994482"/>
            <a:ext cx="3188692" cy="29417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4756" name="Picture 4" descr="http://slideplayer.com/slide/4782726/15/images/17/The+Span+of+Management+Wide+and+narrow+spans+of+control.jpg"/>
          <p:cNvPicPr>
            <a:picLocks noChangeAspect="1" noChangeArrowheads="1"/>
          </p:cNvPicPr>
          <p:nvPr/>
        </p:nvPicPr>
        <p:blipFill>
          <a:blip r:embed="rId6"/>
          <a:srcRect l="15235" t="62232" r="16716" b="10710"/>
          <a:stretch>
            <a:fillRect/>
          </a:stretch>
        </p:blipFill>
        <p:spPr bwMode="auto">
          <a:xfrm>
            <a:off x="1544940" y="2943225"/>
            <a:ext cx="6381750" cy="190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747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4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4272</TotalTime>
  <Words>786</Words>
  <Application>Microsoft Office PowerPoint</Application>
  <PresentationFormat>On-screen Show (16:9)</PresentationFormat>
  <Paragraphs>145</Paragraphs>
  <Slides>19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Purpose of Organizing</vt:lpstr>
      <vt:lpstr>URAIAN PENGORGANISASIAN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Tugas Rekam Medis</vt:lpstr>
      <vt:lpstr>Tugas Ka.RM</vt:lpstr>
      <vt:lpstr>Koordinasi URM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FUNGSI MANAJEMEN</dc:title>
  <dc:creator>user</dc:creator>
  <cp:lastModifiedBy>TOSHIBA</cp:lastModifiedBy>
  <cp:revision>270</cp:revision>
  <dcterms:created xsi:type="dcterms:W3CDTF">2016-09-17T08:00:00Z</dcterms:created>
  <dcterms:modified xsi:type="dcterms:W3CDTF">2018-10-01T10:09:54Z</dcterms:modified>
</cp:coreProperties>
</file>