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384" autoAdjust="0"/>
  </p:normalViewPr>
  <p:slideViewPr>
    <p:cSldViewPr snapToGrid="0">
      <p:cViewPr>
        <p:scale>
          <a:sx n="140" d="100"/>
          <a:sy n="140" d="100"/>
        </p:scale>
        <p:origin x="102" y="-23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8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9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718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33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11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240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358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718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party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Evaluasi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Tim Pengampu Matakuliah</a:t>
            </a:r>
            <a:endParaRPr lang="id-ID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5298" y="39741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570694" y="404867"/>
            <a:ext cx="3925878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id-ID" sz="1600" b="1" dirty="0" smtClean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4C436BC-D1AA-453A-871B-74953E6DDDAF}"/>
              </a:ext>
            </a:extLst>
          </p:cNvPr>
          <p:cNvGrpSpPr/>
          <p:nvPr/>
        </p:nvGrpSpPr>
        <p:grpSpPr>
          <a:xfrm>
            <a:off x="527234" y="2285439"/>
            <a:ext cx="5180949" cy="3525923"/>
            <a:chOff x="-167657" y="2003708"/>
            <a:chExt cx="5766308" cy="3924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9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Extended Problem Solving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Initiated by self-concept motive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Eventual purchase decision is perceived as a risk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Consumer collects extensive information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Internal and external search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Careful evaluation of brand attributes (one at a time)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Problem Recognition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Occurs when consumer sees difference between current state and ideal state</a:t>
            </a:r>
          </a:p>
          <a:p>
            <a:pPr>
              <a:buFontTx/>
              <a:buNone/>
            </a:pPr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Need recognition: actual state moves downward</a:t>
            </a:r>
          </a:p>
          <a:p>
            <a:pPr>
              <a:buFontTx/>
              <a:buNone/>
            </a:pPr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Opportunity recognition: Ideal state moves upward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Problem Recognition: Shifts in Actual or Ideal States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7" descr="PPT09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3142706" y="2034709"/>
            <a:ext cx="5878512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5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Information Search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Information search: Process by which consumer surveys the environment for appropriate data to make reasonable decision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980604"/>
              </p:ext>
            </p:extLst>
          </p:nvPr>
        </p:nvGraphicFramePr>
        <p:xfrm>
          <a:off x="2423160" y="2819400"/>
          <a:ext cx="7772400" cy="3108400"/>
        </p:xfrm>
        <a:graphic>
          <a:graphicData uri="http://schemas.openxmlformats.org/drawingml/2006/table">
            <a:tbl>
              <a:tblPr/>
              <a:tblGrid>
                <a:gridCol w="1828800"/>
                <a:gridCol w="2819400"/>
                <a:gridCol w="3124200"/>
              </a:tblGrid>
              <a:tr h="45707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Prepurchase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versus Ongoing Search</a:t>
                      </a:r>
                    </a:p>
                  </a:txBody>
                  <a:tcPr marT="91384" marB="913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91384" marB="913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Prepurchase Search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Ongoing Search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731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Determinants</a:t>
                      </a:r>
                    </a:p>
                  </a:txBody>
                  <a:tcPr marT="91384" marB="913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Involvement with purchase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Involvement with product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Motives</a:t>
                      </a:r>
                    </a:p>
                  </a:txBody>
                  <a:tcPr marT="91384" marB="913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Making better purchase decisions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Building a bank of information for future use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Outcomes</a:t>
                      </a:r>
                    </a:p>
                  </a:txBody>
                  <a:tcPr marT="91384" marB="913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Better purchase decisions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CC66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Increased impulse buying</a:t>
                      </a:r>
                    </a:p>
                  </a:txBody>
                  <a:tcPr marT="91384" marB="913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Internal versus External Search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Internal search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Scanning memory to assemble product alternative information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External search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Obtaining information from ads, retailers, catalogs, friends, family, people-watching, </a:t>
            </a:r>
            <a:r>
              <a:rPr lang="en-US" altLang="id-ID" i="1" dirty="0">
                <a:ea typeface="ＭＳ Ｐゴシック" panose="020B0600070205080204" pitchFamily="34" charset="-128"/>
              </a:rPr>
              <a:t>Consumer Reports</a:t>
            </a:r>
            <a:r>
              <a:rPr lang="en-US" altLang="id-ID" dirty="0">
                <a:ea typeface="ＭＳ Ｐゴシック" panose="020B0600070205080204" pitchFamily="34" charset="-128"/>
              </a:rPr>
              <a:t>, etc.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Online Search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id-ID" dirty="0">
                <a:ea typeface="ＭＳ Ｐゴシック" panose="020B0600070205080204" pitchFamily="34" charset="-128"/>
              </a:rPr>
              <a:t>Many of us shop without leaving home via Yahoo, Google and other internet sites</a:t>
            </a:r>
          </a:p>
          <a:p>
            <a:pPr>
              <a:lnSpc>
                <a:spcPct val="90000"/>
              </a:lnSpc>
            </a:pPr>
            <a:r>
              <a:rPr lang="en-CA" altLang="id-ID" dirty="0">
                <a:ea typeface="ＭＳ Ｐゴシック" panose="020B0600070205080204" pitchFamily="34" charset="-128"/>
              </a:rPr>
              <a:t>“New info shopper”: individuals who automatically go to the internet first</a:t>
            </a:r>
          </a:p>
          <a:p>
            <a:pPr>
              <a:lnSpc>
                <a:spcPct val="90000"/>
              </a:lnSpc>
            </a:pPr>
            <a:r>
              <a:rPr lang="en-CA" altLang="id-ID" dirty="0">
                <a:ea typeface="ＭＳ Ｐゴシック" panose="020B0600070205080204" pitchFamily="34" charset="-128"/>
              </a:rPr>
              <a:t>60% of online consumers now search using Google or Bing as a first option</a:t>
            </a:r>
          </a:p>
          <a:p>
            <a:pPr>
              <a:lnSpc>
                <a:spcPct val="90000"/>
              </a:lnSpc>
            </a:pPr>
            <a:r>
              <a:rPr lang="en-CA" altLang="id-ID" dirty="0">
                <a:ea typeface="ＭＳ Ｐゴシック" panose="020B0600070205080204" pitchFamily="34" charset="-128"/>
              </a:rPr>
              <a:t>40% then go on to use other social media platforms</a:t>
            </a:r>
          </a:p>
          <a:p>
            <a:pPr>
              <a:lnSpc>
                <a:spcPct val="90000"/>
              </a:lnSpc>
            </a:pPr>
            <a:r>
              <a:rPr lang="en-CA" altLang="id-ID" dirty="0">
                <a:ea typeface="ＭＳ Ｐゴシック" panose="020B0600070205080204" pitchFamily="34" charset="-128"/>
              </a:rPr>
              <a:t>75% then follow the company’s Facebook page post purchase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 altLang="id-ID" sz="16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CA" altLang="id-ID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Think about it:  Do you research online for products more than actually buying online?</a:t>
            </a:r>
            <a:endParaRPr lang="en-US" altLang="id-ID" i="1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Do Consumers Always Search Rationally?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External searches are surprisingly low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Low income shoppers search less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Satisficing v maximizing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Personalized product recommendations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Brand switching: Select familiar brands when decision situation is ambiguous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Variety seeking: Desire to choose new alternatives over more familiar ones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1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Do Consumers Always Search Rationally?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External searches are surprisingly low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Low income shoppers search less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Satisficing v maximizing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Personalized product recommendations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Brand switching: Select familiar brands when decision situation is ambiguous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Variety seeking: Desire to choose new alternatives over more familiar ones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Biases in the Decision-Making 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Mental accounting: Framing a problem in terms of gains/losses influences our decisions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Sunk-cost fallacy: Reluctant to waste something we have paid for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Prospect theory: Risk differs when consumer faces options involving gains versus those involving losses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Amount of Information Search and Product Knowledge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46" y="1846729"/>
            <a:ext cx="5638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 txBox="1">
            <a:spLocks/>
          </p:cNvSpPr>
          <p:nvPr/>
        </p:nvSpPr>
        <p:spPr>
          <a:xfrm>
            <a:off x="1541929" y="127018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smtClean="0">
                <a:cs typeface="Times New Roman"/>
              </a:rPr>
              <a:t>Ca</a:t>
            </a:r>
            <a:r>
              <a:rPr lang="en-ID" sz="3200" spc="-29" baseline="1207" smtClean="0">
                <a:cs typeface="Times New Roman"/>
              </a:rPr>
              <a:t>p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spc="-9" baseline="1207" smtClean="0">
                <a:cs typeface="Times New Roman"/>
              </a:rPr>
              <a:t>i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r>
              <a:rPr lang="en-ID" sz="3200" spc="14" baseline="1207" smtClean="0">
                <a:cs typeface="Times New Roman"/>
              </a:rPr>
              <a:t> </a:t>
            </a:r>
            <a:r>
              <a:rPr lang="en-ID" sz="3200" spc="-9" baseline="1207" smtClean="0">
                <a:cs typeface="Times New Roman"/>
              </a:rPr>
              <a:t>P</a:t>
            </a:r>
            <a:r>
              <a:rPr lang="en-ID" sz="3200" baseline="1207" smtClean="0">
                <a:cs typeface="Times New Roman"/>
              </a:rPr>
              <a:t>e</a:t>
            </a:r>
            <a:r>
              <a:rPr lang="en-ID" sz="3200" spc="-19" baseline="1207" smtClean="0">
                <a:cs typeface="Times New Roman"/>
              </a:rPr>
              <a:t>m</a:t>
            </a:r>
            <a:r>
              <a:rPr lang="en-ID" sz="3200" spc="-29" baseline="1207" smtClean="0">
                <a:cs typeface="Times New Roman"/>
              </a:rPr>
              <a:t>b</a:t>
            </a:r>
            <a:r>
              <a:rPr lang="en-ID" sz="3200" spc="-14" baseline="1207" smtClean="0">
                <a:cs typeface="Times New Roman"/>
              </a:rPr>
              <a:t>e</a:t>
            </a:r>
            <a:r>
              <a:rPr lang="en-ID" sz="3200" spc="-29" baseline="1207" smtClean="0">
                <a:cs typeface="Times New Roman"/>
              </a:rPr>
              <a:t>l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9" baseline="1207" smtClean="0">
                <a:cs typeface="Times New Roman"/>
              </a:rPr>
              <a:t>j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5" baseline="1207" smtClean="0">
                <a:cs typeface="Times New Roman"/>
              </a:rPr>
              <a:t>r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 txBox="1">
            <a:spLocks/>
          </p:cNvSpPr>
          <p:nvPr/>
        </p:nvSpPr>
        <p:spPr>
          <a:xfrm>
            <a:off x="1542261" y="1925656"/>
            <a:ext cx="4476633" cy="828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memahami</a:t>
            </a:r>
            <a:r>
              <a:rPr lang="id-ID" dirty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proses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id-ID" dirty="0"/>
          </a:p>
        </p:txBody>
      </p:sp>
      <p:grpSp>
        <p:nvGrpSpPr>
          <p:cNvPr id="8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9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2936367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511344" y="3759428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id-ID" dirty="0" smtClean="0"/>
              <a:t>dapat memahami dan menjelaskan proses evaluasi keterlibatan konsumen dalam sebuah pembelian.</a:t>
            </a:r>
            <a:endParaRPr lang="id-ID" spc="-17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1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How Much Search Occurs?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Search activity is greater when…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Purchase is important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There is a need to learn more about purchase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Relevant info is easily obtained/utilized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One is younger, is better-educated, and enjoys shopping/fact-finding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One is female (compared to male)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One places greater value on own style/image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Consumer’s Prior Expertise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Moderately knowledgeable consumers tend to search more than product experts and novices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Experts: Selective search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Novices: others’ opinions, “nonfunctional” attributes, and “top down” processing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9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Perceived Risk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Perceived risk: Belief that product has negative consequences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Expensive, complex, hard-to-understand products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Product choice is visible to others (risk of embarrassment for wrong choice)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Risks can be objective (physical danger) and subjective (social embarrassment)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d-ID" sz="20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Think about it: Which is the greater problem for a consumer:</a:t>
            </a:r>
          </a:p>
          <a:p>
            <a:pPr lvl="1">
              <a:buFontTx/>
              <a:buNone/>
            </a:pPr>
            <a:r>
              <a:rPr lang="en-US" altLang="id-ID" sz="20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not having enough choices or having too many choices?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Five Types of Perceived Risk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 descr="PPT09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 bwMode="auto">
          <a:xfrm>
            <a:off x="6781240" y="1156710"/>
            <a:ext cx="4505325" cy="5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Evaluation of Alternatives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Choosing from the often very many available alternatives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Extended problem solving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Occurs when choice conflicts arouse negative emotions (involving difficult trade-offs)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Habitual decision 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Consider few/no brand alternatives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Evaluation of Alternatives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 smtClean="0">
                <a:ea typeface="ＭＳ Ｐゴシック" panose="020B0600070205080204" pitchFamily="34" charset="-128"/>
              </a:rPr>
              <a:t>Evoked </a:t>
            </a:r>
            <a:r>
              <a:rPr lang="en-US" altLang="id-ID" dirty="0">
                <a:ea typeface="ＭＳ Ｐゴシック" panose="020B0600070205080204" pitchFamily="34" charset="-128"/>
              </a:rPr>
              <a:t>set versus consideration set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We usually don’t seriously consider every brand we know about.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In fact, we often include only a surprisingly small number of alternatives in our evoked set.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Marketers must focus on getting their brands in consumers’ evoked set.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We often do not give rejected brands a second chance.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0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Identifying Alternatives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6" descr="PPT09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>
            <a:fillRect/>
          </a:stretch>
        </p:blipFill>
        <p:spPr bwMode="auto">
          <a:xfrm>
            <a:off x="3260677" y="1737361"/>
            <a:ext cx="6307138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8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Product Categorization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We evaluate products in terms of what we already know about a (similar) product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Evoked-set products usually share similar features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When faced with a new product, we refer to existing product category knowledge to form new knowledge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Marketers want to ensure that their products are correctly grouped in knowledge structures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Levels of Categorization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7" descr="PPT09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2"/>
          <a:stretch>
            <a:fillRect/>
          </a:stretch>
        </p:blipFill>
        <p:spPr bwMode="auto">
          <a:xfrm>
            <a:off x="3255915" y="1905327"/>
            <a:ext cx="6316662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06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Strategic Implications of Product Categorization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316072" cy="29765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Product positioning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Convincing consumers that product should </a:t>
            </a:r>
            <a:br>
              <a:rPr lang="en-US" altLang="id-ID" dirty="0">
                <a:ea typeface="ＭＳ Ｐゴシック" panose="020B0600070205080204" pitchFamily="34" charset="-128"/>
              </a:rPr>
            </a:br>
            <a:r>
              <a:rPr lang="en-US" altLang="id-ID" dirty="0">
                <a:ea typeface="ＭＳ Ｐゴシック" panose="020B0600070205080204" pitchFamily="34" charset="-128"/>
              </a:rPr>
              <a:t>be considered within </a:t>
            </a:r>
            <a:br>
              <a:rPr lang="en-US" altLang="id-ID" dirty="0">
                <a:ea typeface="ＭＳ Ｐゴシック" panose="020B0600070205080204" pitchFamily="34" charset="-128"/>
              </a:rPr>
            </a:br>
            <a:r>
              <a:rPr lang="en-US" altLang="id-ID" dirty="0">
                <a:ea typeface="ＭＳ Ｐゴシック" panose="020B0600070205080204" pitchFamily="34" charset="-128"/>
              </a:rPr>
              <a:t>a given category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Tropicana + Omega 3</a:t>
            </a:r>
          </a:p>
          <a:p>
            <a:pPr lvl="1">
              <a:buFontTx/>
              <a:buNone/>
            </a:pPr>
            <a:endParaRPr lang="en-US" altLang="id-ID" sz="1800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Identifying competitors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Products/services different on the surface can actually compete on super-ordinate level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 descr="PPT09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7"/>
          <a:stretch>
            <a:fillRect/>
          </a:stretch>
        </p:blipFill>
        <p:spPr bwMode="auto">
          <a:xfrm>
            <a:off x="6652260" y="2034708"/>
            <a:ext cx="4634305" cy="29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Consumers as Problem Solvers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Consumer purchase = response to problem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d-ID" dirty="0">
                <a:ea typeface="ＭＳ Ｐゴシック" panose="020B0600070205080204" pitchFamily="34" charset="-128"/>
              </a:rPr>
              <a:t>We are interested in a purchase, and go through a series of steps in order accomplish it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d-ID" dirty="0">
                <a:ea typeface="ＭＳ Ｐゴシック" panose="020B0600070205080204" pitchFamily="34" charset="-128"/>
              </a:rPr>
              <a:t>Can seem automatic or very complicated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id-ID" dirty="0">
                <a:ea typeface="ＭＳ Ｐゴシック" panose="020B0600070205080204" pitchFamily="34" charset="-128"/>
              </a:rPr>
              <a:t>Complicated by so much consumer choice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Decision-making process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80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Selecting Among Alternatives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Exemplar products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Brands strongly associated with a category “call the shots” by defining evaluative criteria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But “moderately unusual” products stimulate more information processing and positive evaluations</a:t>
            </a:r>
          </a:p>
          <a:p>
            <a:pPr lvl="1"/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Locating products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Products that do not fit clearly into categories confuse consumers (e.g., frozen dog food)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5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Product Choice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Selecting among alternatives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Once we assemble and evaluate relevant options from a category, we must choose among them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Decision rules for product choice can be very simple or very complicated</a:t>
            </a:r>
          </a:p>
          <a:p>
            <a:pPr lvl="2">
              <a:defRPr/>
            </a:pPr>
            <a:r>
              <a:rPr lang="en-US" dirty="0"/>
              <a:t>Prior experience with (similar) product</a:t>
            </a:r>
          </a:p>
          <a:p>
            <a:pPr lvl="2">
              <a:defRPr/>
            </a:pPr>
            <a:r>
              <a:rPr lang="en-US" dirty="0"/>
              <a:t>Present information at time of purchase</a:t>
            </a:r>
          </a:p>
          <a:p>
            <a:pPr lvl="2">
              <a:defRPr/>
            </a:pPr>
            <a:r>
              <a:rPr lang="en-US" dirty="0"/>
              <a:t>Beliefs about brands (from advertising)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4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Evaluative Criteria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Evaluative criteria: dimensions used to judge merits of competing options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Procedural Learning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Determinant attributes: Features we use to differentiate among our choices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Criteria on which products differ carry more weight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Marketers educate consumers about (or even invent) determinant attributes</a:t>
            </a:r>
          </a:p>
          <a:p>
            <a:pPr lvl="2"/>
            <a:r>
              <a:rPr lang="en-US" altLang="id-ID" dirty="0">
                <a:ea typeface="ＭＳ Ｐゴシック" panose="020B0600070205080204" pitchFamily="34" charset="-128"/>
              </a:rPr>
              <a:t>Pepsi’s freshness date stamps on cans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>
                <a:ea typeface="ＭＳ Ｐゴシック" panose="020B0600070205080204" pitchFamily="34" charset="-128"/>
              </a:rPr>
              <a:t>Neuromarketing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 err="1">
                <a:ea typeface="ＭＳ Ｐゴシック" panose="020B0600070205080204" pitchFamily="34" charset="-128"/>
              </a:rPr>
              <a:t>Neuromarketing</a:t>
            </a:r>
            <a:r>
              <a:rPr lang="en-US" altLang="id-ID" dirty="0">
                <a:ea typeface="ＭＳ Ｐゴシック" panose="020B0600070205080204" pitchFamily="34" charset="-128"/>
              </a:rPr>
              <a:t>: uses functional magnetic resonance imaging, fMRI, a brain-scanning device that tracks blood flow as we perform mental tasks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Marketers measure consumers’ reactions to movie trailers, choices about automobiles, the appeal of a pretty face, and loyalty to specific brands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4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Heuristics: Mental Shortcuts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5041752" cy="2976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Heuristics: Mental rules-of-thumb that lead to a speedy decision</a:t>
            </a:r>
          </a:p>
          <a:p>
            <a:pPr lvl="1">
              <a:lnSpc>
                <a:spcPct val="8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Examples: Higher price = higher quality, buying the same brand your mother bought</a:t>
            </a:r>
          </a:p>
          <a:p>
            <a:pPr>
              <a:lnSpc>
                <a:spcPct val="80000"/>
              </a:lnSpc>
            </a:pPr>
            <a:endParaRPr lang="en-US" altLang="id-ID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Can lead to bad decisions due to flawed assumptions (especially with unusually named brands)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ex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0" y="1846729"/>
            <a:ext cx="3170238" cy="434340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5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9BADABD1-05DB-46C1-8E18-BAC1AB7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2F5EEB3-A9D8-4005-86F7-E3EC45F5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(2001).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1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(2002).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2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/>
              <a:t>Mothersbaugh</a:t>
            </a:r>
            <a:r>
              <a:rPr lang="en-US" dirty="0"/>
              <a:t>, Hawkins. (2010). </a:t>
            </a:r>
            <a:r>
              <a:rPr lang="en-US" i="1" dirty="0"/>
              <a:t>Consumer Behavior: Building Marketing Strategy. </a:t>
            </a:r>
            <a:r>
              <a:rPr lang="en-US" dirty="0"/>
              <a:t>New York: McGraw </a:t>
            </a:r>
            <a:r>
              <a:rPr lang="en-US" dirty="0" smtClean="0"/>
              <a:t>Hills</a:t>
            </a:r>
            <a:endParaRPr lang="id-ID" dirty="0" smtClean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iparty.com</a:t>
            </a:r>
            <a:endParaRPr lang="id-ID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Courtesy of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PespsiCo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 Canada ULC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52E9E920-18AA-48D1-9D10-6E9426122EC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MANAJEMEN DESAIN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7487740A-BD8A-40CB-843C-DB569694EF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Decision-Making Process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7" descr="PPT09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3" b="3308"/>
          <a:stretch>
            <a:fillRect/>
          </a:stretch>
        </p:blipFill>
        <p:spPr bwMode="auto">
          <a:xfrm>
            <a:off x="6081962" y="1037478"/>
            <a:ext cx="39306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6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Perspectives on Decision-Making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565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Rational perspective - consumers:</a:t>
            </a:r>
          </a:p>
          <a:p>
            <a:pPr marL="457200" lvl="1"/>
            <a:r>
              <a:rPr lang="en-US" altLang="id-ID" sz="1800" dirty="0">
                <a:ea typeface="ＭＳ Ｐゴシック" panose="020B0600070205080204" pitchFamily="34" charset="-128"/>
              </a:rPr>
              <a:t>Integrate as much information as possible with what they already know about a product</a:t>
            </a:r>
          </a:p>
          <a:p>
            <a:pPr marL="457200" lvl="1"/>
            <a:r>
              <a:rPr lang="en-US" altLang="id-ID" sz="1800" dirty="0">
                <a:ea typeface="ＭＳ Ｐゴシック" panose="020B0600070205080204" pitchFamily="34" charset="-128"/>
              </a:rPr>
              <a:t>Weigh pluses and minuses of each alternative</a:t>
            </a:r>
          </a:p>
          <a:p>
            <a:pPr marL="457200" lvl="1"/>
            <a:r>
              <a:rPr lang="en-US" altLang="id-ID" sz="1800" dirty="0">
                <a:ea typeface="ＭＳ Ｐゴシック" panose="020B0600070205080204" pitchFamily="34" charset="-128"/>
              </a:rPr>
              <a:t>Arrive at a satisfactory decision</a:t>
            </a:r>
          </a:p>
          <a:p>
            <a:pPr marL="457200" lvl="1" indent="0">
              <a:buNone/>
            </a:pPr>
            <a:endParaRPr lang="en-CA" altLang="id-ID" sz="1800" dirty="0">
              <a:ea typeface="ＭＳ Ｐゴシック" panose="020B0600070205080204" pitchFamily="34" charset="-128"/>
            </a:endParaRPr>
          </a:p>
          <a:p>
            <a:pPr marL="0" lvl="2" indent="0">
              <a:buNone/>
            </a:pPr>
            <a:r>
              <a:rPr lang="en-CA" altLang="id-ID" sz="18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Think about it:  Are all of your purchase decisions rational? Why or why not</a:t>
            </a:r>
            <a:r>
              <a:rPr lang="en-CA" altLang="id-ID" sz="1800" i="1" dirty="0" smtClean="0">
                <a:solidFill>
                  <a:srgbClr val="0000CC"/>
                </a:solidFill>
                <a:ea typeface="ＭＳ Ｐゴシック" panose="020B0600070205080204" pitchFamily="34" charset="-128"/>
              </a:rPr>
              <a:t>?</a:t>
            </a:r>
            <a:endParaRPr lang="id-ID" altLang="id-ID" sz="1800" i="1" dirty="0" smtClean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marL="0" lvl="2" indent="0">
              <a:buNone/>
            </a:pPr>
            <a:endParaRPr lang="id-ID" altLang="id-ID" sz="1800" i="1" dirty="0" smtClean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Other models of decision-making:</a:t>
            </a:r>
          </a:p>
          <a:p>
            <a:pPr marL="457200" lvl="1"/>
            <a:r>
              <a:rPr lang="en-US" altLang="id-ID" sz="1800" dirty="0">
                <a:ea typeface="ＭＳ Ｐゴシック" panose="020B0600070205080204" pitchFamily="34" charset="-128"/>
              </a:rPr>
              <a:t>Purchase momentum: Occurs when consumers buy beyond needs </a:t>
            </a:r>
          </a:p>
          <a:p>
            <a:pPr marL="457200" lvl="1"/>
            <a:r>
              <a:rPr lang="en-US" altLang="id-ID" sz="1800" dirty="0" err="1">
                <a:ea typeface="ＭＳ Ｐゴシック" panose="020B0600070205080204" pitchFamily="34" charset="-128"/>
              </a:rPr>
              <a:t>Behavioural</a:t>
            </a:r>
            <a:r>
              <a:rPr lang="en-US" altLang="id-ID" sz="1800" dirty="0">
                <a:ea typeface="ＭＳ Ｐゴシック" panose="020B0600070205080204" pitchFamily="34" charset="-128"/>
              </a:rPr>
              <a:t> influence perspective: Consumers buy based on environmental cues, such as a sale</a:t>
            </a:r>
          </a:p>
          <a:p>
            <a:pPr marL="457200" lvl="1"/>
            <a:r>
              <a:rPr lang="en-US" altLang="id-ID" sz="1800" dirty="0">
                <a:ea typeface="ＭＳ Ｐゴシック" panose="020B0600070205080204" pitchFamily="34" charset="-128"/>
              </a:rPr>
              <a:t>Experiential perspective: Consumers buy based on totality of product’s appeal</a:t>
            </a:r>
          </a:p>
          <a:p>
            <a:pPr marL="457200" lvl="2">
              <a:buNone/>
            </a:pPr>
            <a:endParaRPr lang="en-US" altLang="id-ID" sz="1800" i="1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Continuum of Buying Decision Behavior</a:t>
            </a:r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7" descr="PPT09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>
            <a:fillRect/>
          </a:stretch>
        </p:blipFill>
        <p:spPr bwMode="auto">
          <a:xfrm>
            <a:off x="2598987" y="2247900"/>
            <a:ext cx="696595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Types of Consumer Decision-Making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id-ID" u="sng" dirty="0">
                <a:ea typeface="ＭＳ Ｐゴシック" panose="020B0600070205080204" pitchFamily="34" charset="-128"/>
              </a:rPr>
              <a:t>Extended problem solving</a:t>
            </a:r>
            <a:r>
              <a:rPr lang="en-US" altLang="id-ID" dirty="0">
                <a:ea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Initiated by a motive that is central to self-concept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Consumer feels that eventual decision carries a fair degree of risk</a:t>
            </a:r>
          </a:p>
          <a:p>
            <a:pPr lvl="1">
              <a:lnSpc>
                <a:spcPct val="90000"/>
              </a:lnSpc>
            </a:pPr>
            <a:endParaRPr lang="en-US" altLang="id-ID" sz="1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d-ID" u="sng" dirty="0">
                <a:ea typeface="ＭＳ Ｐゴシック" panose="020B0600070205080204" pitchFamily="34" charset="-128"/>
              </a:rPr>
              <a:t>Limited problem solving</a:t>
            </a:r>
            <a:r>
              <a:rPr lang="en-US" altLang="id-ID" dirty="0">
                <a:ea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Buyers not as motivated to search for information or to evaluate rigorously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Buyers use simple decision rules to choose</a:t>
            </a:r>
          </a:p>
          <a:p>
            <a:pPr lvl="1">
              <a:lnSpc>
                <a:spcPct val="90000"/>
              </a:lnSpc>
            </a:pPr>
            <a:endParaRPr lang="en-US" altLang="id-ID" sz="1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d-ID" u="sng" dirty="0">
                <a:ea typeface="ＭＳ Ｐゴシック" panose="020B0600070205080204" pitchFamily="34" charset="-128"/>
              </a:rPr>
              <a:t>Habitual decision making</a:t>
            </a:r>
            <a:r>
              <a:rPr lang="en-US" altLang="id-ID" dirty="0">
                <a:ea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Choices made with little to no conscious effort</a:t>
            </a:r>
          </a:p>
          <a:p>
            <a:endParaRPr 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9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Habitual Decision Making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Automaticity: Choices made with little/no conscious effort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Efficient decisions: minimal time/energy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Challenge for marketers…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Consumers must be convinced to “unfreeze” their former habit and replace it with new one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1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Limited Problem Solving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Straightforward choices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Simple decision rules to choose among alternatives</a:t>
            </a:r>
          </a:p>
          <a:p>
            <a:pPr lvl="1"/>
            <a:r>
              <a:rPr lang="en-US" altLang="id-ID" dirty="0">
                <a:ea typeface="ＭＳ Ｐゴシック" panose="020B0600070205080204" pitchFamily="34" charset="-128"/>
              </a:rPr>
              <a:t>Cognitive shortcuts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6116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55</TotalTime>
  <Words>1718</Words>
  <Application>Microsoft Office PowerPoint</Application>
  <PresentationFormat>Widescreen</PresentationFormat>
  <Paragraphs>341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Signika</vt:lpstr>
      <vt:lpstr>Times New Roman</vt:lpstr>
      <vt:lpstr>1_Custom Design</vt:lpstr>
      <vt:lpstr>Evaluasi </vt:lpstr>
      <vt:lpstr>PowerPoint Presentation</vt:lpstr>
      <vt:lpstr>Consumers as Problem Solvers</vt:lpstr>
      <vt:lpstr>Decision-Making Process</vt:lpstr>
      <vt:lpstr>Perspectives on Decision-Making</vt:lpstr>
      <vt:lpstr>Continuum of Buying Decision Behavior</vt:lpstr>
      <vt:lpstr>Types of Consumer Decision-Making</vt:lpstr>
      <vt:lpstr>Habitual Decision Making</vt:lpstr>
      <vt:lpstr>Limited Problem Solving</vt:lpstr>
      <vt:lpstr>Extended Problem Solving</vt:lpstr>
      <vt:lpstr>Problem Recognition</vt:lpstr>
      <vt:lpstr>Problem Recognition: Shifts in Actual or Ideal States</vt:lpstr>
      <vt:lpstr>Information Search</vt:lpstr>
      <vt:lpstr>Internal versus External Search</vt:lpstr>
      <vt:lpstr>Online Search</vt:lpstr>
      <vt:lpstr>Do Consumers Always Search Rationally?</vt:lpstr>
      <vt:lpstr>Do Consumers Always Search Rationally?</vt:lpstr>
      <vt:lpstr>Biases in the Decision-Making Process</vt:lpstr>
      <vt:lpstr>Amount of Information Search and Product Knowledge</vt:lpstr>
      <vt:lpstr>How Much Search Occurs?</vt:lpstr>
      <vt:lpstr>Consumer’s Prior Expertise</vt:lpstr>
      <vt:lpstr>Perceived Risk</vt:lpstr>
      <vt:lpstr>Five Types of Perceived Risk</vt:lpstr>
      <vt:lpstr>Evaluation of Alternatives</vt:lpstr>
      <vt:lpstr>Evaluation of Alternatives</vt:lpstr>
      <vt:lpstr>Identifying Alternatives</vt:lpstr>
      <vt:lpstr>Product Categorization </vt:lpstr>
      <vt:lpstr>Levels of Categorization</vt:lpstr>
      <vt:lpstr>Strategic Implications of Product Categorization</vt:lpstr>
      <vt:lpstr>Selecting Among Alternatives</vt:lpstr>
      <vt:lpstr>Product Choice</vt:lpstr>
      <vt:lpstr>Evaluative Criteria</vt:lpstr>
      <vt:lpstr>Neuromarketing</vt:lpstr>
      <vt:lpstr>Heuristics: Mental Shortcuts</vt:lpstr>
      <vt:lpstr>SUMBER PUSTAKA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</dc:title>
  <dc:creator>erisa</dc:creator>
  <cp:lastModifiedBy>erisa</cp:lastModifiedBy>
  <cp:revision>13</cp:revision>
  <dcterms:created xsi:type="dcterms:W3CDTF">2020-08-22T14:26:09Z</dcterms:created>
  <dcterms:modified xsi:type="dcterms:W3CDTF">2021-05-30T08:44:35Z</dcterms:modified>
</cp:coreProperties>
</file>